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6"/>
  </p:sldMasterIdLst>
  <p:notesMasterIdLst>
    <p:notesMasterId r:id="rId14"/>
  </p:notesMasterIdLst>
  <p:sldIdLst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6048" userDrawn="1">
          <p15:clr>
            <a:srgbClr val="A4A3A4"/>
          </p15:clr>
        </p15:guide>
        <p15:guide id="4" pos="4608" userDrawn="1">
          <p15:clr>
            <a:srgbClr val="A4A3A4"/>
          </p15:clr>
        </p15:guide>
        <p15:guide id="5" orient="horz" pos="94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4A6815-7047-152A-7614-527A41B3A6D1}" name="Lauren Machtinger" initials="LM" userId="S::l.machtinger@interceptgroup.com::4535f638-706c-47a0-835d-b1693c81b1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50"/>
    <a:srgbClr val="0078D4"/>
    <a:srgbClr val="ECECEC"/>
    <a:srgbClr val="F2F2F2"/>
    <a:srgbClr val="EFEFEF"/>
    <a:srgbClr val="E8E8E8"/>
    <a:srgbClr val="F8F8F8"/>
    <a:srgbClr val="FEFEFE"/>
    <a:srgbClr val="D9D9D9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34B3A-10F9-4D80-8498-8FA0CE7D552E}" v="1" dt="2023-11-07T22:09:31.0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216" y="64"/>
      </p:cViewPr>
      <p:guideLst>
        <p:guide orient="horz" pos="288"/>
        <p:guide pos="288"/>
        <p:guide orient="horz" pos="6048"/>
        <p:guide pos="4608"/>
        <p:guide orient="horz" pos="9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14" Type="http://schemas.openxmlformats.org/officeDocument/2006/relationships/notesMaster" Target="notesMasters/notesMaster1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A6722-C8E3-476F-938C-698E71AB758A}" type="datetimeFigureOut">
              <a:rPr lang="en-CA" smtClean="0"/>
              <a:t>2023-11-07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05C4A-94B8-4106-8DFA-64488557E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33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05C4A-94B8-4106-8DFA-64488557E56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002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05C4A-94B8-4106-8DFA-64488557E56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099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05C4A-94B8-4106-8DFA-64488557E56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46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05C4A-94B8-4106-8DFA-64488557E56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31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05C4A-94B8-4106-8DFA-64488557E56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51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05C4A-94B8-4106-8DFA-64488557E56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215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E05C4A-94B8-4106-8DFA-64488557E56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706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05050"/>
                </a:solidFill>
                <a:latin typeface="SegoeUI-Light"/>
                <a:cs typeface="SegoeU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05050"/>
                </a:solidFill>
                <a:latin typeface="SegoeUI-Light"/>
                <a:cs typeface="SegoeU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05050"/>
                </a:solidFill>
                <a:latin typeface="SegoeUI-Light"/>
                <a:cs typeface="SegoeU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05050"/>
                </a:solidFill>
                <a:latin typeface="SegoeUI-Light"/>
                <a:cs typeface="SegoeU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100" y="862489"/>
            <a:ext cx="42017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05050"/>
                </a:solidFill>
                <a:latin typeface="SegoeUI-Light"/>
                <a:cs typeface="SegoeUI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rface.com/Storage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support.microsoft.com/en-gb/office/cast-content-from-your-desktop-to-a-microsoft-teams-room-6d62cdbb-3da2-4bb9-80bd-9cf1098beb3d" TargetMode="External"/><Relationship Id="rId4" Type="http://schemas.openxmlformats.org/officeDocument/2006/relationships/hyperlink" Target="https://learn.microsoft.com/en-us/surface-hub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hyperlink" Target="https://www.microsoft.com/en-us/store/b/accessible-adaptive-devices-accessor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en-us/accessibility/features?activetab=pivot_1%3aprimaryr2" TargetMode="External"/><Relationship Id="rId5" Type="http://schemas.openxmlformats.org/officeDocument/2006/relationships/hyperlink" Target="https://learn.microsoft.com/en-us/surface-hub/surface-hub-2s-migrate-os" TargetMode="External"/><Relationship Id="rId4" Type="http://schemas.openxmlformats.org/officeDocument/2006/relationships/hyperlink" Target="https://www.microsoft.com/en-us/download/1004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en-gb/office/cast-content-from-your-desktop-to-a-microsoft-teams-room-6d62cdbb-3da2-4bb9-80bd-9cf1098beb3d" TargetMode="External"/><Relationship Id="rId5" Type="http://schemas.openxmlformats.org/officeDocument/2006/relationships/hyperlink" Target="https://learn.microsoft.com/en-us/surface-hub/" TargetMode="External"/><Relationship Id="rId4" Type="http://schemas.openxmlformats.org/officeDocument/2006/relationships/hyperlink" Target="http://surface.com/Storag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microsoft.com/en-us/download/100440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en-us/store/b/accessible-adaptive-devices-accessories" TargetMode="External"/><Relationship Id="rId5" Type="http://schemas.openxmlformats.org/officeDocument/2006/relationships/hyperlink" Target="https://www.microsoft.com/en-us/accessibility/features?activetab=pivot_1%3aprimaryr2" TargetMode="External"/><Relationship Id="rId4" Type="http://schemas.openxmlformats.org/officeDocument/2006/relationships/hyperlink" Target="https://learn.microsoft.com/en-us/surface-hub/surface-hub-2s-migrate-o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surface.com/Storage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.microsoft.com/en-us/surface-hub/surface-hub-2s-migrate-os" TargetMode="External"/><Relationship Id="rId5" Type="http://schemas.openxmlformats.org/officeDocument/2006/relationships/hyperlink" Target="https://learn.microsoft.com/en-us/surface-hub/" TargetMode="External"/><Relationship Id="rId4" Type="http://schemas.openxmlformats.org/officeDocument/2006/relationships/hyperlink" Target="https://www.microsoft.com/en-us/download/10044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surface/identify-your-surface-pen-and-features-c82a0208-2e35-b347-dae0-d7f4922edc7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rgbClr val="FEFEFE"/>
            </a:gs>
            <a:gs pos="69000">
              <a:srgbClr val="F2F2F2"/>
            </a:gs>
            <a:gs pos="39000">
              <a:srgbClr val="F2F2F2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">
            <a:extLst>
              <a:ext uri="{FF2B5EF4-FFF2-40B4-BE49-F238E27FC236}">
                <a16:creationId xmlns:a16="http://schemas.microsoft.com/office/drawing/2014/main" id="{2DE74ED9-82F4-C606-2D74-112AAFE6EEED}"/>
              </a:ext>
            </a:extLst>
          </p:cNvPr>
          <p:cNvSpPr/>
          <p:nvPr/>
        </p:nvSpPr>
        <p:spPr>
          <a:xfrm>
            <a:off x="0" y="6159978"/>
            <a:ext cx="7772400" cy="3898900"/>
          </a:xfrm>
          <a:custGeom>
            <a:avLst/>
            <a:gdLst/>
            <a:ahLst/>
            <a:cxnLst/>
            <a:rect l="l" t="t" r="r" b="b"/>
            <a:pathLst>
              <a:path w="7772400" h="3898900">
                <a:moveTo>
                  <a:pt x="7772400" y="0"/>
                </a:moveTo>
                <a:lnTo>
                  <a:pt x="0" y="1306220"/>
                </a:lnTo>
                <a:lnTo>
                  <a:pt x="0" y="3898417"/>
                </a:lnTo>
                <a:lnTo>
                  <a:pt x="7772400" y="3898417"/>
                </a:lnTo>
                <a:lnTo>
                  <a:pt x="7772400" y="0"/>
                </a:lnTo>
                <a:close/>
              </a:path>
            </a:pathLst>
          </a:custGeom>
          <a:solidFill>
            <a:srgbClr val="E6E6E6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505050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3744" y="876345"/>
            <a:ext cx="4622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defTabSz="311719" rtl="0">
              <a:lnSpc>
                <a:spcPct val="100000"/>
              </a:lnSpc>
              <a:spcBef>
                <a:spcPts val="100"/>
              </a:spcBef>
            </a:pPr>
            <a:r>
              <a:rPr lang="en-CA" kern="1200">
                <a:latin typeface="Segoe UI Light"/>
                <a:ea typeface="+mn-ea"/>
                <a:cs typeface="Segoe UI Light"/>
              </a:rPr>
              <a:t>Microsoft Surface Hub 3 50"</a:t>
            </a:r>
            <a:endParaRPr kern="1200">
              <a:latin typeface="Segoe UI Light"/>
              <a:ea typeface="+mn-ea"/>
              <a:cs typeface="Segoe UI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2A9A265-AAD9-054C-ED0E-D35AA72ECCB8}"/>
              </a:ext>
            </a:extLst>
          </p:cNvPr>
          <p:cNvSpPr/>
          <p:nvPr/>
        </p:nvSpPr>
        <p:spPr>
          <a:xfrm>
            <a:off x="6555346" y="8809155"/>
            <a:ext cx="759854" cy="789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89E8275D-B4CE-EEAB-D3B1-3679E392E75E}"/>
              </a:ext>
            </a:extLst>
          </p:cNvPr>
          <p:cNvSpPr txBox="1"/>
          <p:nvPr/>
        </p:nvSpPr>
        <p:spPr>
          <a:xfrm>
            <a:off x="6591738" y="9058992"/>
            <a:ext cx="687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/>
            <a:r>
              <a:rPr lang="en-US" sz="900">
                <a:solidFill>
                  <a:srgbClr val="505050"/>
                </a:solidFill>
                <a:latin typeface="+mj-lt"/>
                <a:cs typeface="Segoe UI"/>
              </a:rPr>
              <a:t>PARTNER LOGO</a:t>
            </a:r>
            <a:endParaRPr lang="en-US" sz="900" baseline="30000">
              <a:solidFill>
                <a:srgbClr val="505050"/>
              </a:solidFill>
              <a:latin typeface="+mj-lt"/>
              <a:cs typeface="Segoe U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5613C94A-8F2C-DBFD-44BE-0B06ED94E16F}"/>
              </a:ext>
            </a:extLst>
          </p:cNvPr>
          <p:cNvSpPr txBox="1"/>
          <p:nvPr/>
        </p:nvSpPr>
        <p:spPr>
          <a:xfrm>
            <a:off x="460020" y="8966775"/>
            <a:ext cx="5889265" cy="65915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R="30480"/>
            <a:r>
              <a:rPr lang="en-US" sz="600">
                <a:solidFill>
                  <a:srgbClr val="505050"/>
                </a:solidFill>
                <a:latin typeface="+mj-lt"/>
                <a:cs typeface="Segoe UI"/>
              </a:rPr>
              <a:t>Disclaimers</a:t>
            </a:r>
          </a:p>
          <a:p>
            <a:pPr marR="30480"/>
            <a:endParaRPr lang="en-US" sz="600">
              <a:solidFill>
                <a:srgbClr val="505050"/>
              </a:solidFill>
              <a:latin typeface="Segoe UI"/>
              <a:cs typeface="Segoe UI"/>
            </a:endParaRP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+mn-lt"/>
                <a:cs typeface="Segoe UI"/>
              </a:rPr>
              <a:t>1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System software uses significant storage space. Available storage is subject to change based on system software updates and apps usage. 1 GB = 1 billion bytes. 1 TB = 1,000 GB. 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  <a:hlinkClick r:id="rId3"/>
              </a:rPr>
              <a:t>See Surface.com/Storage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 for more details.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+mn-lt"/>
                <a:cs typeface="Segoe UI"/>
              </a:rPr>
              <a:t>2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Size and weight vary by configuration and manufacturing process.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+mn-lt"/>
                <a:cs typeface="Segoe UI"/>
              </a:rPr>
              <a:t>5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Formerly known as the Surface Hub 2 Smart Camera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Formerly known as the Surface Hub 2 Pen.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C818FBA-8ED8-78DB-9903-79FF494C7FF5}"/>
              </a:ext>
            </a:extLst>
          </p:cNvPr>
          <p:cNvSpPr txBox="1"/>
          <p:nvPr/>
        </p:nvSpPr>
        <p:spPr>
          <a:xfrm>
            <a:off x="5102759" y="1466479"/>
            <a:ext cx="347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AUDIO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7639F17-12A5-7B6B-0441-FCF1660E83A1}"/>
              </a:ext>
            </a:extLst>
          </p:cNvPr>
          <p:cNvSpPr txBox="1"/>
          <p:nvPr/>
        </p:nvSpPr>
        <p:spPr>
          <a:xfrm>
            <a:off x="5698224" y="1448699"/>
            <a:ext cx="142430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100Hz-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12KHz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range</a:t>
            </a:r>
            <a:r>
              <a:rPr sz="800" spc="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front-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facing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3-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way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stereo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speakers,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including</a:t>
            </a:r>
            <a:endParaRPr sz="800">
              <a:latin typeface="Segoe UI"/>
              <a:cs typeface="Segoe UI"/>
            </a:endParaRPr>
          </a:p>
          <a:p>
            <a:pPr marL="12700" marR="19685">
              <a:lnSpc>
                <a:spcPct val="114599"/>
              </a:lnSpc>
            </a:pP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(6)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 front-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facing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mid-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range,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(3)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front-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facing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tweeter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and 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(1)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rear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bass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drivers</a:t>
            </a:r>
            <a:endParaRPr sz="800">
              <a:latin typeface="Segoe UI"/>
              <a:cs typeface="Segoe UI"/>
            </a:endParaRPr>
          </a:p>
          <a:p>
            <a:pPr marL="12700" marR="129539">
              <a:lnSpc>
                <a:spcPct val="114599"/>
              </a:lnSpc>
            </a:pP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2x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full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band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8-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element 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MEMS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microphone</a:t>
            </a:r>
            <a:r>
              <a:rPr sz="800" spc="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arrays</a:t>
            </a:r>
            <a:endParaRPr sz="800">
              <a:latin typeface="Segoe UI"/>
              <a:cs typeface="Segoe UI"/>
            </a:endParaRPr>
          </a:p>
          <a:p>
            <a:pPr marL="12700" marR="179070">
              <a:lnSpc>
                <a:spcPct val="114599"/>
              </a:lnSpc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Smart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55">
                <a:solidFill>
                  <a:srgbClr val="515151"/>
                </a:solidFill>
                <a:latin typeface="Segoe UI"/>
                <a:cs typeface="Segoe UI"/>
              </a:rPr>
              <a:t>AV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optimizes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audio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to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Portrait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or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Landscape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83D63A7-A31C-5B06-F440-75572276DA43}"/>
              </a:ext>
            </a:extLst>
          </p:cNvPr>
          <p:cNvSpPr txBox="1"/>
          <p:nvPr/>
        </p:nvSpPr>
        <p:spPr>
          <a:xfrm>
            <a:off x="5111343" y="2903611"/>
            <a:ext cx="3390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PORTS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B9A7AC9-DB88-C132-BD7C-0F531CAB3C3B}"/>
              </a:ext>
            </a:extLst>
          </p:cNvPr>
          <p:cNvSpPr txBox="1"/>
          <p:nvPr/>
        </p:nvSpPr>
        <p:spPr>
          <a:xfrm>
            <a:off x="5698237" y="2885797"/>
            <a:ext cx="1467485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20">
              <a:lnSpc>
                <a:spcPct val="114599"/>
              </a:lnSpc>
              <a:spcBef>
                <a:spcPts val="100"/>
              </a:spcBef>
            </a:pP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(4)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USB-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C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including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two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camera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ports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(on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display)</a:t>
            </a:r>
            <a:endParaRPr sz="800">
              <a:latin typeface="Segoe UI"/>
              <a:cs typeface="Segoe UI"/>
            </a:endParaRPr>
          </a:p>
          <a:p>
            <a:pPr marL="12700" marR="431165">
              <a:lnSpc>
                <a:spcPct val="114599"/>
              </a:lnSpc>
            </a:pP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(1)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USB-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A™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(on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display)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RJ45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Gigabit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Ethernet</a:t>
            </a:r>
            <a:endParaRPr sz="800">
              <a:latin typeface="Segoe UI"/>
              <a:cs typeface="Segoe UI"/>
            </a:endParaRPr>
          </a:p>
          <a:p>
            <a:pPr marL="12700" marR="5080">
              <a:lnSpc>
                <a:spcPct val="114599"/>
              </a:lnSpc>
            </a:pP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Mini-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DisplayPort™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Video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Output*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HDMI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Video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Input**</a:t>
            </a:r>
            <a:endParaRPr sz="800">
              <a:latin typeface="Segoe UI"/>
              <a:cs typeface="Segoe UI"/>
            </a:endParaRPr>
          </a:p>
          <a:p>
            <a:pPr marL="12700" marR="12065">
              <a:lnSpc>
                <a:spcPct val="114599"/>
              </a:lnSpc>
            </a:pP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USB-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C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with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Alt-Mode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DisplayPort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Input**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5231266-3505-26FB-9586-D6579A3F3367}"/>
              </a:ext>
            </a:extLst>
          </p:cNvPr>
          <p:cNvSpPr txBox="1"/>
          <p:nvPr/>
        </p:nvSpPr>
        <p:spPr>
          <a:xfrm>
            <a:off x="5698237" y="4143098"/>
            <a:ext cx="1699513" cy="850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*Available</a:t>
            </a:r>
            <a:r>
              <a:rPr sz="800" spc="1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when</a:t>
            </a:r>
            <a:r>
              <a:rPr sz="800" spc="1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running</a:t>
            </a:r>
            <a:r>
              <a:rPr sz="800" spc="1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30">
                <a:solidFill>
                  <a:srgbClr val="515151"/>
                </a:solidFill>
                <a:latin typeface="+mn-lt"/>
                <a:cs typeface="Segoe UI"/>
              </a:rPr>
              <a:t>Windows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10/11</a:t>
            </a:r>
            <a:r>
              <a:rPr sz="800" spc="-4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Pro/Enterprise.</a:t>
            </a:r>
            <a:endParaRPr sz="800">
              <a:latin typeface="+mn-lt"/>
              <a:cs typeface="Segoe UI"/>
            </a:endParaRPr>
          </a:p>
          <a:p>
            <a:pPr marL="12700" marR="141605">
              <a:lnSpc>
                <a:spcPct val="114599"/>
              </a:lnSpc>
            </a:pP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**Available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in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bypass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only.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Visit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Surface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Hub</a:t>
            </a:r>
            <a:r>
              <a:rPr sz="800" u="sng" spc="-1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|</a:t>
            </a:r>
            <a:r>
              <a:rPr sz="800" u="sng" spc="-1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Microsoft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Learn</a:t>
            </a:r>
            <a:r>
              <a:rPr sz="800" spc="-1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for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additional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information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+mn-lt"/>
                <a:cs typeface="Segoe UI"/>
              </a:rPr>
              <a:t>on</a:t>
            </a:r>
            <a:r>
              <a:rPr sz="800" spc="5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connecting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devices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to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Surface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Hub.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B87FF120-F63D-063F-7F51-25E44C01EDF2}"/>
              </a:ext>
            </a:extLst>
          </p:cNvPr>
          <p:cNvSpPr txBox="1"/>
          <p:nvPr/>
        </p:nvSpPr>
        <p:spPr>
          <a:xfrm>
            <a:off x="4464051" y="5300797"/>
            <a:ext cx="985906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 algn="r">
              <a:lnSpc>
                <a:spcPct val="114599"/>
              </a:lnSpc>
              <a:spcBef>
                <a:spcPts val="100"/>
              </a:spcBef>
            </a:pP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NETWORK</a:t>
            </a:r>
            <a:r>
              <a:rPr sz="800" b="1" spc="30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b="1" spc="-25">
                <a:solidFill>
                  <a:srgbClr val="505050"/>
                </a:solidFill>
                <a:latin typeface="+mj-lt"/>
                <a:cs typeface="SegoeUI-Semibold"/>
              </a:rPr>
              <a:t>AND</a:t>
            </a: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 CONNECTIVITY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A5BE0C30-1BDD-8166-6E62-11D3A8FF52FC}"/>
              </a:ext>
            </a:extLst>
          </p:cNvPr>
          <p:cNvSpPr txBox="1"/>
          <p:nvPr/>
        </p:nvSpPr>
        <p:spPr>
          <a:xfrm>
            <a:off x="5672818" y="5300797"/>
            <a:ext cx="15309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4599"/>
              </a:lnSpc>
              <a:spcBef>
                <a:spcPts val="100"/>
              </a:spcBef>
            </a:pP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Wi-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Fi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5: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IEEE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802.11ac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(a/b/g/n/ac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compatible)</a:t>
            </a:r>
            <a:endParaRPr sz="800">
              <a:latin typeface="Segoe UI"/>
              <a:cs typeface="Segoe UI"/>
            </a:endParaRPr>
          </a:p>
          <a:p>
            <a:pPr marL="38100" marR="475615">
              <a:lnSpc>
                <a:spcPct val="114599"/>
              </a:lnSpc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Bluetooth</a:t>
            </a:r>
            <a:r>
              <a:rPr sz="675" spc="-15" baseline="30864">
                <a:solidFill>
                  <a:srgbClr val="505050"/>
                </a:solidFill>
                <a:latin typeface="Segoe UI"/>
                <a:cs typeface="Segoe UI"/>
              </a:rPr>
              <a:t>®</a:t>
            </a:r>
            <a:r>
              <a:rPr sz="675" spc="89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Wireless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5.1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technology</a:t>
            </a:r>
            <a:endParaRPr sz="800">
              <a:latin typeface="Segoe UI"/>
              <a:cs typeface="Segoe UI"/>
            </a:endParaRPr>
          </a:p>
          <a:p>
            <a:pPr marL="38100" marR="528955">
              <a:lnSpc>
                <a:spcPct val="114599"/>
              </a:lnSpc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Gigabit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Ethernet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Microsoft</a:t>
            </a:r>
            <a:r>
              <a:rPr sz="800" spc="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Teams</a:t>
            </a:r>
            <a:r>
              <a:rPr sz="800" spc="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Cast*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95047BB7-3ADA-D78B-3AC5-0765E5E34804}"/>
              </a:ext>
            </a:extLst>
          </p:cNvPr>
          <p:cNvSpPr txBox="1"/>
          <p:nvPr/>
        </p:nvSpPr>
        <p:spPr>
          <a:xfrm>
            <a:off x="5698218" y="6278697"/>
            <a:ext cx="133096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*For</a:t>
            </a:r>
            <a:r>
              <a:rPr sz="800" spc="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additional</a:t>
            </a:r>
            <a:r>
              <a:rPr sz="800" spc="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information</a:t>
            </a:r>
            <a:r>
              <a:rPr sz="800" spc="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+mn-lt"/>
                <a:cs typeface="Segoe UI"/>
              </a:rPr>
              <a:t>on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casting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 content </a:t>
            </a:r>
            <a:r>
              <a:rPr sz="800">
                <a:solidFill>
                  <a:srgbClr val="505050"/>
                </a:solidFill>
                <a:latin typeface="+mn-lt"/>
                <a:cs typeface="Segoe UI"/>
              </a:rPr>
              <a:t>to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Microsoft </a:t>
            </a:r>
            <a:r>
              <a:rPr sz="800" spc="-35">
                <a:solidFill>
                  <a:srgbClr val="505050"/>
                </a:solidFill>
                <a:latin typeface="+mn-lt"/>
                <a:cs typeface="Segoe UI"/>
              </a:rPr>
              <a:t>Teams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 Rooms,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visit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Microsoft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spc="-1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Support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.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87A7D390-CBB9-ED40-BB02-6FC31E51D2E7}"/>
              </a:ext>
            </a:extLst>
          </p:cNvPr>
          <p:cNvSpPr txBox="1"/>
          <p:nvPr/>
        </p:nvSpPr>
        <p:spPr>
          <a:xfrm>
            <a:off x="4314456" y="7017362"/>
            <a:ext cx="1135380" cy="2898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PEN AND </a:t>
            </a: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ACCESSORIES</a:t>
            </a:r>
            <a:endParaRPr sz="800">
              <a:latin typeface="+mj-lt"/>
              <a:cs typeface="SegoeUI-Semibold"/>
            </a:endParaRPr>
          </a:p>
          <a:p>
            <a:pPr marR="7620" algn="r">
              <a:lnSpc>
                <a:spcPct val="100000"/>
              </a:lnSpc>
              <a:spcBef>
                <a:spcPts val="14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COMPATIBILITY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C71DFC2F-65E2-3819-FE59-5174D0CFF0A2}"/>
              </a:ext>
            </a:extLst>
          </p:cNvPr>
          <p:cNvSpPr txBox="1"/>
          <p:nvPr/>
        </p:nvSpPr>
        <p:spPr>
          <a:xfrm>
            <a:off x="5672828" y="7017295"/>
            <a:ext cx="151320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1557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Active,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dual-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pen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inking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support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Microsoft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Surface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Hub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Pen</a:t>
            </a:r>
            <a:r>
              <a:rPr sz="675" spc="-30" baseline="30864">
                <a:solidFill>
                  <a:srgbClr val="515151"/>
                </a:solidFill>
                <a:latin typeface="Segoe UI"/>
                <a:cs typeface="Segoe UI"/>
              </a:rPr>
              <a:t>6</a:t>
            </a:r>
            <a:r>
              <a:rPr sz="675" spc="750" baseline="30864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(active)</a:t>
            </a:r>
            <a:endParaRPr sz="800">
              <a:latin typeface="Segoe UI"/>
              <a:cs typeface="Segoe UI"/>
            </a:endParaRPr>
          </a:p>
          <a:p>
            <a:pPr marL="38100" marR="30480">
              <a:lnSpc>
                <a:spcPct val="114599"/>
              </a:lnSpc>
            </a:pP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Microsoft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Surface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Slim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Pen,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Microsoft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Surface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Slim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Pen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50">
                <a:solidFill>
                  <a:srgbClr val="515151"/>
                </a:solidFill>
                <a:latin typeface="Segoe UI"/>
                <a:cs typeface="Segoe UI"/>
              </a:rPr>
              <a:t>2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Compatible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with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Microsoft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40">
                <a:solidFill>
                  <a:srgbClr val="515151"/>
                </a:solidFill>
                <a:latin typeface="Segoe UI"/>
                <a:cs typeface="Segoe UI"/>
              </a:rPr>
              <a:t>Teams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Rooms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certified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peripherals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B9D03854-FA97-4BC5-92D0-DB492332EF53}"/>
              </a:ext>
            </a:extLst>
          </p:cNvPr>
          <p:cNvSpPr txBox="1"/>
          <p:nvPr/>
        </p:nvSpPr>
        <p:spPr>
          <a:xfrm>
            <a:off x="1385325" y="1470444"/>
            <a:ext cx="5988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PROCESSOR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D038506B-4B59-1FB8-4A6A-A447C4E5A49F}"/>
              </a:ext>
            </a:extLst>
          </p:cNvPr>
          <p:cNvSpPr txBox="1"/>
          <p:nvPr/>
        </p:nvSpPr>
        <p:spPr>
          <a:xfrm>
            <a:off x="2195470" y="1470444"/>
            <a:ext cx="3175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Intel</a:t>
            </a:r>
            <a:r>
              <a:rPr sz="800" spc="-4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i5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46B81A6C-6C4F-0842-995E-B70910E8AF2D}"/>
              </a:ext>
            </a:extLst>
          </p:cNvPr>
          <p:cNvSpPr txBox="1"/>
          <p:nvPr/>
        </p:nvSpPr>
        <p:spPr>
          <a:xfrm>
            <a:off x="1465891" y="1789976"/>
            <a:ext cx="51815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GRAPHICS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A8BFD454-83F5-AD3A-D0BD-5565172F7F11}"/>
              </a:ext>
            </a:extLst>
          </p:cNvPr>
          <p:cNvSpPr txBox="1"/>
          <p:nvPr/>
        </p:nvSpPr>
        <p:spPr>
          <a:xfrm>
            <a:off x="2195470" y="1789976"/>
            <a:ext cx="238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iGPU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D030F2A1-47D6-F98D-F0C3-B3667208A62F}"/>
              </a:ext>
            </a:extLst>
          </p:cNvPr>
          <p:cNvSpPr txBox="1"/>
          <p:nvPr/>
        </p:nvSpPr>
        <p:spPr>
          <a:xfrm>
            <a:off x="1245026" y="2091797"/>
            <a:ext cx="764540" cy="2898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240"/>
              </a:spcBef>
            </a:pP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MEMORY</a:t>
            </a: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b="1" spc="-25">
                <a:solidFill>
                  <a:srgbClr val="505050"/>
                </a:solidFill>
                <a:latin typeface="+mj-lt"/>
                <a:cs typeface="SegoeUI-Semibold"/>
              </a:rPr>
              <a:t>AND</a:t>
            </a:r>
            <a:endParaRPr sz="800">
              <a:latin typeface="+mj-lt"/>
              <a:cs typeface="SegoeUI-Semibold"/>
            </a:endParaRPr>
          </a:p>
          <a:p>
            <a:pPr marR="31750" algn="r">
              <a:lnSpc>
                <a:spcPct val="100000"/>
              </a:lnSpc>
              <a:spcBef>
                <a:spcPts val="135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STORAGE</a:t>
            </a:r>
            <a:r>
              <a:rPr sz="675" b="1" spc="-15" baseline="30864">
                <a:solidFill>
                  <a:srgbClr val="505050"/>
                </a:solidFill>
                <a:latin typeface="+mj-lt"/>
                <a:cs typeface="SegoeUI-Semibold"/>
              </a:rPr>
              <a:t>1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2D99210B-772E-4596-CDAD-9242BFB0B374}"/>
              </a:ext>
            </a:extLst>
          </p:cNvPr>
          <p:cNvSpPr txBox="1"/>
          <p:nvPr/>
        </p:nvSpPr>
        <p:spPr>
          <a:xfrm>
            <a:off x="2195474" y="2091659"/>
            <a:ext cx="711835" cy="30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Memory: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32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GB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Storage: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512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GB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FB126463-67A2-E0B3-5449-292DA9DDE101}"/>
              </a:ext>
            </a:extLst>
          </p:cNvPr>
          <p:cNvSpPr txBox="1"/>
          <p:nvPr/>
        </p:nvSpPr>
        <p:spPr>
          <a:xfrm>
            <a:off x="1340657" y="2568671"/>
            <a:ext cx="6432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RESOLUTION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49A04DD7-4934-9DB1-3665-E9C7A9CD4901}"/>
              </a:ext>
            </a:extLst>
          </p:cNvPr>
          <p:cNvSpPr txBox="1"/>
          <p:nvPr/>
        </p:nvSpPr>
        <p:spPr>
          <a:xfrm>
            <a:off x="2195474" y="2568671"/>
            <a:ext cx="544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3840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2560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B2B2E1E6-8116-53AB-7044-B164663A7F8A}"/>
              </a:ext>
            </a:extLst>
          </p:cNvPr>
          <p:cNvSpPr txBox="1"/>
          <p:nvPr/>
        </p:nvSpPr>
        <p:spPr>
          <a:xfrm>
            <a:off x="1561287" y="2888203"/>
            <a:ext cx="4191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DISPLAY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EE6AD53F-37DB-EB3E-35EE-36046522D574}"/>
              </a:ext>
            </a:extLst>
          </p:cNvPr>
          <p:cNvSpPr txBox="1"/>
          <p:nvPr/>
        </p:nvSpPr>
        <p:spPr>
          <a:xfrm>
            <a:off x="2195474" y="2870423"/>
            <a:ext cx="150749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5475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PixelSense™</a:t>
            </a:r>
            <a:r>
              <a:rPr sz="800" spc="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Display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3:2</a:t>
            </a:r>
            <a:r>
              <a:rPr sz="800" spc="-5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aspect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ratio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8-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bit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color</a:t>
            </a:r>
            <a:endParaRPr sz="800">
              <a:latin typeface="Segoe UI"/>
              <a:cs typeface="Segoe UI"/>
            </a:endParaRPr>
          </a:p>
          <a:p>
            <a:pPr marL="12700" marR="678815">
              <a:lnSpc>
                <a:spcPct val="114599"/>
              </a:lnSpc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15.5mm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border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Anti-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glare,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IPS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LCD</a:t>
            </a:r>
            <a:endParaRPr sz="800">
              <a:latin typeface="Segoe UI"/>
              <a:cs typeface="Segoe UI"/>
            </a:endParaRPr>
          </a:p>
          <a:p>
            <a:pPr marL="12700" marR="5080">
              <a:lnSpc>
                <a:spcPct val="114599"/>
              </a:lnSpc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In-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cell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Touch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10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simultaneous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touch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points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two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pens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91B1A7AE-D8A8-3E5F-DF7E-3860ECA4C9BF}"/>
              </a:ext>
            </a:extLst>
          </p:cNvPr>
          <p:cNvSpPr txBox="1"/>
          <p:nvPr/>
        </p:nvSpPr>
        <p:spPr>
          <a:xfrm>
            <a:off x="1482729" y="4028254"/>
            <a:ext cx="527050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30480" indent="-31750" algn="r">
              <a:lnSpc>
                <a:spcPct val="114500"/>
              </a:lnSpc>
              <a:spcBef>
                <a:spcPts val="100"/>
              </a:spcBef>
            </a:pP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SIZE</a:t>
            </a:r>
            <a:r>
              <a:rPr sz="800" b="1" spc="2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b="1" spc="-25">
                <a:solidFill>
                  <a:srgbClr val="505050"/>
                </a:solidFill>
                <a:latin typeface="+mj-lt"/>
                <a:cs typeface="SegoeUI-Semibold"/>
              </a:rPr>
              <a:t>AND</a:t>
            </a: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 WEIGHT</a:t>
            </a:r>
            <a:r>
              <a:rPr sz="675" b="1" spc="-15" baseline="30864">
                <a:solidFill>
                  <a:srgbClr val="505050"/>
                </a:solidFill>
                <a:latin typeface="+mj-lt"/>
                <a:cs typeface="SegoeUI-Semibold"/>
              </a:rPr>
              <a:t>2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0A42A5B5-7A89-B3E5-FE5D-EDD0519DDC56}"/>
              </a:ext>
            </a:extLst>
          </p:cNvPr>
          <p:cNvSpPr txBox="1"/>
          <p:nvPr/>
        </p:nvSpPr>
        <p:spPr>
          <a:xfrm>
            <a:off x="2195474" y="4028056"/>
            <a:ext cx="1209675" cy="584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Height: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29.2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inch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(741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mm)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Width: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43.2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inch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(1097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mm)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Depth: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3.0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inch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(76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mm)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Weight: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61.6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lbs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(28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kg)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89EFA247-24DF-4028-B361-7859EAFF6AA3}"/>
              </a:ext>
            </a:extLst>
          </p:cNvPr>
          <p:cNvSpPr txBox="1"/>
          <p:nvPr/>
        </p:nvSpPr>
        <p:spPr>
          <a:xfrm>
            <a:off x="1497400" y="4784468"/>
            <a:ext cx="48323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SECURITY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7839B49D-1F57-3433-47BC-4FE79F6C966B}"/>
              </a:ext>
            </a:extLst>
          </p:cNvPr>
          <p:cNvSpPr txBox="1"/>
          <p:nvPr/>
        </p:nvSpPr>
        <p:spPr>
          <a:xfrm>
            <a:off x="2195474" y="4784468"/>
            <a:ext cx="12452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Trusted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Platform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Module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2.0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2" name="object 26">
            <a:extLst>
              <a:ext uri="{FF2B5EF4-FFF2-40B4-BE49-F238E27FC236}">
                <a16:creationId xmlns:a16="http://schemas.microsoft.com/office/drawing/2014/main" id="{CD392EC9-D087-1982-3C83-72E18F9D02DD}"/>
              </a:ext>
            </a:extLst>
          </p:cNvPr>
          <p:cNvSpPr txBox="1"/>
          <p:nvPr/>
        </p:nvSpPr>
        <p:spPr>
          <a:xfrm>
            <a:off x="1488426" y="5104000"/>
            <a:ext cx="495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CAMERAS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3" name="object 27">
            <a:extLst>
              <a:ext uri="{FF2B5EF4-FFF2-40B4-BE49-F238E27FC236}">
                <a16:creationId xmlns:a16="http://schemas.microsoft.com/office/drawing/2014/main" id="{4F2F8833-E140-3320-33FB-EF4D18CD19B6}"/>
              </a:ext>
            </a:extLst>
          </p:cNvPr>
          <p:cNvSpPr txBox="1"/>
          <p:nvPr/>
        </p:nvSpPr>
        <p:spPr>
          <a:xfrm>
            <a:off x="2170074" y="5086220"/>
            <a:ext cx="137604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Microsoft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Smart Camera,</a:t>
            </a:r>
            <a:r>
              <a:rPr sz="675" spc="-15" baseline="30864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sz="675" spc="82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4K,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custom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USB-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C</a:t>
            </a:r>
            <a:r>
              <a:rPr sz="675" spc="-37" baseline="30864">
                <a:solidFill>
                  <a:srgbClr val="505050"/>
                </a:solidFill>
                <a:latin typeface="Segoe UI"/>
                <a:cs typeface="Segoe UI"/>
              </a:rPr>
              <a:t>®</a:t>
            </a:r>
            <a:r>
              <a:rPr sz="675" spc="750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connection,</a:t>
            </a:r>
            <a:r>
              <a:rPr sz="800" spc="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136-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degree</a:t>
            </a:r>
            <a:r>
              <a:rPr sz="800" spc="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HFOV</a:t>
            </a:r>
            <a:endParaRPr sz="800">
              <a:latin typeface="Segoe UI"/>
              <a:cs typeface="Segoe UI"/>
            </a:endParaRPr>
          </a:p>
        </p:txBody>
      </p:sp>
      <p:pic>
        <p:nvPicPr>
          <p:cNvPr id="45" name="Picture 44" descr="A computer screen on a stand&#10;&#10;Description automatically generated">
            <a:extLst>
              <a:ext uri="{FF2B5EF4-FFF2-40B4-BE49-F238E27FC236}">
                <a16:creationId xmlns:a16="http://schemas.microsoft.com/office/drawing/2014/main" id="{6831BD1C-687A-0A99-E62A-0CDBA3790F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82" y="5742338"/>
            <a:ext cx="2931207" cy="3664009"/>
          </a:xfrm>
          <a:prstGeom prst="rect">
            <a:avLst/>
          </a:prstGeom>
        </p:spPr>
      </p:pic>
      <p:pic>
        <p:nvPicPr>
          <p:cNvPr id="2" name="Picture 1" descr="Microsoft Surface logo">
            <a:extLst>
              <a:ext uri="{FF2B5EF4-FFF2-40B4-BE49-F238E27FC236}">
                <a16:creationId xmlns:a16="http://schemas.microsoft.com/office/drawing/2014/main" id="{7380BDFD-66D2-35ED-A93A-74252C112C5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5" y="251808"/>
            <a:ext cx="1984478" cy="6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rgbClr val="FEFEFE"/>
            </a:gs>
            <a:gs pos="69000">
              <a:srgbClr val="F2F2F2"/>
            </a:gs>
            <a:gs pos="39000">
              <a:srgbClr val="F2F2F2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">
            <a:extLst>
              <a:ext uri="{FF2B5EF4-FFF2-40B4-BE49-F238E27FC236}">
                <a16:creationId xmlns:a16="http://schemas.microsoft.com/office/drawing/2014/main" id="{2DE74ED9-82F4-C606-2D74-112AAFE6EEED}"/>
              </a:ext>
            </a:extLst>
          </p:cNvPr>
          <p:cNvSpPr/>
          <p:nvPr/>
        </p:nvSpPr>
        <p:spPr>
          <a:xfrm>
            <a:off x="0" y="6159978"/>
            <a:ext cx="7772400" cy="3898900"/>
          </a:xfrm>
          <a:custGeom>
            <a:avLst/>
            <a:gdLst/>
            <a:ahLst/>
            <a:cxnLst/>
            <a:rect l="l" t="t" r="r" b="b"/>
            <a:pathLst>
              <a:path w="7772400" h="3898900">
                <a:moveTo>
                  <a:pt x="7772400" y="0"/>
                </a:moveTo>
                <a:lnTo>
                  <a:pt x="0" y="1306220"/>
                </a:lnTo>
                <a:lnTo>
                  <a:pt x="0" y="3898417"/>
                </a:lnTo>
                <a:lnTo>
                  <a:pt x="7772400" y="3898417"/>
                </a:lnTo>
                <a:lnTo>
                  <a:pt x="7772400" y="0"/>
                </a:lnTo>
                <a:close/>
              </a:path>
            </a:pathLst>
          </a:custGeom>
          <a:solidFill>
            <a:srgbClr val="E6E6E6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505050"/>
              </a:solidFill>
            </a:endParaRPr>
          </a:p>
        </p:txBody>
      </p:sp>
      <p:pic>
        <p:nvPicPr>
          <p:cNvPr id="55" name="Picture 54" descr="A blue and white sign on a stand&#10;&#10;Description automatically generated with medium confidence">
            <a:extLst>
              <a:ext uri="{FF2B5EF4-FFF2-40B4-BE49-F238E27FC236}">
                <a16:creationId xmlns:a16="http://schemas.microsoft.com/office/drawing/2014/main" id="{F74C0ECC-95BC-7D2B-67DE-102ADF517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311" y="3220704"/>
            <a:ext cx="7359650" cy="551973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3744" y="876345"/>
            <a:ext cx="4622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defTabSz="311719" rtl="0">
              <a:lnSpc>
                <a:spcPct val="100000"/>
              </a:lnSpc>
              <a:spcBef>
                <a:spcPts val="100"/>
              </a:spcBef>
            </a:pPr>
            <a:r>
              <a:rPr lang="en-CA" kern="1200">
                <a:latin typeface="Segoe UI Light"/>
                <a:ea typeface="+mn-ea"/>
                <a:cs typeface="Segoe UI Light"/>
              </a:rPr>
              <a:t>Microsoft Surface Hub 3 50"</a:t>
            </a:r>
            <a:endParaRPr kern="1200">
              <a:latin typeface="Segoe UI Light"/>
              <a:ea typeface="+mn-ea"/>
              <a:cs typeface="Segoe UI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2A9A265-AAD9-054C-ED0E-D35AA72ECCB8}"/>
              </a:ext>
            </a:extLst>
          </p:cNvPr>
          <p:cNvSpPr/>
          <p:nvPr/>
        </p:nvSpPr>
        <p:spPr>
          <a:xfrm>
            <a:off x="6555346" y="8809155"/>
            <a:ext cx="759854" cy="789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89E8275D-B4CE-EEAB-D3B1-3679E392E75E}"/>
              </a:ext>
            </a:extLst>
          </p:cNvPr>
          <p:cNvSpPr txBox="1"/>
          <p:nvPr/>
        </p:nvSpPr>
        <p:spPr>
          <a:xfrm>
            <a:off x="6591738" y="9058992"/>
            <a:ext cx="687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/>
            <a:r>
              <a:rPr lang="en-US" sz="900">
                <a:solidFill>
                  <a:srgbClr val="505050"/>
                </a:solidFill>
                <a:latin typeface="+mj-lt"/>
                <a:cs typeface="Segoe UI"/>
              </a:rPr>
              <a:t>PARTNER LOGO</a:t>
            </a:r>
            <a:endParaRPr lang="en-US" sz="900" baseline="30000">
              <a:solidFill>
                <a:srgbClr val="505050"/>
              </a:solidFill>
              <a:latin typeface="+mj-lt"/>
              <a:cs typeface="Segoe U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5613C94A-8F2C-DBFD-44BE-0B06ED94E16F}"/>
              </a:ext>
            </a:extLst>
          </p:cNvPr>
          <p:cNvSpPr txBox="1"/>
          <p:nvPr/>
        </p:nvSpPr>
        <p:spPr>
          <a:xfrm>
            <a:off x="460020" y="8782109"/>
            <a:ext cx="5889265" cy="84382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R="30480"/>
            <a:r>
              <a:rPr lang="en-US" sz="600">
                <a:solidFill>
                  <a:srgbClr val="505050"/>
                </a:solidFill>
                <a:latin typeface="+mj-lt"/>
                <a:cs typeface="Segoe UI"/>
              </a:rPr>
              <a:t>Disclaimers</a:t>
            </a:r>
          </a:p>
          <a:p>
            <a:pPr marR="30480"/>
            <a:endParaRPr lang="en-US" sz="600">
              <a:solidFill>
                <a:srgbClr val="505050"/>
              </a:solidFill>
              <a:latin typeface="Segoe UI"/>
              <a:cs typeface="Segoe UI"/>
            </a:endParaRP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Customer Replaceable Units (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CRUs) are components available for purchase through your Surface Commercial Authorized Device Reseller. Components can be replaced on-site by a skilled technician following Microsoft’s 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  <a:hlinkClick r:id="rId4"/>
              </a:rPr>
              <a:t>Service Guide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. Opening and/or repairing your device can present electric shock, fire and personal injury risks and other hazards. Use caution if undertaking do-it-yourself repairs. Device damage caused during 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repair will not be covered under Microsoft’s Hardware Warranty or protection plans. Availability of replaceable components and service options may vary by market and/or at initial product launch.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4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Microsoft’s Limited Warranty is in addition to your consumer law rights.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Formerly known as the Surface Hub 2 Smart Camera.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Formerly known as the Surface Hub 2 Pen.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29575A9D-EC41-0AC6-8AC4-E142CDCF33B7}"/>
              </a:ext>
            </a:extLst>
          </p:cNvPr>
          <p:cNvSpPr txBox="1"/>
          <p:nvPr/>
        </p:nvSpPr>
        <p:spPr>
          <a:xfrm>
            <a:off x="4990188" y="1470441"/>
            <a:ext cx="4686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SENSORS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462E35D5-ECDB-258A-F25F-D18D823FCB31}"/>
              </a:ext>
            </a:extLst>
          </p:cNvPr>
          <p:cNvSpPr txBox="1"/>
          <p:nvPr/>
        </p:nvSpPr>
        <p:spPr>
          <a:xfrm>
            <a:off x="5706891" y="1452661"/>
            <a:ext cx="11652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Doppler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occupancy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sensor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Accelerometer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Gyroscope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C1CA57C4-C47C-168B-F49D-F8CB22CF2D8C}"/>
              </a:ext>
            </a:extLst>
          </p:cNvPr>
          <p:cNvSpPr txBox="1"/>
          <p:nvPr/>
        </p:nvSpPr>
        <p:spPr>
          <a:xfrm>
            <a:off x="4743450" y="2051627"/>
            <a:ext cx="711909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 algn="r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WHAT'S</a:t>
            </a:r>
            <a:r>
              <a:rPr sz="800" spc="-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spc="-25">
                <a:solidFill>
                  <a:srgbClr val="505050"/>
                </a:solidFill>
                <a:latin typeface="+mj-lt"/>
                <a:cs typeface="SegoeUI-Semibold"/>
              </a:rPr>
              <a:t>IN</a:t>
            </a:r>
            <a:r>
              <a:rPr sz="800">
                <a:solidFill>
                  <a:srgbClr val="505050"/>
                </a:solidFill>
                <a:latin typeface="+mj-lt"/>
                <a:cs typeface="SegoeUI-Semibold"/>
              </a:rPr>
              <a:t> THE</a:t>
            </a:r>
            <a:r>
              <a:rPr sz="800" spc="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spc="-25">
                <a:solidFill>
                  <a:srgbClr val="505050"/>
                </a:solidFill>
                <a:latin typeface="+mj-lt"/>
                <a:cs typeface="SegoeUI-Semibold"/>
              </a:rPr>
              <a:t>BOX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292DC5E6-6E0B-AC19-7688-1D31BF059AB6}"/>
              </a:ext>
            </a:extLst>
          </p:cNvPr>
          <p:cNvSpPr txBox="1"/>
          <p:nvPr/>
        </p:nvSpPr>
        <p:spPr>
          <a:xfrm>
            <a:off x="5681471" y="2051560"/>
            <a:ext cx="1405255" cy="723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(1)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50”</a:t>
            </a:r>
            <a:endParaRPr sz="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(1)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Smart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675" spc="-15" baseline="30864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endParaRPr sz="675" baseline="30864">
              <a:latin typeface="Segoe UI"/>
              <a:cs typeface="Segoe UI"/>
            </a:endParaRPr>
          </a:p>
          <a:p>
            <a:pPr marL="38100" marR="480695">
              <a:lnSpc>
                <a:spcPct val="114599"/>
              </a:lnSpc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(1)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Surface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Pen</a:t>
            </a:r>
            <a:r>
              <a:rPr sz="675" spc="-52" baseline="30864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r>
              <a:rPr sz="675" spc="750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3m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AC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Power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Cable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Quick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Start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Guide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0EB95E42-1691-5071-BEA1-13879F39DCAD}"/>
              </a:ext>
            </a:extLst>
          </p:cNvPr>
          <p:cNvSpPr txBox="1"/>
          <p:nvPr/>
        </p:nvSpPr>
        <p:spPr>
          <a:xfrm>
            <a:off x="4817974" y="2947672"/>
            <a:ext cx="6648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WARRANTY</a:t>
            </a:r>
            <a:r>
              <a:rPr sz="675" spc="-15" baseline="30864">
                <a:solidFill>
                  <a:srgbClr val="505050"/>
                </a:solidFill>
                <a:latin typeface="+mj-lt"/>
                <a:cs typeface="SegoeUI-Semibold"/>
              </a:rPr>
              <a:t>4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4C17AA29-B0DA-C61D-6979-95E85749A0AD}"/>
              </a:ext>
            </a:extLst>
          </p:cNvPr>
          <p:cNvSpPr txBox="1"/>
          <p:nvPr/>
        </p:nvSpPr>
        <p:spPr>
          <a:xfrm>
            <a:off x="5706871" y="2947639"/>
            <a:ext cx="1450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1-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year limited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hardware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warranty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F55BE933-A226-9FB6-B9CC-E73EE152C8A1}"/>
              </a:ext>
            </a:extLst>
          </p:cNvPr>
          <p:cNvSpPr txBox="1"/>
          <p:nvPr/>
        </p:nvSpPr>
        <p:spPr>
          <a:xfrm>
            <a:off x="1431130" y="1470476"/>
            <a:ext cx="5530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SOFTWARE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26" name="object 9">
            <a:extLst>
              <a:ext uri="{FF2B5EF4-FFF2-40B4-BE49-F238E27FC236}">
                <a16:creationId xmlns:a16="http://schemas.microsoft.com/office/drawing/2014/main" id="{FCD0994E-8053-8FFE-38F6-8B9BD37E4EFC}"/>
              </a:ext>
            </a:extLst>
          </p:cNvPr>
          <p:cNvSpPr txBox="1"/>
          <p:nvPr/>
        </p:nvSpPr>
        <p:spPr>
          <a:xfrm>
            <a:off x="2195474" y="1452661"/>
            <a:ext cx="146304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11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IoT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Enterprise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the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Microsoft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Teams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Rooms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on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experience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Configurable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11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Pro/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Enterprise*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31BC015C-BF0A-E58B-E89F-610B1F699B1D}"/>
              </a:ext>
            </a:extLst>
          </p:cNvPr>
          <p:cNvSpPr txBox="1"/>
          <p:nvPr/>
        </p:nvSpPr>
        <p:spPr>
          <a:xfrm>
            <a:off x="2195474" y="2290861"/>
            <a:ext cx="127889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*Software</a:t>
            </a:r>
            <a:r>
              <a:rPr sz="800" spc="-1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license and</a:t>
            </a:r>
            <a:r>
              <a:rPr sz="800" spc="-1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image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required.</a:t>
            </a:r>
            <a:r>
              <a:rPr sz="800" spc="2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Sold</a:t>
            </a:r>
            <a:r>
              <a:rPr sz="800" spc="2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separately.</a:t>
            </a:r>
            <a:r>
              <a:rPr sz="800" spc="2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+mn-lt"/>
                <a:cs typeface="Segoe UI"/>
              </a:rPr>
              <a:t>For</a:t>
            </a:r>
            <a:r>
              <a:rPr sz="800" spc="50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additional</a:t>
            </a:r>
            <a:r>
              <a:rPr sz="800" spc="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information,</a:t>
            </a:r>
            <a:r>
              <a:rPr sz="800" spc="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visit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Microsoft</a:t>
            </a:r>
            <a:r>
              <a:rPr sz="800" u="sng" spc="3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Learn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.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37" name="object 11">
            <a:extLst>
              <a:ext uri="{FF2B5EF4-FFF2-40B4-BE49-F238E27FC236}">
                <a16:creationId xmlns:a16="http://schemas.microsoft.com/office/drawing/2014/main" id="{CEAAE644-9CE1-2CAA-A98E-1406CC175FF5}"/>
              </a:ext>
            </a:extLst>
          </p:cNvPr>
          <p:cNvSpPr txBox="1"/>
          <p:nvPr/>
        </p:nvSpPr>
        <p:spPr>
          <a:xfrm>
            <a:off x="1271016" y="3047273"/>
            <a:ext cx="7092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ACCESSIBILITY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4" name="object 13">
            <a:extLst>
              <a:ext uri="{FF2B5EF4-FFF2-40B4-BE49-F238E27FC236}">
                <a16:creationId xmlns:a16="http://schemas.microsoft.com/office/drawing/2014/main" id="{403ABB2C-A625-F8DF-8FFA-FF6716754738}"/>
              </a:ext>
            </a:extLst>
          </p:cNvPr>
          <p:cNvSpPr txBox="1"/>
          <p:nvPr/>
        </p:nvSpPr>
        <p:spPr>
          <a:xfrm>
            <a:off x="2195474" y="4583940"/>
            <a:ext cx="742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*Sold</a:t>
            </a:r>
            <a:r>
              <a:rPr sz="800" spc="-4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separately.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9" name="object 16">
            <a:extLst>
              <a:ext uri="{FF2B5EF4-FFF2-40B4-BE49-F238E27FC236}">
                <a16:creationId xmlns:a16="http://schemas.microsoft.com/office/drawing/2014/main" id="{0577602D-5A11-D544-8E3C-E3E1E138B040}"/>
              </a:ext>
            </a:extLst>
          </p:cNvPr>
          <p:cNvSpPr txBox="1"/>
          <p:nvPr/>
        </p:nvSpPr>
        <p:spPr>
          <a:xfrm>
            <a:off x="1145542" y="4918206"/>
            <a:ext cx="8623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SERVICEABILITY</a:t>
            </a:r>
            <a:r>
              <a:rPr sz="675" spc="-15" baseline="30864">
                <a:solidFill>
                  <a:srgbClr val="505050"/>
                </a:solidFill>
                <a:latin typeface="+mj-lt"/>
                <a:cs typeface="SegoeUI-Semibold"/>
              </a:rPr>
              <a:t>3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50" name="object 17">
            <a:extLst>
              <a:ext uri="{FF2B5EF4-FFF2-40B4-BE49-F238E27FC236}">
                <a16:creationId xmlns:a16="http://schemas.microsoft.com/office/drawing/2014/main" id="{1B30D42C-447F-39E6-14E1-8C53F488DDF7}"/>
              </a:ext>
            </a:extLst>
          </p:cNvPr>
          <p:cNvSpPr txBox="1"/>
          <p:nvPr/>
        </p:nvSpPr>
        <p:spPr>
          <a:xfrm>
            <a:off x="2195474" y="4900360"/>
            <a:ext cx="131445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User-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replaceable</a:t>
            </a:r>
            <a:r>
              <a:rPr sz="800" spc="9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components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include: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1" name="object 18">
            <a:extLst>
              <a:ext uri="{FF2B5EF4-FFF2-40B4-BE49-F238E27FC236}">
                <a16:creationId xmlns:a16="http://schemas.microsoft.com/office/drawing/2014/main" id="{2601D3F6-06C9-2C42-39F5-06BAF5626E96}"/>
              </a:ext>
            </a:extLst>
          </p:cNvPr>
          <p:cNvSpPr txBox="1"/>
          <p:nvPr/>
        </p:nvSpPr>
        <p:spPr>
          <a:xfrm>
            <a:off x="2170074" y="5319460"/>
            <a:ext cx="147193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4599"/>
              </a:lnSpc>
              <a:spcBef>
                <a:spcPts val="100"/>
              </a:spcBef>
            </a:pPr>
            <a:r>
              <a:rPr sz="800" spc="-20" dirty="0">
                <a:solidFill>
                  <a:srgbClr val="505050"/>
                </a:solidFill>
                <a:latin typeface="Segoe UI"/>
                <a:cs typeface="Segoe UI"/>
              </a:rPr>
              <a:t>Modular</a:t>
            </a:r>
            <a:r>
              <a:rPr sz="800" spc="15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 dirty="0">
                <a:solidFill>
                  <a:srgbClr val="505050"/>
                </a:solidFill>
                <a:latin typeface="Segoe UI"/>
                <a:cs typeface="Segoe UI"/>
              </a:rPr>
              <a:t>compute</a:t>
            </a:r>
            <a:r>
              <a:rPr sz="800" spc="20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 dirty="0">
                <a:solidFill>
                  <a:srgbClr val="505050"/>
                </a:solidFill>
                <a:latin typeface="Segoe UI"/>
                <a:cs typeface="Segoe UI"/>
              </a:rPr>
              <a:t>cartridge</a:t>
            </a:r>
            <a:r>
              <a:rPr sz="800" spc="20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 dirty="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500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 dirty="0">
                <a:solidFill>
                  <a:srgbClr val="505050"/>
                </a:solidFill>
                <a:latin typeface="Segoe UI"/>
                <a:cs typeface="Segoe UI"/>
              </a:rPr>
              <a:t>removable</a:t>
            </a:r>
            <a:r>
              <a:rPr sz="800" spc="20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 dirty="0">
                <a:solidFill>
                  <a:srgbClr val="505050"/>
                </a:solidFill>
                <a:latin typeface="Segoe UI"/>
                <a:cs typeface="Segoe UI"/>
              </a:rPr>
              <a:t>SSD</a:t>
            </a:r>
            <a:endParaRPr sz="800" dirty="0">
              <a:latin typeface="Segoe UI"/>
              <a:cs typeface="Segoe UI"/>
            </a:endParaRPr>
          </a:p>
          <a:p>
            <a:pPr marL="38100" marR="234950">
              <a:lnSpc>
                <a:spcPct val="114599"/>
              </a:lnSpc>
            </a:pPr>
            <a:r>
              <a:rPr sz="800" spc="-10" dirty="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45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40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505050"/>
                </a:solidFill>
                <a:latin typeface="Segoe UI"/>
                <a:cs typeface="Segoe UI"/>
              </a:rPr>
              <a:t>Smart</a:t>
            </a:r>
            <a:r>
              <a:rPr sz="800" spc="-45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 dirty="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675" spc="-44" baseline="30864" dirty="0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sz="675" spc="750" baseline="30864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45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40" dirty="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 dirty="0">
                <a:solidFill>
                  <a:srgbClr val="505050"/>
                </a:solidFill>
                <a:latin typeface="Segoe UI"/>
                <a:cs typeface="Segoe UI"/>
              </a:rPr>
              <a:t>Pens</a:t>
            </a:r>
            <a:r>
              <a:rPr sz="675" spc="-15" baseline="30864" dirty="0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endParaRPr sz="675" baseline="30864" dirty="0">
              <a:latin typeface="Segoe UI"/>
              <a:cs typeface="Segoe UI"/>
            </a:endParaRPr>
          </a:p>
        </p:txBody>
      </p:sp>
      <p:sp>
        <p:nvSpPr>
          <p:cNvPr id="52" name="object 19">
            <a:extLst>
              <a:ext uri="{FF2B5EF4-FFF2-40B4-BE49-F238E27FC236}">
                <a16:creationId xmlns:a16="http://schemas.microsoft.com/office/drawing/2014/main" id="{3311F364-BDC0-ADF9-6051-8B552C80CBE6}"/>
              </a:ext>
            </a:extLst>
          </p:cNvPr>
          <p:cNvSpPr txBox="1"/>
          <p:nvPr/>
        </p:nvSpPr>
        <p:spPr>
          <a:xfrm>
            <a:off x="1489402" y="6075872"/>
            <a:ext cx="494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EXTERIOR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53" name="object 20">
            <a:extLst>
              <a:ext uri="{FF2B5EF4-FFF2-40B4-BE49-F238E27FC236}">
                <a16:creationId xmlns:a16="http://schemas.microsoft.com/office/drawing/2014/main" id="{52B5BA24-4BF9-9467-9EB3-79804D1A71B0}"/>
              </a:ext>
            </a:extLst>
          </p:cNvPr>
          <p:cNvSpPr txBox="1"/>
          <p:nvPr/>
        </p:nvSpPr>
        <p:spPr>
          <a:xfrm>
            <a:off x="2195474" y="6058092"/>
            <a:ext cx="150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Casing: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Precision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machined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aluminum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mineral-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composite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resin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Color: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Platinum</a:t>
            </a:r>
            <a:endParaRPr sz="800">
              <a:latin typeface="Segoe UI"/>
              <a:cs typeface="Segoe UI"/>
            </a:endParaRPr>
          </a:p>
          <a:p>
            <a:pPr marL="12700" marR="76835">
              <a:lnSpc>
                <a:spcPct val="114599"/>
              </a:lnSpc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Physical</a:t>
            </a:r>
            <a:r>
              <a:rPr sz="800" spc="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Buttons: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Power,</a:t>
            </a:r>
            <a:r>
              <a:rPr sz="800" spc="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Volume,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Source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81F4C7-1445-AA32-35CB-6A857DF44BED}"/>
              </a:ext>
            </a:extLst>
          </p:cNvPr>
          <p:cNvSpPr txBox="1"/>
          <p:nvPr/>
        </p:nvSpPr>
        <p:spPr>
          <a:xfrm>
            <a:off x="2107031" y="3012158"/>
            <a:ext cx="1639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>
                <a:solidFill>
                  <a:srgbClr val="505050"/>
                </a:solidFill>
                <a:latin typeface="+mn-lt"/>
              </a:rPr>
              <a:t>Compatible with height-adjustable, mobile stands*</a:t>
            </a:r>
          </a:p>
          <a:p>
            <a:r>
              <a:rPr lang="en-CA" sz="800">
                <a:solidFill>
                  <a:srgbClr val="505050"/>
                </a:solidFill>
                <a:latin typeface="+mn-lt"/>
              </a:rPr>
              <a:t>Includes Teams Accessibility Features – Learn More </a:t>
            </a:r>
            <a:r>
              <a:rPr lang="en-CA" sz="800">
                <a:solidFill>
                  <a:srgbClr val="505050"/>
                </a:solidFill>
                <a:latin typeface="+mn-lt"/>
                <a:hlinkClick r:id="rId6"/>
              </a:rPr>
              <a:t>Accessibility Features | Microsoft Accessibility </a:t>
            </a:r>
            <a:r>
              <a:rPr lang="en-CA" sz="800">
                <a:solidFill>
                  <a:srgbClr val="505050"/>
                </a:solidFill>
                <a:latin typeface="+mn-lt"/>
              </a:rPr>
              <a:t>Discover More Microsoft Accessible Devices &amp; Products – </a:t>
            </a:r>
            <a:r>
              <a:rPr lang="en-CA" sz="800">
                <a:solidFill>
                  <a:srgbClr val="505050"/>
                </a:solidFill>
                <a:latin typeface="+mn-lt"/>
                <a:hlinkClick r:id="rId7"/>
              </a:rPr>
              <a:t>Accessible Devices &amp; Products for PC &amp; Gaming | Assistive Tech Accessories – Microsoft Store</a:t>
            </a:r>
            <a:endParaRPr lang="en-CA" sz="800">
              <a:solidFill>
                <a:srgbClr val="505050"/>
              </a:solidFill>
              <a:latin typeface="+mn-lt"/>
            </a:endParaRPr>
          </a:p>
        </p:txBody>
      </p:sp>
      <p:pic>
        <p:nvPicPr>
          <p:cNvPr id="3" name="Picture 2" descr="Microsoft Surface logo">
            <a:extLst>
              <a:ext uri="{FF2B5EF4-FFF2-40B4-BE49-F238E27FC236}">
                <a16:creationId xmlns:a16="http://schemas.microsoft.com/office/drawing/2014/main" id="{F7B61B7F-BF5B-CCC4-E1D0-11053F35EC5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5" y="251808"/>
            <a:ext cx="1984478" cy="6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rgbClr val="FEFEFE"/>
            </a:gs>
            <a:gs pos="69000">
              <a:srgbClr val="F2F2F2"/>
            </a:gs>
            <a:gs pos="39000">
              <a:srgbClr val="F2F2F2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">
            <a:extLst>
              <a:ext uri="{FF2B5EF4-FFF2-40B4-BE49-F238E27FC236}">
                <a16:creationId xmlns:a16="http://schemas.microsoft.com/office/drawing/2014/main" id="{2DE74ED9-82F4-C606-2D74-112AAFE6EEED}"/>
              </a:ext>
            </a:extLst>
          </p:cNvPr>
          <p:cNvSpPr/>
          <p:nvPr/>
        </p:nvSpPr>
        <p:spPr>
          <a:xfrm>
            <a:off x="0" y="6159978"/>
            <a:ext cx="7772400" cy="3898900"/>
          </a:xfrm>
          <a:custGeom>
            <a:avLst/>
            <a:gdLst/>
            <a:ahLst/>
            <a:cxnLst/>
            <a:rect l="l" t="t" r="r" b="b"/>
            <a:pathLst>
              <a:path w="7772400" h="3898900">
                <a:moveTo>
                  <a:pt x="7772400" y="0"/>
                </a:moveTo>
                <a:lnTo>
                  <a:pt x="0" y="1306220"/>
                </a:lnTo>
                <a:lnTo>
                  <a:pt x="0" y="3898417"/>
                </a:lnTo>
                <a:lnTo>
                  <a:pt x="7772400" y="3898417"/>
                </a:lnTo>
                <a:lnTo>
                  <a:pt x="7772400" y="0"/>
                </a:lnTo>
                <a:close/>
              </a:path>
            </a:pathLst>
          </a:custGeom>
          <a:solidFill>
            <a:srgbClr val="E6E6E6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505050"/>
              </a:solidFill>
            </a:endParaRPr>
          </a:p>
        </p:txBody>
      </p:sp>
      <p:pic>
        <p:nvPicPr>
          <p:cNvPr id="54" name="Picture 53" descr="A computer monitor with a blue and white design&#10;&#10;Description automatically generated">
            <a:extLst>
              <a:ext uri="{FF2B5EF4-FFF2-40B4-BE49-F238E27FC236}">
                <a16:creationId xmlns:a16="http://schemas.microsoft.com/office/drawing/2014/main" id="{57566073-9376-0575-2CB2-91F9FBBC7A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5" y="5685153"/>
            <a:ext cx="3684408" cy="3684408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3744" y="876345"/>
            <a:ext cx="4622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defTabSz="311719" rtl="0">
              <a:lnSpc>
                <a:spcPct val="100000"/>
              </a:lnSpc>
              <a:spcBef>
                <a:spcPts val="100"/>
              </a:spcBef>
            </a:pPr>
            <a:r>
              <a:rPr lang="en-CA" kern="1200">
                <a:latin typeface="Segoe UI Light"/>
                <a:ea typeface="+mn-ea"/>
                <a:cs typeface="Segoe UI Light"/>
              </a:rPr>
              <a:t>Microsoft Surface Hub 3 85"</a:t>
            </a:r>
            <a:endParaRPr kern="1200">
              <a:latin typeface="Segoe UI Light"/>
              <a:ea typeface="+mn-ea"/>
              <a:cs typeface="Segoe UI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2A9A265-AAD9-054C-ED0E-D35AA72ECCB8}"/>
              </a:ext>
            </a:extLst>
          </p:cNvPr>
          <p:cNvSpPr/>
          <p:nvPr/>
        </p:nvSpPr>
        <p:spPr>
          <a:xfrm>
            <a:off x="6555346" y="8809155"/>
            <a:ext cx="759854" cy="789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89E8275D-B4CE-EEAB-D3B1-3679E392E75E}"/>
              </a:ext>
            </a:extLst>
          </p:cNvPr>
          <p:cNvSpPr txBox="1"/>
          <p:nvPr/>
        </p:nvSpPr>
        <p:spPr>
          <a:xfrm>
            <a:off x="6591738" y="9058992"/>
            <a:ext cx="687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/>
            <a:r>
              <a:rPr lang="en-US" sz="900">
                <a:solidFill>
                  <a:srgbClr val="505050"/>
                </a:solidFill>
                <a:latin typeface="+mj-lt"/>
                <a:cs typeface="Segoe UI"/>
              </a:rPr>
              <a:t>PARTNER LOGO</a:t>
            </a:r>
            <a:endParaRPr lang="en-US" sz="900" baseline="30000">
              <a:solidFill>
                <a:srgbClr val="505050"/>
              </a:solidFill>
              <a:latin typeface="+mj-lt"/>
              <a:cs typeface="Segoe U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5613C94A-8F2C-DBFD-44BE-0B06ED94E16F}"/>
              </a:ext>
            </a:extLst>
          </p:cNvPr>
          <p:cNvSpPr txBox="1"/>
          <p:nvPr/>
        </p:nvSpPr>
        <p:spPr>
          <a:xfrm>
            <a:off x="460020" y="8966775"/>
            <a:ext cx="5889265" cy="65915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R="30480"/>
            <a:r>
              <a:rPr lang="en-US" sz="600">
                <a:solidFill>
                  <a:srgbClr val="505050"/>
                </a:solidFill>
                <a:latin typeface="+mj-lt"/>
                <a:cs typeface="Segoe UI"/>
              </a:rPr>
              <a:t>Disclaimers</a:t>
            </a:r>
          </a:p>
          <a:p>
            <a:pPr marR="30480"/>
            <a:endParaRPr lang="en-US" sz="600" b="1">
              <a:solidFill>
                <a:srgbClr val="505050"/>
              </a:solidFill>
              <a:latin typeface="Segoe UI"/>
              <a:cs typeface="Segoe UI"/>
            </a:endParaRP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+mn-lt"/>
                <a:cs typeface="Segoe UI"/>
              </a:rPr>
              <a:t>1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System software uses significant storage space. Available storage is subject to change based on system software updates and apps usage. 1 GB = 1 billion bytes. 1 TB = 1,000 GB. 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  <a:hlinkClick r:id="rId4"/>
              </a:rPr>
              <a:t>See Surface.com/Storage 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for more details.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+mn-lt"/>
                <a:cs typeface="Segoe UI"/>
              </a:rPr>
              <a:t>2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Size and weight vary by configuration 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and manufacturing process.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Formerly known as the Surface Hub 2 Smart Camera.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Formerly known as the Surface Hub 2 Pen.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3A76DDA7-21A6-5422-B541-3F9CD58D838F}"/>
              </a:ext>
            </a:extLst>
          </p:cNvPr>
          <p:cNvSpPr txBox="1"/>
          <p:nvPr/>
        </p:nvSpPr>
        <p:spPr>
          <a:xfrm>
            <a:off x="5111394" y="1470441"/>
            <a:ext cx="347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AUDIO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297F1C3-0643-C6B2-8F9D-FCD2D6812897}"/>
              </a:ext>
            </a:extLst>
          </p:cNvPr>
          <p:cNvSpPr txBox="1"/>
          <p:nvPr/>
        </p:nvSpPr>
        <p:spPr>
          <a:xfrm>
            <a:off x="5706859" y="1452661"/>
            <a:ext cx="15240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100Hz-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12KHz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range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3-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way stereo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speakers,</a:t>
            </a:r>
            <a:r>
              <a:rPr sz="800" spc="2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including</a:t>
            </a:r>
            <a:r>
              <a:rPr sz="800" spc="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(4)</a:t>
            </a:r>
            <a:r>
              <a:rPr sz="800" spc="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front-facing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mid-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range,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(2)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front-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facing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tweeter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and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(1)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rear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bass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drivers</a:t>
            </a:r>
            <a:endParaRPr sz="800">
              <a:latin typeface="Segoe UI"/>
              <a:cs typeface="Segoe UI"/>
            </a:endParaRPr>
          </a:p>
          <a:p>
            <a:pPr marL="12700" marR="336550">
              <a:lnSpc>
                <a:spcPct val="114599"/>
              </a:lnSpc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Full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band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8-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element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MEMS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microphone</a:t>
            </a:r>
            <a:r>
              <a:rPr sz="800" spc="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array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26AB1B54-5677-2BD1-9207-D0B34DB199FE}"/>
              </a:ext>
            </a:extLst>
          </p:cNvPr>
          <p:cNvSpPr txBox="1"/>
          <p:nvPr/>
        </p:nvSpPr>
        <p:spPr>
          <a:xfrm>
            <a:off x="5119977" y="2488473"/>
            <a:ext cx="3390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PORTS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D95BE8C8-E362-17BE-1EF8-C5E4E707201D}"/>
              </a:ext>
            </a:extLst>
          </p:cNvPr>
          <p:cNvSpPr txBox="1"/>
          <p:nvPr/>
        </p:nvSpPr>
        <p:spPr>
          <a:xfrm>
            <a:off x="5706873" y="2470660"/>
            <a:ext cx="1467485" cy="10033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(3)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USB-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C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(on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display)</a:t>
            </a:r>
            <a:endParaRPr sz="800">
              <a:latin typeface="Segoe UI"/>
              <a:cs typeface="Segoe UI"/>
            </a:endParaRPr>
          </a:p>
          <a:p>
            <a:pPr marL="12700" marR="431165">
              <a:lnSpc>
                <a:spcPct val="114599"/>
              </a:lnSpc>
            </a:pP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(1)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USB-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A™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(on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display)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RJ45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Gigabit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Ethernet</a:t>
            </a:r>
            <a:endParaRPr sz="800">
              <a:latin typeface="Segoe UI"/>
              <a:cs typeface="Segoe UI"/>
            </a:endParaRPr>
          </a:p>
          <a:p>
            <a:pPr marL="12700" marR="5080">
              <a:lnSpc>
                <a:spcPct val="114599"/>
              </a:lnSpc>
            </a:pP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Mini-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DisplayPort™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Video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Output*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HDMI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Video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Input**</a:t>
            </a:r>
            <a:endParaRPr sz="800">
              <a:latin typeface="Segoe UI"/>
              <a:cs typeface="Segoe UI"/>
            </a:endParaRPr>
          </a:p>
          <a:p>
            <a:pPr marL="12700" marR="12065">
              <a:lnSpc>
                <a:spcPct val="114599"/>
              </a:lnSpc>
            </a:pP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USB-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C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with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Alt-Mode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DisplayPort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Input**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42AFC47C-B93B-1A88-DE74-E3C4F9BEC25D}"/>
              </a:ext>
            </a:extLst>
          </p:cNvPr>
          <p:cNvSpPr txBox="1"/>
          <p:nvPr/>
        </p:nvSpPr>
        <p:spPr>
          <a:xfrm>
            <a:off x="5706873" y="3588260"/>
            <a:ext cx="1735327" cy="850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*Available</a:t>
            </a:r>
            <a:r>
              <a:rPr sz="800" spc="1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when</a:t>
            </a:r>
            <a:r>
              <a:rPr sz="800" spc="1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running</a:t>
            </a:r>
            <a:r>
              <a:rPr sz="800" spc="1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30">
                <a:solidFill>
                  <a:srgbClr val="515151"/>
                </a:solidFill>
                <a:latin typeface="+mn-lt"/>
                <a:cs typeface="Segoe UI"/>
              </a:rPr>
              <a:t>Windows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10/11</a:t>
            </a:r>
            <a:r>
              <a:rPr sz="800" spc="-4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Pro/Enterprise.</a:t>
            </a:r>
            <a:endParaRPr sz="800">
              <a:latin typeface="+mn-lt"/>
              <a:cs typeface="Segoe UI"/>
            </a:endParaRPr>
          </a:p>
          <a:p>
            <a:pPr marL="12700" marR="141605">
              <a:lnSpc>
                <a:spcPct val="114599"/>
              </a:lnSpc>
            </a:pP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**Available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in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bypass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only.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Visit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Surface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Hub</a:t>
            </a:r>
            <a:r>
              <a:rPr sz="800" u="sng" spc="-1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|</a:t>
            </a:r>
            <a:r>
              <a:rPr sz="800" u="sng" spc="-1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Microsoft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Learn</a:t>
            </a:r>
            <a:r>
              <a:rPr sz="800" spc="-1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for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additional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information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+mn-lt"/>
                <a:cs typeface="Segoe UI"/>
              </a:rPr>
              <a:t>on</a:t>
            </a:r>
            <a:r>
              <a:rPr sz="800" spc="5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connecting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devices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to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Surface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Hub.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C213E0D7-0D0F-73BF-8F68-57F4E4E725EA}"/>
              </a:ext>
            </a:extLst>
          </p:cNvPr>
          <p:cNvSpPr txBox="1"/>
          <p:nvPr/>
        </p:nvSpPr>
        <p:spPr>
          <a:xfrm>
            <a:off x="4456090" y="4676109"/>
            <a:ext cx="1002501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 algn="r">
              <a:lnSpc>
                <a:spcPct val="114599"/>
              </a:lnSpc>
              <a:spcBef>
                <a:spcPts val="100"/>
              </a:spcBef>
            </a:pP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NETWORK</a:t>
            </a:r>
            <a:r>
              <a:rPr sz="800" b="1" spc="30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b="1" spc="-25">
                <a:solidFill>
                  <a:srgbClr val="505050"/>
                </a:solidFill>
                <a:latin typeface="+mj-lt"/>
                <a:cs typeface="SegoeUI-Semibold"/>
              </a:rPr>
              <a:t>AND</a:t>
            </a: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 CONNECTIVITY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ED6BA89-AC55-120B-7D2F-698597BB9FA8}"/>
              </a:ext>
            </a:extLst>
          </p:cNvPr>
          <p:cNvSpPr txBox="1"/>
          <p:nvPr/>
        </p:nvSpPr>
        <p:spPr>
          <a:xfrm>
            <a:off x="5706874" y="4676109"/>
            <a:ext cx="14801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Wi-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Fi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5: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IEEE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802.11ac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(a/b/g/n/ac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compatible)</a:t>
            </a:r>
            <a:endParaRPr sz="800">
              <a:latin typeface="Segoe UI"/>
              <a:cs typeface="Segoe UI"/>
            </a:endParaRPr>
          </a:p>
          <a:p>
            <a:pPr marL="12700" marR="414655">
              <a:lnSpc>
                <a:spcPct val="114599"/>
              </a:lnSpc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Bluetooth®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Wireless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5.1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technology</a:t>
            </a:r>
            <a:endParaRPr sz="800">
              <a:latin typeface="Segoe UI"/>
              <a:cs typeface="Segoe UI"/>
            </a:endParaRPr>
          </a:p>
          <a:p>
            <a:pPr marL="12700" marR="503555">
              <a:lnSpc>
                <a:spcPct val="114599"/>
              </a:lnSpc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Gigabit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Ethernet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Microsoft</a:t>
            </a:r>
            <a:r>
              <a:rPr sz="800" spc="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Teams</a:t>
            </a:r>
            <a:r>
              <a:rPr sz="800" spc="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Cast*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371864B-3FA6-23A1-C589-27FFB49D834E}"/>
              </a:ext>
            </a:extLst>
          </p:cNvPr>
          <p:cNvSpPr txBox="1"/>
          <p:nvPr/>
        </p:nvSpPr>
        <p:spPr>
          <a:xfrm>
            <a:off x="5706874" y="5654009"/>
            <a:ext cx="133096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*For</a:t>
            </a:r>
            <a:r>
              <a:rPr sz="800" spc="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additional</a:t>
            </a:r>
            <a:r>
              <a:rPr sz="800" spc="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information</a:t>
            </a:r>
            <a:r>
              <a:rPr sz="800" spc="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+mn-lt"/>
                <a:cs typeface="Segoe UI"/>
              </a:rPr>
              <a:t>on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casting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 content </a:t>
            </a:r>
            <a:r>
              <a:rPr sz="800">
                <a:solidFill>
                  <a:srgbClr val="505050"/>
                </a:solidFill>
                <a:latin typeface="+mn-lt"/>
                <a:cs typeface="Segoe UI"/>
              </a:rPr>
              <a:t>to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Microsoft </a:t>
            </a:r>
            <a:r>
              <a:rPr sz="800" spc="-35">
                <a:solidFill>
                  <a:srgbClr val="505050"/>
                </a:solidFill>
                <a:latin typeface="+mn-lt"/>
                <a:cs typeface="Segoe UI"/>
              </a:rPr>
              <a:t>Teams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 Rooms,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visit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Microsoft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spc="-1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Support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.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36F718F4-4D7B-F9DC-34C9-51E0C3E711BC}"/>
              </a:ext>
            </a:extLst>
          </p:cNvPr>
          <p:cNvSpPr txBox="1"/>
          <p:nvPr/>
        </p:nvSpPr>
        <p:spPr>
          <a:xfrm>
            <a:off x="4323113" y="6392674"/>
            <a:ext cx="1135380" cy="2898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PEN AND </a:t>
            </a: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ACCESSORIES</a:t>
            </a:r>
            <a:endParaRPr sz="800">
              <a:latin typeface="+mj-lt"/>
              <a:cs typeface="SegoeUI-Semibold"/>
            </a:endParaRPr>
          </a:p>
          <a:p>
            <a:pPr marR="7620" algn="r">
              <a:lnSpc>
                <a:spcPct val="100000"/>
              </a:lnSpc>
              <a:spcBef>
                <a:spcPts val="14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COMPATIBILITY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675FC09-FC76-1018-A0B5-2BD3BC3A659F}"/>
              </a:ext>
            </a:extLst>
          </p:cNvPr>
          <p:cNvSpPr txBox="1"/>
          <p:nvPr/>
        </p:nvSpPr>
        <p:spPr>
          <a:xfrm>
            <a:off x="5681464" y="6392608"/>
            <a:ext cx="1513205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1557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Active,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dual-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pen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inking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support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Microsoft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Surface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Hub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Pen</a:t>
            </a:r>
            <a:r>
              <a:rPr sz="675" spc="-30" baseline="30864">
                <a:solidFill>
                  <a:srgbClr val="515151"/>
                </a:solidFill>
                <a:latin typeface="Segoe UI"/>
                <a:cs typeface="Segoe UI"/>
              </a:rPr>
              <a:t>6</a:t>
            </a:r>
            <a:r>
              <a:rPr sz="675" spc="750" baseline="30864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(active)</a:t>
            </a:r>
            <a:endParaRPr sz="800">
              <a:latin typeface="Segoe UI"/>
              <a:cs typeface="Segoe UI"/>
            </a:endParaRPr>
          </a:p>
          <a:p>
            <a:pPr marL="38100" marR="30480">
              <a:lnSpc>
                <a:spcPct val="114599"/>
              </a:lnSpc>
            </a:pP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Microsoft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Surface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Slim</a:t>
            </a:r>
            <a:r>
              <a:rPr sz="800" spc="-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Pen,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Microsoft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Surface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Slim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Pen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50">
                <a:solidFill>
                  <a:srgbClr val="515151"/>
                </a:solidFill>
                <a:latin typeface="Segoe UI"/>
                <a:cs typeface="Segoe UI"/>
              </a:rPr>
              <a:t>2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Compatible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with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Microsoft</a:t>
            </a:r>
            <a:r>
              <a:rPr sz="800" spc="1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40">
                <a:solidFill>
                  <a:srgbClr val="515151"/>
                </a:solidFill>
                <a:latin typeface="Segoe UI"/>
                <a:cs typeface="Segoe UI"/>
              </a:rPr>
              <a:t>Teams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Rooms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certified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peripherals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5CAA2EE9-A2B9-A84D-9952-1383D6FED31C}"/>
              </a:ext>
            </a:extLst>
          </p:cNvPr>
          <p:cNvSpPr txBox="1"/>
          <p:nvPr/>
        </p:nvSpPr>
        <p:spPr>
          <a:xfrm>
            <a:off x="1385378" y="1470444"/>
            <a:ext cx="5988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PROCESSOR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15339604-C808-48B3-5657-9CBEDA32F629}"/>
              </a:ext>
            </a:extLst>
          </p:cNvPr>
          <p:cNvSpPr txBox="1"/>
          <p:nvPr/>
        </p:nvSpPr>
        <p:spPr>
          <a:xfrm>
            <a:off x="2195522" y="1470444"/>
            <a:ext cx="3175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Intel</a:t>
            </a:r>
            <a:r>
              <a:rPr sz="800" spc="-4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i5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C27007A-5852-A9B2-3BC9-70A7208616B2}"/>
              </a:ext>
            </a:extLst>
          </p:cNvPr>
          <p:cNvSpPr txBox="1"/>
          <p:nvPr/>
        </p:nvSpPr>
        <p:spPr>
          <a:xfrm>
            <a:off x="1465944" y="1789976"/>
            <a:ext cx="51815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GRAPHICS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B09764AC-7700-DDBA-0472-062FC6B4E89F}"/>
              </a:ext>
            </a:extLst>
          </p:cNvPr>
          <p:cNvSpPr txBox="1"/>
          <p:nvPr/>
        </p:nvSpPr>
        <p:spPr>
          <a:xfrm>
            <a:off x="2195522" y="1789976"/>
            <a:ext cx="238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iGPU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E173BB0A-E4E4-5769-A3F2-97465742ACAF}"/>
              </a:ext>
            </a:extLst>
          </p:cNvPr>
          <p:cNvSpPr txBox="1"/>
          <p:nvPr/>
        </p:nvSpPr>
        <p:spPr>
          <a:xfrm>
            <a:off x="1245079" y="2091797"/>
            <a:ext cx="764540" cy="2898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30480" algn="r">
              <a:lnSpc>
                <a:spcPct val="100000"/>
              </a:lnSpc>
              <a:spcBef>
                <a:spcPts val="240"/>
              </a:spcBef>
            </a:pP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MEMORY</a:t>
            </a: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b="1" spc="-25">
                <a:solidFill>
                  <a:srgbClr val="505050"/>
                </a:solidFill>
                <a:latin typeface="+mj-lt"/>
                <a:cs typeface="SegoeUI-Semibold"/>
              </a:rPr>
              <a:t>AND</a:t>
            </a:r>
            <a:endParaRPr sz="800">
              <a:latin typeface="+mj-lt"/>
              <a:cs typeface="SegoeUI-Semibold"/>
            </a:endParaRPr>
          </a:p>
          <a:p>
            <a:pPr marR="31750" algn="r">
              <a:lnSpc>
                <a:spcPct val="100000"/>
              </a:lnSpc>
              <a:spcBef>
                <a:spcPts val="135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STORAGE</a:t>
            </a:r>
            <a:r>
              <a:rPr sz="675" b="1" spc="-15" baseline="30864">
                <a:solidFill>
                  <a:srgbClr val="505050"/>
                </a:solidFill>
                <a:latin typeface="+mj-lt"/>
                <a:cs typeface="SegoeUI-Semibold"/>
              </a:rPr>
              <a:t>1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1DC2EB33-E33F-7F6B-95D7-0FEAC8110F06}"/>
              </a:ext>
            </a:extLst>
          </p:cNvPr>
          <p:cNvSpPr txBox="1"/>
          <p:nvPr/>
        </p:nvSpPr>
        <p:spPr>
          <a:xfrm>
            <a:off x="2195474" y="2091659"/>
            <a:ext cx="711835" cy="30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Memory: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32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GB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Storage: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512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GB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8C87BF1C-2ACC-29B5-F1E3-4FEAA918FB76}"/>
              </a:ext>
            </a:extLst>
          </p:cNvPr>
          <p:cNvSpPr txBox="1"/>
          <p:nvPr/>
        </p:nvSpPr>
        <p:spPr>
          <a:xfrm>
            <a:off x="1340657" y="2568671"/>
            <a:ext cx="6432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RESOLUTION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59CF0711-63C0-355A-7AE3-A20BB5A85960}"/>
              </a:ext>
            </a:extLst>
          </p:cNvPr>
          <p:cNvSpPr txBox="1"/>
          <p:nvPr/>
        </p:nvSpPr>
        <p:spPr>
          <a:xfrm>
            <a:off x="2195474" y="2568671"/>
            <a:ext cx="5441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3840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2160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9169A25A-8CDE-BD41-3CDD-BD239A2ABC62}"/>
              </a:ext>
            </a:extLst>
          </p:cNvPr>
          <p:cNvSpPr txBox="1"/>
          <p:nvPr/>
        </p:nvSpPr>
        <p:spPr>
          <a:xfrm>
            <a:off x="1561287" y="2888203"/>
            <a:ext cx="4191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DISPLAY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4B931BC0-C1A3-D96B-AE69-F28BDFFE147F}"/>
              </a:ext>
            </a:extLst>
          </p:cNvPr>
          <p:cNvSpPr txBox="1"/>
          <p:nvPr/>
        </p:nvSpPr>
        <p:spPr>
          <a:xfrm>
            <a:off x="2195474" y="2870423"/>
            <a:ext cx="1507490" cy="1003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5475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PixelSense™</a:t>
            </a:r>
            <a:r>
              <a:rPr sz="800" spc="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Display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16:9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aspect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ratio</a:t>
            </a:r>
            <a:endParaRPr sz="800">
              <a:latin typeface="Segoe UI"/>
              <a:cs typeface="Segoe UI"/>
            </a:endParaRPr>
          </a:p>
          <a:p>
            <a:pPr marL="12700" marR="678815">
              <a:lnSpc>
                <a:spcPct val="114599"/>
              </a:lnSpc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8-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bit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color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30.5mm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border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Anti-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glare,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IPS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LCD</a:t>
            </a:r>
            <a:endParaRPr sz="800">
              <a:latin typeface="Segoe UI"/>
              <a:cs typeface="Segoe UI"/>
            </a:endParaRPr>
          </a:p>
          <a:p>
            <a:pPr marL="12700" marR="5080">
              <a:lnSpc>
                <a:spcPct val="114599"/>
              </a:lnSpc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In-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cell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Touch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20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simultaneous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touch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points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two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pens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A431095A-C980-F990-E1C6-D7E9558D15AB}"/>
              </a:ext>
            </a:extLst>
          </p:cNvPr>
          <p:cNvSpPr txBox="1"/>
          <p:nvPr/>
        </p:nvSpPr>
        <p:spPr>
          <a:xfrm>
            <a:off x="1482729" y="4028254"/>
            <a:ext cx="527050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30480" indent="-31750" algn="r">
              <a:lnSpc>
                <a:spcPct val="114500"/>
              </a:lnSpc>
              <a:spcBef>
                <a:spcPts val="100"/>
              </a:spcBef>
            </a:pP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SIZE</a:t>
            </a:r>
            <a:r>
              <a:rPr sz="800" b="1" spc="2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b="1" spc="-25">
                <a:solidFill>
                  <a:srgbClr val="505050"/>
                </a:solidFill>
                <a:latin typeface="+mj-lt"/>
                <a:cs typeface="SegoeUI-Semibold"/>
              </a:rPr>
              <a:t>AND</a:t>
            </a: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 WEIGHT</a:t>
            </a:r>
            <a:r>
              <a:rPr sz="675" b="1" spc="-15" baseline="30864">
                <a:solidFill>
                  <a:srgbClr val="505050"/>
                </a:solidFill>
                <a:latin typeface="+mj-lt"/>
                <a:cs typeface="SegoeUI-Semibold"/>
              </a:rPr>
              <a:t>2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25D1C244-2FF2-EC3B-52D4-7E67F11DD6BF}"/>
              </a:ext>
            </a:extLst>
          </p:cNvPr>
          <p:cNvSpPr txBox="1"/>
          <p:nvPr/>
        </p:nvSpPr>
        <p:spPr>
          <a:xfrm>
            <a:off x="2195474" y="4028056"/>
            <a:ext cx="1238885" cy="584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Height: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44.5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inch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(1130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mm)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Width: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77.1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inch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(1959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mm)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Depth: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3.4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inch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(85.6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mm)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Weight: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185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lbs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(84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kg)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EB159877-6932-FD1D-C3F0-1055185294F8}"/>
              </a:ext>
            </a:extLst>
          </p:cNvPr>
          <p:cNvSpPr txBox="1"/>
          <p:nvPr/>
        </p:nvSpPr>
        <p:spPr>
          <a:xfrm>
            <a:off x="1497400" y="4784468"/>
            <a:ext cx="48323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SECURITY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ADE3DFCD-3E1A-C33D-8C60-1677CF2D401E}"/>
              </a:ext>
            </a:extLst>
          </p:cNvPr>
          <p:cNvSpPr txBox="1"/>
          <p:nvPr/>
        </p:nvSpPr>
        <p:spPr>
          <a:xfrm>
            <a:off x="2195474" y="4784468"/>
            <a:ext cx="12452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Trusted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Platform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Module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2.0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2" name="object 26">
            <a:extLst>
              <a:ext uri="{FF2B5EF4-FFF2-40B4-BE49-F238E27FC236}">
                <a16:creationId xmlns:a16="http://schemas.microsoft.com/office/drawing/2014/main" id="{D851C3F4-B72E-C870-E8C4-33FC528E7AAC}"/>
              </a:ext>
            </a:extLst>
          </p:cNvPr>
          <p:cNvSpPr txBox="1"/>
          <p:nvPr/>
        </p:nvSpPr>
        <p:spPr>
          <a:xfrm>
            <a:off x="1488426" y="5104000"/>
            <a:ext cx="4953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CAMERAS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3" name="object 27">
            <a:extLst>
              <a:ext uri="{FF2B5EF4-FFF2-40B4-BE49-F238E27FC236}">
                <a16:creationId xmlns:a16="http://schemas.microsoft.com/office/drawing/2014/main" id="{C4DF587F-849C-F1C3-4A8C-A8FA666B8923}"/>
              </a:ext>
            </a:extLst>
          </p:cNvPr>
          <p:cNvSpPr txBox="1"/>
          <p:nvPr/>
        </p:nvSpPr>
        <p:spPr>
          <a:xfrm>
            <a:off x="2170074" y="5086220"/>
            <a:ext cx="137604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Microsoft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Smart Camera,</a:t>
            </a:r>
            <a:r>
              <a:rPr sz="675" spc="-15" baseline="30864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sz="675" spc="82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4K,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custom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USB-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C</a:t>
            </a:r>
            <a:r>
              <a:rPr sz="675" spc="-37" baseline="30864">
                <a:solidFill>
                  <a:srgbClr val="505050"/>
                </a:solidFill>
                <a:latin typeface="Segoe UI"/>
                <a:cs typeface="Segoe UI"/>
              </a:rPr>
              <a:t>®</a:t>
            </a:r>
            <a:r>
              <a:rPr sz="675" spc="750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connection,</a:t>
            </a:r>
            <a:r>
              <a:rPr sz="800" spc="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136-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degree</a:t>
            </a:r>
            <a:r>
              <a:rPr sz="800" spc="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HFOV</a:t>
            </a:r>
            <a:endParaRPr sz="800">
              <a:latin typeface="Segoe UI"/>
              <a:cs typeface="Segoe UI"/>
            </a:endParaRPr>
          </a:p>
        </p:txBody>
      </p:sp>
      <p:pic>
        <p:nvPicPr>
          <p:cNvPr id="2" name="Picture 1" descr="Microsoft Surface logo">
            <a:extLst>
              <a:ext uri="{FF2B5EF4-FFF2-40B4-BE49-F238E27FC236}">
                <a16:creationId xmlns:a16="http://schemas.microsoft.com/office/drawing/2014/main" id="{0CCB72D0-43CD-6F68-D070-34FD829BC43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5" y="251808"/>
            <a:ext cx="1984478" cy="6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37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rgbClr val="FEFEFE"/>
            </a:gs>
            <a:gs pos="69000">
              <a:srgbClr val="F2F2F2"/>
            </a:gs>
            <a:gs pos="39000">
              <a:srgbClr val="F2F2F2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4">
            <a:extLst>
              <a:ext uri="{FF2B5EF4-FFF2-40B4-BE49-F238E27FC236}">
                <a16:creationId xmlns:a16="http://schemas.microsoft.com/office/drawing/2014/main" id="{2DE74ED9-82F4-C606-2D74-112AAFE6EEED}"/>
              </a:ext>
            </a:extLst>
          </p:cNvPr>
          <p:cNvSpPr/>
          <p:nvPr/>
        </p:nvSpPr>
        <p:spPr>
          <a:xfrm>
            <a:off x="0" y="6159978"/>
            <a:ext cx="7772400" cy="3898900"/>
          </a:xfrm>
          <a:custGeom>
            <a:avLst/>
            <a:gdLst/>
            <a:ahLst/>
            <a:cxnLst/>
            <a:rect l="l" t="t" r="r" b="b"/>
            <a:pathLst>
              <a:path w="7772400" h="3898900">
                <a:moveTo>
                  <a:pt x="7772400" y="0"/>
                </a:moveTo>
                <a:lnTo>
                  <a:pt x="0" y="1306220"/>
                </a:lnTo>
                <a:lnTo>
                  <a:pt x="0" y="3898417"/>
                </a:lnTo>
                <a:lnTo>
                  <a:pt x="7772400" y="3898417"/>
                </a:lnTo>
                <a:lnTo>
                  <a:pt x="7772400" y="0"/>
                </a:lnTo>
                <a:close/>
              </a:path>
            </a:pathLst>
          </a:custGeom>
          <a:solidFill>
            <a:srgbClr val="E6E6E6">
              <a:alpha val="5000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srgbClr val="505050"/>
              </a:solidFill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3744" y="876345"/>
            <a:ext cx="4622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defTabSz="311719" rtl="0">
              <a:lnSpc>
                <a:spcPct val="100000"/>
              </a:lnSpc>
              <a:spcBef>
                <a:spcPts val="100"/>
              </a:spcBef>
            </a:pPr>
            <a:r>
              <a:rPr lang="en-CA" kern="1200">
                <a:latin typeface="Segoe UI Light"/>
                <a:ea typeface="+mn-ea"/>
                <a:cs typeface="Segoe UI Light"/>
              </a:rPr>
              <a:t>Microsoft Surface Hub 3 85"</a:t>
            </a:r>
            <a:endParaRPr kern="1200">
              <a:latin typeface="Segoe UI Light"/>
              <a:ea typeface="+mn-ea"/>
              <a:cs typeface="Segoe UI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2A9A265-AAD9-054C-ED0E-D35AA72ECCB8}"/>
              </a:ext>
            </a:extLst>
          </p:cNvPr>
          <p:cNvSpPr/>
          <p:nvPr/>
        </p:nvSpPr>
        <p:spPr>
          <a:xfrm>
            <a:off x="6555346" y="8809155"/>
            <a:ext cx="759854" cy="789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89E8275D-B4CE-EEAB-D3B1-3679E392E75E}"/>
              </a:ext>
            </a:extLst>
          </p:cNvPr>
          <p:cNvSpPr txBox="1"/>
          <p:nvPr/>
        </p:nvSpPr>
        <p:spPr>
          <a:xfrm>
            <a:off x="6591738" y="9058992"/>
            <a:ext cx="687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/>
            <a:r>
              <a:rPr lang="en-US" sz="900">
                <a:solidFill>
                  <a:srgbClr val="505050"/>
                </a:solidFill>
                <a:latin typeface="+mj-lt"/>
                <a:cs typeface="Segoe UI"/>
              </a:rPr>
              <a:t>PARTNER LOGO</a:t>
            </a:r>
            <a:endParaRPr lang="en-US" sz="900" baseline="30000">
              <a:solidFill>
                <a:srgbClr val="505050"/>
              </a:solidFill>
              <a:latin typeface="+mj-lt"/>
              <a:cs typeface="Segoe U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5613C94A-8F2C-DBFD-44BE-0B06ED94E16F}"/>
              </a:ext>
            </a:extLst>
          </p:cNvPr>
          <p:cNvSpPr txBox="1"/>
          <p:nvPr/>
        </p:nvSpPr>
        <p:spPr>
          <a:xfrm>
            <a:off x="460020" y="8782109"/>
            <a:ext cx="5889265" cy="843821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R="30480"/>
            <a:r>
              <a:rPr lang="en-US" sz="600">
                <a:solidFill>
                  <a:srgbClr val="505050"/>
                </a:solidFill>
                <a:latin typeface="+mj-lt"/>
                <a:cs typeface="Segoe UI"/>
              </a:rPr>
              <a:t>Disclaimers</a:t>
            </a:r>
          </a:p>
          <a:p>
            <a:pPr marR="30480"/>
            <a:endParaRPr lang="en-US" sz="600" b="1">
              <a:solidFill>
                <a:srgbClr val="505050"/>
              </a:solidFill>
              <a:latin typeface="Segoe UI"/>
              <a:cs typeface="Segoe UI"/>
            </a:endParaRP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Customer Replaceable Units (CRUs) are components available for purchase through your Surface Commercial Authorized Device Reseller. Components can be replaced on-site by a skilled technician following 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Microsoft’s 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  <a:hlinkClick r:id="rId3"/>
              </a:rPr>
              <a:t>Service Guide</a:t>
            </a:r>
            <a:r>
              <a:rPr lang="en-US" sz="600">
                <a:solidFill>
                  <a:srgbClr val="505050"/>
                </a:solidFill>
                <a:latin typeface="+mn-lt"/>
                <a:cs typeface="Segoe UI"/>
              </a:rPr>
              <a:t>. Opening 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and/or repairing your device can present electric shock, fire and personal injury risks and other hazards. Use caution if undertaking do-it-yourself repairs. Device damage caused during repair will not be covered under Microsoft’s Hardware Warranty or protection plans. Availability of replaceable components and service options may vary by market and/or at initial product launch.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4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Microsoft’s Limited Warranty is in addition to your consumer law rights.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Formerly known as the Surface Hub 2 Smart Camera.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Formerly known as the Surface Hub 2 Pen.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A647E2F0-FC7C-8817-16DE-C30680E6B0DF}"/>
              </a:ext>
            </a:extLst>
          </p:cNvPr>
          <p:cNvSpPr txBox="1"/>
          <p:nvPr/>
        </p:nvSpPr>
        <p:spPr>
          <a:xfrm>
            <a:off x="4620316" y="1470441"/>
            <a:ext cx="8623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SERVICEABILITY</a:t>
            </a:r>
            <a:r>
              <a:rPr sz="675" b="1" spc="-15" baseline="30864">
                <a:solidFill>
                  <a:srgbClr val="505050"/>
                </a:solidFill>
                <a:latin typeface="+mj-lt"/>
                <a:cs typeface="SegoeUI-Semibold"/>
              </a:rPr>
              <a:t>3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AE1C8BB-DAD7-B28E-FDB9-9E381CAE7318}"/>
              </a:ext>
            </a:extLst>
          </p:cNvPr>
          <p:cNvSpPr txBox="1"/>
          <p:nvPr/>
        </p:nvSpPr>
        <p:spPr>
          <a:xfrm>
            <a:off x="5706871" y="1452661"/>
            <a:ext cx="131445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User-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replaceable</a:t>
            </a:r>
            <a:r>
              <a:rPr sz="800" spc="9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components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include: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AADA256D-BE8E-6AD0-3889-3DC020D7CB5D}"/>
              </a:ext>
            </a:extLst>
          </p:cNvPr>
          <p:cNvSpPr txBox="1"/>
          <p:nvPr/>
        </p:nvSpPr>
        <p:spPr>
          <a:xfrm>
            <a:off x="5681471" y="1871761"/>
            <a:ext cx="147193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Modular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compute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cartridge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removable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SSD</a:t>
            </a:r>
            <a:endParaRPr sz="800">
              <a:latin typeface="Segoe UI"/>
              <a:cs typeface="Segoe UI"/>
            </a:endParaRPr>
          </a:p>
          <a:p>
            <a:pPr marL="38100" marR="234950">
              <a:lnSpc>
                <a:spcPct val="114599"/>
              </a:lnSpc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Smart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675" spc="-44" baseline="30864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sz="675" spc="750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Pens</a:t>
            </a:r>
            <a:r>
              <a:rPr sz="675" spc="-15" baseline="30864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endParaRPr sz="675" baseline="30864">
              <a:latin typeface="Segoe UI"/>
              <a:cs typeface="Segoe U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97408BF5-B13C-4357-D50F-A66B8A37F16E}"/>
              </a:ext>
            </a:extLst>
          </p:cNvPr>
          <p:cNvSpPr txBox="1"/>
          <p:nvPr/>
        </p:nvSpPr>
        <p:spPr>
          <a:xfrm>
            <a:off x="4964223" y="2628173"/>
            <a:ext cx="494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EXTERIOR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6EFC810F-DC7F-2483-AE02-93B6AF6B3DD3}"/>
              </a:ext>
            </a:extLst>
          </p:cNvPr>
          <p:cNvSpPr txBox="1"/>
          <p:nvPr/>
        </p:nvSpPr>
        <p:spPr>
          <a:xfrm>
            <a:off x="5706871" y="2610393"/>
            <a:ext cx="150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Casing: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Precision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machined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aluminum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mineral-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composite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resin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Color: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Platinum</a:t>
            </a:r>
            <a:endParaRPr sz="800">
              <a:latin typeface="Segoe UI"/>
              <a:cs typeface="Segoe UI"/>
            </a:endParaRPr>
          </a:p>
          <a:p>
            <a:pPr marL="12700" marR="76835">
              <a:lnSpc>
                <a:spcPct val="114599"/>
              </a:lnSpc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Physical</a:t>
            </a:r>
            <a:r>
              <a:rPr sz="800" spc="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Buttons: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Power,</a:t>
            </a:r>
            <a:r>
              <a:rPr sz="800" spc="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Volume,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Source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0C6C0D5E-A4E7-766A-6FA8-B2DEC3A67BCC}"/>
              </a:ext>
            </a:extLst>
          </p:cNvPr>
          <p:cNvSpPr txBox="1"/>
          <p:nvPr/>
        </p:nvSpPr>
        <p:spPr>
          <a:xfrm>
            <a:off x="4990168" y="3646205"/>
            <a:ext cx="4686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SENSORS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AC195662-9AD9-07DE-034D-73BE18A9FD47}"/>
              </a:ext>
            </a:extLst>
          </p:cNvPr>
          <p:cNvSpPr txBox="1"/>
          <p:nvPr/>
        </p:nvSpPr>
        <p:spPr>
          <a:xfrm>
            <a:off x="5706871" y="3646205"/>
            <a:ext cx="11652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Doppler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occupancy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sensor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E1BFC016-4CD7-893B-F167-F236216B5CDB}"/>
              </a:ext>
            </a:extLst>
          </p:cNvPr>
          <p:cNvSpPr txBox="1"/>
          <p:nvPr/>
        </p:nvSpPr>
        <p:spPr>
          <a:xfrm>
            <a:off x="4817974" y="3948056"/>
            <a:ext cx="637365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 algn="r">
              <a:lnSpc>
                <a:spcPct val="1145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WHAT'S</a:t>
            </a:r>
            <a:r>
              <a:rPr sz="800" b="1" spc="-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b="1" spc="-25">
                <a:solidFill>
                  <a:srgbClr val="505050"/>
                </a:solidFill>
                <a:latin typeface="+mj-lt"/>
                <a:cs typeface="SegoeUI-Semibold"/>
              </a:rPr>
              <a:t>IN</a:t>
            </a:r>
            <a:r>
              <a:rPr sz="800" b="1">
                <a:solidFill>
                  <a:srgbClr val="505050"/>
                </a:solidFill>
                <a:latin typeface="+mj-lt"/>
                <a:cs typeface="SegoeUI-Semibold"/>
              </a:rPr>
              <a:t> THE</a:t>
            </a:r>
            <a:r>
              <a:rPr sz="800" b="1" spc="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b="1" spc="-25">
                <a:solidFill>
                  <a:srgbClr val="505050"/>
                </a:solidFill>
                <a:latin typeface="+mj-lt"/>
                <a:cs typeface="SegoeUI-Semibold"/>
              </a:rPr>
              <a:t>BOX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7803CDDD-405B-FC4F-9103-0B60894C9643}"/>
              </a:ext>
            </a:extLst>
          </p:cNvPr>
          <p:cNvSpPr txBox="1"/>
          <p:nvPr/>
        </p:nvSpPr>
        <p:spPr>
          <a:xfrm>
            <a:off x="5681471" y="3947858"/>
            <a:ext cx="1405255" cy="723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(1)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85”</a:t>
            </a:r>
            <a:endParaRPr sz="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(1)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Smart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675" spc="-15" baseline="30864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endParaRPr sz="675" baseline="30864">
              <a:latin typeface="Segoe UI"/>
              <a:cs typeface="Segoe UI"/>
            </a:endParaRPr>
          </a:p>
          <a:p>
            <a:pPr marL="38100" marR="480695">
              <a:lnSpc>
                <a:spcPct val="114599"/>
              </a:lnSpc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(2)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Surface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Pen</a:t>
            </a:r>
            <a:r>
              <a:rPr sz="675" spc="-52" baseline="30864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r>
              <a:rPr sz="675" spc="750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4m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AC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Power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Cable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Quick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Start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Guide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AEEA528B-8233-154E-E643-088929723DD8}"/>
              </a:ext>
            </a:extLst>
          </p:cNvPr>
          <p:cNvSpPr txBox="1"/>
          <p:nvPr/>
        </p:nvSpPr>
        <p:spPr>
          <a:xfrm>
            <a:off x="4817974" y="4843970"/>
            <a:ext cx="6648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WARRANTY</a:t>
            </a:r>
            <a:r>
              <a:rPr sz="675" b="1" spc="-15" baseline="30864">
                <a:solidFill>
                  <a:srgbClr val="505050"/>
                </a:solidFill>
                <a:latin typeface="+mj-lt"/>
                <a:cs typeface="SegoeUI-Semibold"/>
              </a:rPr>
              <a:t>4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35" name="object 12">
            <a:extLst>
              <a:ext uri="{FF2B5EF4-FFF2-40B4-BE49-F238E27FC236}">
                <a16:creationId xmlns:a16="http://schemas.microsoft.com/office/drawing/2014/main" id="{5AD4469A-E336-6792-6F65-203656FABA04}"/>
              </a:ext>
            </a:extLst>
          </p:cNvPr>
          <p:cNvSpPr txBox="1"/>
          <p:nvPr/>
        </p:nvSpPr>
        <p:spPr>
          <a:xfrm>
            <a:off x="5706871" y="4843937"/>
            <a:ext cx="1450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1-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year limited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hardware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warranty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7" name="object 13">
            <a:extLst>
              <a:ext uri="{FF2B5EF4-FFF2-40B4-BE49-F238E27FC236}">
                <a16:creationId xmlns:a16="http://schemas.microsoft.com/office/drawing/2014/main" id="{2D3B416A-4EEB-EE9A-E2C1-31036F42D144}"/>
              </a:ext>
            </a:extLst>
          </p:cNvPr>
          <p:cNvSpPr txBox="1"/>
          <p:nvPr/>
        </p:nvSpPr>
        <p:spPr>
          <a:xfrm>
            <a:off x="1431130" y="1470411"/>
            <a:ext cx="5530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SOFTWARE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14153F5F-6C44-675C-1DBC-75B6B1F253D9}"/>
              </a:ext>
            </a:extLst>
          </p:cNvPr>
          <p:cNvSpPr txBox="1"/>
          <p:nvPr/>
        </p:nvSpPr>
        <p:spPr>
          <a:xfrm>
            <a:off x="2195474" y="1452661"/>
            <a:ext cx="146304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11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IoT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Enterprise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the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Microsoft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Teams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Rooms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on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experience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Configurable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11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Pro/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Enterprise*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4" name="object 15">
            <a:extLst>
              <a:ext uri="{FF2B5EF4-FFF2-40B4-BE49-F238E27FC236}">
                <a16:creationId xmlns:a16="http://schemas.microsoft.com/office/drawing/2014/main" id="{23694E69-58D7-E65E-6F80-868624319A5C}"/>
              </a:ext>
            </a:extLst>
          </p:cNvPr>
          <p:cNvSpPr txBox="1"/>
          <p:nvPr/>
        </p:nvSpPr>
        <p:spPr>
          <a:xfrm>
            <a:off x="2195474" y="2290861"/>
            <a:ext cx="127889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*Software</a:t>
            </a:r>
            <a:r>
              <a:rPr sz="800" spc="-1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license and</a:t>
            </a:r>
            <a:r>
              <a:rPr sz="800" spc="-1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image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required.</a:t>
            </a:r>
            <a:r>
              <a:rPr sz="800" spc="2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Sold</a:t>
            </a:r>
            <a:r>
              <a:rPr sz="800" spc="2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separately.</a:t>
            </a:r>
            <a:r>
              <a:rPr sz="800" spc="2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+mn-lt"/>
                <a:cs typeface="Segoe UI"/>
              </a:rPr>
              <a:t>For</a:t>
            </a:r>
            <a:r>
              <a:rPr sz="800" spc="50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additional</a:t>
            </a:r>
            <a:r>
              <a:rPr sz="800" spc="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information,</a:t>
            </a:r>
            <a:r>
              <a:rPr sz="800" spc="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visit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Microsoft</a:t>
            </a:r>
            <a:r>
              <a:rPr sz="800" u="sng" spc="3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4"/>
              </a:rPr>
              <a:t>Learn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.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45" name="object 16">
            <a:extLst>
              <a:ext uri="{FF2B5EF4-FFF2-40B4-BE49-F238E27FC236}">
                <a16:creationId xmlns:a16="http://schemas.microsoft.com/office/drawing/2014/main" id="{36CC7932-EB0B-0DAF-FCAB-AA8070F5FE02}"/>
              </a:ext>
            </a:extLst>
          </p:cNvPr>
          <p:cNvSpPr txBox="1"/>
          <p:nvPr/>
        </p:nvSpPr>
        <p:spPr>
          <a:xfrm>
            <a:off x="1271016" y="3047273"/>
            <a:ext cx="7092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UI-Semibold"/>
              </a:rPr>
              <a:t>ACCESSIBILITY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E4289CC5-F4AB-BABA-EE11-BE63B94291C2}"/>
              </a:ext>
            </a:extLst>
          </p:cNvPr>
          <p:cNvSpPr txBox="1"/>
          <p:nvPr/>
        </p:nvSpPr>
        <p:spPr>
          <a:xfrm>
            <a:off x="2195474" y="3029460"/>
            <a:ext cx="1608176" cy="14164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Compatible</a:t>
            </a:r>
            <a:r>
              <a:rPr sz="800" spc="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with</a:t>
            </a:r>
            <a:r>
              <a:rPr sz="800" spc="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height-</a:t>
            </a:r>
            <a:r>
              <a:rPr sz="800" spc="-25">
                <a:solidFill>
                  <a:srgbClr val="515151"/>
                </a:solidFill>
                <a:latin typeface="+mn-lt"/>
                <a:cs typeface="Segoe UI"/>
              </a:rPr>
              <a:t>adjustable,</a:t>
            </a:r>
            <a:r>
              <a:rPr sz="800" spc="5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mobile</a:t>
            </a:r>
            <a:r>
              <a:rPr sz="800" spc="1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stands*</a:t>
            </a:r>
            <a:endParaRPr sz="800">
              <a:latin typeface="+mn-lt"/>
              <a:cs typeface="Segoe UI"/>
            </a:endParaRPr>
          </a:p>
          <a:p>
            <a:pPr marL="12700" marR="10160">
              <a:lnSpc>
                <a:spcPct val="114599"/>
              </a:lnSpc>
            </a:pP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Includes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35">
                <a:solidFill>
                  <a:srgbClr val="515151"/>
                </a:solidFill>
                <a:latin typeface="+mn-lt"/>
                <a:cs typeface="Segoe UI"/>
              </a:rPr>
              <a:t>Teams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Accessibility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Features 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–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Learn</a:t>
            </a:r>
            <a:r>
              <a:rPr sz="800" spc="-1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More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Accessibility</a:t>
            </a:r>
            <a:r>
              <a:rPr sz="800" spc="50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Features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|</a:t>
            </a:r>
            <a:r>
              <a:rPr sz="800" u="sng" spc="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Microsoft</a:t>
            </a:r>
            <a:r>
              <a:rPr sz="800" u="sng" spc="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Accessibility</a:t>
            </a:r>
            <a:r>
              <a:rPr sz="800" spc="-1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Discover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 more</a:t>
            </a:r>
            <a:r>
              <a:rPr sz="800" spc="-5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Microsoft</a:t>
            </a:r>
            <a:r>
              <a:rPr sz="800" spc="5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Accessible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Devices</a:t>
            </a: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 &amp; </a:t>
            </a:r>
            <a:r>
              <a:rPr sz="800" spc="-10">
                <a:solidFill>
                  <a:srgbClr val="515151"/>
                </a:solidFill>
                <a:latin typeface="+mn-lt"/>
                <a:cs typeface="Segoe UI"/>
              </a:rPr>
              <a:t>Products</a:t>
            </a:r>
            <a:endParaRPr sz="800">
              <a:latin typeface="+mn-lt"/>
              <a:cs typeface="Segoe UI"/>
            </a:endParaRPr>
          </a:p>
          <a:p>
            <a:pPr marL="12700" marR="93345" algn="l">
              <a:lnSpc>
                <a:spcPct val="114599"/>
              </a:lnSpc>
            </a:pPr>
            <a:r>
              <a:rPr sz="800">
                <a:solidFill>
                  <a:srgbClr val="515151"/>
                </a:solidFill>
                <a:latin typeface="+mn-lt"/>
                <a:cs typeface="Segoe UI"/>
              </a:rPr>
              <a:t>-</a:t>
            </a:r>
            <a:r>
              <a:rPr sz="800" spc="-20">
                <a:solidFill>
                  <a:srgbClr val="515151"/>
                </a:solidFill>
                <a:latin typeface="+mn-lt"/>
                <a:cs typeface="Segoe UI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Accessible</a:t>
            </a:r>
            <a:r>
              <a:rPr sz="800" u="sng" spc="-1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Devices</a:t>
            </a:r>
            <a:r>
              <a:rPr sz="800" u="sng" spc="-1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&amp;</a:t>
            </a:r>
            <a:r>
              <a:rPr sz="800" u="sng" spc="-1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Products</a:t>
            </a:r>
            <a:r>
              <a:rPr sz="800" u="sng" spc="-1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spc="-15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for</a:t>
            </a:r>
            <a:r>
              <a:rPr sz="800" u="sng" spc="-5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PC</a:t>
            </a:r>
            <a:r>
              <a:rPr sz="800" u="sng" spc="-3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&amp;</a:t>
            </a:r>
            <a:r>
              <a:rPr sz="800" u="sng" spc="-2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Gaming</a:t>
            </a:r>
            <a:r>
              <a:rPr sz="800" u="sng" spc="-3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|</a:t>
            </a:r>
            <a:r>
              <a:rPr sz="800" u="sng" spc="-3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Assistive</a:t>
            </a:r>
            <a:r>
              <a:rPr sz="800" u="sng" spc="-3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 spc="-4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Tech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spc="-1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 u="sng" spc="-2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Accessories</a:t>
            </a:r>
            <a:r>
              <a:rPr sz="800" u="sng" spc="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-</a:t>
            </a:r>
            <a:r>
              <a:rPr sz="800" u="sng" spc="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Microsoft</a:t>
            </a:r>
            <a:r>
              <a:rPr sz="800" u="sng" spc="2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Store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14CD438A-3F66-577F-5753-EB1A37A7809F}"/>
              </a:ext>
            </a:extLst>
          </p:cNvPr>
          <p:cNvSpPr txBox="1"/>
          <p:nvPr/>
        </p:nvSpPr>
        <p:spPr>
          <a:xfrm>
            <a:off x="2195474" y="4583940"/>
            <a:ext cx="742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*Sold</a:t>
            </a:r>
            <a:r>
              <a:rPr sz="800" spc="-4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separately.</a:t>
            </a:r>
            <a:endParaRPr sz="800">
              <a:latin typeface="Segoe UI"/>
              <a:cs typeface="Segoe UI"/>
            </a:endParaRPr>
          </a:p>
        </p:txBody>
      </p:sp>
      <p:pic>
        <p:nvPicPr>
          <p:cNvPr id="55" name="Picture 54" descr="A screenshot of a computer&#10;&#10;Description automatically generated">
            <a:extLst>
              <a:ext uri="{FF2B5EF4-FFF2-40B4-BE49-F238E27FC236}">
                <a16:creationId xmlns:a16="http://schemas.microsoft.com/office/drawing/2014/main" id="{534E089A-5FDB-1C7D-6806-8CD6748BEB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548565"/>
            <a:ext cx="5753100" cy="3236119"/>
          </a:xfrm>
          <a:prstGeom prst="rect">
            <a:avLst/>
          </a:prstGeom>
        </p:spPr>
      </p:pic>
      <p:pic>
        <p:nvPicPr>
          <p:cNvPr id="4" name="Picture 3" descr="Microsoft Surface logo">
            <a:extLst>
              <a:ext uri="{FF2B5EF4-FFF2-40B4-BE49-F238E27FC236}">
                <a16:creationId xmlns:a16="http://schemas.microsoft.com/office/drawing/2014/main" id="{84E1985B-CAC5-1A8D-57A7-68DD16CE1F5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5" y="251808"/>
            <a:ext cx="1984478" cy="6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rgbClr val="FEFEFE"/>
            </a:gs>
            <a:gs pos="69000">
              <a:srgbClr val="F2F2F2"/>
            </a:gs>
            <a:gs pos="39000">
              <a:srgbClr val="F2F2F2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3744" y="876345"/>
            <a:ext cx="4622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defTabSz="311719" rtl="0">
              <a:lnSpc>
                <a:spcPct val="100000"/>
              </a:lnSpc>
              <a:spcBef>
                <a:spcPts val="100"/>
              </a:spcBef>
            </a:pPr>
            <a:r>
              <a:rPr lang="en-CA" kern="1200">
                <a:latin typeface="Segoe UI Light"/>
                <a:ea typeface="+mn-ea"/>
                <a:cs typeface="Segoe UI Light"/>
              </a:rPr>
              <a:t>Accessories</a:t>
            </a:r>
            <a:endParaRPr kern="1200">
              <a:latin typeface="Segoe UI Light"/>
              <a:ea typeface="+mn-ea"/>
              <a:cs typeface="Segoe UI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2A9A265-AAD9-054C-ED0E-D35AA72ECCB8}"/>
              </a:ext>
            </a:extLst>
          </p:cNvPr>
          <p:cNvSpPr/>
          <p:nvPr/>
        </p:nvSpPr>
        <p:spPr>
          <a:xfrm>
            <a:off x="6555346" y="8809155"/>
            <a:ext cx="759854" cy="789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89E8275D-B4CE-EEAB-D3B1-3679E392E75E}"/>
              </a:ext>
            </a:extLst>
          </p:cNvPr>
          <p:cNvSpPr txBox="1"/>
          <p:nvPr/>
        </p:nvSpPr>
        <p:spPr>
          <a:xfrm>
            <a:off x="6591738" y="9058992"/>
            <a:ext cx="687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/>
            <a:r>
              <a:rPr lang="en-US" sz="900">
                <a:solidFill>
                  <a:srgbClr val="505050"/>
                </a:solidFill>
                <a:latin typeface="+mj-lt"/>
                <a:cs typeface="Segoe UI"/>
              </a:rPr>
              <a:t>PARTNER LOGO</a:t>
            </a:r>
            <a:endParaRPr lang="en-US" sz="900" baseline="30000">
              <a:solidFill>
                <a:srgbClr val="505050"/>
              </a:solidFill>
              <a:latin typeface="+mj-lt"/>
              <a:cs typeface="Segoe U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5613C94A-8F2C-DBFD-44BE-0B06ED94E16F}"/>
              </a:ext>
            </a:extLst>
          </p:cNvPr>
          <p:cNvSpPr txBox="1"/>
          <p:nvPr/>
        </p:nvSpPr>
        <p:spPr>
          <a:xfrm>
            <a:off x="460020" y="8689776"/>
            <a:ext cx="5889265" cy="936154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R="30480"/>
            <a:r>
              <a:rPr lang="en-US" sz="600" dirty="0">
                <a:solidFill>
                  <a:srgbClr val="505050"/>
                </a:solidFill>
                <a:latin typeface="+mj-lt"/>
                <a:cs typeface="Segoe UI"/>
              </a:rPr>
              <a:t>Disclaimers</a:t>
            </a:r>
          </a:p>
          <a:p>
            <a:pPr marR="30480"/>
            <a:endParaRPr lang="en-US" sz="600" b="1" dirty="0">
              <a:solidFill>
                <a:srgbClr val="505050"/>
              </a:solidFill>
              <a:latin typeface="Segoe UI"/>
              <a:cs typeface="Segoe UI"/>
            </a:endParaRPr>
          </a:p>
          <a:p>
            <a:pPr marR="30480"/>
            <a:r>
              <a:rPr lang="en-US" sz="600" baseline="30000" dirty="0">
                <a:solidFill>
                  <a:srgbClr val="505050"/>
                </a:solidFill>
                <a:latin typeface="Segoe UI"/>
                <a:cs typeface="Segoe UI"/>
              </a:rPr>
              <a:t>1</a:t>
            </a:r>
            <a:r>
              <a:rPr lang="en-US" sz="600" dirty="0">
                <a:solidFill>
                  <a:srgbClr val="505050"/>
                </a:solidFill>
                <a:latin typeface="Segoe UI"/>
                <a:cs typeface="Segoe UI"/>
              </a:rPr>
              <a:t>System </a:t>
            </a:r>
            <a:r>
              <a:rPr lang="en-US" sz="600" dirty="0">
                <a:solidFill>
                  <a:srgbClr val="505050"/>
                </a:solidFill>
                <a:latin typeface="+mn-lt"/>
                <a:cs typeface="Segoe UI"/>
              </a:rPr>
              <a:t>software uses significant storage space. Available storage is subject to change based on system software updates and apps usage. 1 GB = 1 billion bytes. 1 TB = 1,000 GB. See </a:t>
            </a:r>
            <a:r>
              <a:rPr lang="en-US" sz="600" dirty="0">
                <a:solidFill>
                  <a:srgbClr val="0078D4"/>
                </a:solidFill>
                <a:latin typeface="+mn-lt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Surface.com/Storage</a:t>
            </a:r>
            <a:r>
              <a:rPr lang="en-US" sz="600" dirty="0">
                <a:solidFill>
                  <a:srgbClr val="505050"/>
                </a:solidFill>
                <a:latin typeface="+mn-lt"/>
                <a:cs typeface="Segoe UI"/>
              </a:rPr>
              <a:t> for more details.</a:t>
            </a:r>
          </a:p>
          <a:p>
            <a:pPr marR="30480"/>
            <a:r>
              <a:rPr lang="en-US" sz="600" baseline="30000" dirty="0">
                <a:solidFill>
                  <a:srgbClr val="505050"/>
                </a:solidFill>
                <a:latin typeface="+mn-lt"/>
                <a:cs typeface="Segoe UI"/>
              </a:rPr>
              <a:t>2</a:t>
            </a:r>
            <a:r>
              <a:rPr lang="en-US" sz="600" dirty="0">
                <a:solidFill>
                  <a:srgbClr val="505050"/>
                </a:solidFill>
                <a:latin typeface="+mn-lt"/>
                <a:cs typeface="Segoe UI"/>
              </a:rPr>
              <a:t>Size and weight vary by configuration and manufacturing process.</a:t>
            </a:r>
          </a:p>
          <a:p>
            <a:pPr marR="30480"/>
            <a:r>
              <a:rPr lang="en-US" sz="600" baseline="30000" dirty="0">
                <a:solidFill>
                  <a:srgbClr val="505050"/>
                </a:solidFill>
                <a:latin typeface="+mn-lt"/>
                <a:cs typeface="Segoe UI"/>
              </a:rPr>
              <a:t>3</a:t>
            </a:r>
            <a:r>
              <a:rPr lang="en-US" sz="600" dirty="0">
                <a:solidFill>
                  <a:srgbClr val="505050"/>
                </a:solidFill>
                <a:latin typeface="+mn-lt"/>
                <a:cs typeface="Segoe UI"/>
              </a:rPr>
              <a:t>Customer Replaceable Units (CRUs) are components available for purchase through your Surface Commercial Authorized Device Reseller. Components can be replaced on-site by a skilled technician following Microsoft’s </a:t>
            </a:r>
            <a:r>
              <a:rPr lang="en-US" sz="600" dirty="0">
                <a:solidFill>
                  <a:srgbClr val="0078D4"/>
                </a:solidFill>
                <a:latin typeface="+mn-lt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Guide</a:t>
            </a:r>
            <a:r>
              <a:rPr lang="en-US" sz="600" dirty="0">
                <a:solidFill>
                  <a:srgbClr val="505050"/>
                </a:solidFill>
                <a:latin typeface="+mn-lt"/>
                <a:cs typeface="Segoe UI"/>
              </a:rPr>
              <a:t>. Opening and</a:t>
            </a:r>
            <a:r>
              <a:rPr lang="en-US" sz="600" dirty="0">
                <a:solidFill>
                  <a:srgbClr val="505050"/>
                </a:solidFill>
                <a:latin typeface="Segoe UI"/>
                <a:cs typeface="Segoe UI"/>
              </a:rPr>
              <a:t>/or repairing your device can present electric shock, fire and personal injury risks and other hazards. Use caution if undertaking do-it-yourself repairs. Device damage caused during repair will not be covered under Microsoft’s Hardware Warranty or protection plans. Availability of replaceable components and service options may vary by market and/or at initial product launch.</a:t>
            </a:r>
          </a:p>
          <a:p>
            <a:pPr marR="30480"/>
            <a:r>
              <a:rPr lang="en-US" sz="600" baseline="30000" dirty="0">
                <a:solidFill>
                  <a:srgbClr val="505050"/>
                </a:solidFill>
                <a:latin typeface="Segoe UI"/>
                <a:cs typeface="Segoe UI"/>
              </a:rPr>
              <a:t>4</a:t>
            </a:r>
            <a:r>
              <a:rPr lang="en-US" sz="600" dirty="0">
                <a:solidFill>
                  <a:srgbClr val="505050"/>
                </a:solidFill>
                <a:latin typeface="Segoe UI"/>
                <a:cs typeface="Segoe UI"/>
              </a:rPr>
              <a:t>Microsoft’s Limited Warranty is in addition to your consumer law rights.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4306EBB-7286-FFE4-3CDD-A4E6D8D3E9E6}"/>
              </a:ext>
            </a:extLst>
          </p:cNvPr>
          <p:cNvSpPr txBox="1"/>
          <p:nvPr/>
        </p:nvSpPr>
        <p:spPr>
          <a:xfrm>
            <a:off x="4745866" y="1800641"/>
            <a:ext cx="7092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ACCESSIBILITY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FD2A743F-385A-E00C-B7EE-B96C13395A4B}"/>
              </a:ext>
            </a:extLst>
          </p:cNvPr>
          <p:cNvSpPr txBox="1"/>
          <p:nvPr/>
        </p:nvSpPr>
        <p:spPr>
          <a:xfrm>
            <a:off x="5706901" y="1782861"/>
            <a:ext cx="1448435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Physical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tactile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feature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identify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Surface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Pack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EB32AB63-5FE5-432D-3B2F-F50EC29939F3}"/>
              </a:ext>
            </a:extLst>
          </p:cNvPr>
          <p:cNvSpPr txBox="1"/>
          <p:nvPr/>
        </p:nvSpPr>
        <p:spPr>
          <a:xfrm>
            <a:off x="4620393" y="2308469"/>
            <a:ext cx="8623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SERVICEABILITY</a:t>
            </a:r>
            <a:r>
              <a:rPr sz="675" spc="-15" baseline="30864">
                <a:solidFill>
                  <a:srgbClr val="505050"/>
                </a:solidFill>
                <a:latin typeface="+mj-lt"/>
                <a:cs typeface="SegoeUI-Semibold"/>
              </a:rPr>
              <a:t>3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285B47E7-4998-E624-39D7-F4E5D29497D0}"/>
              </a:ext>
            </a:extLst>
          </p:cNvPr>
          <p:cNvSpPr txBox="1"/>
          <p:nvPr/>
        </p:nvSpPr>
        <p:spPr>
          <a:xfrm>
            <a:off x="5706871" y="2290623"/>
            <a:ext cx="131445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User-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replaceable</a:t>
            </a:r>
            <a:r>
              <a:rPr sz="800" spc="9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components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include: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Removable</a:t>
            </a:r>
            <a:r>
              <a:rPr sz="800" spc="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SSD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80C8237-0566-3F61-F4CC-C6DA6927980C}"/>
              </a:ext>
            </a:extLst>
          </p:cNvPr>
          <p:cNvSpPr txBox="1"/>
          <p:nvPr/>
        </p:nvSpPr>
        <p:spPr>
          <a:xfrm>
            <a:off x="4964223" y="2907335"/>
            <a:ext cx="494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EXTERIOR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4F1886C6-9A53-072F-31BC-4F1C43FFACA3}"/>
              </a:ext>
            </a:extLst>
          </p:cNvPr>
          <p:cNvSpPr txBox="1"/>
          <p:nvPr/>
        </p:nvSpPr>
        <p:spPr>
          <a:xfrm>
            <a:off x="5706871" y="2889555"/>
            <a:ext cx="116459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Casing: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Stainless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steel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mineral-composite</a:t>
            </a:r>
            <a:r>
              <a:rPr sz="800" spc="6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resin Color: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Platinum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448ECF0A-8772-78E3-5645-4CE4EC039B5A}"/>
              </a:ext>
            </a:extLst>
          </p:cNvPr>
          <p:cNvSpPr txBox="1"/>
          <p:nvPr/>
        </p:nvSpPr>
        <p:spPr>
          <a:xfrm>
            <a:off x="4790494" y="3488553"/>
            <a:ext cx="664845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 algn="r">
              <a:lnSpc>
                <a:spcPct val="1145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WHAT'S</a:t>
            </a:r>
            <a:r>
              <a:rPr sz="800" spc="-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spc="-25">
                <a:solidFill>
                  <a:srgbClr val="505050"/>
                </a:solidFill>
                <a:latin typeface="+mj-lt"/>
                <a:cs typeface="SegoeUI-Semibold"/>
              </a:rPr>
              <a:t>IN</a:t>
            </a:r>
            <a:r>
              <a:rPr sz="800">
                <a:solidFill>
                  <a:srgbClr val="505050"/>
                </a:solidFill>
                <a:latin typeface="+mj-lt"/>
                <a:cs typeface="SegoeUI-Semibold"/>
              </a:rPr>
              <a:t> THE</a:t>
            </a:r>
            <a:r>
              <a:rPr sz="800" spc="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spc="-25">
                <a:solidFill>
                  <a:srgbClr val="505050"/>
                </a:solidFill>
                <a:latin typeface="+mj-lt"/>
                <a:cs typeface="SegoeUI-Semibold"/>
              </a:rPr>
              <a:t>BOX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7A41934F-610E-0FFE-D08D-8D3170E56679}"/>
              </a:ext>
            </a:extLst>
          </p:cNvPr>
          <p:cNvSpPr txBox="1"/>
          <p:nvPr/>
        </p:nvSpPr>
        <p:spPr>
          <a:xfrm>
            <a:off x="5706886" y="3488421"/>
            <a:ext cx="852169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Pack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Setup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Guide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62FC9580-D9EA-A521-DBF7-90D31C215B83}"/>
              </a:ext>
            </a:extLst>
          </p:cNvPr>
          <p:cNvSpPr txBox="1"/>
          <p:nvPr/>
        </p:nvSpPr>
        <p:spPr>
          <a:xfrm>
            <a:off x="4817988" y="3965433"/>
            <a:ext cx="6648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WARRANTY</a:t>
            </a:r>
            <a:r>
              <a:rPr sz="675" spc="-15" baseline="30864">
                <a:solidFill>
                  <a:srgbClr val="505050"/>
                </a:solidFill>
                <a:latin typeface="+mj-lt"/>
                <a:cs typeface="SegoeUI-Semibold"/>
              </a:rPr>
              <a:t>4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CE9E5481-04D8-8377-F722-C62785DE9619}"/>
              </a:ext>
            </a:extLst>
          </p:cNvPr>
          <p:cNvSpPr txBox="1"/>
          <p:nvPr/>
        </p:nvSpPr>
        <p:spPr>
          <a:xfrm>
            <a:off x="5706871" y="3965400"/>
            <a:ext cx="14503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1-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year limited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hardware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warranty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61D66DF2-DF6E-8ECD-5B01-AD4318C827C0}"/>
              </a:ext>
            </a:extLst>
          </p:cNvPr>
          <p:cNvSpPr txBox="1"/>
          <p:nvPr/>
        </p:nvSpPr>
        <p:spPr>
          <a:xfrm>
            <a:off x="1385385" y="1800680"/>
            <a:ext cx="5988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PROCESSOR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28" name="object 15">
            <a:extLst>
              <a:ext uri="{FF2B5EF4-FFF2-40B4-BE49-F238E27FC236}">
                <a16:creationId xmlns:a16="http://schemas.microsoft.com/office/drawing/2014/main" id="{41442C26-5AF7-577D-97CA-0A0604DFB4F0}"/>
              </a:ext>
            </a:extLst>
          </p:cNvPr>
          <p:cNvSpPr txBox="1"/>
          <p:nvPr/>
        </p:nvSpPr>
        <p:spPr>
          <a:xfrm>
            <a:off x="2195530" y="1800680"/>
            <a:ext cx="3175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Intel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i5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9" name="object 16">
            <a:extLst>
              <a:ext uri="{FF2B5EF4-FFF2-40B4-BE49-F238E27FC236}">
                <a16:creationId xmlns:a16="http://schemas.microsoft.com/office/drawing/2014/main" id="{88FB89AB-BA1F-8A3B-E8A0-E2F0D67B7F8D}"/>
              </a:ext>
            </a:extLst>
          </p:cNvPr>
          <p:cNvSpPr txBox="1"/>
          <p:nvPr/>
        </p:nvSpPr>
        <p:spPr>
          <a:xfrm>
            <a:off x="1465951" y="2120211"/>
            <a:ext cx="51815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GRAPHICS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30" name="object 17">
            <a:extLst>
              <a:ext uri="{FF2B5EF4-FFF2-40B4-BE49-F238E27FC236}">
                <a16:creationId xmlns:a16="http://schemas.microsoft.com/office/drawing/2014/main" id="{421DF59C-0199-3AF2-3696-523D0369B58B}"/>
              </a:ext>
            </a:extLst>
          </p:cNvPr>
          <p:cNvSpPr txBox="1"/>
          <p:nvPr/>
        </p:nvSpPr>
        <p:spPr>
          <a:xfrm>
            <a:off x="2195530" y="2120211"/>
            <a:ext cx="2381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iGPU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E3057A8E-2AAE-D9E5-0DA0-ED3671D27F72}"/>
              </a:ext>
            </a:extLst>
          </p:cNvPr>
          <p:cNvSpPr txBox="1"/>
          <p:nvPr/>
        </p:nvSpPr>
        <p:spPr>
          <a:xfrm>
            <a:off x="983294" y="2422067"/>
            <a:ext cx="1024634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73685" algn="r">
              <a:lnSpc>
                <a:spcPct val="1145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MEMORY </a:t>
            </a:r>
            <a:r>
              <a:rPr sz="800">
                <a:solidFill>
                  <a:srgbClr val="505050"/>
                </a:solidFill>
                <a:latin typeface="+mj-lt"/>
                <a:cs typeface="SegoeUI-Semibold"/>
              </a:rPr>
              <a:t>AND</a:t>
            </a:r>
            <a:r>
              <a:rPr sz="800" spc="-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STORAGE</a:t>
            </a:r>
            <a:r>
              <a:rPr sz="675" spc="-15" baseline="30864">
                <a:solidFill>
                  <a:srgbClr val="505050"/>
                </a:solidFill>
                <a:latin typeface="+mj-lt"/>
                <a:cs typeface="SegoeUI-Semibold"/>
              </a:rPr>
              <a:t>1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32" name="object 19">
            <a:extLst>
              <a:ext uri="{FF2B5EF4-FFF2-40B4-BE49-F238E27FC236}">
                <a16:creationId xmlns:a16="http://schemas.microsoft.com/office/drawing/2014/main" id="{0D50BDC3-DB1D-35EC-0583-21C88B4B5F5D}"/>
              </a:ext>
            </a:extLst>
          </p:cNvPr>
          <p:cNvSpPr txBox="1"/>
          <p:nvPr/>
        </p:nvSpPr>
        <p:spPr>
          <a:xfrm>
            <a:off x="2195474" y="2421859"/>
            <a:ext cx="711835" cy="30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Memory: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32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GB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Storage: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512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GB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3" name="object 20">
            <a:extLst>
              <a:ext uri="{FF2B5EF4-FFF2-40B4-BE49-F238E27FC236}">
                <a16:creationId xmlns:a16="http://schemas.microsoft.com/office/drawing/2014/main" id="{62AB8970-4596-3575-7600-37A95F2321FB}"/>
              </a:ext>
            </a:extLst>
          </p:cNvPr>
          <p:cNvSpPr txBox="1"/>
          <p:nvPr/>
        </p:nvSpPr>
        <p:spPr>
          <a:xfrm>
            <a:off x="1482729" y="2881125"/>
            <a:ext cx="527050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30480" indent="-31750" algn="r">
              <a:lnSpc>
                <a:spcPct val="114599"/>
              </a:lnSpc>
              <a:spcBef>
                <a:spcPts val="100"/>
              </a:spcBef>
            </a:pPr>
            <a:r>
              <a:rPr sz="800">
                <a:solidFill>
                  <a:srgbClr val="505050"/>
                </a:solidFill>
                <a:latin typeface="+mj-lt"/>
                <a:cs typeface="SegoeUI-Semibold"/>
              </a:rPr>
              <a:t>SIZE</a:t>
            </a:r>
            <a:r>
              <a:rPr sz="800" spc="25">
                <a:solidFill>
                  <a:srgbClr val="505050"/>
                </a:solidFill>
                <a:latin typeface="+mj-lt"/>
                <a:cs typeface="SegoeUI-Semibold"/>
              </a:rPr>
              <a:t> </a:t>
            </a:r>
            <a:r>
              <a:rPr sz="800" spc="-25">
                <a:solidFill>
                  <a:srgbClr val="505050"/>
                </a:solidFill>
                <a:latin typeface="+mj-lt"/>
                <a:cs typeface="SegoeUI-Semibold"/>
              </a:rPr>
              <a:t>AND</a:t>
            </a: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 WEIGHT</a:t>
            </a:r>
            <a:r>
              <a:rPr sz="675" spc="-15" baseline="30864">
                <a:solidFill>
                  <a:srgbClr val="505050"/>
                </a:solidFill>
                <a:latin typeface="+mj-lt"/>
                <a:cs typeface="SegoeUI-Semibold"/>
              </a:rPr>
              <a:t>2</a:t>
            </a:r>
            <a:endParaRPr sz="675" baseline="30864">
              <a:latin typeface="+mj-lt"/>
              <a:cs typeface="SegoeUI-Semibold"/>
            </a:endParaRPr>
          </a:p>
        </p:txBody>
      </p:sp>
      <p:sp>
        <p:nvSpPr>
          <p:cNvPr id="34" name="object 21">
            <a:extLst>
              <a:ext uri="{FF2B5EF4-FFF2-40B4-BE49-F238E27FC236}">
                <a16:creationId xmlns:a16="http://schemas.microsoft.com/office/drawing/2014/main" id="{270F0901-488B-C896-7A60-2E6C0C1005E1}"/>
              </a:ext>
            </a:extLst>
          </p:cNvPr>
          <p:cNvSpPr txBox="1"/>
          <p:nvPr/>
        </p:nvSpPr>
        <p:spPr>
          <a:xfrm>
            <a:off x="2195485" y="2881058"/>
            <a:ext cx="143954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Dimensions: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10.8in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8.7in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1.3in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(275mm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220mm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32mm)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Weight: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2.1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lbs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(954gm)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E6CEFE2B-FA7C-728D-2220-D35B30F20592}"/>
              </a:ext>
            </a:extLst>
          </p:cNvPr>
          <p:cNvSpPr txBox="1"/>
          <p:nvPr/>
        </p:nvSpPr>
        <p:spPr>
          <a:xfrm>
            <a:off x="1497411" y="3497770"/>
            <a:ext cx="48323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SECURITY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36455BA3-DA72-A063-4577-BE4089C26197}"/>
              </a:ext>
            </a:extLst>
          </p:cNvPr>
          <p:cNvSpPr txBox="1"/>
          <p:nvPr/>
        </p:nvSpPr>
        <p:spPr>
          <a:xfrm>
            <a:off x="2195485" y="3497770"/>
            <a:ext cx="12452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Trusted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Platform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Module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2.0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7CDF57D4-8302-7F32-C2BB-A7F579A1067B}"/>
              </a:ext>
            </a:extLst>
          </p:cNvPr>
          <p:cNvSpPr txBox="1"/>
          <p:nvPr/>
        </p:nvSpPr>
        <p:spPr>
          <a:xfrm>
            <a:off x="1645180" y="3817302"/>
            <a:ext cx="3390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PORTS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1" name="object 25">
            <a:extLst>
              <a:ext uri="{FF2B5EF4-FFF2-40B4-BE49-F238E27FC236}">
                <a16:creationId xmlns:a16="http://schemas.microsoft.com/office/drawing/2014/main" id="{FB5D10B8-9335-3C0D-4224-F62C73092B6D}"/>
              </a:ext>
            </a:extLst>
          </p:cNvPr>
          <p:cNvSpPr txBox="1"/>
          <p:nvPr/>
        </p:nvSpPr>
        <p:spPr>
          <a:xfrm>
            <a:off x="2170074" y="3799456"/>
            <a:ext cx="1562100" cy="8636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USB-</a:t>
            </a:r>
            <a:r>
              <a:rPr sz="800" spc="-50">
                <a:solidFill>
                  <a:srgbClr val="505050"/>
                </a:solidFill>
                <a:latin typeface="Segoe UI"/>
                <a:cs typeface="Segoe UI"/>
              </a:rPr>
              <a:t>A</a:t>
            </a:r>
            <a:endParaRPr sz="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RJ45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Gigabit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Ethernet</a:t>
            </a:r>
            <a:endParaRPr sz="800">
              <a:latin typeface="Segoe UI"/>
              <a:cs typeface="Segoe UI"/>
            </a:endParaRPr>
          </a:p>
          <a:p>
            <a:pPr marL="38100" marR="149225">
              <a:lnSpc>
                <a:spcPct val="114599"/>
              </a:lnSpc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Mini-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DisplayPort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Video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Output*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HDMI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Video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Input**</a:t>
            </a:r>
            <a:endParaRPr sz="800">
              <a:latin typeface="Segoe UI"/>
              <a:cs typeface="Segoe UI"/>
            </a:endParaRPr>
          </a:p>
          <a:p>
            <a:pPr marL="38100" marR="30480" indent="-635">
              <a:lnSpc>
                <a:spcPct val="114599"/>
              </a:lnSpc>
            </a:pP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USB-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C</a:t>
            </a:r>
            <a:r>
              <a:rPr sz="675" baseline="30864">
                <a:solidFill>
                  <a:srgbClr val="505050"/>
                </a:solidFill>
                <a:latin typeface="Segoe UI"/>
                <a:cs typeface="Segoe UI"/>
              </a:rPr>
              <a:t>®</a:t>
            </a:r>
            <a:r>
              <a:rPr sz="675" spc="120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Alt-Mode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DisplayPort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Input**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2" name="object 26">
            <a:extLst>
              <a:ext uri="{FF2B5EF4-FFF2-40B4-BE49-F238E27FC236}">
                <a16:creationId xmlns:a16="http://schemas.microsoft.com/office/drawing/2014/main" id="{F737164F-A486-D875-A008-7220E4DE19D3}"/>
              </a:ext>
            </a:extLst>
          </p:cNvPr>
          <p:cNvSpPr txBox="1"/>
          <p:nvPr/>
        </p:nvSpPr>
        <p:spPr>
          <a:xfrm>
            <a:off x="2195524" y="4777356"/>
            <a:ext cx="14662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7475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*Available</a:t>
            </a:r>
            <a:r>
              <a:rPr sz="800">
                <a:solidFill>
                  <a:srgbClr val="505050"/>
                </a:solidFill>
                <a:latin typeface="+mn-lt"/>
                <a:cs typeface="Segoe UI"/>
              </a:rPr>
              <a:t> in </a:t>
            </a:r>
            <a:r>
              <a:rPr sz="800" spc="-25">
                <a:solidFill>
                  <a:srgbClr val="505050"/>
                </a:solidFill>
                <a:latin typeface="+mn-lt"/>
                <a:cs typeface="Segoe UI"/>
              </a:rPr>
              <a:t>Windows</a:t>
            </a:r>
            <a:r>
              <a:rPr sz="80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+mn-lt"/>
                <a:cs typeface="Segoe UI"/>
              </a:rPr>
              <a:t>desktop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only.</a:t>
            </a:r>
            <a:endParaRPr sz="800">
              <a:latin typeface="+mn-lt"/>
              <a:cs typeface="Segoe UI"/>
            </a:endParaRPr>
          </a:p>
          <a:p>
            <a:pPr marL="12700" marR="5080">
              <a:lnSpc>
                <a:spcPct val="114599"/>
              </a:lnSpc>
            </a:pP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**Available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+mn-lt"/>
                <a:cs typeface="Segoe UI"/>
              </a:rPr>
              <a:t>in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bypass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only.</a:t>
            </a:r>
            <a:r>
              <a:rPr sz="800" spc="-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Visit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Surface</a:t>
            </a:r>
            <a:r>
              <a:rPr sz="800" u="sng" spc="-2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Hub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</a:t>
            </a:r>
            <a:r>
              <a:rPr sz="800" u="sng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|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 Microsoft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5"/>
              </a:rPr>
              <a:t>Learn</a:t>
            </a:r>
            <a:r>
              <a:rPr sz="800" spc="-2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+mn-lt"/>
                <a:cs typeface="Segoe UI"/>
              </a:rPr>
              <a:t>to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learn</a:t>
            </a:r>
            <a:r>
              <a:rPr sz="800" spc="-4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more</a:t>
            </a:r>
            <a:r>
              <a:rPr sz="800" spc="-4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about</a:t>
            </a:r>
            <a:r>
              <a:rPr sz="800" spc="-4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how</a:t>
            </a:r>
            <a:r>
              <a:rPr sz="800" spc="-4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+mn-lt"/>
                <a:cs typeface="Segoe UI"/>
              </a:rPr>
              <a:t>to</a:t>
            </a:r>
            <a:r>
              <a:rPr sz="800" spc="-4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+mn-lt"/>
                <a:cs typeface="Segoe UI"/>
              </a:rPr>
              <a:t>connect</a:t>
            </a:r>
            <a:r>
              <a:rPr sz="800" spc="50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devices</a:t>
            </a:r>
            <a:r>
              <a:rPr sz="800" spc="-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+mn-lt"/>
                <a:cs typeface="Segoe UI"/>
              </a:rPr>
              <a:t>to</a:t>
            </a:r>
            <a:r>
              <a:rPr sz="800" spc="-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Surface</a:t>
            </a:r>
            <a:r>
              <a:rPr sz="800" spc="-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Hub.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43" name="object 27">
            <a:extLst>
              <a:ext uri="{FF2B5EF4-FFF2-40B4-BE49-F238E27FC236}">
                <a16:creationId xmlns:a16="http://schemas.microsoft.com/office/drawing/2014/main" id="{5F21E2F5-83DE-5EE2-C5AE-B5B551641E45}"/>
              </a:ext>
            </a:extLst>
          </p:cNvPr>
          <p:cNvSpPr txBox="1"/>
          <p:nvPr/>
        </p:nvSpPr>
        <p:spPr>
          <a:xfrm>
            <a:off x="1431124" y="5813168"/>
            <a:ext cx="5530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SOFTWARE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51" name="object 28">
            <a:extLst>
              <a:ext uri="{FF2B5EF4-FFF2-40B4-BE49-F238E27FC236}">
                <a16:creationId xmlns:a16="http://schemas.microsoft.com/office/drawing/2014/main" id="{59F6A3A4-8E3E-FC85-3677-CCFDC6D2166A}"/>
              </a:ext>
            </a:extLst>
          </p:cNvPr>
          <p:cNvSpPr txBox="1"/>
          <p:nvPr/>
        </p:nvSpPr>
        <p:spPr>
          <a:xfrm>
            <a:off x="2195474" y="5795355"/>
            <a:ext cx="1463040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11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IoT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Enterprise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the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Microsoft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Teams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Rooms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on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experience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Configurable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11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Pro/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Enterprise*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2" name="object 29">
            <a:extLst>
              <a:ext uri="{FF2B5EF4-FFF2-40B4-BE49-F238E27FC236}">
                <a16:creationId xmlns:a16="http://schemas.microsoft.com/office/drawing/2014/main" id="{C31D9D8C-0C70-D6E5-FD42-E3A61CE0A298}"/>
              </a:ext>
            </a:extLst>
          </p:cNvPr>
          <p:cNvSpPr txBox="1"/>
          <p:nvPr/>
        </p:nvSpPr>
        <p:spPr>
          <a:xfrm>
            <a:off x="2195474" y="6633555"/>
            <a:ext cx="127889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*Software</a:t>
            </a:r>
            <a:r>
              <a:rPr sz="800" spc="-1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license and</a:t>
            </a:r>
            <a:r>
              <a:rPr sz="800" spc="-1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image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required.</a:t>
            </a:r>
            <a:r>
              <a:rPr sz="800" spc="2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Sold</a:t>
            </a:r>
            <a:r>
              <a:rPr sz="800" spc="2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separately.</a:t>
            </a:r>
            <a:r>
              <a:rPr sz="800" spc="2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+mn-lt"/>
                <a:cs typeface="Segoe UI"/>
              </a:rPr>
              <a:t>For</a:t>
            </a:r>
            <a:r>
              <a:rPr sz="800" spc="50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additional</a:t>
            </a:r>
            <a:r>
              <a:rPr sz="800" spc="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information,</a:t>
            </a:r>
            <a:r>
              <a:rPr sz="800" spc="3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visit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Microsoft</a:t>
            </a:r>
            <a:r>
              <a:rPr sz="800" u="sng" spc="35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 </a:t>
            </a:r>
            <a:r>
              <a:rPr sz="800" u="sng" spc="-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6"/>
              </a:rPr>
              <a:t>Learn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.</a:t>
            </a:r>
            <a:endParaRPr sz="800">
              <a:latin typeface="+mn-lt"/>
              <a:cs typeface="Segoe UI"/>
            </a:endParaRPr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id="{CB84749A-8FA3-B16B-AEA9-01657361B5BD}"/>
              </a:ext>
            </a:extLst>
          </p:cNvPr>
          <p:cNvSpPr txBox="1"/>
          <p:nvPr/>
        </p:nvSpPr>
        <p:spPr>
          <a:xfrm>
            <a:off x="431800" y="1305543"/>
            <a:ext cx="695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kern="1200">
                <a:solidFill>
                  <a:srgbClr val="505050"/>
                </a:solidFill>
                <a:latin typeface="Segoe UI Light"/>
                <a:ea typeface="+mn-ea"/>
                <a:cs typeface="Segoe UI Light"/>
              </a:rPr>
              <a:t>Microsoft Surface Hub 3 Pack</a:t>
            </a:r>
          </a:p>
        </p:txBody>
      </p:sp>
      <p:pic>
        <p:nvPicPr>
          <p:cNvPr id="57" name="Picture 56" descr="A close-up of a white object&#10;&#10;Description automatically generated">
            <a:extLst>
              <a:ext uri="{FF2B5EF4-FFF2-40B4-BE49-F238E27FC236}">
                <a16:creationId xmlns:a16="http://schemas.microsoft.com/office/drawing/2014/main" id="{C23A04BD-3CF4-22FA-D063-9A3E52AEA7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t="271" r="20716" b="-10442"/>
          <a:stretch/>
        </p:blipFill>
        <p:spPr>
          <a:xfrm>
            <a:off x="5899023" y="4468924"/>
            <a:ext cx="1312645" cy="1312645"/>
          </a:xfrm>
          <a:prstGeom prst="ellips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2" name="Picture 1" descr="Microsoft Surface logo">
            <a:extLst>
              <a:ext uri="{FF2B5EF4-FFF2-40B4-BE49-F238E27FC236}">
                <a16:creationId xmlns:a16="http://schemas.microsoft.com/office/drawing/2014/main" id="{5419D6CD-6B55-0FE8-DC08-69F312B28C6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5" y="251808"/>
            <a:ext cx="1984478" cy="6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rgbClr val="FEFEFE"/>
            </a:gs>
            <a:gs pos="69000">
              <a:srgbClr val="F2F2F2"/>
            </a:gs>
            <a:gs pos="39000">
              <a:srgbClr val="F2F2F2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3744" y="876345"/>
            <a:ext cx="4622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defTabSz="311719" rtl="0">
              <a:lnSpc>
                <a:spcPct val="100000"/>
              </a:lnSpc>
              <a:spcBef>
                <a:spcPts val="100"/>
              </a:spcBef>
            </a:pPr>
            <a:r>
              <a:rPr lang="en-CA" kern="1200">
                <a:latin typeface="Segoe UI Light"/>
                <a:ea typeface="+mn-ea"/>
                <a:cs typeface="Segoe UI Light"/>
              </a:rPr>
              <a:t>Accessories</a:t>
            </a:r>
            <a:endParaRPr kern="1200">
              <a:latin typeface="Segoe UI Light"/>
              <a:ea typeface="+mn-ea"/>
              <a:cs typeface="Segoe UI Light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8373" y="393700"/>
            <a:ext cx="1949838" cy="460803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F2A9A265-AAD9-054C-ED0E-D35AA72ECCB8}"/>
              </a:ext>
            </a:extLst>
          </p:cNvPr>
          <p:cNvSpPr/>
          <p:nvPr/>
        </p:nvSpPr>
        <p:spPr>
          <a:xfrm>
            <a:off x="6555346" y="8809155"/>
            <a:ext cx="759854" cy="789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89E8275D-B4CE-EEAB-D3B1-3679E392E75E}"/>
              </a:ext>
            </a:extLst>
          </p:cNvPr>
          <p:cNvSpPr txBox="1"/>
          <p:nvPr/>
        </p:nvSpPr>
        <p:spPr>
          <a:xfrm>
            <a:off x="6591738" y="9058992"/>
            <a:ext cx="687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/>
            <a:r>
              <a:rPr lang="en-US" sz="900">
                <a:solidFill>
                  <a:srgbClr val="505050"/>
                </a:solidFill>
                <a:latin typeface="+mj-lt"/>
                <a:cs typeface="Segoe UI"/>
              </a:rPr>
              <a:t>PARTNER LOGO</a:t>
            </a:r>
            <a:endParaRPr lang="en-US" sz="900" baseline="30000">
              <a:solidFill>
                <a:srgbClr val="505050"/>
              </a:solidFill>
              <a:latin typeface="+mj-lt"/>
              <a:cs typeface="Segoe U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5613C94A-8F2C-DBFD-44BE-0B06ED94E16F}"/>
              </a:ext>
            </a:extLst>
          </p:cNvPr>
          <p:cNvSpPr txBox="1"/>
          <p:nvPr/>
        </p:nvSpPr>
        <p:spPr>
          <a:xfrm>
            <a:off x="460020" y="9151441"/>
            <a:ext cx="5889265" cy="47448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R="30480"/>
            <a:r>
              <a:rPr lang="en-US" sz="600" dirty="0">
                <a:solidFill>
                  <a:srgbClr val="505050"/>
                </a:solidFill>
                <a:latin typeface="+mj-lt"/>
                <a:cs typeface="Segoe UI"/>
              </a:rPr>
              <a:t>Disclaimers</a:t>
            </a:r>
          </a:p>
          <a:p>
            <a:pPr marR="30480"/>
            <a:endParaRPr lang="en-US" sz="600" b="1" dirty="0">
              <a:solidFill>
                <a:srgbClr val="505050"/>
              </a:solidFill>
              <a:latin typeface="Segoe UI"/>
              <a:cs typeface="Segoe UI"/>
            </a:endParaRPr>
          </a:p>
          <a:p>
            <a:pPr marR="30480"/>
            <a:r>
              <a:rPr lang="en-US" sz="600" baseline="30000" dirty="0">
                <a:solidFill>
                  <a:srgbClr val="505050"/>
                </a:solidFill>
                <a:latin typeface="+mn-lt"/>
                <a:cs typeface="Segoe UI"/>
              </a:rPr>
              <a:t>2</a:t>
            </a:r>
            <a:r>
              <a:rPr lang="en-US" sz="600" dirty="0">
                <a:solidFill>
                  <a:srgbClr val="505050"/>
                </a:solidFill>
                <a:latin typeface="+mn-lt"/>
                <a:cs typeface="Segoe UI"/>
              </a:rPr>
              <a:t>Size and weight vary by configuration and manufacturing process.</a:t>
            </a:r>
          </a:p>
          <a:p>
            <a:pPr marR="30480"/>
            <a:r>
              <a:rPr lang="en-US" sz="600" baseline="30000" dirty="0">
                <a:solidFill>
                  <a:srgbClr val="505050"/>
                </a:solidFill>
                <a:latin typeface="Segoe UI"/>
                <a:cs typeface="Segoe UI"/>
              </a:rPr>
              <a:t>4</a:t>
            </a:r>
            <a:r>
              <a:rPr lang="en-US" sz="600" dirty="0">
                <a:solidFill>
                  <a:srgbClr val="505050"/>
                </a:solidFill>
                <a:latin typeface="Segoe UI"/>
                <a:cs typeface="Segoe UI"/>
              </a:rPr>
              <a:t>Microsoft’s Limited Warranty is in addition to your consumer law rights.</a:t>
            </a:r>
          </a:p>
          <a:p>
            <a:pPr marR="30480"/>
            <a:r>
              <a:rPr lang="en-US" sz="600" baseline="30000" dirty="0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lang="en-US" sz="600" dirty="0">
                <a:solidFill>
                  <a:srgbClr val="505050"/>
                </a:solidFill>
                <a:latin typeface="Segoe UI"/>
                <a:cs typeface="Segoe UI"/>
              </a:rPr>
              <a:t>Formerly known as the Surface Hub 2 Smart Camera</a:t>
            </a:r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id="{CB84749A-8FA3-B16B-AEA9-01657361B5BD}"/>
              </a:ext>
            </a:extLst>
          </p:cNvPr>
          <p:cNvSpPr txBox="1"/>
          <p:nvPr/>
        </p:nvSpPr>
        <p:spPr>
          <a:xfrm>
            <a:off x="431800" y="1311694"/>
            <a:ext cx="695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kern="1200">
                <a:solidFill>
                  <a:srgbClr val="505050"/>
                </a:solidFill>
                <a:latin typeface="Segoe UI Light"/>
                <a:ea typeface="+mn-ea"/>
                <a:cs typeface="Segoe UI Light"/>
              </a:rPr>
              <a:t>Microsoft Surface Hub Smart Camera</a:t>
            </a:r>
            <a:r>
              <a:rPr lang="en-US" kern="1200" baseline="30000">
                <a:solidFill>
                  <a:srgbClr val="505050"/>
                </a:solidFill>
                <a:latin typeface="Segoe UI Light"/>
                <a:ea typeface="+mn-ea"/>
                <a:cs typeface="Segoe UI Light"/>
              </a:rPr>
              <a:t>5</a:t>
            </a: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D87A1D0B-378C-AA3A-AED8-51B7BE3667F3}"/>
              </a:ext>
            </a:extLst>
          </p:cNvPr>
          <p:cNvSpPr txBox="1"/>
          <p:nvPr/>
        </p:nvSpPr>
        <p:spPr>
          <a:xfrm>
            <a:off x="4717862" y="1800641"/>
            <a:ext cx="74041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CONNECTIONS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6ACE9EB3-5843-D025-8A34-F5EC7E4F648C}"/>
              </a:ext>
            </a:extLst>
          </p:cNvPr>
          <p:cNvSpPr txBox="1"/>
          <p:nvPr/>
        </p:nvSpPr>
        <p:spPr>
          <a:xfrm>
            <a:off x="5706890" y="1782861"/>
            <a:ext cx="1477645" cy="142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845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Mounting: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Top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of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2S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and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50”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85”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Mechanical</a:t>
            </a:r>
            <a:r>
              <a:rPr sz="800" spc="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&amp;</a:t>
            </a:r>
            <a:r>
              <a:rPr sz="800" spc="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Electrical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Interface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Hub: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USB-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C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break-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away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magnetic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attach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top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of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bezel Interface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2S,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Surface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50”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85”: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Customized</a:t>
            </a:r>
            <a:r>
              <a:rPr sz="800" spc="5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USB-</a:t>
            </a:r>
            <a:r>
              <a:rPr sz="800" spc="-60">
                <a:solidFill>
                  <a:srgbClr val="505050"/>
                </a:solidFill>
                <a:latin typeface="Segoe UI"/>
                <a:cs typeface="Segoe UI"/>
              </a:rPr>
              <a:t>C</a:t>
            </a:r>
            <a:endParaRPr sz="800">
              <a:latin typeface="Segoe UI"/>
              <a:cs typeface="Segoe UI"/>
            </a:endParaRPr>
          </a:p>
          <a:p>
            <a:pPr marL="12700" marR="5080">
              <a:lnSpc>
                <a:spcPct val="114599"/>
              </a:lnSpc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Reversible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USB-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C</a:t>
            </a:r>
            <a:r>
              <a:rPr sz="800" spc="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connection: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Not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supported.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017EA1A5-05C9-6A41-8E11-D7F5ED3EDE3B}"/>
              </a:ext>
            </a:extLst>
          </p:cNvPr>
          <p:cNvSpPr txBox="1"/>
          <p:nvPr/>
        </p:nvSpPr>
        <p:spPr>
          <a:xfrm>
            <a:off x="4490582" y="3359727"/>
            <a:ext cx="967816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0970" algn="r">
              <a:lnSpc>
                <a:spcPct val="114599"/>
              </a:lnSpc>
              <a:spcBef>
                <a:spcPts val="100"/>
              </a:spcBef>
            </a:pPr>
            <a:r>
              <a:rPr sz="800">
                <a:solidFill>
                  <a:srgbClr val="505050"/>
                </a:solidFill>
                <a:latin typeface="+mj-lt"/>
                <a:cs typeface="Segoe Sans Display" pitchFamily="2" charset="0"/>
              </a:rPr>
              <a:t>CAMERA</a:t>
            </a:r>
            <a:r>
              <a:rPr sz="800" spc="10">
                <a:solidFill>
                  <a:srgbClr val="505050"/>
                </a:solidFill>
                <a:latin typeface="+mj-lt"/>
                <a:cs typeface="Segoe Sans Display" pitchFamily="2" charset="0"/>
              </a:rPr>
              <a:t> </a:t>
            </a:r>
            <a:r>
              <a:rPr sz="800" spc="-25">
                <a:solidFill>
                  <a:srgbClr val="505050"/>
                </a:solidFill>
                <a:latin typeface="+mj-lt"/>
                <a:cs typeface="Segoe Sans Display" pitchFamily="2" charset="0"/>
              </a:rPr>
              <a:t>AND</a:t>
            </a:r>
            <a:r>
              <a:rPr sz="800">
                <a:solidFill>
                  <a:srgbClr val="505050"/>
                </a:solidFill>
                <a:latin typeface="+mj-lt"/>
                <a:cs typeface="Segoe Sans Display" pitchFamily="2" charset="0"/>
              </a:rPr>
              <a:t> VIDEO</a:t>
            </a:r>
            <a:r>
              <a:rPr sz="800" spc="20">
                <a:solidFill>
                  <a:srgbClr val="505050"/>
                </a:solidFill>
                <a:latin typeface="+mj-lt"/>
                <a:cs typeface="Segoe Sans Display" pitchFamily="2" charset="0"/>
              </a:rPr>
              <a:t> </a:t>
            </a:r>
            <a:r>
              <a:rPr sz="800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FEATURES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18" name="object 9">
            <a:extLst>
              <a:ext uri="{FF2B5EF4-FFF2-40B4-BE49-F238E27FC236}">
                <a16:creationId xmlns:a16="http://schemas.microsoft.com/office/drawing/2014/main" id="{F3B7E6ED-0705-5B23-B0E6-F21F02CB776B}"/>
              </a:ext>
            </a:extLst>
          </p:cNvPr>
          <p:cNvSpPr txBox="1"/>
          <p:nvPr/>
        </p:nvSpPr>
        <p:spPr>
          <a:xfrm>
            <a:off x="5681428" y="3359660"/>
            <a:ext cx="1552575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47015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Fixed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focus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lens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11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glass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elements</a:t>
            </a:r>
            <a:endParaRPr sz="800">
              <a:latin typeface="Segoe UI"/>
              <a:cs typeface="Segoe UI"/>
            </a:endParaRPr>
          </a:p>
          <a:p>
            <a:pPr marL="38100" marR="220979">
              <a:lnSpc>
                <a:spcPct val="114599"/>
              </a:lnSpc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RGB Camera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Module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Working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Distances: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1.0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–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7.4m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HFOV: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&gt;136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degrees</a:t>
            </a:r>
            <a:endParaRPr sz="800">
              <a:latin typeface="Segoe UI"/>
              <a:cs typeface="Segoe UI"/>
            </a:endParaRPr>
          </a:p>
          <a:p>
            <a:pPr marL="38100" marR="30480">
              <a:lnSpc>
                <a:spcPct val="114599"/>
              </a:lnSpc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Tilt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range: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+20deg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20deg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from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horizontal.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Smart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675" spc="-15" baseline="30864">
                <a:solidFill>
                  <a:srgbClr val="505050"/>
                </a:solidFill>
                <a:latin typeface="Segoe UI"/>
                <a:cs typeface="Segoe UI"/>
              </a:rPr>
              <a:t>4</a:t>
            </a:r>
            <a:r>
              <a:rPr sz="675" spc="82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adapts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its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de-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warp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mesh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un-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distort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the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image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according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the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tilt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angle,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so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the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image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always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looks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natural. Video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Format: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16:9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(NV12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at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360p,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720p,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1080p,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1440p)</a:t>
            </a:r>
            <a:endParaRPr sz="800">
              <a:latin typeface="Segoe UI"/>
              <a:cs typeface="Segoe UI"/>
            </a:endParaRPr>
          </a:p>
          <a:p>
            <a:pPr marL="38100" marR="38100">
              <a:lnSpc>
                <a:spcPct val="114599"/>
              </a:lnSpc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Privacy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cover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magnetically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attaches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to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front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of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camera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for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privacy, and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magnetically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attaches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to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back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of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for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convenient storage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AF712503-45B2-D78C-A6C2-9A82B6A1FF0E}"/>
              </a:ext>
            </a:extLst>
          </p:cNvPr>
          <p:cNvSpPr txBox="1"/>
          <p:nvPr/>
        </p:nvSpPr>
        <p:spPr>
          <a:xfrm>
            <a:off x="4964199" y="6071872"/>
            <a:ext cx="49466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EXTERIOR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5A539445-515F-D78C-49FF-660A8E5838EF}"/>
              </a:ext>
            </a:extLst>
          </p:cNvPr>
          <p:cNvSpPr txBox="1"/>
          <p:nvPr/>
        </p:nvSpPr>
        <p:spPr>
          <a:xfrm>
            <a:off x="5706848" y="6054092"/>
            <a:ext cx="13563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0014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Casing: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Anodized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Aluminum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Color: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Platinum</a:t>
            </a:r>
            <a:endParaRPr sz="800">
              <a:latin typeface="Segoe UI"/>
              <a:cs typeface="Segoe UI"/>
            </a:endParaRPr>
          </a:p>
          <a:p>
            <a:pPr marL="12700" marR="151130">
              <a:lnSpc>
                <a:spcPct val="114599"/>
              </a:lnSpc>
            </a:pP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Physical</a:t>
            </a:r>
            <a:r>
              <a:rPr sz="800" spc="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buttons:</a:t>
            </a:r>
            <a:r>
              <a:rPr sz="800" spc="2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None</a:t>
            </a:r>
            <a:r>
              <a:rPr sz="800" spc="50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One</a:t>
            </a:r>
            <a:r>
              <a:rPr sz="800" spc="-4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white</a:t>
            </a:r>
            <a:r>
              <a:rPr sz="800" spc="-4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LED</a:t>
            </a:r>
            <a:r>
              <a:rPr sz="800" spc="-4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indicator</a:t>
            </a:r>
            <a:r>
              <a:rPr sz="800" spc="-4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for</a:t>
            </a:r>
            <a:endParaRPr sz="800">
              <a:latin typeface="Segoe UI"/>
              <a:cs typeface="Segoe UI"/>
            </a:endParaRPr>
          </a:p>
          <a:p>
            <a:pPr marL="12700" marR="5080">
              <a:lnSpc>
                <a:spcPct val="114599"/>
              </a:lnSpc>
            </a:pP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camera status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(indicator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is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 only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visible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 when</a:t>
            </a:r>
            <a:r>
              <a:rPr sz="800" spc="-1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‘On’)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4D0A3981-72EF-9742-9F74-6D3468D528B9}"/>
              </a:ext>
            </a:extLst>
          </p:cNvPr>
          <p:cNvSpPr txBox="1"/>
          <p:nvPr/>
        </p:nvSpPr>
        <p:spPr>
          <a:xfrm>
            <a:off x="4817950" y="7089904"/>
            <a:ext cx="6648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WARRANTY</a:t>
            </a:r>
            <a:r>
              <a:rPr sz="675" spc="-15" baseline="30864">
                <a:solidFill>
                  <a:srgbClr val="505050"/>
                </a:solidFill>
                <a:latin typeface="+mj-lt"/>
                <a:cs typeface="Segoe Sans Display" pitchFamily="2" charset="0"/>
              </a:rPr>
              <a:t>4</a:t>
            </a:r>
            <a:endParaRPr sz="675" baseline="30864">
              <a:latin typeface="+mj-lt"/>
              <a:cs typeface="Segoe Sans Display" pitchFamily="2" charset="0"/>
            </a:endParaRPr>
          </a:p>
        </p:txBody>
      </p:sp>
      <p:sp>
        <p:nvSpPr>
          <p:cNvPr id="24" name="object 13">
            <a:extLst>
              <a:ext uri="{FF2B5EF4-FFF2-40B4-BE49-F238E27FC236}">
                <a16:creationId xmlns:a16="http://schemas.microsoft.com/office/drawing/2014/main" id="{A3319199-2C6B-53A3-883A-39EE403BB7EF}"/>
              </a:ext>
            </a:extLst>
          </p:cNvPr>
          <p:cNvSpPr txBox="1"/>
          <p:nvPr/>
        </p:nvSpPr>
        <p:spPr>
          <a:xfrm>
            <a:off x="5706871" y="7072058"/>
            <a:ext cx="145034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1-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year limited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hardware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warranty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(All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Countries)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:a16="http://schemas.microsoft.com/office/drawing/2014/main" id="{1133A31C-4203-5DCD-BF70-348459E7F70E}"/>
              </a:ext>
            </a:extLst>
          </p:cNvPr>
          <p:cNvSpPr txBox="1"/>
          <p:nvPr/>
        </p:nvSpPr>
        <p:spPr>
          <a:xfrm>
            <a:off x="4790496" y="7531323"/>
            <a:ext cx="664844" cy="28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585" marR="5080" indent="-96520" algn="r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WHAT'S</a:t>
            </a:r>
            <a:r>
              <a:rPr sz="800" spc="-5">
                <a:solidFill>
                  <a:srgbClr val="505050"/>
                </a:solidFill>
                <a:latin typeface="+mj-lt"/>
                <a:cs typeface="Segoe Sans Display" pitchFamily="2" charset="0"/>
              </a:rPr>
              <a:t> </a:t>
            </a:r>
            <a:r>
              <a:rPr sz="800" spc="-25">
                <a:solidFill>
                  <a:srgbClr val="505050"/>
                </a:solidFill>
                <a:latin typeface="+mj-lt"/>
                <a:cs typeface="Segoe Sans Display" pitchFamily="2" charset="0"/>
              </a:rPr>
              <a:t>IN</a:t>
            </a:r>
            <a:r>
              <a:rPr sz="800">
                <a:solidFill>
                  <a:srgbClr val="505050"/>
                </a:solidFill>
                <a:latin typeface="+mj-lt"/>
                <a:cs typeface="Segoe Sans Display" pitchFamily="2" charset="0"/>
              </a:rPr>
              <a:t> THE</a:t>
            </a:r>
            <a:r>
              <a:rPr sz="800" spc="5">
                <a:solidFill>
                  <a:srgbClr val="505050"/>
                </a:solidFill>
                <a:latin typeface="+mj-lt"/>
                <a:cs typeface="Segoe Sans Display" pitchFamily="2" charset="0"/>
              </a:rPr>
              <a:t> </a:t>
            </a:r>
            <a:r>
              <a:rPr sz="800" spc="-25">
                <a:solidFill>
                  <a:srgbClr val="505050"/>
                </a:solidFill>
                <a:latin typeface="+mj-lt"/>
                <a:cs typeface="Segoe Sans Display" pitchFamily="2" charset="0"/>
              </a:rPr>
              <a:t>BOX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26" name="object 15">
            <a:extLst>
              <a:ext uri="{FF2B5EF4-FFF2-40B4-BE49-F238E27FC236}">
                <a16:creationId xmlns:a16="http://schemas.microsoft.com/office/drawing/2014/main" id="{7D94D672-5621-46FC-BD4A-55DF19D37B90}"/>
              </a:ext>
            </a:extLst>
          </p:cNvPr>
          <p:cNvSpPr txBox="1"/>
          <p:nvPr/>
        </p:nvSpPr>
        <p:spPr>
          <a:xfrm>
            <a:off x="5681465" y="7531257"/>
            <a:ext cx="143446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14732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Microsoft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Smart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Camera</a:t>
            </a:r>
            <a:r>
              <a:rPr sz="675" spc="-15" baseline="30864">
                <a:solidFill>
                  <a:srgbClr val="505050"/>
                </a:solidFill>
                <a:latin typeface="Segoe UI"/>
                <a:cs typeface="Segoe UI"/>
              </a:rPr>
              <a:t>5</a:t>
            </a:r>
            <a:r>
              <a:rPr sz="675" spc="67" baseline="30864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privacy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cover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Quick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Start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Guide</a:t>
            </a:r>
            <a:endParaRPr sz="800">
              <a:latin typeface="Segoe UI"/>
              <a:cs typeface="Segoe UI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Safety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warranty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documents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909C5827-9B37-2B34-21A0-E96372ACFEBD}"/>
              </a:ext>
            </a:extLst>
          </p:cNvPr>
          <p:cNvSpPr txBox="1"/>
          <p:nvPr/>
        </p:nvSpPr>
        <p:spPr>
          <a:xfrm>
            <a:off x="4989048" y="8287669"/>
            <a:ext cx="4933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WEIGHT</a:t>
            </a:r>
            <a:r>
              <a:rPr sz="675" spc="-15" baseline="30864">
                <a:solidFill>
                  <a:srgbClr val="505050"/>
                </a:solidFill>
                <a:latin typeface="+mj-lt"/>
                <a:cs typeface="Segoe Sans Display" pitchFamily="2" charset="0"/>
              </a:rPr>
              <a:t>2</a:t>
            </a:r>
            <a:endParaRPr sz="675" baseline="30864">
              <a:latin typeface="+mj-lt"/>
              <a:cs typeface="Segoe Sans Display" pitchFamily="2" charset="0"/>
            </a:endParaRPr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646F0237-84F6-FF8B-5610-0DFCEB499767}"/>
              </a:ext>
            </a:extLst>
          </p:cNvPr>
          <p:cNvSpPr txBox="1"/>
          <p:nvPr/>
        </p:nvSpPr>
        <p:spPr>
          <a:xfrm>
            <a:off x="5706871" y="8287636"/>
            <a:ext cx="10407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180g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privacy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cover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0" name="object 18">
            <a:extLst>
              <a:ext uri="{FF2B5EF4-FFF2-40B4-BE49-F238E27FC236}">
                <a16:creationId xmlns:a16="http://schemas.microsoft.com/office/drawing/2014/main" id="{02317F09-83CC-7887-2749-7C3E79FD7B20}"/>
              </a:ext>
            </a:extLst>
          </p:cNvPr>
          <p:cNvSpPr txBox="1"/>
          <p:nvPr/>
        </p:nvSpPr>
        <p:spPr>
          <a:xfrm>
            <a:off x="1327156" y="1800680"/>
            <a:ext cx="656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DIMENSIONS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4" name="object 19">
            <a:extLst>
              <a:ext uri="{FF2B5EF4-FFF2-40B4-BE49-F238E27FC236}">
                <a16:creationId xmlns:a16="http://schemas.microsoft.com/office/drawing/2014/main" id="{1FB75B79-442D-0C8D-9B3C-D4060CDF0C3C}"/>
              </a:ext>
            </a:extLst>
          </p:cNvPr>
          <p:cNvSpPr txBox="1"/>
          <p:nvPr/>
        </p:nvSpPr>
        <p:spPr>
          <a:xfrm>
            <a:off x="2195530" y="1782900"/>
            <a:ext cx="144843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43mm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high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(54.6mm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high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foot)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67mm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wide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66mm deep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(42mm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wide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foot)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E9ADC6E9-B461-E612-6963-AA5ADD401F5D}"/>
              </a:ext>
            </a:extLst>
          </p:cNvPr>
          <p:cNvSpPr txBox="1"/>
          <p:nvPr/>
        </p:nvSpPr>
        <p:spPr>
          <a:xfrm>
            <a:off x="1517841" y="2399611"/>
            <a:ext cx="462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MEMORY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7" name="object 21">
            <a:extLst>
              <a:ext uri="{FF2B5EF4-FFF2-40B4-BE49-F238E27FC236}">
                <a16:creationId xmlns:a16="http://schemas.microsoft.com/office/drawing/2014/main" id="{63C19FA7-DA4B-979A-8316-F6E2CFD2C1DC}"/>
              </a:ext>
            </a:extLst>
          </p:cNvPr>
          <p:cNvSpPr txBox="1"/>
          <p:nvPr/>
        </p:nvSpPr>
        <p:spPr>
          <a:xfrm>
            <a:off x="2195530" y="2381831"/>
            <a:ext cx="152273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1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GB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DRAM,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8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GB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 eMMC 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(Not</a:t>
            </a:r>
            <a:r>
              <a:rPr sz="800" spc="-30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15151"/>
                </a:solidFill>
                <a:latin typeface="Segoe UI"/>
                <a:cs typeface="Segoe UI"/>
              </a:rPr>
              <a:t>user</a:t>
            </a: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 accessible)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48" name="object 22">
            <a:extLst>
              <a:ext uri="{FF2B5EF4-FFF2-40B4-BE49-F238E27FC236}">
                <a16:creationId xmlns:a16="http://schemas.microsoft.com/office/drawing/2014/main" id="{C2947539-DE67-C65E-E33E-4952CE60ED93}"/>
              </a:ext>
            </a:extLst>
          </p:cNvPr>
          <p:cNvSpPr txBox="1"/>
          <p:nvPr/>
        </p:nvSpPr>
        <p:spPr>
          <a:xfrm>
            <a:off x="1385385" y="2858843"/>
            <a:ext cx="5988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PROCESSOR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49" name="object 23">
            <a:extLst>
              <a:ext uri="{FF2B5EF4-FFF2-40B4-BE49-F238E27FC236}">
                <a16:creationId xmlns:a16="http://schemas.microsoft.com/office/drawing/2014/main" id="{C0B58F91-4A27-E63F-5D49-4DA4FD06B8FC}"/>
              </a:ext>
            </a:extLst>
          </p:cNvPr>
          <p:cNvSpPr txBox="1"/>
          <p:nvPr/>
        </p:nvSpPr>
        <p:spPr>
          <a:xfrm>
            <a:off x="2195530" y="2841063"/>
            <a:ext cx="1473835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Intel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Myriad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2085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(Image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Signal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Processor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NN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SOC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50">
                <a:solidFill>
                  <a:srgbClr val="505050"/>
                </a:solidFill>
                <a:latin typeface="Segoe UI"/>
                <a:cs typeface="Segoe UI"/>
              </a:rPr>
              <a:t>1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TFLOPS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of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DNN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acceleration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18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cores)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0" name="object 24">
            <a:extLst>
              <a:ext uri="{FF2B5EF4-FFF2-40B4-BE49-F238E27FC236}">
                <a16:creationId xmlns:a16="http://schemas.microsoft.com/office/drawing/2014/main" id="{316DDC26-B915-8D3A-2917-A35BF3A33137}"/>
              </a:ext>
            </a:extLst>
          </p:cNvPr>
          <p:cNvSpPr txBox="1"/>
          <p:nvPr/>
        </p:nvSpPr>
        <p:spPr>
          <a:xfrm>
            <a:off x="1497456" y="3597475"/>
            <a:ext cx="48323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SECURITY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54" name="object 25">
            <a:extLst>
              <a:ext uri="{FF2B5EF4-FFF2-40B4-BE49-F238E27FC236}">
                <a16:creationId xmlns:a16="http://schemas.microsoft.com/office/drawing/2014/main" id="{510C9821-CB5C-D731-6DA2-8CC5B9331460}"/>
              </a:ext>
            </a:extLst>
          </p:cNvPr>
          <p:cNvSpPr txBox="1"/>
          <p:nvPr/>
        </p:nvSpPr>
        <p:spPr>
          <a:xfrm>
            <a:off x="2195530" y="3579695"/>
            <a:ext cx="1493520" cy="58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software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is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updatable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through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Update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via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Software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updates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protected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by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signature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security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process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5" name="object 26">
            <a:extLst>
              <a:ext uri="{FF2B5EF4-FFF2-40B4-BE49-F238E27FC236}">
                <a16:creationId xmlns:a16="http://schemas.microsoft.com/office/drawing/2014/main" id="{410C73B6-4979-71F7-E055-039CE3D660C0}"/>
              </a:ext>
            </a:extLst>
          </p:cNvPr>
          <p:cNvSpPr txBox="1"/>
          <p:nvPr/>
        </p:nvSpPr>
        <p:spPr>
          <a:xfrm>
            <a:off x="1431130" y="4336107"/>
            <a:ext cx="5530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SOFTWARE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56" name="object 27">
            <a:extLst>
              <a:ext uri="{FF2B5EF4-FFF2-40B4-BE49-F238E27FC236}">
                <a16:creationId xmlns:a16="http://schemas.microsoft.com/office/drawing/2014/main" id="{A23BBCBD-5C2C-715B-25F9-BB2B560F5E83}"/>
              </a:ext>
            </a:extLst>
          </p:cNvPr>
          <p:cNvSpPr txBox="1"/>
          <p:nvPr/>
        </p:nvSpPr>
        <p:spPr>
          <a:xfrm>
            <a:off x="2195530" y="4318327"/>
            <a:ext cx="1465580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Intelligent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functionality: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IntelliFrame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support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on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Microsoft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Teams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Rooms*</a:t>
            </a:r>
            <a:endParaRPr sz="800">
              <a:latin typeface="Segoe UI"/>
              <a:cs typeface="Segoe UI"/>
            </a:endParaRPr>
          </a:p>
          <a:p>
            <a:pPr marL="12700" marR="93980">
              <a:lnSpc>
                <a:spcPct val="114599"/>
              </a:lnSpc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Automatic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framing**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(automatically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frames</a:t>
            </a:r>
            <a:r>
              <a:rPr sz="800" spc="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people</a:t>
            </a:r>
            <a:r>
              <a:rPr sz="800" spc="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in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field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of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view)</a:t>
            </a:r>
            <a:endParaRPr sz="800">
              <a:latin typeface="Segoe UI"/>
              <a:cs typeface="Segoe UI"/>
            </a:endParaRPr>
          </a:p>
          <a:p>
            <a:pPr marL="12700" marR="170180">
              <a:lnSpc>
                <a:spcPct val="114599"/>
              </a:lnSpc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Image</a:t>
            </a:r>
            <a:r>
              <a:rPr sz="800" spc="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optimization</a:t>
            </a:r>
            <a:r>
              <a:rPr sz="800" spc="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(auto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exposure,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auto white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balance,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anti-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flicker)</a:t>
            </a:r>
            <a:endParaRPr sz="800">
              <a:latin typeface="Segoe UI"/>
              <a:cs typeface="Segoe UI"/>
            </a:endParaRPr>
          </a:p>
          <a:p>
            <a:pPr marL="12700" marR="14604">
              <a:lnSpc>
                <a:spcPct val="114599"/>
              </a:lnSpc>
            </a:pP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Tilt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angle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adapting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de-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warp/un-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distortion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for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natural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faces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across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the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field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of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view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2CE42471-05AD-FB41-1CE9-500C51B0B418}"/>
              </a:ext>
            </a:extLst>
          </p:cNvPr>
          <p:cNvSpPr txBox="1"/>
          <p:nvPr/>
        </p:nvSpPr>
        <p:spPr>
          <a:xfrm>
            <a:off x="2195530" y="6134427"/>
            <a:ext cx="1424305" cy="723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Upgradability:</a:t>
            </a:r>
            <a:endParaRPr sz="800">
              <a:latin typeface="Segoe UI"/>
              <a:cs typeface="Segoe UI"/>
            </a:endParaRPr>
          </a:p>
          <a:p>
            <a:pPr marL="12700" marR="5080">
              <a:lnSpc>
                <a:spcPct val="114599"/>
              </a:lnSpc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Internal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Camera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firmware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can</a:t>
            </a:r>
            <a:r>
              <a:rPr sz="800" spc="-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be</a:t>
            </a:r>
            <a:r>
              <a:rPr sz="800" spc="50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updated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with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new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functionality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or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bug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fixes through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Windows Update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D0074F92-AC29-8701-DBBD-0638615158AE}"/>
              </a:ext>
            </a:extLst>
          </p:cNvPr>
          <p:cNvSpPr txBox="1"/>
          <p:nvPr/>
        </p:nvSpPr>
        <p:spPr>
          <a:xfrm>
            <a:off x="2195530" y="6972627"/>
            <a:ext cx="1533525" cy="72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955" algn="just">
              <a:lnSpc>
                <a:spcPct val="114599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*Software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license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required.</a:t>
            </a:r>
            <a:r>
              <a:rPr sz="800" spc="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Sold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separately.</a:t>
            </a:r>
            <a:endParaRPr sz="800">
              <a:latin typeface="Segoe UI"/>
              <a:cs typeface="Segoe UI"/>
            </a:endParaRPr>
          </a:p>
          <a:p>
            <a:pPr marL="12700" marR="5080" algn="just">
              <a:lnSpc>
                <a:spcPct val="114599"/>
              </a:lnSpc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**Available</a:t>
            </a:r>
            <a:r>
              <a:rPr sz="800" spc="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when</a:t>
            </a:r>
            <a:r>
              <a:rPr sz="800" spc="1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running</a:t>
            </a:r>
            <a:r>
              <a:rPr sz="800" spc="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 10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Team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Edition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or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Windows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10/11 Pro/Enterprise.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1D44FD71-A8B0-C08A-2723-397544302F53}"/>
              </a:ext>
            </a:extLst>
          </p:cNvPr>
          <p:cNvSpPr txBox="1"/>
          <p:nvPr/>
        </p:nvSpPr>
        <p:spPr>
          <a:xfrm>
            <a:off x="1515402" y="7868739"/>
            <a:ext cx="4686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j-lt"/>
                <a:cs typeface="SegoeUI-Semibold"/>
              </a:rPr>
              <a:t>SENSORS</a:t>
            </a:r>
            <a:endParaRPr sz="800">
              <a:latin typeface="+mj-lt"/>
              <a:cs typeface="SegoeUI-Semibold"/>
            </a:endParaRPr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83C9B07D-D23B-421B-BEE6-9706FD1BE8B4}"/>
              </a:ext>
            </a:extLst>
          </p:cNvPr>
          <p:cNvSpPr txBox="1"/>
          <p:nvPr/>
        </p:nvSpPr>
        <p:spPr>
          <a:xfrm>
            <a:off x="2195530" y="7868739"/>
            <a:ext cx="10915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Sensor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Resolution:</a:t>
            </a:r>
            <a:r>
              <a:rPr sz="800" spc="2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12MP</a:t>
            </a:r>
            <a:endParaRPr sz="8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20413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3000">
              <a:srgbClr val="FEFEFE"/>
            </a:gs>
            <a:gs pos="69000">
              <a:srgbClr val="F2F2F2"/>
            </a:gs>
            <a:gs pos="39000">
              <a:srgbClr val="F2F2F2"/>
            </a:gs>
            <a:gs pos="100000">
              <a:srgbClr val="ECEC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3744" y="876345"/>
            <a:ext cx="46221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defTabSz="311719" rtl="0">
              <a:lnSpc>
                <a:spcPct val="100000"/>
              </a:lnSpc>
              <a:spcBef>
                <a:spcPts val="100"/>
              </a:spcBef>
            </a:pPr>
            <a:r>
              <a:rPr lang="en-CA" kern="1200">
                <a:latin typeface="Segoe UI Light"/>
                <a:ea typeface="+mn-ea"/>
                <a:cs typeface="Segoe UI Light"/>
              </a:rPr>
              <a:t>Accessories</a:t>
            </a:r>
            <a:endParaRPr kern="1200">
              <a:latin typeface="Segoe UI Light"/>
              <a:ea typeface="+mn-ea"/>
              <a:cs typeface="Segoe UI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2A9A265-AAD9-054C-ED0E-D35AA72ECCB8}"/>
              </a:ext>
            </a:extLst>
          </p:cNvPr>
          <p:cNvSpPr/>
          <p:nvPr/>
        </p:nvSpPr>
        <p:spPr>
          <a:xfrm>
            <a:off x="6555346" y="8809155"/>
            <a:ext cx="759854" cy="7894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object 19">
            <a:extLst>
              <a:ext uri="{FF2B5EF4-FFF2-40B4-BE49-F238E27FC236}">
                <a16:creationId xmlns:a16="http://schemas.microsoft.com/office/drawing/2014/main" id="{89E8275D-B4CE-EEAB-D3B1-3679E392E75E}"/>
              </a:ext>
            </a:extLst>
          </p:cNvPr>
          <p:cNvSpPr txBox="1"/>
          <p:nvPr/>
        </p:nvSpPr>
        <p:spPr>
          <a:xfrm>
            <a:off x="6591738" y="9058992"/>
            <a:ext cx="68707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480" algn="ctr"/>
            <a:r>
              <a:rPr lang="en-US" sz="900">
                <a:solidFill>
                  <a:srgbClr val="505050"/>
                </a:solidFill>
                <a:latin typeface="+mj-lt"/>
                <a:cs typeface="Segoe UI"/>
              </a:rPr>
              <a:t>PARTNER LOGO</a:t>
            </a:r>
            <a:endParaRPr lang="en-US" sz="900" baseline="30000">
              <a:solidFill>
                <a:srgbClr val="505050"/>
              </a:solidFill>
              <a:latin typeface="+mj-lt"/>
              <a:cs typeface="Segoe UI"/>
            </a:endParaRPr>
          </a:p>
        </p:txBody>
      </p:sp>
      <p:sp>
        <p:nvSpPr>
          <p:cNvPr id="13" name="object 19">
            <a:extLst>
              <a:ext uri="{FF2B5EF4-FFF2-40B4-BE49-F238E27FC236}">
                <a16:creationId xmlns:a16="http://schemas.microsoft.com/office/drawing/2014/main" id="{5613C94A-8F2C-DBFD-44BE-0B06ED94E16F}"/>
              </a:ext>
            </a:extLst>
          </p:cNvPr>
          <p:cNvSpPr txBox="1"/>
          <p:nvPr/>
        </p:nvSpPr>
        <p:spPr>
          <a:xfrm>
            <a:off x="460020" y="9243774"/>
            <a:ext cx="5889265" cy="382156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R="30480"/>
            <a:r>
              <a:rPr lang="en-US" sz="600">
                <a:solidFill>
                  <a:srgbClr val="505050"/>
                </a:solidFill>
                <a:latin typeface="+mj-lt"/>
                <a:cs typeface="Segoe UI"/>
              </a:rPr>
              <a:t>Disclaimers</a:t>
            </a:r>
          </a:p>
          <a:p>
            <a:pPr marR="30480"/>
            <a:endParaRPr lang="en-US" sz="600" b="1">
              <a:solidFill>
                <a:srgbClr val="505050"/>
              </a:solidFill>
              <a:latin typeface="Segoe UI"/>
              <a:cs typeface="Segoe UI"/>
            </a:endParaRP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2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Size and weight vary by configuration and manufacturing process.</a:t>
            </a:r>
          </a:p>
          <a:p>
            <a:pPr marR="30480"/>
            <a:r>
              <a:rPr lang="en-US" sz="600" baseline="30000">
                <a:solidFill>
                  <a:srgbClr val="505050"/>
                </a:solidFill>
                <a:latin typeface="Segoe UI"/>
                <a:cs typeface="Segoe UI"/>
              </a:rPr>
              <a:t>6</a:t>
            </a:r>
            <a:r>
              <a:rPr lang="en-US" sz="600">
                <a:solidFill>
                  <a:srgbClr val="505050"/>
                </a:solidFill>
                <a:latin typeface="Segoe UI"/>
                <a:cs typeface="Segoe UI"/>
              </a:rPr>
              <a:t>Formerly known as the Surface Hub 2 Pen.</a:t>
            </a:r>
          </a:p>
        </p:txBody>
      </p:sp>
      <p:sp>
        <p:nvSpPr>
          <p:cNvPr id="53" name="object 17">
            <a:extLst>
              <a:ext uri="{FF2B5EF4-FFF2-40B4-BE49-F238E27FC236}">
                <a16:creationId xmlns:a16="http://schemas.microsoft.com/office/drawing/2014/main" id="{CB84749A-8FA3-B16B-AEA9-01657361B5BD}"/>
              </a:ext>
            </a:extLst>
          </p:cNvPr>
          <p:cNvSpPr txBox="1"/>
          <p:nvPr/>
        </p:nvSpPr>
        <p:spPr>
          <a:xfrm>
            <a:off x="431800" y="1311694"/>
            <a:ext cx="69596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US" kern="1200">
                <a:solidFill>
                  <a:srgbClr val="505050"/>
                </a:solidFill>
                <a:latin typeface="Segoe UI Light"/>
                <a:ea typeface="+mn-ea"/>
                <a:cs typeface="Segoe UI Light"/>
              </a:rPr>
              <a:t>Microsoft Surface Hub Pen</a:t>
            </a:r>
            <a:r>
              <a:rPr lang="en-US" kern="1200" baseline="30000">
                <a:solidFill>
                  <a:srgbClr val="505050"/>
                </a:solidFill>
                <a:latin typeface="Segoe UI Light"/>
                <a:ea typeface="+mn-ea"/>
                <a:cs typeface="Segoe UI Light"/>
              </a:rPr>
              <a:t>6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01370E24-E9B2-F6B7-031B-9F43EEC248AF}"/>
              </a:ext>
            </a:extLst>
          </p:cNvPr>
          <p:cNvSpPr txBox="1"/>
          <p:nvPr/>
        </p:nvSpPr>
        <p:spPr>
          <a:xfrm>
            <a:off x="1327100" y="1800641"/>
            <a:ext cx="6565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DIMENSIONS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6201F42-0AFA-F3FD-BCDD-EB8E7BE1B1FE}"/>
              </a:ext>
            </a:extLst>
          </p:cNvPr>
          <p:cNvSpPr txBox="1"/>
          <p:nvPr/>
        </p:nvSpPr>
        <p:spPr>
          <a:xfrm>
            <a:off x="2195474" y="1782861"/>
            <a:ext cx="1353185" cy="3048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5.94"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0.64"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 0.56"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(151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mm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5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endParaRPr sz="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16.3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mm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x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14.3</a:t>
            </a:r>
            <a:r>
              <a:rPr sz="800" spc="-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mm)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2DD2489B-153C-1818-3B34-C9256F0A1605}"/>
              </a:ext>
            </a:extLst>
          </p:cNvPr>
          <p:cNvSpPr txBox="1"/>
          <p:nvPr/>
        </p:nvSpPr>
        <p:spPr>
          <a:xfrm>
            <a:off x="1514234" y="2259873"/>
            <a:ext cx="4933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WEIGHT</a:t>
            </a:r>
            <a:r>
              <a:rPr sz="675" b="1" spc="-15" baseline="30864">
                <a:solidFill>
                  <a:srgbClr val="505050"/>
                </a:solidFill>
                <a:latin typeface="+mj-lt"/>
                <a:cs typeface="Segoe Sans Display" pitchFamily="2" charset="0"/>
              </a:rPr>
              <a:t>2</a:t>
            </a:r>
            <a:endParaRPr sz="675" baseline="30864">
              <a:latin typeface="+mj-lt"/>
              <a:cs typeface="Segoe Sans Display" pitchFamily="2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9F4B880D-0E14-9DF8-2499-AD3F1106C322}"/>
              </a:ext>
            </a:extLst>
          </p:cNvPr>
          <p:cNvSpPr txBox="1"/>
          <p:nvPr/>
        </p:nvSpPr>
        <p:spPr>
          <a:xfrm>
            <a:off x="2195474" y="2259840"/>
            <a:ext cx="560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>
                <a:solidFill>
                  <a:srgbClr val="515151"/>
                </a:solidFill>
                <a:latin typeface="Segoe UI"/>
                <a:cs typeface="Segoe UI"/>
              </a:rPr>
              <a:t>0.09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15151"/>
                </a:solidFill>
                <a:latin typeface="Segoe UI"/>
                <a:cs typeface="Segoe UI"/>
              </a:rPr>
              <a:t>lb</a:t>
            </a:r>
            <a:r>
              <a:rPr sz="800" spc="-35">
                <a:solidFill>
                  <a:srgbClr val="515151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15151"/>
                </a:solidFill>
                <a:latin typeface="Segoe UI"/>
                <a:cs typeface="Segoe UI"/>
              </a:rPr>
              <a:t>(41g)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D4E2A860-8831-D026-413B-28A219832A7D}"/>
              </a:ext>
            </a:extLst>
          </p:cNvPr>
          <p:cNvSpPr txBox="1"/>
          <p:nvPr/>
        </p:nvSpPr>
        <p:spPr>
          <a:xfrm>
            <a:off x="1499838" y="2579372"/>
            <a:ext cx="48450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BUTTONS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ABEE8058-BED1-3B90-D113-09DABE0A8480}"/>
              </a:ext>
            </a:extLst>
          </p:cNvPr>
          <p:cNvSpPr txBox="1"/>
          <p:nvPr/>
        </p:nvSpPr>
        <p:spPr>
          <a:xfrm>
            <a:off x="2195474" y="2579372"/>
            <a:ext cx="12249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Barrel</a:t>
            </a:r>
            <a:r>
              <a:rPr sz="800" spc="-1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button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and tail eraser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DF5232E2-63EA-D0E5-8F03-75EE9274B17C}"/>
              </a:ext>
            </a:extLst>
          </p:cNvPr>
          <p:cNvSpPr txBox="1"/>
          <p:nvPr/>
        </p:nvSpPr>
        <p:spPr>
          <a:xfrm>
            <a:off x="1556995" y="2898904"/>
            <a:ext cx="4273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COLOR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3EB7D92-D8F9-9234-9C9A-BEE03CB80E80}"/>
              </a:ext>
            </a:extLst>
          </p:cNvPr>
          <p:cNvSpPr txBox="1"/>
          <p:nvPr/>
        </p:nvSpPr>
        <p:spPr>
          <a:xfrm>
            <a:off x="2195474" y="2898904"/>
            <a:ext cx="22479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Grey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7A7C68CC-A9C7-A465-1BF2-79722D6AA7E5}"/>
              </a:ext>
            </a:extLst>
          </p:cNvPr>
          <p:cNvSpPr txBox="1"/>
          <p:nvPr/>
        </p:nvSpPr>
        <p:spPr>
          <a:xfrm>
            <a:off x="1349631" y="3200756"/>
            <a:ext cx="634365" cy="289823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4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CONNECTOR</a:t>
            </a:r>
            <a:endParaRPr sz="800">
              <a:latin typeface="+mj-lt"/>
              <a:cs typeface="Segoe Sans Display" pitchFamily="2" charset="0"/>
            </a:endParaRPr>
          </a:p>
          <a:p>
            <a:pPr marR="8255" algn="r">
              <a:lnSpc>
                <a:spcPct val="100000"/>
              </a:lnSpc>
              <a:spcBef>
                <a:spcPts val="135"/>
              </a:spcBef>
            </a:pPr>
            <a:r>
              <a:rPr sz="800" b="1" spc="-20">
                <a:solidFill>
                  <a:srgbClr val="505050"/>
                </a:solidFill>
                <a:latin typeface="+mj-lt"/>
                <a:cs typeface="Segoe Sans Display" pitchFamily="2" charset="0"/>
              </a:rPr>
              <a:t>TYPE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A3FFD153-1BD9-7023-67D5-D6012998BA3A}"/>
              </a:ext>
            </a:extLst>
          </p:cNvPr>
          <p:cNvSpPr txBox="1"/>
          <p:nvPr/>
        </p:nvSpPr>
        <p:spPr>
          <a:xfrm>
            <a:off x="2195425" y="3218337"/>
            <a:ext cx="6000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>
                <a:solidFill>
                  <a:srgbClr val="505050"/>
                </a:solidFill>
                <a:latin typeface="Segoe UI"/>
                <a:cs typeface="Segoe UI"/>
              </a:rPr>
              <a:t>Bluetooth</a:t>
            </a:r>
            <a:r>
              <a:rPr sz="800" spc="3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4.0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C4B51C98-5A5F-D7C5-EE83-6861B3998892}"/>
              </a:ext>
            </a:extLst>
          </p:cNvPr>
          <p:cNvSpPr txBox="1"/>
          <p:nvPr/>
        </p:nvSpPr>
        <p:spPr>
          <a:xfrm>
            <a:off x="823562" y="3677569"/>
            <a:ext cx="11569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05050"/>
                </a:solidFill>
                <a:latin typeface="+mj-lt"/>
                <a:cs typeface="Segoe Sans Display" pitchFamily="2" charset="0"/>
              </a:rPr>
              <a:t>COMPATIBILITY</a:t>
            </a:r>
            <a:endParaRPr sz="800">
              <a:latin typeface="+mj-lt"/>
              <a:cs typeface="Segoe Sans Display" pitchFamily="2" charset="0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224369AE-7FC1-A31A-FF82-72F0682CC8AC}"/>
              </a:ext>
            </a:extLst>
          </p:cNvPr>
          <p:cNvSpPr txBox="1"/>
          <p:nvPr/>
        </p:nvSpPr>
        <p:spPr>
          <a:xfrm>
            <a:off x="2195474" y="3659756"/>
            <a:ext cx="1156970" cy="30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Surface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>
                <a:solidFill>
                  <a:srgbClr val="505050"/>
                </a:solidFill>
                <a:latin typeface="Segoe UI"/>
                <a:cs typeface="Segoe UI"/>
              </a:rPr>
              <a:t>3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50”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and</a:t>
            </a:r>
            <a:r>
              <a:rPr sz="800" spc="-35">
                <a:solidFill>
                  <a:srgbClr val="505050"/>
                </a:solidFill>
                <a:latin typeface="Segoe UI"/>
                <a:cs typeface="Segoe UI"/>
              </a:rPr>
              <a:t> 85”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 Surface</a:t>
            </a:r>
            <a:r>
              <a:rPr sz="800" spc="-45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Segoe UI"/>
                <a:cs typeface="Segoe UI"/>
              </a:rPr>
              <a:t>Hub</a:t>
            </a:r>
            <a:r>
              <a:rPr sz="800" spc="-40">
                <a:solidFill>
                  <a:srgbClr val="505050"/>
                </a:solidFill>
                <a:latin typeface="Segoe UI"/>
                <a:cs typeface="Segoe UI"/>
              </a:rPr>
              <a:t> </a:t>
            </a:r>
            <a:r>
              <a:rPr sz="800" spc="-25">
                <a:solidFill>
                  <a:srgbClr val="505050"/>
                </a:solidFill>
                <a:latin typeface="Segoe UI"/>
                <a:cs typeface="Segoe UI"/>
              </a:rPr>
              <a:t>2S*</a:t>
            </a:r>
            <a:endParaRPr sz="800">
              <a:latin typeface="Segoe UI"/>
              <a:cs typeface="Segoe UI"/>
            </a:endParaRPr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26C4F32C-DF9A-EE0A-EF94-A1468ED44AFB}"/>
              </a:ext>
            </a:extLst>
          </p:cNvPr>
          <p:cNvSpPr txBox="1"/>
          <p:nvPr/>
        </p:nvSpPr>
        <p:spPr>
          <a:xfrm>
            <a:off x="2195474" y="4078856"/>
            <a:ext cx="1353185" cy="56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14599"/>
              </a:lnSpc>
              <a:spcBef>
                <a:spcPts val="100"/>
              </a:spcBef>
            </a:pP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*Also</a:t>
            </a:r>
            <a:r>
              <a:rPr sz="800" spc="-1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compatible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with </a:t>
            </a:r>
            <a:r>
              <a:rPr sz="800" spc="-25">
                <a:solidFill>
                  <a:srgbClr val="505050"/>
                </a:solidFill>
                <a:latin typeface="+mn-lt"/>
                <a:cs typeface="Segoe UI"/>
              </a:rPr>
              <a:t>select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 Surface</a:t>
            </a:r>
            <a:r>
              <a:rPr sz="800" spc="-45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devices.</a:t>
            </a:r>
            <a:endParaRPr sz="800">
              <a:latin typeface="+mn-lt"/>
              <a:cs typeface="Segoe UI"/>
            </a:endParaRPr>
          </a:p>
          <a:p>
            <a:pPr marL="12700" marR="80645" algn="l">
              <a:lnSpc>
                <a:spcPct val="114599"/>
              </a:lnSpc>
            </a:pP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Visit</a:t>
            </a:r>
            <a:r>
              <a:rPr sz="800" spc="1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3"/>
              </a:rPr>
              <a:t>Microsoft</a:t>
            </a:r>
            <a:r>
              <a:rPr sz="800" u="sng" spc="1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3"/>
              </a:rPr>
              <a:t> </a:t>
            </a:r>
            <a:r>
              <a:rPr sz="800" u="sng" spc="-20">
                <a:solidFill>
                  <a:srgbClr val="0078D4"/>
                </a:solidFill>
                <a:uFill>
                  <a:solidFill>
                    <a:srgbClr val="0078D4"/>
                  </a:solidFill>
                </a:uFill>
                <a:latin typeface="+mn-lt"/>
                <a:cs typeface="Segoe UI"/>
                <a:hlinkClick r:id="rId3"/>
              </a:rPr>
              <a:t>Support</a:t>
            </a:r>
            <a:r>
              <a:rPr sz="800" spc="10">
                <a:solidFill>
                  <a:srgbClr val="0078D4"/>
                </a:solidFill>
                <a:latin typeface="+mn-lt"/>
                <a:cs typeface="Segoe UI"/>
              </a:rPr>
              <a:t> </a:t>
            </a:r>
            <a:r>
              <a:rPr sz="800" spc="-30">
                <a:solidFill>
                  <a:srgbClr val="505050"/>
                </a:solidFill>
                <a:latin typeface="+mn-lt"/>
                <a:cs typeface="Segoe UI"/>
              </a:rPr>
              <a:t>for</a:t>
            </a:r>
            <a:r>
              <a:rPr sz="800" spc="50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20">
                <a:solidFill>
                  <a:srgbClr val="505050"/>
                </a:solidFill>
                <a:latin typeface="+mn-lt"/>
                <a:cs typeface="Segoe UI"/>
              </a:rPr>
              <a:t>additional</a:t>
            </a:r>
            <a:r>
              <a:rPr sz="800">
                <a:solidFill>
                  <a:srgbClr val="505050"/>
                </a:solidFill>
                <a:latin typeface="+mn-lt"/>
                <a:cs typeface="Segoe UI"/>
              </a:rPr>
              <a:t> </a:t>
            </a:r>
            <a:r>
              <a:rPr sz="800" spc="-10">
                <a:solidFill>
                  <a:srgbClr val="505050"/>
                </a:solidFill>
                <a:latin typeface="+mn-lt"/>
                <a:cs typeface="Segoe UI"/>
              </a:rPr>
              <a:t>information.</a:t>
            </a:r>
            <a:endParaRPr sz="800">
              <a:latin typeface="+mn-lt"/>
              <a:cs typeface="Segoe UI"/>
            </a:endParaRPr>
          </a:p>
        </p:txBody>
      </p:sp>
      <p:pic>
        <p:nvPicPr>
          <p:cNvPr id="31" name="Picture 30" descr="A close-up of a white pen&#10;&#10;Description automatically generated">
            <a:extLst>
              <a:ext uri="{FF2B5EF4-FFF2-40B4-BE49-F238E27FC236}">
                <a16:creationId xmlns:a16="http://schemas.microsoft.com/office/drawing/2014/main" id="{E0AD259E-F926-EA03-FDB0-5CE95EF756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1190">
            <a:off x="1812857" y="3714685"/>
            <a:ext cx="6188401" cy="3480975"/>
          </a:xfrm>
          <a:prstGeom prst="rect">
            <a:avLst/>
          </a:prstGeom>
        </p:spPr>
      </p:pic>
      <p:pic>
        <p:nvPicPr>
          <p:cNvPr id="2" name="Picture 1" descr="Microsoft Surface logo">
            <a:extLst>
              <a:ext uri="{FF2B5EF4-FFF2-40B4-BE49-F238E27FC236}">
                <a16:creationId xmlns:a16="http://schemas.microsoft.com/office/drawing/2014/main" id="{790D78A2-FF8B-5E58-BFD5-F791BA18C6A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5" y="251808"/>
            <a:ext cx="1984478" cy="6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0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8D4"/>
      </a:hlink>
      <a:folHlink>
        <a:srgbClr val="800080"/>
      </a:folHlink>
    </a:clrScheme>
    <a:fontScheme name="Microsoft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2930b4c2-546c-4f83-97de-1dc680ae0a32">
      <Terms xmlns="http://schemas.microsoft.com/office/infopath/2007/PartnerControls"/>
    </lcf76f155ced4ddcb4097134ff3c332f>
    <MediaLengthInSeconds xmlns="2930b4c2-546c-4f83-97de-1dc680ae0a32" xsi:nil="true"/>
    <SharedWithUsers xmlns="0fb0a5f1-371a-49a1-8f65-6d378242abfb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DF063A133F3049AD9CDCABB04AE872" ma:contentTypeVersion="16" ma:contentTypeDescription="Create a new document." ma:contentTypeScope="" ma:versionID="19e95d2a69b85e30d57ad74ba2c7f219">
  <xsd:schema xmlns:xsd="http://www.w3.org/2001/XMLSchema" xmlns:xs="http://www.w3.org/2001/XMLSchema" xmlns:p="http://schemas.microsoft.com/office/2006/metadata/properties" xmlns:ns1="http://schemas.microsoft.com/sharepoint/v3" xmlns:ns2="2930b4c2-546c-4f83-97de-1dc680ae0a32" xmlns:ns3="0fb0a5f1-371a-49a1-8f65-6d378242abfb" targetNamespace="http://schemas.microsoft.com/office/2006/metadata/properties" ma:root="true" ma:fieldsID="bff8f81f606b13100e6555de3b1e12c6" ns1:_="" ns2:_="" ns3:_="">
    <xsd:import namespace="http://schemas.microsoft.com/sharepoint/v3"/>
    <xsd:import namespace="2930b4c2-546c-4f83-97de-1dc680ae0a32"/>
    <xsd:import namespace="0fb0a5f1-371a-49a1-8f65-6d378242ab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30b4c2-546c-4f83-97de-1dc680ae0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b0a5f1-371a-49a1-8f65-6d378242abfb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nterprise KM Document Card" ma:contentTypeID="0x01010062C008D7A2F07C4BAABAD05EEA95919E0074F46043E3CF2540B7C1F266B2A28170" ma:contentTypeVersion="151" ma:contentTypeDescription="Base document content type for cards supporting enterprise knowledge management. Can also be used as a parent and extended with approved enterprise or subject-domain columns for business group or application-specific KM card content types." ma:contentTypeScope="" ma:versionID="cc78f4aa12f1ddccdfad72ca24e1fa55">
  <xsd:schema xmlns:xsd="http://www.w3.org/2001/XMLSchema" xmlns:xs="http://www.w3.org/2001/XMLSchema" xmlns:p="http://schemas.microsoft.com/office/2006/metadata/properties" xmlns:ns1="http://schemas.microsoft.com/sharepoint/v3" xmlns:ns2="230e9df3-be65-4c73-a93b-d1236ebd677e" xmlns:ns3="ee4a7809-70ea-4e27-ab75-a6c2be9ed89d" xmlns:ns4="2298d5ab-a95b-4280-b619-ee3fa95765b4" targetNamespace="http://schemas.microsoft.com/office/2006/metadata/properties" ma:root="true" ma:fieldsID="853643ba5d0848533f1b7bcc73d78180" ns1:_="" ns2:_="" ns3:_="" ns4:_="">
    <xsd:import namespace="http://schemas.microsoft.com/sharepoint/v3"/>
    <xsd:import namespace="230e9df3-be65-4c73-a93b-d1236ebd677e"/>
    <xsd:import namespace="ee4a7809-70ea-4e27-ab75-a6c2be9ed89d"/>
    <xsd:import namespace="2298d5ab-a95b-4280-b619-ee3fa95765b4"/>
    <xsd:element name="properties">
      <xsd:complexType>
        <xsd:sequence>
          <xsd:element name="documentManagement">
            <xsd:complexType>
              <xsd:all>
                <xsd:element ref="ns2:SummaryDescription" minOccurs="0"/>
                <xsd:element ref="ns2:Owners" minOccurs="0"/>
                <xsd:element ref="ns2:_dlc_DocIdUrl" minOccurs="0"/>
                <xsd:element ref="ns2:DocumentDescription" minOccurs="0"/>
                <xsd:element ref="ns2:Owner" minOccurs="0"/>
                <xsd:element ref="ns3:ContentCategories"/>
                <xsd:element ref="ns3:IndustryVertical" minOccurs="0"/>
                <xsd:element ref="ns2:TaxCatchAll" minOccurs="0"/>
                <xsd:element ref="ns2:TaxCatchAllLabel" minOccurs="0"/>
                <xsd:element ref="ns2:k39e5019f8e24a20a01159148b815aac" minOccurs="0"/>
                <xsd:element ref="ns2:p3065242fc644b25ab253c7f8aa61ee1" minOccurs="0"/>
                <xsd:element ref="ns2:_dlc_DocId" minOccurs="0"/>
                <xsd:element ref="ns2:ConfidentialityTaxHTField0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Product" minOccurs="0"/>
                <xsd:element ref="ns3:Customer"/>
                <xsd:element ref="ns3:Campaigns" minOccurs="0"/>
                <xsd:element ref="ns3:Segment" minOccurs="0"/>
                <xsd:element ref="ns3:Event" minOccurs="0"/>
                <xsd:element ref="ns3:Program" minOccurs="0"/>
                <xsd:element ref="ns3:Readiness" minOccurs="0"/>
                <xsd:element ref="ns3:CompeteDocType" minOccurs="0"/>
                <xsd:element ref="ns3:Audience" minOccurs="0"/>
                <xsd:element ref="ns3:Competitor" minOccurs="0"/>
                <xsd:element ref="ns3:Year" minOccurs="0"/>
                <xsd:element ref="ns3:Month_x0020_of_x0020_upload" minOccurs="0"/>
                <xsd:element ref="ns4:SharedWithUsers" minOccurs="0"/>
                <xsd:element ref="ns4:SharedWithDetails" minOccurs="0"/>
                <xsd:element ref="ns3:Services" minOccurs="0"/>
                <xsd:element ref="ns3:FiscalYear" minOccurs="0"/>
                <xsd:element ref="ns3:Startdate" minOccurs="0"/>
                <xsd:element ref="ns3:Enddate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Versions0" minOccurs="0"/>
                <xsd:element ref="ns3:Device_x0020_Version" minOccurs="0"/>
                <xsd:element ref="ns3:FeaturedContent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Refresh" minOccurs="0"/>
                <xsd:element ref="ns3:MediaServiceSearchProperties" minOccurs="0"/>
                <xsd:element ref="ns3:MediaServiceDocTag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SummaryDescription" ma:index="2" nillable="true" ma:displayName="Summary Description" ma:description="Content description in publishing HTML format." ma:internalName="SummaryDescription">
      <xsd:simpleType>
        <xsd:restriction base="dms:Unknown"/>
      </xsd:simpleType>
    </xsd:element>
    <xsd:element name="Owners" ma:index="3" nillable="true" ma:displayName="Owners" ma:format="Dropdown" ma:list="UserInfo" ma:SharePointGroup="0" ma:internalName="Owners" ma:showField="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Url" ma:index="5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Description" ma:index="8" nillable="true" ma:displayName="Document Description" ma:description="Alternate description for documents that can be used for display." ma:internalName="Document_x0020_Description" ma:readOnly="false">
      <xsd:simpleType>
        <xsd:restriction base="dms:Note">
          <xsd:maxLength value="255"/>
        </xsd:restriction>
      </xsd:simpleType>
    </xsd:element>
    <xsd:element name="Owner" ma:index="9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2" nillable="true" ma:displayName="Taxonomy Catch All Column" ma:hidden="true" ma:list="{c432a711-5704-48c8-a158-bc03de2aea43}" ma:internalName="TaxCatchAll" ma:readOnly="false" ma:showField="CatchAllData" ma:web="2298d5ab-a95b-4280-b619-ee3fa9576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c432a711-5704-48c8-a158-bc03de2aea43}" ma:internalName="TaxCatchAllLabel" ma:readOnly="false" ma:showField="CatchAllDataLabel" ma:web="2298d5ab-a95b-4280-b619-ee3fa95765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39e5019f8e24a20a01159148b815aac" ma:index="17" nillable="true" ma:taxonomy="true" ma:internalName="k39e5019f8e24a20a01159148b815aac" ma:taxonomyFieldName="About" ma:displayName="About" ma:readOnly="false" ma:default="" ma:fieldId="{439e5019-f8e2-4a20-a011-59148b815aac}" ma:taxonomyMulti="true" ma:sspId="e385fb40-52d4-4fae-9c5b-3e8ff8a5878e" ma:termSetId="10257755-0674-446b-9eea-4989c6cf42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3065242fc644b25ab253c7f8aa61ee1" ma:index="19" nillable="true" ma:taxonomy="true" ma:internalName="p3065242fc644b25ab253c7f8aa61ee1" ma:taxonomyFieldName="For" ma:displayName="For" ma:readOnly="false" ma:default="" ma:fieldId="{93065242-fc64-4b25-ab25-3c7f8aa61ee1}" ma:taxonomyMulti="true" ma:sspId="e385fb40-52d4-4fae-9c5b-3e8ff8a5878e" ma:termSetId="053b1336-9c08-4429-9c1c-55eceea3f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0" nillable="true" ma:displayName="Document ID Value" ma:description="The value of the document ID assigned to this item." ma:hidden="true" ma:internalName="_dlc_DocId" ma:readOnly="false">
      <xsd:simpleType>
        <xsd:restriction base="dms:Text"/>
      </xsd:simpleType>
    </xsd:element>
    <xsd:element name="ConfidentialityTaxHTField0" ma:index="21" nillable="true" ma:taxonomy="true" ma:internalName="ConfidentialityTaxHTField0" ma:taxonomyFieldName="Confidentiality" ma:displayName="Maximum Reach" ma:default="5;#internal users|461efa83-0283-486a-a8d5-943328f3693f" ma:fieldId="{840a9f3c-1e14-4c21-9dbf-5637765665db}" ma:sspId="e385fb40-52d4-4fae-9c5b-3e8ff8a5878e" ma:termSetId="e0e820dc-7da0-48b9-8472-209c7e82d1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PersistId" ma:index="22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a7809-70ea-4e27-ab75-a6c2be9ed89d" elementFormDefault="qualified">
    <xsd:import namespace="http://schemas.microsoft.com/office/2006/documentManagement/types"/>
    <xsd:import namespace="http://schemas.microsoft.com/office/infopath/2007/PartnerControls"/>
    <xsd:element name="ContentCategories" ma:index="10" ma:displayName="Content Categories" ma:default="None" ma:description="Types of assets" ma:format="Dropdown" ma:internalName="ContentCategories">
      <xsd:simpleType>
        <xsd:restriction base="dms:Choice">
          <xsd:enumeration value="Announcement"/>
          <xsd:enumeration value="Article"/>
          <xsd:enumeration value="Battlecards"/>
          <xsd:enumeration value="Brochure (3+ pages)"/>
          <xsd:enumeration value="Call guide"/>
          <xsd:enumeration value="Check list"/>
          <xsd:enumeration value="Comparison Files"/>
          <xsd:enumeration value="Comparison Profiles"/>
          <xsd:enumeration value="Compatibility Matrix"/>
          <xsd:enumeration value="Compete"/>
          <xsd:enumeration value="Customer Presentation"/>
          <xsd:enumeration value="Customer Story"/>
          <xsd:enumeration value="Customer Stories Templates"/>
          <xsd:enumeration value="Competitive Research"/>
          <xsd:enumeration value="Demonstration"/>
          <xsd:enumeration value="Digital Marketing resource"/>
          <xsd:enumeration value="eBook"/>
          <xsd:enumeration value="Editable Email Templates"/>
          <xsd:enumeration value="Editable Flyers"/>
          <xsd:enumeration value="Email Templates"/>
          <xsd:enumeration value="Fact Sheet"/>
          <xsd:enumeration value="Flyers (1-2 pg)"/>
          <xsd:enumeration value="Images"/>
          <xsd:enumeration value="Infographic"/>
          <xsd:enumeration value="Link (to other site or content)"/>
          <xsd:enumeration value="Marketing Resources"/>
          <xsd:enumeration value="Marketing Toolkit"/>
          <xsd:enumeration value="Meet Deck"/>
          <xsd:enumeration value="Mixed Reality Compete"/>
          <xsd:enumeration value="One Sheet"/>
          <xsd:enumeration value="Pitch Deck"/>
          <xsd:enumeration value="POV"/>
          <xsd:enumeration value="Presentation"/>
          <xsd:enumeration value="Product FAQ"/>
          <xsd:enumeration value="Recording"/>
          <xsd:enumeration value="Research"/>
          <xsd:enumeration value="Technical FAQ"/>
          <xsd:enumeration value="Technical Resources"/>
          <xsd:enumeration value="Tool"/>
          <xsd:enumeration value="Training"/>
          <xsd:enumeration value="Video"/>
          <xsd:enumeration value="White Paper"/>
          <xsd:enumeration value="Data Sheet"/>
          <xsd:enumeration value="Flyers"/>
          <xsd:enumeration value="Images and videos"/>
          <xsd:enumeration value="Warranty &amp; Support"/>
          <xsd:enumeration value="None"/>
          <xsd:enumeration value="Guidance"/>
          <xsd:enumeration value="roadmap"/>
        </xsd:restriction>
      </xsd:simpleType>
    </xsd:element>
    <xsd:element name="IndustryVertical" ma:index="11" nillable="true" ma:displayName="Industry" ma:format="Dropdown" ma:internalName="Industry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ducation"/>
                    <xsd:enumeration value="Education - Higher Ed"/>
                    <xsd:enumeration value="Education - K-12"/>
                    <xsd:enumeration value="Financial Services"/>
                    <xsd:enumeration value="Government - National"/>
                    <xsd:enumeration value="Government - State and Local"/>
                    <xsd:enumeration value="Government- Federal"/>
                    <xsd:enumeration value="Healthcare"/>
                    <xsd:enumeration value="Manufacturing"/>
                    <xsd:enumeration value="Retail"/>
                    <xsd:enumeration value="Public Sector"/>
                    <xsd:enumeration value="Other"/>
                    <xsd:enumeration value="Education - IT Admin"/>
                    <xsd:enumeration value="Frontline Worker"/>
                    <xsd:enumeration value="DFS"/>
                    <xsd:enumeration value="Legal"/>
                    <xsd:enumeration value="Nonprofit"/>
                    <xsd:enumeration value="Al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Product" ma:index="32" nillable="true" ma:displayName="Product" ma:format="Dropdown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Apple"/>
                    <xsd:enumeration value="Compete"/>
                    <xsd:enumeration value="Education"/>
                    <xsd:enumeration value="Google"/>
                    <xsd:enumeration value="Google Chrome"/>
                    <xsd:enumeration value="HoloLens"/>
                    <xsd:enumeration value="Laptop"/>
                    <xsd:enumeration value="Surface"/>
                    <xsd:enumeration value="Surface Pro"/>
                    <xsd:enumeration value="Surface Pro 7"/>
                    <xsd:enumeration value="Surface Pro X"/>
                    <xsd:enumeration value="Surface Hub"/>
                    <xsd:enumeration value="Surface Studio"/>
                    <xsd:enumeration value="Surface Book"/>
                    <xsd:enumeration value="Surface Book 3"/>
                    <xsd:enumeration value="Surface Go"/>
                    <xsd:enumeration value="Surface Go 2"/>
                    <xsd:enumeration value="Surface Laptop"/>
                    <xsd:enumeration value="Surface Laptop 3"/>
                    <xsd:enumeration value="Surface Headphones"/>
                    <xsd:enumeration value="Arc Mouse"/>
                    <xsd:enumeration value="Type Cover"/>
                    <xsd:enumeration value="Surface Pen"/>
                    <xsd:enumeration value="Surface Dock 2"/>
                    <xsd:enumeration value="Surface Dial"/>
                    <xsd:enumeration value="Surface Duo"/>
                    <xsd:enumeration value="Cross-device"/>
                    <xsd:enumeration value="Surface Dock"/>
                    <xsd:enumeration value="Surface Earbuds"/>
                    <xsd:enumeration value="Surface Headphones 2"/>
                    <xsd:enumeration value="Surface Type Cover"/>
                    <xsd:enumeration value="Surface Slim Pen"/>
                    <xsd:enumeration value="Remote Work &amp; Learn"/>
                    <xsd:enumeration value="Portfolio"/>
                    <xsd:enumeration value="Financial Services"/>
                    <xsd:enumeration value="Financial"/>
                    <xsd:enumeration value="Healthcare"/>
                    <xsd:enumeration value="Home"/>
                    <xsd:enumeration value="Industry"/>
                    <xsd:enumeration value="Manufacturing"/>
                    <xsd:enumeration value="Programs"/>
                    <xsd:enumeration value="Public Sector"/>
                    <xsd:enumeration value="Windows"/>
                    <xsd:enumeration value="Retail"/>
                    <xsd:enumeration value="SMB"/>
                    <xsd:enumeration value="Storytelling"/>
                    <xsd:enumeration value="Warranty &amp; Support"/>
                    <xsd:enumeration value="Surface Laptop Go"/>
                    <xsd:enumeration value="Surface Fingerprint Reader"/>
                    <xsd:enumeration value="PCA &amp; Teams Certified Accessories"/>
                    <xsd:enumeration value="Surface Laptop SE"/>
                    <xsd:enumeration value="Headphones 2+"/>
                    <xsd:enumeration value="DFS"/>
                    <xsd:enumeration value="Surface Laptop studio"/>
                  </xsd:restriction>
                </xsd:simpleType>
              </xsd:element>
            </xsd:sequence>
          </xsd:extension>
        </xsd:complexContent>
      </xsd:complexType>
    </xsd:element>
    <xsd:element name="Customer" ma:index="33" ma:displayName="Customer" ma:default="All" ma:format="Dropdown" ma:internalName="Customer">
      <xsd:simpleType>
        <xsd:restriction base="dms:Choice">
          <xsd:enumeration value="All"/>
          <xsd:enumeration value="Commercial"/>
          <xsd:enumeration value="Consumer"/>
          <xsd:enumeration value="None"/>
        </xsd:restriction>
      </xsd:simpleType>
    </xsd:element>
    <xsd:element name="Campaigns" ma:index="34" nillable="true" ma:displayName="Campaigns" ma:format="Dropdown" ma:internalName="Campaigns">
      <xsd:simpleType>
        <xsd:restriction base="dms:Choice">
          <xsd:enumeration value="Remote Work and Learn"/>
          <xsd:enumeration value="Reduce Cost and Manage Risk"/>
        </xsd:restriction>
      </xsd:simpleType>
    </xsd:element>
    <xsd:element name="Segment" ma:index="35" nillable="true" ma:displayName="Segment" ma:format="Dropdown" ma:internalName="Segment">
      <xsd:simpleType>
        <xsd:restriction base="dms:Choice">
          <xsd:enumeration value="All"/>
          <xsd:enumeration value="SMB"/>
          <xsd:enumeration value="Enterprise"/>
          <xsd:enumeration value="SMC-C"/>
        </xsd:restriction>
      </xsd:simpleType>
    </xsd:element>
    <xsd:element name="Event" ma:index="36" nillable="true" ma:displayName="Event" ma:format="Dropdown" ma:internalName="Event">
      <xsd:simpleType>
        <xsd:restriction base="dms:Choice">
          <xsd:enumeration value="MS Ready"/>
          <xsd:enumeration value="MS Inspire"/>
          <xsd:enumeration value="MS Ignite"/>
          <xsd:enumeration value="Launch"/>
          <xsd:enumeration value="General"/>
        </xsd:restriction>
      </xsd:simpleType>
    </xsd:element>
    <xsd:element name="Program" ma:index="37" nillable="true" ma:displayName="Program" ma:format="Dropdown" ma:internalName="Program">
      <xsd:simpleType>
        <xsd:restriction base="dms:Choice">
          <xsd:enumeration value="Offer"/>
          <xsd:enumeration value="Partner Program"/>
          <xsd:enumeration value="Pricing Program"/>
          <xsd:enumeration value="Promotion"/>
          <xsd:enumeration value="Warranty &amp; Support"/>
          <xsd:enumeration value="Customer Immersion Experience (CIE)"/>
          <xsd:enumeration value="Surface Modern Workshop"/>
          <xsd:enumeration value="Surface Content Management"/>
        </xsd:restriction>
      </xsd:simpleType>
    </xsd:element>
    <xsd:element name="Readiness" ma:index="38" nillable="true" ma:displayName="Readiness" ma:format="Dropdown" ma:internalName="Readine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monstration"/>
                    <xsd:enumeration value="Sales Readiness"/>
                    <xsd:enumeration value="IT Pro"/>
                    <xsd:enumeration value="Sales Play Immersion"/>
                    <xsd:enumeration value="Technical Immersion"/>
                    <xsd:enumeration value="Business Decision Maker"/>
                    <xsd:enumeration value="Online course"/>
                    <xsd:enumeration value="Learning Path"/>
                    <xsd:enumeration value="Seller Readiness"/>
                    <xsd:enumeration value="Technical Readiness"/>
                    <xsd:enumeration value="Tech Deep Dive"/>
                  </xsd:restriction>
                </xsd:simpleType>
              </xsd:element>
            </xsd:sequence>
          </xsd:extension>
        </xsd:complexContent>
      </xsd:complexType>
    </xsd:element>
    <xsd:element name="CompeteDocType" ma:index="39" nillable="true" ma:displayName="Compete DocType" ma:format="Dropdown" ma:internalName="CompeteDoc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"/>
                    <xsd:enumeration value="Announcement, Event"/>
                    <xsd:enumeration value="Announcement, Surface vs Apple"/>
                    <xsd:enumeration value="Battlecards"/>
                    <xsd:enumeration value="Battlecards, Surface vs Apple"/>
                    <xsd:enumeration value="Compete"/>
                    <xsd:enumeration value="Comparisons Files"/>
                    <xsd:enumeration value="Comparisons Profiles"/>
                    <xsd:enumeration value="Competitive Research"/>
                    <xsd:enumeration value="DVP"/>
                    <xsd:enumeration value="Event"/>
                    <xsd:enumeration value="Marketing Resources"/>
                    <xsd:enumeration value="Mixed Reality Compete"/>
                    <xsd:enumeration value="Narrative"/>
                    <xsd:enumeration value="Presentation"/>
                    <xsd:enumeration value="POV"/>
                    <xsd:enumeration value="POV, Surface vs Apple"/>
                    <xsd:enumeration value="Research"/>
                    <xsd:enumeration value="Research, Surface vs Google"/>
                    <xsd:enumeration value="Research, Surface vs Apple"/>
                    <xsd:enumeration value="Storybook"/>
                    <xsd:enumeration value="Surface vs Apple"/>
                    <xsd:enumeration value="Surface vs Apple, Windows 10 vs Apple"/>
                    <xsd:enumeration value="Surface vs Google"/>
                    <xsd:enumeration value="Surface vs Google, Windows 10 vs Google"/>
                    <xsd:enumeration value="Training"/>
                    <xsd:enumeration value="Windows 10 vs Apple"/>
                    <xsd:enumeration value="Windows 10 vs Apple, Battlecards"/>
                    <xsd:enumeration value="Windows 10 vs Chrome OS"/>
                    <xsd:enumeration value="Windows 10 vs Chrome OS, Compete Flash"/>
                    <xsd:enumeration value="Windows Update"/>
                  </xsd:restriction>
                </xsd:simpleType>
              </xsd:element>
            </xsd:sequence>
          </xsd:extension>
        </xsd:complexContent>
      </xsd:complexType>
    </xsd:element>
    <xsd:element name="Audience" ma:index="40" nillable="true" ma:displayName="Audience" ma:format="Dropdown" ma:internalName="Audience">
      <xsd:simpleType>
        <xsd:restriction base="dms:Choice">
          <xsd:enumeration value="Customer"/>
          <xsd:enumeration value="Field"/>
          <xsd:enumeration value="Partner"/>
        </xsd:restriction>
      </xsd:simpleType>
    </xsd:element>
    <xsd:element name="Competitor" ma:index="41" nillable="true" ma:displayName="Competitor" ma:format="Dropdown" ma:internalName="Competitor">
      <xsd:simpleType>
        <xsd:restriction base="dms:Choice">
          <xsd:enumeration value="Apple"/>
          <xsd:enumeration value="Google"/>
          <xsd:enumeration value="Android"/>
        </xsd:restriction>
      </xsd:simpleType>
    </xsd:element>
    <xsd:element name="Year" ma:index="42" nillable="true" ma:displayName="Calendar Year" ma:format="Dropdown" ma:internalName="Year">
      <xsd:simpleType>
        <xsd:restriction base="dms:Choice">
          <xsd:enumeration value="2018"/>
          <xsd:enumeration value="2019"/>
          <xsd:enumeration value="2020"/>
          <xsd:enumeration value="2021"/>
        </xsd:restriction>
      </xsd:simpleType>
    </xsd:element>
    <xsd:element name="Month_x0020_of_x0020_upload" ma:index="43" nillable="true" ma:displayName="Month of upload" ma:format="Dropdown" ma:internalName="Month_x0020_of_x0020_upload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  <xsd:element name="Services" ma:index="46" nillable="true" ma:displayName="Services" ma:format="Dropdown" ma:internalName="Services">
      <xsd:simpleType>
        <xsd:restriction base="dms:Choice">
          <xsd:enumeration value="M365"/>
          <xsd:enumeration value="O365"/>
          <xsd:enumeration value="M365 F1"/>
        </xsd:restriction>
      </xsd:simpleType>
    </xsd:element>
    <xsd:element name="FiscalYear" ma:index="47" nillable="true" ma:displayName="Fiscal Year" ma:format="Dropdown" ma:internalName="FiscalYear">
      <xsd:simpleType>
        <xsd:restriction base="dms:Choice">
          <xsd:enumeration value="FY 21"/>
          <xsd:enumeration value="FY 20"/>
          <xsd:enumeration value="FY 19"/>
          <xsd:enumeration value="FY 22"/>
        </xsd:restriction>
      </xsd:simpleType>
    </xsd:element>
    <xsd:element name="Startdate" ma:index="48" nillable="true" ma:displayName="Start date" ma:format="DateOnly" ma:internalName="Startdate">
      <xsd:simpleType>
        <xsd:restriction base="dms:DateTime"/>
      </xsd:simpleType>
    </xsd:element>
    <xsd:element name="Enddate" ma:index="49" nillable="true" ma:displayName="End date" ma:format="DateOnly" ma:internalName="Enddate">
      <xsd:simpleType>
        <xsd:restriction base="dms:DateTime"/>
      </xsd:simpleType>
    </xsd:element>
    <xsd:element name="MediaServiceOCR" ma:index="5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2" nillable="true" ma:displayName="MediaServiceEventHashCode" ma:hidden="true" ma:internalName="MediaServiceEventHashCode" ma:readOnly="true">
      <xsd:simpleType>
        <xsd:restriction base="dms:Text"/>
      </xsd:simpleType>
    </xsd:element>
    <xsd:element name="Versions0" ma:index="53" nillable="true" ma:displayName="Versions" ma:default="All" ma:hidden="true" ma:internalName="Versions0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iPad Air, iPad Mini"/>
                    <xsd:enumeration value="Mac"/>
                    <xsd:enumeration value="Surface Pro 7"/>
                    <xsd:enumeration value="Surface Pro 6"/>
                    <xsd:enumeration value="Surface Pro"/>
                    <xsd:enumeration value="Surface Pro (5th Gen) with LTE Advanced"/>
                    <xsd:enumeration value="Surface Pro (5th Gen)"/>
                    <xsd:enumeration value="Surface Pro X"/>
                    <xsd:enumeration value="Surface Hub"/>
                    <xsd:enumeration value="Surface Hub V1"/>
                    <xsd:enumeration value="Surface Hub 2S"/>
                    <xsd:enumeration value="Surface Hub 2S 85&quot;"/>
                    <xsd:enumeration value="Surface Studio 2"/>
                    <xsd:enumeration value="Surface Studio"/>
                    <xsd:enumeration value="Surface Book 3"/>
                    <xsd:enumeration value="Surface Book 3 (13 inch)"/>
                    <xsd:enumeration value="Surface Book 3 (15 inch)"/>
                    <xsd:enumeration value="Surface Book 2"/>
                    <xsd:enumeration value="Surface Book and Surface Book with Performance Base"/>
                    <xsd:enumeration value="Surface Go"/>
                    <xsd:enumeration value="Surface Go 2"/>
                    <xsd:enumeration value="Surface Laptop"/>
                    <xsd:enumeration value="Surface Laptop 3 (13 inch)"/>
                    <xsd:enumeration value="Surface Laptop 3 (15 inch)"/>
                    <xsd:enumeration value="Surface Laptop 3"/>
                    <xsd:enumeration value="Accessories"/>
                    <xsd:enumeration value="Surface Earbuds"/>
                    <xsd:enumeration value="Surface Dock"/>
                    <xsd:enumeration value="Surface Slim Pen"/>
                    <xsd:enumeration value="Surface Pen"/>
                    <xsd:enumeration value="Surface Headphones 2"/>
                    <xsd:enumeration value="Surface Dial"/>
                    <xsd:enumeration value="Surface Headphones"/>
                    <xsd:enumeration value="Surface Dock 2"/>
                    <xsd:enumeration value="Surface Laptop 2"/>
                    <xsd:enumeration value="Holiday Surface Devices"/>
                    <xsd:enumeration value="Windows 10"/>
                    <xsd:enumeration value="Microsoft Classroom Pen"/>
                  </xsd:restriction>
                </xsd:simpleType>
              </xsd:element>
            </xsd:sequence>
          </xsd:extension>
        </xsd:complexContent>
      </xsd:complexType>
    </xsd:element>
    <xsd:element name="Device_x0020_Version" ma:index="54" nillable="true" ma:displayName="Device Version" ma:default="None" ma:format="Dropdown" ma:internalName="Device_x0020_Vers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iPad Air, iPad Mini"/>
                    <xsd:enumeration value="Mac"/>
                    <xsd:enumeration value="Surface Pro 7"/>
                    <xsd:enumeration value="Surface Pro 6"/>
                    <xsd:enumeration value="Surface Pro"/>
                    <xsd:enumeration value="Surface Pro (5th Gen) with LTE Advanced"/>
                    <xsd:enumeration value="Surface Pro (5th Gen)"/>
                    <xsd:enumeration value="Surface Pro X"/>
                    <xsd:enumeration value="Surface Hub"/>
                    <xsd:enumeration value="Surface Hub V1"/>
                    <xsd:enumeration value="Surface Hub 2S"/>
                    <xsd:enumeration value="Surface Hub 2S 85&quot;"/>
                    <xsd:enumeration value="Surface Studio 2"/>
                    <xsd:enumeration value="Surface Studio"/>
                    <xsd:enumeration value="Surface Book 3"/>
                    <xsd:enumeration value="Surface Book 3 (13 inch)"/>
                    <xsd:enumeration value="Surface Book 3 (15 inch)"/>
                    <xsd:enumeration value="Surface Book 2"/>
                    <xsd:enumeration value="Surface Book and Surface Book with Performance Base"/>
                    <xsd:enumeration value="Surface Go"/>
                    <xsd:enumeration value="Surface Go 2"/>
                    <xsd:enumeration value="Surface Laptop"/>
                    <xsd:enumeration value="Surface Laptop 3 (13 inch)"/>
                    <xsd:enumeration value="Surface Laptop 3 (15 inch)"/>
                    <xsd:enumeration value="Surface Laptop 3"/>
                    <xsd:enumeration value="Accessories"/>
                    <xsd:enumeration value="Surface Earbuds"/>
                    <xsd:enumeration value="Surface Dock"/>
                    <xsd:enumeration value="Surface Slim Pen"/>
                    <xsd:enumeration value="Surface Pen"/>
                    <xsd:enumeration value="Surface Headphones 2"/>
                    <xsd:enumeration value="Surface Dial"/>
                    <xsd:enumeration value="Surface Headphones"/>
                    <xsd:enumeration value="Surface Dock 2"/>
                    <xsd:enumeration value="Surface Laptop 2"/>
                    <xsd:enumeration value="Holiday Surface Devices"/>
                    <xsd:enumeration value="Windows 10"/>
                    <xsd:enumeration value="Microsoft Classroom Pen"/>
                    <xsd:enumeration value="Surface Duo"/>
                    <xsd:enumeration value="Surface Laptop go"/>
                    <xsd:enumeration value="Surface Hub 2S - Surface Fingerprint Reader"/>
                    <xsd:enumeration value="None"/>
                    <xsd:enumeration value="Surface Pro 7+"/>
                    <xsd:enumeration value="MS Accessories"/>
                    <xsd:enumeration value="Surface Accessories"/>
                    <xsd:enumeration value="Surface Laptop 4"/>
                    <xsd:enumeration value="Surface Go 3"/>
                    <xsd:enumeration value="Surface Pro 8"/>
                    <xsd:enumeration value="Surface Laptop Studio"/>
                    <xsd:enumeration value="Surface Duo 2"/>
                    <xsd:enumeration value="Surface Laptop SE"/>
                    <xsd:enumeration value="Windows 11"/>
                    <xsd:enumeration value="Surface Laptop Go 2"/>
                    <xsd:enumeration value="Surface Headphones 2+"/>
                  </xsd:restriction>
                </xsd:simpleType>
              </xsd:element>
            </xsd:sequence>
          </xsd:extension>
        </xsd:complexContent>
      </xsd:complexType>
    </xsd:element>
    <xsd:element name="FeaturedContent" ma:index="55" nillable="true" ma:displayName="Featured" ma:default="No" ma:format="RadioButtons" ma:internalName="FeaturedContent">
      <xsd:simpleType>
        <xsd:restriction base="dms:Choice">
          <xsd:enumeration value="Yes"/>
          <xsd:enumeration value="No"/>
        </xsd:restriction>
      </xsd:simpleType>
    </xsd:element>
    <xsd:element name="MediaServiceLocation" ma:index="56" nillable="true" ma:displayName="Location" ma:internalName="MediaServiceLocation" ma:readOnly="true">
      <xsd:simpleType>
        <xsd:restriction base="dms:Text"/>
      </xsd:simpleType>
    </xsd:element>
    <xsd:element name="MediaLengthInSeconds" ma:index="5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Refresh" ma:index="60" nillable="true" ma:displayName="Refresh" ma:default="0" ma:format="Dropdown" ma:internalName="Refresh">
      <xsd:simpleType>
        <xsd:restriction base="dms:Boolean"/>
      </xsd:simpleType>
    </xsd:element>
    <xsd:element name="MediaServiceSearchProperties" ma:index="6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62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6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8d5ab-a95b-4280-b619-ee3fa95765b4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95B0C56-5305-4631-A608-77090B39678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ee4a7809-70ea-4e27-ab75-a6c2be9ed89d"/>
    <ds:schemaRef ds:uri="http://purl.org/dc/dcmitype/"/>
    <ds:schemaRef ds:uri="http://www.w3.org/XML/1998/namespace"/>
    <ds:schemaRef ds:uri="http://schemas.openxmlformats.org/package/2006/metadata/core-properties"/>
    <ds:schemaRef ds:uri="230e9df3-be65-4c73-a93b-d1236ebd677e"/>
    <ds:schemaRef ds:uri="http://purl.org/dc/terms/"/>
    <ds:schemaRef ds:uri="2298d5ab-a95b-4280-b619-ee3fa95765b4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20A9DDF-2219-47F1-A240-B4BC3BC6EB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480C7-56EF-45A9-9D08-E4870F2802F9}"/>
</file>

<file path=customXml/itemProps4.xml><?xml version="1.0" encoding="utf-8"?>
<ds:datastoreItem xmlns:ds="http://schemas.openxmlformats.org/officeDocument/2006/customXml" ds:itemID="{E924BE0C-C917-473A-8387-EFD5704DD3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0e9df3-be65-4c73-a93b-d1236ebd677e"/>
    <ds:schemaRef ds:uri="ee4a7809-70ea-4e27-ab75-a6c2be9ed89d"/>
    <ds:schemaRef ds:uri="2298d5ab-a95b-4280-b619-ee3fa95765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61A26FF-F5EB-428A-AB55-EB71C1664E43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2222</Words>
  <Application>Microsoft Office PowerPoint</Application>
  <PresentationFormat>Custom</PresentationFormat>
  <Paragraphs>284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Segoe UI</vt:lpstr>
      <vt:lpstr>Segoe UI Light</vt:lpstr>
      <vt:lpstr>Segoe UI Semibold</vt:lpstr>
      <vt:lpstr>SegoeUI-Light</vt:lpstr>
      <vt:lpstr>Office Theme</vt:lpstr>
      <vt:lpstr>Microsoft Surface Hub 3 50"</vt:lpstr>
      <vt:lpstr>Microsoft Surface Hub 3 50"</vt:lpstr>
      <vt:lpstr>Microsoft Surface Hub 3 85"</vt:lpstr>
      <vt:lpstr>Microsoft Surface Hub 3 85"</vt:lpstr>
      <vt:lpstr>Accessories</vt:lpstr>
      <vt:lpstr>Accessories</vt:lpstr>
      <vt:lpstr>Accessories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 Sheet Surface Hub 3 Portrait</dc:title>
  <dc:creator>Claudia Chan</dc:creator>
  <cp:lastModifiedBy>Tina Flammer</cp:lastModifiedBy>
  <cp:revision>8</cp:revision>
  <dcterms:created xsi:type="dcterms:W3CDTF">2023-09-19T22:21:57Z</dcterms:created>
  <dcterms:modified xsi:type="dcterms:W3CDTF">2023-11-07T22:09:31Z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2023-09-19T00:00:00Z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2023-09-19T00:00:00Z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0x01010013DF063A133F3049AD9CDCABB04AE872</vt:lpwstr>
  </property>
  <property fmtid="{D5CDD505-2E9C-101B-9397-08002B2CF9AE}" pid="7" name="MediaServiceImageTags">
    <vt:lpwstr/>
  </property>
  <property fmtid="{D5CDD505-2E9C-101B-9397-08002B2CF9AE}" pid="8" name="Order">
    <vt:r8>907900</vt:r8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_dlc_policyId">
    <vt:lpwstr/>
  </property>
  <property fmtid="{D5CDD505-2E9C-101B-9397-08002B2CF9AE}" pid="16" name="Confidentiality">
    <vt:lpwstr>5;#internal only|461efa83-0283-486a-a8d5-943328f3693f</vt:lpwstr>
  </property>
  <property fmtid="{D5CDD505-2E9C-101B-9397-08002B2CF9AE}" pid="17" name="ItemRetentionFormula">
    <vt:lpwstr/>
  </property>
  <property fmtid="{D5CDD505-2E9C-101B-9397-08002B2CF9AE}" pid="18" name="_dlc_DocIdItemGuid">
    <vt:lpwstr>a2247cca-c9a0-41b8-889d-0a2d817b8acc</vt:lpwstr>
  </property>
  <property fmtid="{D5CDD505-2E9C-101B-9397-08002B2CF9AE}" pid="19" name="For">
    <vt:lpwstr/>
  </property>
  <property fmtid="{D5CDD505-2E9C-101B-9397-08002B2CF9AE}" pid="20" name="About">
    <vt:lpwstr/>
  </property>
  <property fmtid="{D5CDD505-2E9C-101B-9397-08002B2CF9AE}" pid="21" name="_SourceUrl">
    <vt:lpwstr/>
  </property>
  <property fmtid="{D5CDD505-2E9C-101B-9397-08002B2CF9AE}" pid="22" name="_SharedFileIndex">
    <vt:lpwstr/>
  </property>
</Properties>
</file>