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5.xml" ContentType="application/inkml+xml"/>
  <Override PartName="/ppt/notesSlides/notesSlide25.xml" ContentType="application/vnd.openxmlformats-officedocument.presentationml.notesSlide+xml"/>
  <Override PartName="/ppt/ink/ink6.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7.xml" ContentType="application/inkml+xml"/>
  <Override PartName="/ppt/notesSlides/notesSlide28.xml" ContentType="application/vnd.openxmlformats-officedocument.presentationml.notesSlide+xml"/>
  <Override PartName="/ppt/ink/ink8.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Lst>
  <p:notesMasterIdLst>
    <p:notesMasterId r:id="rId42"/>
  </p:notesMasterIdLst>
  <p:sldIdLst>
    <p:sldId id="341" r:id="rId6"/>
    <p:sldId id="297" r:id="rId7"/>
    <p:sldId id="10709" r:id="rId8"/>
    <p:sldId id="10710" r:id="rId9"/>
    <p:sldId id="10711" r:id="rId10"/>
    <p:sldId id="340" r:id="rId11"/>
    <p:sldId id="10712" r:id="rId12"/>
    <p:sldId id="2062" r:id="rId13"/>
    <p:sldId id="2063" r:id="rId14"/>
    <p:sldId id="10713" r:id="rId15"/>
    <p:sldId id="261" r:id="rId16"/>
    <p:sldId id="302" r:id="rId17"/>
    <p:sldId id="303" r:id="rId18"/>
    <p:sldId id="304" r:id="rId19"/>
    <p:sldId id="307" r:id="rId20"/>
    <p:sldId id="308" r:id="rId21"/>
    <p:sldId id="309" r:id="rId22"/>
    <p:sldId id="310" r:id="rId23"/>
    <p:sldId id="312" r:id="rId24"/>
    <p:sldId id="313" r:id="rId25"/>
    <p:sldId id="314" r:id="rId26"/>
    <p:sldId id="315" r:id="rId27"/>
    <p:sldId id="316" r:id="rId28"/>
    <p:sldId id="4536" r:id="rId29"/>
    <p:sldId id="4526" r:id="rId30"/>
    <p:sldId id="4527" r:id="rId31"/>
    <p:sldId id="4533" r:id="rId32"/>
    <p:sldId id="4534" r:id="rId33"/>
    <p:sldId id="4539" r:id="rId34"/>
    <p:sldId id="4561" r:id="rId35"/>
    <p:sldId id="10703" r:id="rId36"/>
    <p:sldId id="10704" r:id="rId37"/>
    <p:sldId id="10705" r:id="rId38"/>
    <p:sldId id="10706" r:id="rId39"/>
    <p:sldId id="10707" r:id="rId40"/>
    <p:sldId id="1070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C6703A-9D09-402C-9E63-4F5AEDFDDF90}">
          <p14:sldIdLst>
            <p14:sldId id="341"/>
            <p14:sldId id="297"/>
            <p14:sldId id="10709"/>
            <p14:sldId id="10710"/>
            <p14:sldId id="10711"/>
            <p14:sldId id="340"/>
            <p14:sldId id="10712"/>
            <p14:sldId id="2062"/>
            <p14:sldId id="2063"/>
          </p14:sldIdLst>
        </p14:section>
        <p14:section name="Appendix: Intro to the Guidelines" id="{567888A9-12B0-4939-BE83-FE0493874FDC}">
          <p14:sldIdLst>
            <p14:sldId id="10713"/>
            <p14:sldId id="261"/>
            <p14:sldId id="302"/>
            <p14:sldId id="303"/>
            <p14:sldId id="304"/>
            <p14:sldId id="307"/>
            <p14:sldId id="308"/>
            <p14:sldId id="309"/>
            <p14:sldId id="310"/>
            <p14:sldId id="312"/>
            <p14:sldId id="313"/>
            <p14:sldId id="314"/>
            <p14:sldId id="315"/>
            <p14:sldId id="316"/>
            <p14:sldId id="4536"/>
            <p14:sldId id="4526"/>
            <p14:sldId id="4527"/>
            <p14:sldId id="4533"/>
            <p14:sldId id="4534"/>
            <p14:sldId id="4539"/>
            <p14:sldId id="4561"/>
            <p14:sldId id="10703"/>
            <p14:sldId id="10704"/>
            <p14:sldId id="10705"/>
            <p14:sldId id="10706"/>
            <p14:sldId id="10707"/>
            <p14:sldId id="10708"/>
          </p14:sldIdLst>
        </p14:section>
      </p14:sectionLst>
    </p:ext>
    <p:ext uri="{EFAFB233-063F-42B5-8137-9DF3F51BA10A}">
      <p15:sldGuideLst xmlns:p15="http://schemas.microsoft.com/office/powerpoint/2012/main">
        <p15:guide id="1" orient="horz" pos="74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C33226-6C3A-2596-C15A-A1C2E5B476A2}" name="Mihaela Vorvoreanu" initials="MV" userId="S::mivorvor@microsoft.com::500b8f02-3b4a-4cb5-9f68-7835996874de" providerId="AD"/>
  <p188:author id="{2073703F-9E88-3398-0340-6BA7D229F05A}" name="Saleema Amershi" initials="SA" userId="S::samershi@microsoft.com::73d5633b-1e49-4e1b-8908-4cf804a85120" providerId="AD"/>
  <p188:author id="{8DF9D65B-19B4-7449-EA43-73206110A97B}" name="Kathleen Walker" initials="KW" userId="S::v-kawalk@microsoft.com::30abdae4-acff-4031-98a6-454f657e114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g Young" initials="MY" lastIdx="1" clrIdx="0">
    <p:extLst>
      <p:ext uri="{19B8F6BF-5375-455C-9EA6-DF929625EA0E}">
        <p15:presenceInfo xmlns:p15="http://schemas.microsoft.com/office/powerpoint/2012/main" userId="S::t-mayoun@microsoft.com::de85e74b-a897-4627-94d8-660a1da643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8D4"/>
    <a:srgbClr val="404040"/>
    <a:srgbClr val="44546A"/>
    <a:srgbClr val="660066"/>
    <a:srgbClr val="002060"/>
    <a:srgbClr val="548235"/>
    <a:srgbClr val="0000CC"/>
    <a:srgbClr val="197E3F"/>
    <a:srgbClr val="FCB615"/>
    <a:srgbClr val="D53F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1A05C6-8ABF-4442-B364-38EEEFE1CE62}" v="52" dt="2020-07-14T16:27:14.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0" y="129"/>
      </p:cViewPr>
      <p:guideLst>
        <p:guide orient="horz" pos="74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26T00:26:40.387"/>
    </inkml:context>
    <inkml:brush xml:id="br0">
      <inkml:brushProperty name="width" value="0.1" units="cm"/>
      <inkml:brushProperty name="height" value="0.1" units="cm"/>
      <inkml:brushProperty name="color" value="#333333"/>
      <inkml:brushProperty name="ignorePressure" value="1"/>
    </inkml:brush>
  </inkml:definitions>
  <inkml:trace contextRef="#ctx0" brushRef="#br0">1 0,'0'0,"0"0,0 0,0 0,0 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6T18:58:43.902"/>
    </inkml:context>
    <inkml:brush xml:id="br0">
      <inkml:brushProperty name="width" value="0.1" units="cm"/>
      <inkml:brushProperty name="height" value="0.1" units="cm"/>
      <inkml:brushProperty name="color" value="#333333"/>
    </inkml:brush>
  </inkml:definitions>
  <inkml:trace contextRef="#ctx0" brushRef="#br0">2032 1 7136,'60'6'2309,"-37"-4"-2017,0 1 1,-2-2-1,2 0 1,1-1-1,-2 0 0,2-1-292,33 0 161,39 0-195,-45-1 122,2 2-1,-2 2 1,2 0 0,-2 2 0,9 3-88,13 7 251,-4 1 0,1 3 0,34 12-251,25 14 298,38 19-298,221 112 220,-242-105-56,-136-66-106,0 2 1,1-1 0,-2 1-1,0 0 1,-2 0 0,3 1-1,3 5-58,95 76 390,6 13-390,-69-55 234,-3 0 1,-4 1 0,14 30-235,-27-39 135,-4 0 0,-1 0 1,-6 1-1,0 0 0,-4 1 1,-1 0-1,-3 1 0,-3 34-135,-3-56 91,-2-1 0,1 1-1,-5 1 1,1-1 0,-2-2-1,0 3 1,-3-2 0,0 0-1,-1-1 1,-13 14-91,-18 17 169,-3-3 0,-15 10-169,-129 103 286,60-59 860,-132 76-1146,206-140 464,-2-3-1,-3-1 0,-3-3 0,1 0 0,-4-3 0,-63 18-463,5-9 1104,-113 19-1104,-151 16 880,159-36 699,-204 12-1579,266-36 381,2-3 0,-28-6-381,49-6 88,1-2 0,-7-5-88,63 4 4,3-3-1,-2-2 1,-21-9-4,75 15-3,0-1 1,-1 0-1,2-2 1,1 0 0,0-2-1,0 0 1,-1-4 2,15 8-6,0-1 1,1 0 0,2-1 0,-1 1 0,1-2-1,0 1 1,1-1 0,2-1 0,2 1-1,-2-1 1,-3-9 5,6 3-26,0 2-1,1-1 1,3-1-1,-1 2 1,3-3-1,-1 3 1,4-1-1,2-16 27,6-7-109,1-1 0,3 3 1,15-24 108,-5 16-290,3 0 0,2 0 0,34-34 290,-2 15-527,3 3-1,75-54 528,176-118-1874,-106 82 521,-83 58-1879,-9-5 0,80-85 3232,-147 127-7157,30-56 7157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6T19:19:43.495"/>
    </inkml:context>
    <inkml:brush xml:id="br0">
      <inkml:brushProperty name="width" value="0.1" units="cm"/>
      <inkml:brushProperty name="height" value="0.1" units="cm"/>
      <inkml:brushProperty name="color" value="#333333"/>
    </inkml:brush>
  </inkml:definitions>
  <inkml:trace contextRef="#ctx0" brushRef="#br0">3659 179 2240,'0'0'38,"0"-2"1,0 2-1,0 0 1,0 0-1,0 0 1,0-1-1,0 1 1,0 0-1,2 0 1,-2 0-1,0 0 1,0-2-1,0 2 0,0 0 1,3 0-1,-3 0 1,0 0-1,0 0 1,0 0-1,0-1 1,1 1-1,-1 0 1,0 0-1,0 0 1,2 0-1,-2 0 0,0 0 1,0 0-39,16-3 364,2 0 211,12-6 592,-2 3 0,15-2-1167,0 1 652,254-41 1392,-64 11-1106,-59 12 62,0 8 0,171 7-1000,-133 15 377,18 12-377,210 34 97,626 122 453,-885-133-124,10 11-426,-100-22 100,-1 4-1,-2 5 1,-1 3-100,1 4 92,-3 7 0,24 18-92,-63-37 66,-3 1 0,1 2 0,-3 4 0,29 36-66,-50-54 17,-4 2 0,0 0 0,-1 0 0,5 10-17,-14-19 9,1-2 0,-2 1 0,0-1 0,0 3 0,-1-2 0,-2 1 0,1-2 0,-1 3 0,-1 7-9,-2-8 10,-1 2-1,0-1 0,-1 0 1,-1 0-1,-1 0 0,0-1 1,0 1-1,-2 0 1,1-3-1,-2 1 0,-5 6-9,-5 6 4,1 0 0,-2-2 0,-2 0 0,-1-1 0,-15 12-4,-10 5 31,-1-4-1,-2-1 1,-2-4 0,-1 0-1,-40 14-30,-27 4 78,-1-3 0,-22-1-78,-49 9 162,-28-4-162,-202 23 126,421-73-125,-330 47 36,-865 44 160,-462-62 578,-7-59 239,1545 26-1065,-248-8 179,43 0-53,46-7-38,49-5-10,152 12-19,-11-5-8,56 8-13,2 0-1,1-1 1,-25-12 13,44 17-17,1-1 0,1 2 1,-1-2-1,1 0 0,1-2 0,-1 1 0,0 1 0,1-3 1,1 0-1,-1 0 0,0 2 0,2-2 0,0 0 0,2-1 17,-2-1-21,1 1-1,1-2 0,1 1 1,0 1-1,-1-2 0,2 0 1,1 2-1,1-2 0,-2 0 1,2 1-1,0-1 0,2 0 1,-1-3 21,3-2-20,-1 0 0,1-1 1,1 2-1,0 0 1,2-1-1,-1 1 0,3 1 1,3-6 19,3-1-12,0 1 1,0 0 0,3 3-1,-2-1 1,9-5 11,32-25-28,3 4 0,-1 2-1,40-17 29,-15 8-64,38-10 64,87-32-56,4 12 0,168-43 56,-141 59-252,0 11-1,3 10 1,138-1 252,100 11-2475,-161 13-3205,-171 8 2939,-24-8-96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27T18:39:31.055"/>
    </inkml:context>
    <inkml:brush xml:id="br0">
      <inkml:brushProperty name="width" value="0.1" units="cm"/>
      <inkml:brushProperty name="height" value="0.1" units="cm"/>
      <inkml:brushProperty name="color" value="#333333"/>
    </inkml:brush>
  </inkml:definitions>
  <inkml:trace contextRef="#ctx0" brushRef="#br0">2931 1 7136,'87'16'2309,"-54"-11"-2017,0 2 1,-2-4-1,2 0 1,1-3-1,-2 0 0,3-3-292,47 0 161,56 1-195,-64-3 122,2 5-1,-2 5 1,2 0 0,-2 5 0,13 9-88,18 17 251,-6 3 0,2 7 0,49 32-251,37 36 298,53 49-298,320 290 220,-349-271-56,-197-172-106,1 5 1,1-2 0,-3 3-1,0-1 1,-3 1 0,4 2-1,5 13-58,137 197 390,8 34-390,-99-143 234,-4 0 1,-7 3 0,21 77-235,-39-101 135,-5 1 0,-2-1 1,-9 3-1,0 0 0,-6 3 1,-1-1-1,-4 4 0,-5 87-135,-4-145 91,-2-2 0,0 2-1,-7 3 1,2-3 0,-3-5-1,0 8 1,-4-6 0,-1 1-1,-1-3 1,-18 36-91,-27 45 169,-4-9 0,-21 27-169,-187 266 286,87-153 860,-191 197-1146,298-362 464,-3-8-1,-5-3 0,-4-7 0,2-1 0,-6-7 0,-91 46-463,7-23 1104,-163 50-1104,-218 40 880,230-92 699,-295 30-1579,384-92 381,3-9 0,-40-15-381,70-15 88,2-6 0,-11-13-88,92 11 4,4-8-1,-3-5 1,-31-24-4,109 39-3,0-2 1,-2 0-1,4-6 1,0 1 0,1-6-1,0 0 1,-2-10 2,22 21-6,0-3 1,1 0 0,3-2 0,-1 2 0,1-5-1,1 2 1,0-2 0,4-3 0,2 3-1,-2-2 1,-5-24 5,9 8-26,0 5-1,1-3 1,5-2-1,-2 5 1,5-8-1,-2 8 1,6-3-1,3-41 27,8-18-109,2-3 0,4 8 1,22-62 108,-7 41-290,4 1 0,2-1 0,50-88 290,-3 39-527,5 8-1,107-140 528,255-305-1874,-154 211 521,-119 151-1879,-13-13 0,115-220 3232,-212 329-7157,43-145 7157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26T22:45:34.21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26T22:45:34.21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26T22:45:34.21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26T22:45:34.216"/>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9CF71-3F27-4CAA-972E-ACF47460B378}"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EF055F-C965-4ACB-BD46-569488F2E750}" type="slidenum">
              <a:rPr lang="en-US" smtClean="0"/>
              <a:t>‹#›</a:t>
            </a:fld>
            <a:endParaRPr lang="en-US"/>
          </a:p>
        </p:txBody>
      </p:sp>
    </p:spTree>
    <p:extLst>
      <p:ext uri="{BB962C8B-B14F-4D97-AF65-F5344CB8AC3E}">
        <p14:creationId xmlns:p14="http://schemas.microsoft.com/office/powerpoint/2010/main" val="3801207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EF055F-C965-4ACB-BD46-569488F2E750}" type="slidenum">
              <a:rPr lang="en-US" smtClean="0"/>
              <a:t>1</a:t>
            </a:fld>
            <a:endParaRPr lang="en-US"/>
          </a:p>
        </p:txBody>
      </p:sp>
    </p:spTree>
    <p:extLst>
      <p:ext uri="{BB962C8B-B14F-4D97-AF65-F5344CB8AC3E}">
        <p14:creationId xmlns:p14="http://schemas.microsoft.com/office/powerpoint/2010/main" val="124562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created the guidelines using a rigorous process of synthesis and validation. We didn’t just make them up!</a:t>
            </a:r>
          </a:p>
          <a:p>
            <a:endParaRPr lang="en-US"/>
          </a:p>
          <a:p>
            <a:pPr marL="228600" indent="-228600">
              <a:buAutoNum type="arabicPeriod"/>
            </a:pPr>
            <a:r>
              <a:rPr lang="en-US"/>
              <a:t>We reviewed over 20 years of scholarly literature about human-AI interaction, as well as more recent industry white papers, blogs, etc. We extracted 150+ recommendations for how AI should interact with people.</a:t>
            </a:r>
          </a:p>
          <a:p>
            <a:pPr marL="228600" indent="-228600">
              <a:buAutoNum type="arabicPeriod"/>
            </a:pPr>
            <a:r>
              <a:rPr lang="en-US"/>
              <a:t>We consolidated the 150+ recommendations into about 20 and tested them by using them in a heuristic evaluation of 13 common AI products. Based on that, we refined the guidelines.</a:t>
            </a:r>
          </a:p>
          <a:p>
            <a:pPr marL="228600" indent="-228600">
              <a:buAutoNum type="arabicPeriod"/>
            </a:pPr>
            <a:r>
              <a:rPr lang="en-US"/>
              <a:t>We tested the refined guidelines with 49 UX practitioners across 20 popular AI products. Based on that, we revised the guidelines again to improve clarity.</a:t>
            </a:r>
          </a:p>
          <a:p>
            <a:pPr marL="228600" indent="-228600">
              <a:buAutoNum type="arabicPeriod"/>
            </a:pPr>
            <a:r>
              <a:rPr lang="en-US"/>
              <a:t>We had the revised guidelines reviewed by 11 UX experts.</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2CD1D68B-D09E-4028-8E0D-EC7134E4D32A}" type="slidenum">
              <a:rPr lang="en-US" smtClean="0"/>
              <a:t>12</a:t>
            </a:fld>
            <a:endParaRPr lang="en-US"/>
          </a:p>
        </p:txBody>
      </p:sp>
    </p:spTree>
    <p:extLst>
      <p:ext uri="{BB962C8B-B14F-4D97-AF65-F5344CB8AC3E}">
        <p14:creationId xmlns:p14="http://schemas.microsoft.com/office/powerpoint/2010/main" val="697443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https://www.microsoft.com/en-us/research/uploads/prod/2019/01/Guidelines-for-Human-AI-Interaction-camera-ready.pdf</a:t>
            </a:r>
          </a:p>
          <a:p>
            <a:endParaRPr lang="en-US"/>
          </a:p>
          <a:p>
            <a:r>
              <a:rPr lang="en-US"/>
              <a:t>Further evidence of the guidelines’ quality &amp; credibility.</a:t>
            </a:r>
          </a:p>
          <a:p>
            <a:r>
              <a:rPr lang="en-US"/>
              <a:t> </a:t>
            </a:r>
          </a:p>
          <a:p>
            <a:endParaRPr lang="en-US"/>
          </a:p>
        </p:txBody>
      </p:sp>
      <p:sp>
        <p:nvSpPr>
          <p:cNvPr id="4" name="Slide Number Placeholder 3"/>
          <p:cNvSpPr>
            <a:spLocks noGrp="1"/>
          </p:cNvSpPr>
          <p:nvPr>
            <p:ph type="sldNum" sz="quarter" idx="5"/>
          </p:nvPr>
        </p:nvSpPr>
        <p:spPr/>
        <p:txBody>
          <a:bodyPr/>
          <a:lstStyle/>
          <a:p>
            <a:fld id="{56E20AD2-9821-42EC-A659-198C4C750494}" type="slidenum">
              <a:rPr lang="en-US" smtClean="0"/>
              <a:t>13</a:t>
            </a:fld>
            <a:endParaRPr lang="en-US"/>
          </a:p>
        </p:txBody>
      </p:sp>
    </p:spTree>
    <p:extLst>
      <p:ext uri="{BB962C8B-B14F-4D97-AF65-F5344CB8AC3E}">
        <p14:creationId xmlns:p14="http://schemas.microsoft.com/office/powerpoint/2010/main" val="1257880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1D68B-D09E-4028-8E0D-EC7134E4D32A}" type="slidenum">
              <a:rPr lang="en-US" smtClean="0"/>
              <a:t>14</a:t>
            </a:fld>
            <a:endParaRPr lang="en-US"/>
          </a:p>
        </p:txBody>
      </p:sp>
    </p:spTree>
    <p:extLst>
      <p:ext uri="{BB962C8B-B14F-4D97-AF65-F5344CB8AC3E}">
        <p14:creationId xmlns:p14="http://schemas.microsoft.com/office/powerpoint/2010/main" val="3175129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Broken up into 4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Roughly based on when they would apply as a user interacts with an AI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Rough categories, not hard assignments. Makes them easier to remember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62C5A-09A3-4B77-A73C-D4AB7F767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91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Explaining the guidelines within the context of common AI-based products we all likely use, maybe even every day.</a:t>
            </a:r>
          </a:p>
          <a:p>
            <a:pPr marL="171450" indent="-171450">
              <a:buFontTx/>
              <a:buChar char="-"/>
            </a:pPr>
            <a:r>
              <a:rPr lang="en-US"/>
              <a:t>Search engines which use AI for processing queries, ranking results, filtering spam </a:t>
            </a:r>
            <a:r>
              <a:rPr lang="en-US" err="1"/>
              <a:t>etc</a:t>
            </a:r>
            <a:endParaRPr lang="en-US"/>
          </a:p>
          <a:p>
            <a:pPr marL="171450" indent="-171450">
              <a:buFontTx/>
              <a:buChar char="-"/>
            </a:pPr>
            <a:r>
              <a:rPr lang="en-US"/>
              <a:t>Voice-based virtual assistant – speech processing, task and productivity support like scheduling meetings for you, sending you remembers, </a:t>
            </a:r>
            <a:r>
              <a:rPr lang="en-US" err="1"/>
              <a:t>etc</a:t>
            </a:r>
            <a:endParaRPr lang="en-US"/>
          </a:p>
          <a:p>
            <a:pPr marL="171450" indent="-171450">
              <a:buFontTx/>
              <a:buChar char="-"/>
            </a:pPr>
            <a:r>
              <a:rPr lang="en-US"/>
              <a:t>Email – spam filtering, email sorting, language processing to automated tasks</a:t>
            </a:r>
          </a:p>
          <a:p>
            <a:pPr marL="171450" indent="-171450">
              <a:buFontTx/>
              <a:buChar char="-"/>
            </a:pPr>
            <a:r>
              <a:rPr lang="en-US"/>
              <a:t>Social networks – filtering or sorting news feed</a:t>
            </a:r>
          </a:p>
        </p:txBody>
      </p:sp>
      <p:sp>
        <p:nvSpPr>
          <p:cNvPr id="4" name="Slide Number Placeholder 3"/>
          <p:cNvSpPr>
            <a:spLocks noGrp="1"/>
          </p:cNvSpPr>
          <p:nvPr>
            <p:ph type="sldNum" sz="quarter" idx="5"/>
          </p:nvPr>
        </p:nvSpPr>
        <p:spPr/>
        <p:txBody>
          <a:bodyPr/>
          <a:lstStyle/>
          <a:p>
            <a:fld id="{2CD1D68B-D09E-4028-8E0D-EC7134E4D32A}" type="slidenum">
              <a:rPr lang="en-US" smtClean="0"/>
              <a:t>16</a:t>
            </a:fld>
            <a:endParaRPr lang="en-US"/>
          </a:p>
        </p:txBody>
      </p:sp>
    </p:spTree>
    <p:extLst>
      <p:ext uri="{BB962C8B-B14F-4D97-AF65-F5344CB8AC3E}">
        <p14:creationId xmlns:p14="http://schemas.microsoft.com/office/powerpoint/2010/main" val="3002110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First category is really all about setting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expectations are important because people often have unrealistic expectations about </a:t>
            </a:r>
            <a:r>
              <a:rPr lang="en-US" err="1"/>
              <a:t>Ais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Because of how they are portrayed in the media and because of the lack of knowledge about how these things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62C5A-09A3-4B77-A73C-D4AB7F767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264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Study found that even though search engines have been around for quite a long time now…</a:t>
            </a:r>
          </a:p>
          <a:p>
            <a:endParaRPr lang="en-US"/>
          </a:p>
          <a:p>
            <a:r>
              <a:rPr lang="en-US"/>
              <a:t>Most people don’t understand </a:t>
            </a:r>
            <a:r>
              <a:rPr lang="en-US" b="1"/>
              <a:t>how much content </a:t>
            </a:r>
            <a:r>
              <a:rPr lang="en-US"/>
              <a:t>is actually available on the web (or actually indexed by search engines)</a:t>
            </a:r>
          </a:p>
          <a:p>
            <a:r>
              <a:rPr lang="en-US"/>
              <a:t>Many think “everything”, meaning all knowledge in all the world is available on the web.</a:t>
            </a:r>
          </a:p>
          <a:p>
            <a:r>
              <a:rPr lang="en-US"/>
              <a:t>It’s a lot, but its not everything.</a:t>
            </a:r>
          </a:p>
          <a:p>
            <a:endParaRPr lang="en-US"/>
          </a:p>
          <a:p>
            <a:r>
              <a:rPr lang="en-US"/>
              <a:t>Most also don’t understand how search engines work or what the quality of returned results will be</a:t>
            </a:r>
          </a:p>
          <a:p>
            <a:r>
              <a:rPr lang="en-US"/>
              <a:t>33% of people use the term “magic” (don’t understand what is indexed or how web crawlers work)</a:t>
            </a:r>
          </a:p>
          <a:p>
            <a:endParaRPr lang="en-US"/>
          </a:p>
          <a:p>
            <a:r>
              <a:rPr lang="en-US"/>
              <a:t>Now, you may be thinking, its just search, its not really high-stakes so if some people overestimate its capabilities its not a big deal</a:t>
            </a:r>
          </a:p>
          <a:p>
            <a:endParaRPr lang="en-US"/>
          </a:p>
          <a:p>
            <a:r>
              <a:rPr lang="en-US"/>
              <a:t>Depends on who and what you are using it for – you get worried when your doctor searches using consumer search engines instead of PubMed!</a:t>
            </a:r>
          </a:p>
        </p:txBody>
      </p:sp>
      <p:sp>
        <p:nvSpPr>
          <p:cNvPr id="4" name="Slide Number Placeholder 3"/>
          <p:cNvSpPr>
            <a:spLocks noGrp="1"/>
          </p:cNvSpPr>
          <p:nvPr>
            <p:ph type="sldNum" sz="quarter" idx="5"/>
          </p:nvPr>
        </p:nvSpPr>
        <p:spPr/>
        <p:txBody>
          <a:bodyPr/>
          <a:lstStyle/>
          <a:p>
            <a:fld id="{2CD1D68B-D09E-4028-8E0D-EC7134E4D32A}" type="slidenum">
              <a:rPr lang="en-US" smtClean="0"/>
              <a:t>18</a:t>
            </a:fld>
            <a:endParaRPr lang="en-US"/>
          </a:p>
        </p:txBody>
      </p:sp>
    </p:spTree>
    <p:extLst>
      <p:ext uri="{BB962C8B-B14F-4D97-AF65-F5344CB8AC3E}">
        <p14:creationId xmlns:p14="http://schemas.microsoft.com/office/powerpoint/2010/main" val="320882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Documentation often isn’t the best choice</a:t>
            </a:r>
          </a:p>
          <a:p>
            <a:r>
              <a:rPr lang="en-US"/>
              <a:t>Common pattern to for conveying what a system can do is</a:t>
            </a:r>
          </a:p>
          <a:p>
            <a:pPr marL="181240" indent="-181240">
              <a:buFontTx/>
              <a:buChar char="-"/>
            </a:pPr>
            <a:r>
              <a:rPr lang="en-US"/>
              <a:t>To show examples</a:t>
            </a:r>
          </a:p>
          <a:p>
            <a:pPr marL="181240" indent="-181240">
              <a:buFontTx/>
              <a:buChar char="-"/>
            </a:pPr>
            <a:r>
              <a:rPr lang="en-US"/>
              <a:t>Introduce new features at appropriate and memorable times</a:t>
            </a:r>
          </a:p>
          <a:p>
            <a:pPr marL="181240" indent="-181240">
              <a:buFontTx/>
              <a:buChar char="-"/>
            </a:pPr>
            <a:r>
              <a:rPr lang="en-US"/>
              <a:t>Provide people with some controls of the system’s accuracy or behavior, which can indirectly give them a sense of what the system can do (e.g., different sources of contents)</a:t>
            </a:r>
          </a:p>
          <a:p>
            <a:pPr marL="181240" indent="-181240">
              <a:buFontTx/>
              <a:buChar char="-"/>
            </a:pPr>
            <a:endParaRPr lang="en-US"/>
          </a:p>
          <a:p>
            <a:r>
              <a:rPr lang="en-US"/>
              <a:t>Time to get creative – our website and papers have many more examples of ways you can support these guidelines and all the others</a:t>
            </a:r>
          </a:p>
          <a:p>
            <a:endParaRPr lang="en-US"/>
          </a:p>
        </p:txBody>
      </p:sp>
      <p:sp>
        <p:nvSpPr>
          <p:cNvPr id="4" name="Slide Number Placeholder 3"/>
          <p:cNvSpPr>
            <a:spLocks noGrp="1"/>
          </p:cNvSpPr>
          <p:nvPr>
            <p:ph type="sldNum" sz="quarter" idx="5"/>
          </p:nvPr>
        </p:nvSpPr>
        <p:spPr/>
        <p:txBody>
          <a:bodyPr/>
          <a:lstStyle/>
          <a:p>
            <a:fld id="{2CD1D68B-D09E-4028-8E0D-EC7134E4D32A}" type="slidenum">
              <a:rPr lang="en-US" smtClean="0"/>
              <a:t>19</a:t>
            </a:fld>
            <a:endParaRPr lang="en-US"/>
          </a:p>
        </p:txBody>
      </p:sp>
    </p:spTree>
    <p:extLst>
      <p:ext uri="{BB962C8B-B14F-4D97-AF65-F5344CB8AC3E}">
        <p14:creationId xmlns:p14="http://schemas.microsoft.com/office/powerpoint/2010/main" val="3119615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1D68B-D09E-4028-8E0D-EC7134E4D32A}" type="slidenum">
              <a:rPr lang="en-US" smtClean="0"/>
              <a:t>20</a:t>
            </a:fld>
            <a:endParaRPr lang="en-US"/>
          </a:p>
        </p:txBody>
      </p:sp>
    </p:spTree>
    <p:extLst>
      <p:ext uri="{BB962C8B-B14F-4D97-AF65-F5344CB8AC3E}">
        <p14:creationId xmlns:p14="http://schemas.microsoft.com/office/powerpoint/2010/main" val="1431961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Next category is all about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rtl="0" fontAlgn="ctr"/>
            <a:r>
              <a:rPr lang="en-US" sz="1200" kern="1200">
                <a:solidFill>
                  <a:schemeClr val="tx1"/>
                </a:solidFill>
                <a:effectLst/>
                <a:latin typeface="+mn-lt"/>
                <a:ea typeface="+mn-ea"/>
                <a:cs typeface="+mn-cs"/>
              </a:rPr>
              <a:t>Context is important for AI </a:t>
            </a:r>
          </a:p>
          <a:p>
            <a:pPr rtl="0" fontAlgn="ctr"/>
            <a:endParaRPr lang="en-US" sz="1200" kern="1200">
              <a:solidFill>
                <a:schemeClr val="tx1"/>
              </a:solidFill>
              <a:effectLst/>
              <a:latin typeface="+mn-lt"/>
              <a:ea typeface="+mn-ea"/>
              <a:cs typeface="+mn-cs"/>
            </a:endParaRPr>
          </a:p>
          <a:p>
            <a:pPr rtl="0" fontAlgn="ctr"/>
            <a:r>
              <a:rPr lang="en-US" sz="1200" kern="1200">
                <a:solidFill>
                  <a:schemeClr val="tx1"/>
                </a:solidFill>
                <a:effectLst/>
                <a:latin typeface="+mn-lt"/>
                <a:ea typeface="+mn-ea"/>
                <a:cs typeface="+mn-cs"/>
              </a:rPr>
              <a:t>because AI systems make </a:t>
            </a:r>
            <a:r>
              <a:rPr lang="en-US" sz="1200" b="1" kern="1200">
                <a:solidFill>
                  <a:schemeClr val="tx1"/>
                </a:solidFill>
                <a:effectLst/>
                <a:latin typeface="+mn-lt"/>
                <a:ea typeface="+mn-ea"/>
                <a:cs typeface="+mn-cs"/>
              </a:rPr>
              <a:t>inferences</a:t>
            </a:r>
            <a:r>
              <a:rPr lang="en-US" sz="1200" kern="1200">
                <a:solidFill>
                  <a:schemeClr val="tx1"/>
                </a:solidFill>
                <a:effectLst/>
                <a:latin typeface="+mn-lt"/>
                <a:ea typeface="+mn-ea"/>
                <a:cs typeface="+mn-cs"/>
              </a:rPr>
              <a:t> about people and their needs </a:t>
            </a:r>
          </a:p>
          <a:p>
            <a:pPr rtl="0" fontAlgn="ctr"/>
            <a:endParaRPr lang="en-US" sz="1200" kern="1200">
              <a:solidFill>
                <a:schemeClr val="tx1"/>
              </a:solidFill>
              <a:effectLst/>
              <a:latin typeface="+mn-lt"/>
              <a:ea typeface="+mn-ea"/>
              <a:cs typeface="+mn-cs"/>
            </a:endParaRPr>
          </a:p>
          <a:p>
            <a:pPr rtl="0" fontAlgn="ctr"/>
            <a:r>
              <a:rPr lang="en-US" sz="1200" kern="1200">
                <a:solidFill>
                  <a:schemeClr val="tx1"/>
                </a:solidFill>
                <a:effectLst/>
                <a:latin typeface="+mn-lt"/>
                <a:ea typeface="+mn-ea"/>
                <a:cs typeface="+mn-cs"/>
              </a:rPr>
              <a:t>and those needs depend on the user’s environment, their current task and attention,</a:t>
            </a:r>
          </a:p>
          <a:p>
            <a:pPr rtl="0" fontAlgn="ctr"/>
            <a:endParaRPr lang="en-US" sz="1200" kern="1200">
              <a:solidFill>
                <a:schemeClr val="tx1"/>
              </a:solidFill>
              <a:effectLst/>
              <a:latin typeface="+mn-lt"/>
              <a:ea typeface="+mn-ea"/>
              <a:cs typeface="+mn-cs"/>
            </a:endParaRPr>
          </a:p>
          <a:p>
            <a:pPr rtl="0" fontAlgn="ctr"/>
            <a:r>
              <a:rPr lang="en-US" sz="1200" kern="1200">
                <a:solidFill>
                  <a:schemeClr val="tx1"/>
                </a:solidFill>
                <a:effectLst/>
                <a:latin typeface="+mn-lt"/>
                <a:ea typeface="+mn-ea"/>
                <a:cs typeface="+mn-cs"/>
              </a:rPr>
              <a:t>as well as the larger social and cultural context in which they are operating.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62C5A-09A3-4B77-A73C-D4AB7F767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401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a:p>
            <a:pPr marL="0" indent="0">
              <a:buNone/>
            </a:pPr>
            <a:endParaRPr lang="en-US"/>
          </a:p>
          <a:p>
            <a:endParaRPr lang="en-US"/>
          </a:p>
        </p:txBody>
      </p:sp>
      <p:sp>
        <p:nvSpPr>
          <p:cNvPr id="4" name="Slide Number Placeholder 3"/>
          <p:cNvSpPr>
            <a:spLocks noGrp="1"/>
          </p:cNvSpPr>
          <p:nvPr>
            <p:ph type="sldNum" sz="quarter" idx="5"/>
          </p:nvPr>
        </p:nvSpPr>
        <p:spPr/>
        <p:txBody>
          <a:bodyPr/>
          <a:lstStyle/>
          <a:p>
            <a:fld id="{05EF055F-C965-4ACB-BD46-569488F2E750}" type="slidenum">
              <a:rPr lang="en-US" smtClean="0"/>
              <a:t>2</a:t>
            </a:fld>
            <a:endParaRPr lang="en-US"/>
          </a:p>
        </p:txBody>
      </p:sp>
    </p:spTree>
    <p:extLst>
      <p:ext uri="{BB962C8B-B14F-4D97-AF65-F5344CB8AC3E}">
        <p14:creationId xmlns:p14="http://schemas.microsoft.com/office/powerpoint/2010/main" val="996088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these within the context of a proactive voice-based virtual assistant</a:t>
            </a:r>
          </a:p>
          <a:p>
            <a:endParaRPr lang="en-US"/>
          </a:p>
          <a:p>
            <a:r>
              <a:rPr lang="en-US"/>
              <a:t>Imagine that such an assistant could proactively send you reminders when they are due</a:t>
            </a:r>
          </a:p>
          <a:p>
            <a:endParaRPr lang="en-US"/>
          </a:p>
          <a:p>
            <a:r>
              <a:rPr lang="en-US"/>
              <a:t>The first 2 guidelines here are about a person’s immediate surroundings</a:t>
            </a:r>
          </a:p>
          <a:p>
            <a:endParaRPr lang="en-US"/>
          </a:p>
          <a:p>
            <a:r>
              <a:rPr lang="en-US"/>
              <a:t>With proactive AI systems, its important to think carefully about when and where people will likely be interacting with them</a:t>
            </a:r>
          </a:p>
          <a:p>
            <a:endParaRPr lang="en-US"/>
          </a:p>
          <a:p>
            <a:r>
              <a:rPr lang="en-US"/>
              <a:t>For example, if your users are likely to be attending to critical tasks when using the system, like driving, untimely reminders like this could actually be dangerous</a:t>
            </a:r>
          </a:p>
          <a:p>
            <a:endParaRPr lang="en-US"/>
          </a:p>
        </p:txBody>
      </p:sp>
      <p:sp>
        <p:nvSpPr>
          <p:cNvPr id="4" name="Slide Number Placeholder 3"/>
          <p:cNvSpPr>
            <a:spLocks noGrp="1"/>
          </p:cNvSpPr>
          <p:nvPr>
            <p:ph type="sldNum" sz="quarter" idx="5"/>
          </p:nvPr>
        </p:nvSpPr>
        <p:spPr/>
        <p:txBody>
          <a:bodyPr/>
          <a:lstStyle/>
          <a:p>
            <a:fld id="{2CD1D68B-D09E-4028-8E0D-EC7134E4D32A}" type="slidenum">
              <a:rPr lang="en-US" smtClean="0"/>
              <a:t>22</a:t>
            </a:fld>
            <a:endParaRPr lang="en-US"/>
          </a:p>
        </p:txBody>
      </p:sp>
    </p:spTree>
    <p:extLst>
      <p:ext uri="{BB962C8B-B14F-4D97-AF65-F5344CB8AC3E}">
        <p14:creationId xmlns:p14="http://schemas.microsoft.com/office/powerpoint/2010/main" val="930310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Understand so you can infer critical contexts and time services appropriately or show contextually relevant information</a:t>
            </a:r>
          </a:p>
          <a:p>
            <a:endParaRPr lang="en-US"/>
          </a:p>
          <a:p>
            <a:r>
              <a:rPr lang="en-US"/>
              <a:t>Can’t do this in the UI alone!</a:t>
            </a:r>
          </a:p>
        </p:txBody>
      </p:sp>
      <p:sp>
        <p:nvSpPr>
          <p:cNvPr id="4" name="Slide Number Placeholder 3"/>
          <p:cNvSpPr>
            <a:spLocks noGrp="1"/>
          </p:cNvSpPr>
          <p:nvPr>
            <p:ph type="sldNum" sz="quarter" idx="5"/>
          </p:nvPr>
        </p:nvSpPr>
        <p:spPr/>
        <p:txBody>
          <a:bodyPr/>
          <a:lstStyle/>
          <a:p>
            <a:fld id="{2CD1D68B-D09E-4028-8E0D-EC7134E4D32A}" type="slidenum">
              <a:rPr lang="en-US" smtClean="0"/>
              <a:t>23</a:t>
            </a:fld>
            <a:endParaRPr lang="en-US"/>
          </a:p>
        </p:txBody>
      </p:sp>
    </p:spTree>
    <p:extLst>
      <p:ext uri="{BB962C8B-B14F-4D97-AF65-F5344CB8AC3E}">
        <p14:creationId xmlns:p14="http://schemas.microsoft.com/office/powerpoint/2010/main" val="572401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particular, imagine you could ask your virtual assistant, what the fastest way home is.</a:t>
            </a:r>
          </a:p>
          <a:p>
            <a:endParaRPr lang="en-US"/>
          </a:p>
          <a:p>
            <a:r>
              <a:rPr lang="en-US"/>
              <a:t>This is an example that we tested in our studies that really opened our eyes…</a:t>
            </a:r>
          </a:p>
          <a:p>
            <a:endParaRPr lang="en-US"/>
          </a:p>
          <a:p>
            <a:r>
              <a:rPr lang="en-US"/>
              <a:t>In that most people did not recognize any potential for biases in this type of application</a:t>
            </a:r>
          </a:p>
          <a:p>
            <a:r>
              <a:rPr lang="en-US"/>
              <a:t>Except for one person…</a:t>
            </a:r>
          </a:p>
        </p:txBody>
      </p:sp>
      <p:sp>
        <p:nvSpPr>
          <p:cNvPr id="4" name="Slide Number Placeholder 3"/>
          <p:cNvSpPr>
            <a:spLocks noGrp="1"/>
          </p:cNvSpPr>
          <p:nvPr>
            <p:ph type="sldNum" sz="quarter" idx="5"/>
          </p:nvPr>
        </p:nvSpPr>
        <p:spPr/>
        <p:txBody>
          <a:bodyPr/>
          <a:lstStyle/>
          <a:p>
            <a:fld id="{2CD1D68B-D09E-4028-8E0D-EC7134E4D32A}" type="slidenum">
              <a:rPr lang="en-US" smtClean="0"/>
              <a:t>24</a:t>
            </a:fld>
            <a:endParaRPr lang="en-US"/>
          </a:p>
        </p:txBody>
      </p:sp>
    </p:spTree>
    <p:extLst>
      <p:ext uri="{BB962C8B-B14F-4D97-AF65-F5344CB8AC3E}">
        <p14:creationId xmlns:p14="http://schemas.microsoft.com/office/powerpoint/2010/main" val="1870655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The third category is all about what you do when </a:t>
            </a:r>
            <a:r>
              <a:rPr lang="en-US" sz="1300" b="1"/>
              <a:t>the AI is inevitably wrong</a:t>
            </a:r>
            <a:r>
              <a:rPr lang="en-US" sz="1300"/>
              <a:t>.</a:t>
            </a:r>
          </a:p>
          <a:p>
            <a:endParaRPr lang="en-US" sz="1300"/>
          </a:p>
          <a:p>
            <a:pPr rtl="0" fontAlgn="ctr"/>
            <a:endParaRPr lang="en-US" sz="1300"/>
          </a:p>
          <a:p>
            <a:pPr rtl="0" fontAlgn="ctr"/>
            <a:r>
              <a:rPr lang="en-US" sz="1300"/>
              <a:t>So its important to include mechanisms to reduce the cost to users when this happens</a:t>
            </a:r>
          </a:p>
          <a:p>
            <a:pPr rtl="0" fontAlgn="ctr"/>
            <a:endParaRPr lang="en-US" sz="1300"/>
          </a:p>
          <a:p>
            <a:pPr rtl="0" fontAlgn="ctr"/>
            <a:r>
              <a:rPr lang="en-US" sz="1300"/>
              <a:t>This category is really about traditional AI model errors</a:t>
            </a:r>
          </a:p>
          <a:p>
            <a:pPr defTabSz="966612">
              <a:defRPr/>
            </a:pPr>
            <a:endParaRPr lang="en-US" sz="1300"/>
          </a:p>
        </p:txBody>
      </p:sp>
      <p:sp>
        <p:nvSpPr>
          <p:cNvPr id="4" name="Slide Number Placeholder 3"/>
          <p:cNvSpPr>
            <a:spLocks noGrp="1"/>
          </p:cNvSpPr>
          <p:nvPr>
            <p:ph type="sldNum" sz="quarter" idx="10"/>
          </p:nvPr>
        </p:nvSpPr>
        <p:spPr/>
        <p:txBody>
          <a:bodyPr/>
          <a:lstStyle/>
          <a:p>
            <a:pPr defTabSz="966612">
              <a:defRPr/>
            </a:pPr>
            <a:fld id="{84E62C5A-09A3-4B77-A73C-D4AB7F767914}" type="slidenum">
              <a:rPr lang="en-US">
                <a:solidFill>
                  <a:prstClr val="black"/>
                </a:solidFill>
                <a:latin typeface="Calibri" panose="020F0502020204030204"/>
              </a:rPr>
              <a:pPr defTabSz="966612">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061339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this in the context of email clients, many of which have intelligent features like the ability to sort important from unimportant emails, detect people or events in emails, suggest responses, </a:t>
            </a:r>
            <a:r>
              <a:rPr lang="en-US" err="1"/>
              <a:t>etc</a:t>
            </a:r>
            <a:endParaRPr lang="en-US"/>
          </a:p>
          <a:p>
            <a:endParaRPr lang="en-US"/>
          </a:p>
          <a:p>
            <a:r>
              <a:rPr lang="en-US"/>
              <a:t>The first 2 guidelines are really about false positive and false negative errors</a:t>
            </a:r>
          </a:p>
          <a:p>
            <a:endParaRPr lang="en-US"/>
          </a:p>
          <a:p>
            <a:r>
              <a:rPr lang="en-US"/>
              <a:t>In this scenario of an email client that can flag things as important or not important,</a:t>
            </a:r>
          </a:p>
          <a:p>
            <a:r>
              <a:rPr lang="en-US"/>
              <a:t>What would be a false positive or false negative here?</a:t>
            </a:r>
          </a:p>
          <a:p>
            <a:pPr defTabSz="966612">
              <a:defRPr/>
            </a:pPr>
            <a:r>
              <a:rPr lang="en-US" sz="1300"/>
              <a:t>Which one do you think is most costly?</a:t>
            </a:r>
          </a:p>
          <a:p>
            <a:endParaRPr lang="en-US"/>
          </a:p>
          <a:p>
            <a:r>
              <a:rPr lang="en-US"/>
              <a:t>In this case, to mitigate these errors, you might want to provide the ability for people to move emails from one to the other</a:t>
            </a:r>
          </a:p>
          <a:p>
            <a:r>
              <a:rPr lang="en-US"/>
              <a:t>Or mark or dismiss items from either bucket</a:t>
            </a:r>
          </a:p>
        </p:txBody>
      </p:sp>
      <p:sp>
        <p:nvSpPr>
          <p:cNvPr id="4" name="Slide Number Placeholder 3"/>
          <p:cNvSpPr>
            <a:spLocks noGrp="1"/>
          </p:cNvSpPr>
          <p:nvPr>
            <p:ph type="sldNum" sz="quarter" idx="5"/>
          </p:nvPr>
        </p:nvSpPr>
        <p:spPr/>
        <p:txBody>
          <a:bodyPr/>
          <a:lstStyle/>
          <a:p>
            <a:fld id="{2CD1D68B-D09E-4028-8E0D-EC7134E4D32A}" type="slidenum">
              <a:rPr lang="en-US" smtClean="0"/>
              <a:t>26</a:t>
            </a:fld>
            <a:endParaRPr lang="en-US"/>
          </a:p>
        </p:txBody>
      </p:sp>
    </p:spTree>
    <p:extLst>
      <p:ext uri="{BB962C8B-B14F-4D97-AF65-F5344CB8AC3E}">
        <p14:creationId xmlns:p14="http://schemas.microsoft.com/office/powerpoint/2010/main" val="2912453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300"/>
              <a:t>The rest of the guidelines in this category…</a:t>
            </a:r>
          </a:p>
          <a:p>
            <a:pPr rtl="0" fontAlgn="ctr"/>
            <a:endParaRPr lang="en-US" sz="1300"/>
          </a:p>
          <a:p>
            <a:pPr rtl="0" fontAlgn="ctr"/>
            <a:r>
              <a:rPr lang="en-US" sz="1300"/>
              <a:t>That at the very least, its good practice to provide access to an explanation where appropriate so people understand why their AIs are behaving the way they are</a:t>
            </a:r>
          </a:p>
          <a:p>
            <a:pPr rtl="0" fontAlgn="ctr"/>
            <a:r>
              <a:rPr lang="en-US" sz="1300"/>
              <a:t>Which can hopefully help people use them more effectively in the future. Explanations can be very short – not long documentation that people won’t read!</a:t>
            </a:r>
          </a:p>
          <a:p>
            <a:pPr rtl="0" fontAlgn="ctr"/>
            <a:endParaRPr lang="en-US" sz="1300"/>
          </a:p>
        </p:txBody>
      </p:sp>
      <p:sp>
        <p:nvSpPr>
          <p:cNvPr id="4" name="Slide Number Placeholder 3"/>
          <p:cNvSpPr>
            <a:spLocks noGrp="1"/>
          </p:cNvSpPr>
          <p:nvPr>
            <p:ph type="sldNum" sz="quarter" idx="5"/>
          </p:nvPr>
        </p:nvSpPr>
        <p:spPr/>
        <p:txBody>
          <a:bodyPr/>
          <a:lstStyle/>
          <a:p>
            <a:fld id="{2CD1D68B-D09E-4028-8E0D-EC7134E4D32A}" type="slidenum">
              <a:rPr lang="en-US" smtClean="0"/>
              <a:t>27</a:t>
            </a:fld>
            <a:endParaRPr lang="en-US"/>
          </a:p>
        </p:txBody>
      </p:sp>
    </p:spTree>
    <p:extLst>
      <p:ext uri="{BB962C8B-B14F-4D97-AF65-F5344CB8AC3E}">
        <p14:creationId xmlns:p14="http://schemas.microsoft.com/office/powerpoint/2010/main" val="718150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a:t>The final category </a:t>
            </a:r>
          </a:p>
          <a:p>
            <a:endParaRPr lang="en-US" sz="1300"/>
          </a:p>
          <a:p>
            <a:r>
              <a:rPr lang="en-US" sz="1300"/>
              <a:t>Is about what to do as the user interacts with the system over time</a:t>
            </a:r>
          </a:p>
          <a:p>
            <a:endParaRPr lang="en-US" sz="1300"/>
          </a:p>
          <a:p>
            <a:r>
              <a:rPr lang="en-US" sz="1300"/>
              <a:t>This is important for AI because one of the</a:t>
            </a:r>
          </a:p>
          <a:p>
            <a:r>
              <a:rPr lang="en-US" sz="1300"/>
              <a:t>Key </a:t>
            </a:r>
            <a:r>
              <a:rPr lang="en-US" sz="1300" b="1"/>
              <a:t>benefits</a:t>
            </a:r>
            <a:r>
              <a:rPr lang="en-US" sz="1300"/>
              <a:t> of AI models are their ability to learn and improve over time</a:t>
            </a:r>
          </a:p>
          <a:p>
            <a:r>
              <a:rPr lang="en-US" sz="1300"/>
              <a:t>BUT, this can also be disruptive if not designed carefully</a:t>
            </a:r>
          </a:p>
          <a:p>
            <a:pPr defTabSz="966612">
              <a:defRPr/>
            </a:pPr>
            <a:endParaRPr lang="en-US" sz="1300"/>
          </a:p>
        </p:txBody>
      </p:sp>
      <p:sp>
        <p:nvSpPr>
          <p:cNvPr id="4" name="Slide Number Placeholder 3"/>
          <p:cNvSpPr>
            <a:spLocks noGrp="1"/>
          </p:cNvSpPr>
          <p:nvPr>
            <p:ph type="sldNum" sz="quarter" idx="10"/>
          </p:nvPr>
        </p:nvSpPr>
        <p:spPr/>
        <p:txBody>
          <a:bodyPr/>
          <a:lstStyle/>
          <a:p>
            <a:pPr defTabSz="966612">
              <a:defRPr/>
            </a:pPr>
            <a:fld id="{84E62C5A-09A3-4B77-A73C-D4AB7F767914}" type="slidenum">
              <a:rPr lang="en-US">
                <a:solidFill>
                  <a:prstClr val="black"/>
                </a:solidFill>
                <a:latin typeface="Calibri" panose="020F0502020204030204"/>
              </a:rPr>
              <a:pPr defTabSz="966612">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786048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these within the context of social networks that can automatically filter or promote content in your feed for you to look at</a:t>
            </a:r>
          </a:p>
          <a:p>
            <a:endParaRPr lang="en-US"/>
          </a:p>
          <a:p>
            <a:r>
              <a:rPr lang="en-US"/>
              <a:t>How many have had an experience where you’ve looked at something or liked something only to have your feed then bombard you with more of that something?</a:t>
            </a:r>
          </a:p>
          <a:p>
            <a:endParaRPr lang="en-US"/>
          </a:p>
          <a:p>
            <a:r>
              <a:rPr lang="en-US"/>
              <a:t>You make the mistake of looking at an inspirational post, then all of a sudden your entire feed is full or them.</a:t>
            </a:r>
          </a:p>
          <a:p>
            <a:endParaRPr lang="en-US"/>
          </a:p>
          <a:p>
            <a:r>
              <a:rPr lang="en-US"/>
              <a:t>Can’t figure out how to make it stop, why it happened, and all attempts to redirect fail </a:t>
            </a:r>
            <a:r>
              <a:rPr lang="en-US">
                <a:sym typeface="Wingdings" panose="05000000000000000000" pitchFamily="2" charset="2"/>
              </a:rPr>
              <a:t></a:t>
            </a:r>
            <a:endParaRPr lang="en-US"/>
          </a:p>
        </p:txBody>
      </p:sp>
      <p:sp>
        <p:nvSpPr>
          <p:cNvPr id="4" name="Slide Number Placeholder 3"/>
          <p:cNvSpPr>
            <a:spLocks noGrp="1"/>
          </p:cNvSpPr>
          <p:nvPr>
            <p:ph type="sldNum" sz="quarter" idx="5"/>
          </p:nvPr>
        </p:nvSpPr>
        <p:spPr/>
        <p:txBody>
          <a:bodyPr/>
          <a:lstStyle/>
          <a:p>
            <a:fld id="{2CD1D68B-D09E-4028-8E0D-EC7134E4D32A}" type="slidenum">
              <a:rPr lang="en-US" smtClean="0"/>
              <a:t>29</a:t>
            </a:fld>
            <a:endParaRPr lang="en-US"/>
          </a:p>
        </p:txBody>
      </p:sp>
    </p:spTree>
    <p:extLst>
      <p:ext uri="{BB962C8B-B14F-4D97-AF65-F5344CB8AC3E}">
        <p14:creationId xmlns:p14="http://schemas.microsoft.com/office/powerpoint/2010/main" val="4874240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In the case of the inspirational posts,</a:t>
            </a:r>
          </a:p>
          <a:p>
            <a:pPr defTabSz="966612">
              <a:defRPr/>
            </a:pPr>
            <a:endParaRPr lang="en-US"/>
          </a:p>
          <a:p>
            <a:pPr defTabSz="966612">
              <a:defRPr/>
            </a:pPr>
            <a:r>
              <a:rPr lang="en-US"/>
              <a:t>The system learned from user behavior (G13).</a:t>
            </a:r>
          </a:p>
          <a:p>
            <a:pPr defTabSz="966612">
              <a:defRPr/>
            </a:pPr>
            <a:endParaRPr lang="en-US"/>
          </a:p>
          <a:p>
            <a:pPr defTabSz="966612">
              <a:defRPr/>
            </a:pPr>
            <a:r>
              <a:rPr lang="en-US"/>
              <a:t>It updated and adapted, but NOT cautiously (G14).</a:t>
            </a:r>
          </a:p>
          <a:p>
            <a:pPr defTabSz="966612">
              <a:defRPr/>
            </a:pPr>
            <a:endParaRPr lang="en-US"/>
          </a:p>
          <a:p>
            <a:pPr defTabSz="966612">
              <a:defRPr/>
            </a:pPr>
            <a:r>
              <a:rPr lang="en-US"/>
              <a:t>It did encourage granular feedback (G15) as the user could like/dislike/hide each individual post.</a:t>
            </a:r>
          </a:p>
          <a:p>
            <a:pPr defTabSz="966612">
              <a:defRPr/>
            </a:pPr>
            <a:endParaRPr lang="en-US"/>
          </a:p>
          <a:p>
            <a:pPr defTabSz="966612">
              <a:defRPr/>
            </a:pPr>
            <a:r>
              <a:rPr lang="en-US"/>
              <a:t>It did not convey the consequences of user actions (G16) as the user didn’t know what actions led to the flood of inspirational posts.</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These and the other guidelines in this category are all about how to ensure AI’s that change over time, can do so in a way to preserve the user experience.</a:t>
            </a:r>
          </a:p>
          <a:p>
            <a:endParaRPr lang="en-US"/>
          </a:p>
        </p:txBody>
      </p:sp>
      <p:sp>
        <p:nvSpPr>
          <p:cNvPr id="4" name="Slide Number Placeholder 3"/>
          <p:cNvSpPr>
            <a:spLocks noGrp="1"/>
          </p:cNvSpPr>
          <p:nvPr>
            <p:ph type="sldNum" sz="quarter" idx="5"/>
          </p:nvPr>
        </p:nvSpPr>
        <p:spPr/>
        <p:txBody>
          <a:bodyPr/>
          <a:lstStyle/>
          <a:p>
            <a:fld id="{2CD1D68B-D09E-4028-8E0D-EC7134E4D32A}" type="slidenum">
              <a:rPr lang="en-US" smtClean="0"/>
              <a:t>30</a:t>
            </a:fld>
            <a:endParaRPr lang="en-US"/>
          </a:p>
        </p:txBody>
      </p:sp>
    </p:spTree>
    <p:extLst>
      <p:ext uri="{BB962C8B-B14F-4D97-AF65-F5344CB8AC3E}">
        <p14:creationId xmlns:p14="http://schemas.microsoft.com/office/powerpoint/2010/main" val="1627034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1D68B-D09E-4028-8E0D-EC7134E4D32A}" type="slidenum">
              <a:rPr lang="en-US" smtClean="0"/>
              <a:t>31</a:t>
            </a:fld>
            <a:endParaRPr lang="en-US"/>
          </a:p>
        </p:txBody>
      </p:sp>
    </p:spTree>
    <p:extLst>
      <p:ext uri="{BB962C8B-B14F-4D97-AF65-F5344CB8AC3E}">
        <p14:creationId xmlns:p14="http://schemas.microsoft.com/office/powerpoint/2010/main" val="2751811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5/20/2021 10:36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40368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1D68B-D09E-4028-8E0D-EC7134E4D32A}" type="slidenum">
              <a:rPr lang="en-US" smtClean="0"/>
              <a:t>32</a:t>
            </a:fld>
            <a:endParaRPr lang="en-US"/>
          </a:p>
        </p:txBody>
      </p:sp>
    </p:spTree>
    <p:extLst>
      <p:ext uri="{BB962C8B-B14F-4D97-AF65-F5344CB8AC3E}">
        <p14:creationId xmlns:p14="http://schemas.microsoft.com/office/powerpoint/2010/main" val="52509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1D68B-D09E-4028-8E0D-EC7134E4D32A}" type="slidenum">
              <a:rPr lang="en-US" smtClean="0"/>
              <a:t>33</a:t>
            </a:fld>
            <a:endParaRPr lang="en-US"/>
          </a:p>
        </p:txBody>
      </p:sp>
    </p:spTree>
    <p:extLst>
      <p:ext uri="{BB962C8B-B14F-4D97-AF65-F5344CB8AC3E}">
        <p14:creationId xmlns:p14="http://schemas.microsoft.com/office/powerpoint/2010/main" val="2998191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1D68B-D09E-4028-8E0D-EC7134E4D32A}" type="slidenum">
              <a:rPr lang="en-US" smtClean="0"/>
              <a:t>34</a:t>
            </a:fld>
            <a:endParaRPr lang="en-US"/>
          </a:p>
        </p:txBody>
      </p:sp>
    </p:spTree>
    <p:extLst>
      <p:ext uri="{BB962C8B-B14F-4D97-AF65-F5344CB8AC3E}">
        <p14:creationId xmlns:p14="http://schemas.microsoft.com/office/powerpoint/2010/main" val="2288649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1D68B-D09E-4028-8E0D-EC7134E4D32A}" type="slidenum">
              <a:rPr lang="en-US" smtClean="0"/>
              <a:t>35</a:t>
            </a:fld>
            <a:endParaRPr lang="en-US"/>
          </a:p>
        </p:txBody>
      </p:sp>
    </p:spTree>
    <p:extLst>
      <p:ext uri="{BB962C8B-B14F-4D97-AF65-F5344CB8AC3E}">
        <p14:creationId xmlns:p14="http://schemas.microsoft.com/office/powerpoint/2010/main" val="1165618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1D68B-D09E-4028-8E0D-EC7134E4D32A}" type="slidenum">
              <a:rPr lang="en-US" smtClean="0"/>
              <a:t>36</a:t>
            </a:fld>
            <a:endParaRPr lang="en-US"/>
          </a:p>
        </p:txBody>
      </p:sp>
    </p:spTree>
    <p:extLst>
      <p:ext uri="{BB962C8B-B14F-4D97-AF65-F5344CB8AC3E}">
        <p14:creationId xmlns:p14="http://schemas.microsoft.com/office/powerpoint/2010/main" val="112437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a:p>
            <a:endParaRPr lang="en-US"/>
          </a:p>
        </p:txBody>
      </p:sp>
      <p:sp>
        <p:nvSpPr>
          <p:cNvPr id="4" name="Slide Number Placeholder 3"/>
          <p:cNvSpPr>
            <a:spLocks noGrp="1"/>
          </p:cNvSpPr>
          <p:nvPr>
            <p:ph type="sldNum" sz="quarter" idx="5"/>
          </p:nvPr>
        </p:nvSpPr>
        <p:spPr/>
        <p:txBody>
          <a:bodyPr/>
          <a:lstStyle/>
          <a:p>
            <a:fld id="{05EF055F-C965-4ACB-BD46-569488F2E750}" type="slidenum">
              <a:rPr lang="en-US" smtClean="0"/>
              <a:t>4</a:t>
            </a:fld>
            <a:endParaRPr lang="en-US"/>
          </a:p>
        </p:txBody>
      </p:sp>
    </p:spTree>
    <p:extLst>
      <p:ext uri="{BB962C8B-B14F-4D97-AF65-F5344CB8AC3E}">
        <p14:creationId xmlns:p14="http://schemas.microsoft.com/office/powerpoint/2010/main" val="343161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a:t>
            </a:r>
          </a:p>
          <a:p>
            <a:pPr marL="0" indent="0">
              <a:buNone/>
            </a:pPr>
            <a:endParaRPr lang="en-US"/>
          </a:p>
          <a:p>
            <a:endParaRPr lang="en-US"/>
          </a:p>
        </p:txBody>
      </p:sp>
      <p:sp>
        <p:nvSpPr>
          <p:cNvPr id="4" name="Slide Number Placeholder 3"/>
          <p:cNvSpPr>
            <a:spLocks noGrp="1"/>
          </p:cNvSpPr>
          <p:nvPr>
            <p:ph type="sldNum" sz="quarter" idx="5"/>
          </p:nvPr>
        </p:nvSpPr>
        <p:spPr/>
        <p:txBody>
          <a:bodyPr/>
          <a:lstStyle/>
          <a:p>
            <a:fld id="{05EF055F-C965-4ACB-BD46-569488F2E750}" type="slidenum">
              <a:rPr lang="en-US" smtClean="0"/>
              <a:t>5</a:t>
            </a:fld>
            <a:endParaRPr lang="en-US"/>
          </a:p>
        </p:txBody>
      </p:sp>
    </p:spTree>
    <p:extLst>
      <p:ext uri="{BB962C8B-B14F-4D97-AF65-F5344CB8AC3E}">
        <p14:creationId xmlns:p14="http://schemas.microsoft.com/office/powerpoint/2010/main" val="2689715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EF055F-C965-4ACB-BD46-569488F2E750}" type="slidenum">
              <a:rPr lang="en-US" smtClean="0"/>
              <a:t>6</a:t>
            </a:fld>
            <a:endParaRPr lang="en-US"/>
          </a:p>
        </p:txBody>
      </p:sp>
    </p:spTree>
    <p:extLst>
      <p:ext uri="{BB962C8B-B14F-4D97-AF65-F5344CB8AC3E}">
        <p14:creationId xmlns:p14="http://schemas.microsoft.com/office/powerpoint/2010/main" val="57654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a:p>
            <a:endParaRPr lang="en-US"/>
          </a:p>
        </p:txBody>
      </p:sp>
      <p:sp>
        <p:nvSpPr>
          <p:cNvPr id="4" name="Slide Number Placeholder 3"/>
          <p:cNvSpPr>
            <a:spLocks noGrp="1"/>
          </p:cNvSpPr>
          <p:nvPr>
            <p:ph type="sldNum" sz="quarter" idx="5"/>
          </p:nvPr>
        </p:nvSpPr>
        <p:spPr/>
        <p:txBody>
          <a:bodyPr/>
          <a:lstStyle/>
          <a:p>
            <a:fld id="{05EF055F-C965-4ACB-BD46-569488F2E750}" type="slidenum">
              <a:rPr lang="en-US" smtClean="0"/>
              <a:t>7</a:t>
            </a:fld>
            <a:endParaRPr lang="en-US"/>
          </a:p>
        </p:txBody>
      </p:sp>
    </p:spTree>
    <p:extLst>
      <p:ext uri="{BB962C8B-B14F-4D97-AF65-F5344CB8AC3E}">
        <p14:creationId xmlns:p14="http://schemas.microsoft.com/office/powerpoint/2010/main" val="1999780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EF055F-C965-4ACB-BD46-569488F2E750}" type="slidenum">
              <a:rPr lang="en-US" smtClean="0"/>
              <a:t>9</a:t>
            </a:fld>
            <a:endParaRPr lang="en-US"/>
          </a:p>
        </p:txBody>
      </p:sp>
    </p:spTree>
    <p:extLst>
      <p:ext uri="{BB962C8B-B14F-4D97-AF65-F5344CB8AC3E}">
        <p14:creationId xmlns:p14="http://schemas.microsoft.com/office/powerpoint/2010/main" val="89867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The different colors of the cards refer to rough categories we have grouped the Guidelines into, based on when in a user’s experience they are most relevant.​</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[1, 2] ​</a:t>
            </a:r>
            <a:r>
              <a:rPr lang="en-US" sz="1200" kern="1200">
                <a:solidFill>
                  <a:schemeClr val="tx1"/>
                </a:solidFill>
                <a:effectLst/>
                <a:latin typeface="+mn-lt"/>
                <a:ea typeface="+mn-ea"/>
                <a:cs typeface="+mn-cs"/>
              </a:rPr>
              <a:t>The first two are about setting expectations at the beginning about </a:t>
            </a:r>
            <a:r>
              <a:rPr lang="en-US" b="1"/>
              <a:t>what the system can do and how well it can do it.</a:t>
            </a:r>
            <a:endParaRPr lang="en-US" sz="1200" b="1" kern="1200">
              <a:solidFill>
                <a:schemeClr val="tx1"/>
              </a:solidFill>
              <a:effectLst/>
              <a:latin typeface="+mn-lt"/>
              <a:ea typeface="+mn-ea"/>
              <a:cs typeface="+mn-cs"/>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[3, 4] The next guidelines ask us to take into consideration the user’s immediate context during interaction – such as a user’s location, task, attention, and so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[5,6] They also ask us to consider social norms and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[7, 8, 9] </a:t>
            </a:r>
            <a:r>
              <a:rPr lang="en-US" b="0"/>
              <a:t>After that, the guidelines prescribe what to do when the AI system is wrong (for instance, if the system produces a false positive or false negative).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[10, 11] </a:t>
            </a:r>
            <a:r>
              <a:rPr lang="en-US" b="0"/>
              <a:t>The next guidelines advise what to do when the system is uncertain. The idea here is, in some cases, less is more (for example– when a system is uncertain, taking the wrong action could be more costly than taking partial action) 11 advises us to explain why the system did what it did.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[12, 13, 14] </a:t>
            </a:r>
            <a:r>
              <a:rPr lang="en-US" sz="1200" kern="1200">
                <a:solidFill>
                  <a:schemeClr val="tx1"/>
                </a:solidFill>
                <a:effectLst/>
                <a:latin typeface="+mn-lt"/>
                <a:ea typeface="+mn-ea"/>
                <a:cs typeface="+mn-cs"/>
              </a:rPr>
              <a:t>The green set of guidelines are about how the system should behave over time. They advise us to Remember and learn from user behaviors, but not to make disruptive changes even as the system adapts to a particular user.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[15, 16] To facilitate learning from the user, they also advise us to </a:t>
            </a:r>
            <a:r>
              <a:rPr lang="en-US" b="0"/>
              <a:t>enable users to provide feedback about their preferences (such as by “liking/disliking” suggestions </a:t>
            </a:r>
            <a:r>
              <a:rPr lang="en-US" sz="1200" kern="1200">
                <a:solidFill>
                  <a:schemeClr val="tx1"/>
                </a:solidFill>
                <a:effectLst/>
                <a:latin typeface="+mn-lt"/>
                <a:ea typeface="+mn-ea"/>
                <a:cs typeface="+mn-cs"/>
              </a:rPr>
              <a:t>, and to let users know how their actions impacted the system’s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[17, 18] Finally, the last 2 guidelines are about allowing users to globally customize the AI’s behavior and what data it collects (such as giving us the ability to turn off location tracking) and </a:t>
            </a:r>
            <a:r>
              <a:rPr lang="en-US" b="0"/>
              <a:t>notifying users when there are major changes in how the system behaves.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62C5A-09A3-4B77-A73C-D4AB7F7679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164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98B17-628E-4E79-8352-44639CC97C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695036-7B6A-4F4D-B46E-9CF65E92CE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04409C-3CCF-4BC8-AA4E-7FBF1D48D2A8}"/>
              </a:ext>
            </a:extLst>
          </p:cNvPr>
          <p:cNvSpPr>
            <a:spLocks noGrp="1"/>
          </p:cNvSpPr>
          <p:nvPr>
            <p:ph type="dt" sz="half" idx="10"/>
          </p:nvPr>
        </p:nvSpPr>
        <p:spPr/>
        <p:txBody>
          <a:bodyPr/>
          <a:lstStyle/>
          <a:p>
            <a:fld id="{CC497D38-B4E5-4CEF-8EAF-FDF919D6CEFA}" type="datetime1">
              <a:rPr lang="en-US" smtClean="0"/>
              <a:t>5/20/2021</a:t>
            </a:fld>
            <a:endParaRPr lang="en-US"/>
          </a:p>
        </p:txBody>
      </p:sp>
      <p:sp>
        <p:nvSpPr>
          <p:cNvPr id="5" name="Footer Placeholder 4">
            <a:extLst>
              <a:ext uri="{FF2B5EF4-FFF2-40B4-BE49-F238E27FC236}">
                <a16:creationId xmlns:a16="http://schemas.microsoft.com/office/drawing/2014/main" id="{193888A5-52CC-4D60-8ADE-3416581AF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9807C7-8762-4899-9822-91091EF74974}"/>
              </a:ext>
            </a:extLst>
          </p:cNvPr>
          <p:cNvSpPr>
            <a:spLocks noGrp="1"/>
          </p:cNvSpPr>
          <p:nvPr>
            <p:ph type="sldNum" sz="quarter" idx="12"/>
          </p:nvPr>
        </p:nvSpPr>
        <p:spPr/>
        <p:txBody>
          <a:bodyPr/>
          <a:lstStyle/>
          <a:p>
            <a:fld id="{94D34ABF-D681-4349-B172-068E264D079D}" type="slidenum">
              <a:rPr lang="en-US" smtClean="0"/>
              <a:t>‹#›</a:t>
            </a:fld>
            <a:endParaRPr lang="en-US"/>
          </a:p>
        </p:txBody>
      </p:sp>
    </p:spTree>
    <p:extLst>
      <p:ext uri="{BB962C8B-B14F-4D97-AF65-F5344CB8AC3E}">
        <p14:creationId xmlns:p14="http://schemas.microsoft.com/office/powerpoint/2010/main" val="198645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CD0B6-EE4E-4C6E-9D59-B08CD5CD73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1A3703-2429-4059-A05C-BD7BA8A068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7AE95F-4444-44D4-8DBE-71475F3A31A6}"/>
              </a:ext>
            </a:extLst>
          </p:cNvPr>
          <p:cNvSpPr>
            <a:spLocks noGrp="1"/>
          </p:cNvSpPr>
          <p:nvPr>
            <p:ph type="dt" sz="half" idx="10"/>
          </p:nvPr>
        </p:nvSpPr>
        <p:spPr/>
        <p:txBody>
          <a:bodyPr/>
          <a:lstStyle/>
          <a:p>
            <a:fld id="{70000E66-9F08-41FF-B4A0-F5693EC184E7}" type="datetime1">
              <a:rPr lang="en-US" smtClean="0"/>
              <a:t>5/20/2021</a:t>
            </a:fld>
            <a:endParaRPr lang="en-US"/>
          </a:p>
        </p:txBody>
      </p:sp>
      <p:sp>
        <p:nvSpPr>
          <p:cNvPr id="5" name="Footer Placeholder 4">
            <a:extLst>
              <a:ext uri="{FF2B5EF4-FFF2-40B4-BE49-F238E27FC236}">
                <a16:creationId xmlns:a16="http://schemas.microsoft.com/office/drawing/2014/main" id="{5EFDBA04-8C6B-4DE5-9A26-BE07670A9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25DFD-15D4-4337-AC21-B7B3C2EB6CE5}"/>
              </a:ext>
            </a:extLst>
          </p:cNvPr>
          <p:cNvSpPr>
            <a:spLocks noGrp="1"/>
          </p:cNvSpPr>
          <p:nvPr>
            <p:ph type="sldNum" sz="quarter" idx="12"/>
          </p:nvPr>
        </p:nvSpPr>
        <p:spPr/>
        <p:txBody>
          <a:bodyPr/>
          <a:lstStyle/>
          <a:p>
            <a:fld id="{94D34ABF-D681-4349-B172-068E264D079D}" type="slidenum">
              <a:rPr lang="en-US" smtClean="0"/>
              <a:t>‹#›</a:t>
            </a:fld>
            <a:endParaRPr lang="en-US"/>
          </a:p>
        </p:txBody>
      </p:sp>
    </p:spTree>
    <p:extLst>
      <p:ext uri="{BB962C8B-B14F-4D97-AF65-F5344CB8AC3E}">
        <p14:creationId xmlns:p14="http://schemas.microsoft.com/office/powerpoint/2010/main" val="395338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3F793A-0A8F-472A-9C94-A108F05A83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004F16-CF53-430E-A76F-C2F291186F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2D32D-A8FB-46BB-B970-582AE759C9CF}"/>
              </a:ext>
            </a:extLst>
          </p:cNvPr>
          <p:cNvSpPr>
            <a:spLocks noGrp="1"/>
          </p:cNvSpPr>
          <p:nvPr>
            <p:ph type="dt" sz="half" idx="10"/>
          </p:nvPr>
        </p:nvSpPr>
        <p:spPr/>
        <p:txBody>
          <a:bodyPr/>
          <a:lstStyle/>
          <a:p>
            <a:fld id="{22BAA1DD-636D-418B-8BB3-FF396262A7BA}" type="datetime1">
              <a:rPr lang="en-US" smtClean="0"/>
              <a:t>5/20/2021</a:t>
            </a:fld>
            <a:endParaRPr lang="en-US"/>
          </a:p>
        </p:txBody>
      </p:sp>
      <p:sp>
        <p:nvSpPr>
          <p:cNvPr id="5" name="Footer Placeholder 4">
            <a:extLst>
              <a:ext uri="{FF2B5EF4-FFF2-40B4-BE49-F238E27FC236}">
                <a16:creationId xmlns:a16="http://schemas.microsoft.com/office/drawing/2014/main" id="{9EE82AEF-4C96-4B5E-991C-0BFF8BAE1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0097B-50C2-4238-B82E-52E280AF98A5}"/>
              </a:ext>
            </a:extLst>
          </p:cNvPr>
          <p:cNvSpPr>
            <a:spLocks noGrp="1"/>
          </p:cNvSpPr>
          <p:nvPr>
            <p:ph type="sldNum" sz="quarter" idx="12"/>
          </p:nvPr>
        </p:nvSpPr>
        <p:spPr/>
        <p:txBody>
          <a:bodyPr/>
          <a:lstStyle/>
          <a:p>
            <a:fld id="{94D34ABF-D681-4349-B172-068E264D079D}" type="slidenum">
              <a:rPr lang="en-US" smtClean="0"/>
              <a:t>‹#›</a:t>
            </a:fld>
            <a:endParaRPr lang="en-US"/>
          </a:p>
        </p:txBody>
      </p:sp>
    </p:spTree>
    <p:extLst>
      <p:ext uri="{BB962C8B-B14F-4D97-AF65-F5344CB8AC3E}">
        <p14:creationId xmlns:p14="http://schemas.microsoft.com/office/powerpoint/2010/main" val="3699529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1737360" anchor="ctr" anchorCtr="0">
            <a:noAutofit/>
          </a:bodyPr>
          <a:lstStyle>
            <a:lvl1pPr marL="0" indent="0" algn="ctr">
              <a:lnSpc>
                <a:spcPct val="100000"/>
              </a:lnSpc>
              <a:buNone/>
              <a:defRPr sz="600" b="1">
                <a:solidFill>
                  <a:schemeClr val="tx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173736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chemeClr val="tx1"/>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1737360" anchor="ctr" anchorCtr="0">
            <a:noAutofit/>
          </a:bodyPr>
          <a:lstStyle>
            <a:lvl1pPr marL="0" indent="0" algn="ctr">
              <a:lnSpc>
                <a:spcPct val="100000"/>
              </a:lnSpc>
              <a:buNone/>
              <a:defRPr sz="600" b="1">
                <a:solidFill>
                  <a:schemeClr val="tx1"/>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1737360" anchor="ctr" anchorCtr="0">
            <a:noAutofit/>
          </a:bodyPr>
          <a:lstStyle>
            <a:lvl1pPr marL="0" indent="0" algn="ctr">
              <a:lnSpc>
                <a:spcPct val="100000"/>
              </a:lnSpc>
              <a:buNone/>
              <a:defRPr sz="600" b="1">
                <a:solidFill>
                  <a:schemeClr val="tx1"/>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3062441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ivid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719" y="1288473"/>
            <a:ext cx="11267287" cy="4281056"/>
          </a:xfrm>
        </p:spPr>
        <p:txBody>
          <a:bodyPr anchor="ctr" anchorCtr="0"/>
          <a:lstStyle>
            <a:lvl1pPr>
              <a:lnSpc>
                <a:spcPts val="7646"/>
              </a:lnSpc>
              <a:defRPr sz="5882" cap="all" spc="-147" baseline="0">
                <a:gradFill>
                  <a:gsLst>
                    <a:gs pos="100000">
                      <a:schemeClr val="bg1"/>
                    </a:gs>
                    <a:gs pos="0">
                      <a:schemeClr val="bg1"/>
                    </a:gs>
                  </a:gsLst>
                  <a:lin ang="5400000" scaled="0"/>
                </a:gradFill>
              </a:defRPr>
            </a:lvl1pPr>
          </a:lstStyle>
          <a:p>
            <a:r>
              <a:rPr lang="en-US"/>
              <a:t>Click to edit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95967" y="5846812"/>
            <a:ext cx="1739313" cy="815899"/>
          </a:xfrm>
          <a:prstGeom prst="rect">
            <a:avLst/>
          </a:prstGeom>
        </p:spPr>
      </p:pic>
    </p:spTree>
    <p:extLst>
      <p:ext uri="{BB962C8B-B14F-4D97-AF65-F5344CB8AC3E}">
        <p14:creationId xmlns:p14="http://schemas.microsoft.com/office/powerpoint/2010/main" val="376649538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90045346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4406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A man standing in front of a computer&#10;&#10;">
            <a:extLst>
              <a:ext uri="{FF2B5EF4-FFF2-40B4-BE49-F238E27FC236}">
                <a16:creationId xmlns:a16="http://schemas.microsoft.com/office/drawing/2014/main" id="{156C247A-D430-4639-B14C-6272C6DBE7D3}"/>
              </a:ext>
            </a:extLst>
          </p:cNvPr>
          <p:cNvPicPr>
            <a:picLocks noChangeAspect="1"/>
          </p:cNvPicPr>
          <p:nvPr userDrawn="1"/>
        </p:nvPicPr>
        <p:blipFill rotWithShape="1">
          <a:blip r:embed="rId2"/>
          <a:srcRect l="16675" r="16675"/>
          <a:stretch/>
        </p:blipFill>
        <p:spPr bwMode="ltGray">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56958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8" name="Picture 7" descr="A man standing in front of a computer&#10;&#10;">
            <a:extLst>
              <a:ext uri="{FF2B5EF4-FFF2-40B4-BE49-F238E27FC236}">
                <a16:creationId xmlns:a16="http://schemas.microsoft.com/office/drawing/2014/main" id="{DB049787-37A0-4FBC-AA3E-D261F9F9522C}"/>
              </a:ext>
            </a:extLst>
          </p:cNvPr>
          <p:cNvPicPr>
            <a:picLocks noChangeAspect="1"/>
          </p:cNvPicPr>
          <p:nvPr userDrawn="1"/>
        </p:nvPicPr>
        <p:blipFill rotWithShape="1">
          <a:blip r:embed="rId2"/>
          <a:srcRect l="16675" r="16675"/>
          <a:stretch/>
        </p:blipFill>
        <p:spPr bwMode="ltGray">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01437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07698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97987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A7A6-0B48-4233-952E-D801832A0C22}"/>
              </a:ext>
            </a:extLst>
          </p:cNvPr>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BB69BD-4637-4A23-9475-75F83A26503A}"/>
              </a:ext>
            </a:extLst>
          </p:cNvPr>
          <p:cNvSpPr>
            <a:spLocks noGrp="1"/>
          </p:cNvSpPr>
          <p:nvPr>
            <p:ph idx="1"/>
          </p:nvPr>
        </p:nvSpPr>
        <p:spPr/>
        <p:txBody>
          <a:bodyPr/>
          <a:lstStyle>
            <a:lvl1pPr>
              <a:defRPr>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69471-753F-486E-B7FF-24063D17CFC1}"/>
              </a:ext>
            </a:extLst>
          </p:cNvPr>
          <p:cNvSpPr>
            <a:spLocks noGrp="1"/>
          </p:cNvSpPr>
          <p:nvPr>
            <p:ph type="dt" sz="half" idx="10"/>
          </p:nvPr>
        </p:nvSpPr>
        <p:spPr/>
        <p:txBody>
          <a:bodyPr/>
          <a:lstStyle/>
          <a:p>
            <a:fld id="{089C8848-6BA6-4F82-9191-5A50D0195578}" type="datetime1">
              <a:rPr lang="en-US" smtClean="0"/>
              <a:t>5/20/2021</a:t>
            </a:fld>
            <a:endParaRPr lang="en-US"/>
          </a:p>
        </p:txBody>
      </p:sp>
      <p:sp>
        <p:nvSpPr>
          <p:cNvPr id="5" name="Footer Placeholder 4">
            <a:extLst>
              <a:ext uri="{FF2B5EF4-FFF2-40B4-BE49-F238E27FC236}">
                <a16:creationId xmlns:a16="http://schemas.microsoft.com/office/drawing/2014/main" id="{40A10914-17DE-446E-9BE9-0AC1561CB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6CF38E-D68A-4BF2-99E6-6354ADF6C0CC}"/>
              </a:ext>
            </a:extLst>
          </p:cNvPr>
          <p:cNvSpPr>
            <a:spLocks noGrp="1"/>
          </p:cNvSpPr>
          <p:nvPr>
            <p:ph type="sldNum" sz="quarter" idx="12"/>
          </p:nvPr>
        </p:nvSpPr>
        <p:spPr/>
        <p:txBody>
          <a:bodyPr/>
          <a:lstStyle/>
          <a:p>
            <a:fld id="{94D34ABF-D681-4349-B172-068E264D079D}" type="slidenum">
              <a:rPr lang="en-US" smtClean="0"/>
              <a:t>‹#›</a:t>
            </a:fld>
            <a:endParaRPr lang="en-US"/>
          </a:p>
        </p:txBody>
      </p:sp>
    </p:spTree>
    <p:extLst>
      <p:ext uri="{BB962C8B-B14F-4D97-AF65-F5344CB8AC3E}">
        <p14:creationId xmlns:p14="http://schemas.microsoft.com/office/powerpoint/2010/main" val="4121610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42726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700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194742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4754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64023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87744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848579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902849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512086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693490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ED4B8-D6B3-4233-9E1C-4309657927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AED387-DC6A-4806-9494-91B514FAD1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F77A70-8E62-4CE8-9DB8-D929933D8A8C}"/>
              </a:ext>
            </a:extLst>
          </p:cNvPr>
          <p:cNvSpPr>
            <a:spLocks noGrp="1"/>
          </p:cNvSpPr>
          <p:nvPr>
            <p:ph type="dt" sz="half" idx="10"/>
          </p:nvPr>
        </p:nvSpPr>
        <p:spPr/>
        <p:txBody>
          <a:bodyPr/>
          <a:lstStyle/>
          <a:p>
            <a:fld id="{C264BF31-9E20-4F10-8707-A333381CA683}" type="datetime1">
              <a:rPr lang="en-US" smtClean="0"/>
              <a:t>5/20/2021</a:t>
            </a:fld>
            <a:endParaRPr lang="en-US"/>
          </a:p>
        </p:txBody>
      </p:sp>
      <p:sp>
        <p:nvSpPr>
          <p:cNvPr id="5" name="Footer Placeholder 4">
            <a:extLst>
              <a:ext uri="{FF2B5EF4-FFF2-40B4-BE49-F238E27FC236}">
                <a16:creationId xmlns:a16="http://schemas.microsoft.com/office/drawing/2014/main" id="{B41C7E82-C734-421F-AFBC-E46B63CA1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8C97D-272F-4B79-8D1D-ABA56CE80EA2}"/>
              </a:ext>
            </a:extLst>
          </p:cNvPr>
          <p:cNvSpPr>
            <a:spLocks noGrp="1"/>
          </p:cNvSpPr>
          <p:nvPr>
            <p:ph type="sldNum" sz="quarter" idx="12"/>
          </p:nvPr>
        </p:nvSpPr>
        <p:spPr/>
        <p:txBody>
          <a:bodyPr/>
          <a:lstStyle/>
          <a:p>
            <a:fld id="{94D34ABF-D681-4349-B172-068E264D079D}" type="slidenum">
              <a:rPr lang="en-US" smtClean="0"/>
              <a:t>‹#›</a:t>
            </a:fld>
            <a:endParaRPr lang="en-US"/>
          </a:p>
        </p:txBody>
      </p:sp>
    </p:spTree>
    <p:extLst>
      <p:ext uri="{BB962C8B-B14F-4D97-AF65-F5344CB8AC3E}">
        <p14:creationId xmlns:p14="http://schemas.microsoft.com/office/powerpoint/2010/main" val="23141097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028476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622728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0395192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215700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9918606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3615772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2149193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2154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44081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117202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F0399-BA65-4101-8A0E-5B962D4546D3}"/>
              </a:ext>
            </a:extLst>
          </p:cNvPr>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562E931-BDC4-401A-818C-1E26D5EA1718}"/>
              </a:ext>
            </a:extLst>
          </p:cNvPr>
          <p:cNvSpPr>
            <a:spLocks noGrp="1"/>
          </p:cNvSpPr>
          <p:nvPr>
            <p:ph sz="half" idx="1"/>
          </p:nvPr>
        </p:nvSpPr>
        <p:spPr>
          <a:xfrm>
            <a:off x="838200" y="1825625"/>
            <a:ext cx="5181600" cy="4351338"/>
          </a:xfrm>
        </p:spPr>
        <p:txBody>
          <a:bodyPr/>
          <a:lstStyle>
            <a:lvl1pPr>
              <a:defRPr>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CE09C6-9046-4369-A3D6-8E6E2A02D20D}"/>
              </a:ext>
            </a:extLst>
          </p:cNvPr>
          <p:cNvSpPr>
            <a:spLocks noGrp="1"/>
          </p:cNvSpPr>
          <p:nvPr>
            <p:ph sz="half" idx="2"/>
          </p:nvPr>
        </p:nvSpPr>
        <p:spPr>
          <a:xfrm>
            <a:off x="6172200" y="1825625"/>
            <a:ext cx="5181600" cy="4351338"/>
          </a:xfrm>
        </p:spPr>
        <p:txBody>
          <a:bodyPr/>
          <a:lstStyle>
            <a:lvl1pPr>
              <a:defRPr>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DCBF82-1CC0-452D-9C42-43E4C3CC27C1}"/>
              </a:ext>
            </a:extLst>
          </p:cNvPr>
          <p:cNvSpPr>
            <a:spLocks noGrp="1"/>
          </p:cNvSpPr>
          <p:nvPr>
            <p:ph type="dt" sz="half" idx="10"/>
          </p:nvPr>
        </p:nvSpPr>
        <p:spPr/>
        <p:txBody>
          <a:bodyPr/>
          <a:lstStyle/>
          <a:p>
            <a:fld id="{A87381FB-EA92-46DE-AE86-E9F705A38280}" type="datetime1">
              <a:rPr lang="en-US" smtClean="0"/>
              <a:t>5/20/2021</a:t>
            </a:fld>
            <a:endParaRPr lang="en-US"/>
          </a:p>
        </p:txBody>
      </p:sp>
      <p:sp>
        <p:nvSpPr>
          <p:cNvPr id="6" name="Footer Placeholder 5">
            <a:extLst>
              <a:ext uri="{FF2B5EF4-FFF2-40B4-BE49-F238E27FC236}">
                <a16:creationId xmlns:a16="http://schemas.microsoft.com/office/drawing/2014/main" id="{6D5939E8-1C7C-4B8D-B7F4-C29FDE0D03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DDCCA7-8C50-429B-BD15-D83008D01871}"/>
              </a:ext>
            </a:extLst>
          </p:cNvPr>
          <p:cNvSpPr>
            <a:spLocks noGrp="1"/>
          </p:cNvSpPr>
          <p:nvPr>
            <p:ph type="sldNum" sz="quarter" idx="12"/>
          </p:nvPr>
        </p:nvSpPr>
        <p:spPr/>
        <p:txBody>
          <a:bodyPr/>
          <a:lstStyle/>
          <a:p>
            <a:fld id="{94D34ABF-D681-4349-B172-068E264D079D}" type="slidenum">
              <a:rPr lang="en-US" smtClean="0"/>
              <a:t>‹#›</a:t>
            </a:fld>
            <a:endParaRPr lang="en-US"/>
          </a:p>
        </p:txBody>
      </p:sp>
    </p:spTree>
    <p:extLst>
      <p:ext uri="{BB962C8B-B14F-4D97-AF65-F5344CB8AC3E}">
        <p14:creationId xmlns:p14="http://schemas.microsoft.com/office/powerpoint/2010/main" val="2999780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83763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79561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56248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7343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8777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301616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694185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967793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C8AA0-31D0-4C25-B252-203CE9BC60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684924-E825-4D41-ABB4-A55C785EC4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28D16A-450C-4889-B839-9A0E2314FF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AF0A8-E445-47AA-AF6F-C2E5B22916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76DE1D-EAD5-471E-82E7-A0BC3FAE73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D0E384-54A0-46D7-BB4F-4F2FDE2E16C9}"/>
              </a:ext>
            </a:extLst>
          </p:cNvPr>
          <p:cNvSpPr>
            <a:spLocks noGrp="1"/>
          </p:cNvSpPr>
          <p:nvPr>
            <p:ph type="dt" sz="half" idx="10"/>
          </p:nvPr>
        </p:nvSpPr>
        <p:spPr/>
        <p:txBody>
          <a:bodyPr/>
          <a:lstStyle/>
          <a:p>
            <a:fld id="{B6727CAA-DA1C-4392-BA1C-B9B5CBE29898}" type="datetime1">
              <a:rPr lang="en-US" smtClean="0"/>
              <a:t>5/20/2021</a:t>
            </a:fld>
            <a:endParaRPr lang="en-US"/>
          </a:p>
        </p:txBody>
      </p:sp>
      <p:sp>
        <p:nvSpPr>
          <p:cNvPr id="8" name="Footer Placeholder 7">
            <a:extLst>
              <a:ext uri="{FF2B5EF4-FFF2-40B4-BE49-F238E27FC236}">
                <a16:creationId xmlns:a16="http://schemas.microsoft.com/office/drawing/2014/main" id="{E5369F33-6DA1-49A4-8493-1ABF422081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EBD0A6-7C34-46D6-A44F-7FBC11ED65F8}"/>
              </a:ext>
            </a:extLst>
          </p:cNvPr>
          <p:cNvSpPr>
            <a:spLocks noGrp="1"/>
          </p:cNvSpPr>
          <p:nvPr>
            <p:ph type="sldNum" sz="quarter" idx="12"/>
          </p:nvPr>
        </p:nvSpPr>
        <p:spPr/>
        <p:txBody>
          <a:bodyPr/>
          <a:lstStyle/>
          <a:p>
            <a:fld id="{94D34ABF-D681-4349-B172-068E264D079D}" type="slidenum">
              <a:rPr lang="en-US" smtClean="0"/>
              <a:t>‹#›</a:t>
            </a:fld>
            <a:endParaRPr lang="en-US"/>
          </a:p>
        </p:txBody>
      </p:sp>
    </p:spTree>
    <p:extLst>
      <p:ext uri="{BB962C8B-B14F-4D97-AF65-F5344CB8AC3E}">
        <p14:creationId xmlns:p14="http://schemas.microsoft.com/office/powerpoint/2010/main" val="223256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8490B-5865-4A04-8349-BEDB15702016}"/>
              </a:ext>
            </a:extLst>
          </p:cNvPr>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559AC73E-9FDC-41A3-8DCB-16F6D58907AD}"/>
              </a:ext>
            </a:extLst>
          </p:cNvPr>
          <p:cNvSpPr>
            <a:spLocks noGrp="1"/>
          </p:cNvSpPr>
          <p:nvPr>
            <p:ph type="dt" sz="half" idx="10"/>
          </p:nvPr>
        </p:nvSpPr>
        <p:spPr/>
        <p:txBody>
          <a:bodyPr/>
          <a:lstStyle/>
          <a:p>
            <a:fld id="{A2ECF976-5508-4748-8B4C-98A4DC90C008}" type="datetime1">
              <a:rPr lang="en-US" smtClean="0"/>
              <a:t>5/20/2021</a:t>
            </a:fld>
            <a:endParaRPr lang="en-US"/>
          </a:p>
        </p:txBody>
      </p:sp>
      <p:sp>
        <p:nvSpPr>
          <p:cNvPr id="4" name="Footer Placeholder 3">
            <a:extLst>
              <a:ext uri="{FF2B5EF4-FFF2-40B4-BE49-F238E27FC236}">
                <a16:creationId xmlns:a16="http://schemas.microsoft.com/office/drawing/2014/main" id="{61FBE383-C132-4CB7-AE42-420E73B881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5BE6DF-2635-4BA8-B67A-5C28E6355AE2}"/>
              </a:ext>
            </a:extLst>
          </p:cNvPr>
          <p:cNvSpPr>
            <a:spLocks noGrp="1"/>
          </p:cNvSpPr>
          <p:nvPr>
            <p:ph type="sldNum" sz="quarter" idx="12"/>
          </p:nvPr>
        </p:nvSpPr>
        <p:spPr/>
        <p:txBody>
          <a:bodyPr/>
          <a:lstStyle/>
          <a:p>
            <a:fld id="{94D34ABF-D681-4349-B172-068E264D079D}" type="slidenum">
              <a:rPr lang="en-US" smtClean="0"/>
              <a:t>‹#›</a:t>
            </a:fld>
            <a:endParaRPr lang="en-US"/>
          </a:p>
        </p:txBody>
      </p:sp>
    </p:spTree>
    <p:extLst>
      <p:ext uri="{BB962C8B-B14F-4D97-AF65-F5344CB8AC3E}">
        <p14:creationId xmlns:p14="http://schemas.microsoft.com/office/powerpoint/2010/main" val="1721159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F8C45F-E990-4FF8-A9F9-BDE43FD9D0FC}"/>
              </a:ext>
            </a:extLst>
          </p:cNvPr>
          <p:cNvSpPr>
            <a:spLocks noGrp="1"/>
          </p:cNvSpPr>
          <p:nvPr>
            <p:ph type="dt" sz="half" idx="10"/>
          </p:nvPr>
        </p:nvSpPr>
        <p:spPr/>
        <p:txBody>
          <a:bodyPr/>
          <a:lstStyle/>
          <a:p>
            <a:fld id="{48C96C3D-0863-4155-938F-11E5DE0261A5}" type="datetime1">
              <a:rPr lang="en-US" smtClean="0"/>
              <a:t>5/20/2021</a:t>
            </a:fld>
            <a:endParaRPr lang="en-US"/>
          </a:p>
        </p:txBody>
      </p:sp>
      <p:sp>
        <p:nvSpPr>
          <p:cNvPr id="3" name="Footer Placeholder 2">
            <a:extLst>
              <a:ext uri="{FF2B5EF4-FFF2-40B4-BE49-F238E27FC236}">
                <a16:creationId xmlns:a16="http://schemas.microsoft.com/office/drawing/2014/main" id="{88752498-011C-4191-91EA-595C033BC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8D51CA-2781-4494-A44B-67B408F63F91}"/>
              </a:ext>
            </a:extLst>
          </p:cNvPr>
          <p:cNvSpPr>
            <a:spLocks noGrp="1"/>
          </p:cNvSpPr>
          <p:nvPr>
            <p:ph type="sldNum" sz="quarter" idx="12"/>
          </p:nvPr>
        </p:nvSpPr>
        <p:spPr/>
        <p:txBody>
          <a:bodyPr/>
          <a:lstStyle/>
          <a:p>
            <a:fld id="{94D34ABF-D681-4349-B172-068E264D079D}" type="slidenum">
              <a:rPr lang="en-US" smtClean="0"/>
              <a:t>‹#›</a:t>
            </a:fld>
            <a:endParaRPr lang="en-US"/>
          </a:p>
        </p:txBody>
      </p:sp>
    </p:spTree>
    <p:extLst>
      <p:ext uri="{BB962C8B-B14F-4D97-AF65-F5344CB8AC3E}">
        <p14:creationId xmlns:p14="http://schemas.microsoft.com/office/powerpoint/2010/main" val="2285867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51964-8919-4949-82CB-D4D534B5DE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66CF6-13CB-4423-8BA3-428F597420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19635A-59DF-48D3-8A23-3443620AA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CF1064-ADF4-49A5-ACBD-B077FE297188}"/>
              </a:ext>
            </a:extLst>
          </p:cNvPr>
          <p:cNvSpPr>
            <a:spLocks noGrp="1"/>
          </p:cNvSpPr>
          <p:nvPr>
            <p:ph type="dt" sz="half" idx="10"/>
          </p:nvPr>
        </p:nvSpPr>
        <p:spPr/>
        <p:txBody>
          <a:bodyPr/>
          <a:lstStyle/>
          <a:p>
            <a:fld id="{6126CAA3-D765-499A-A146-2F3FCA8C73B0}" type="datetime1">
              <a:rPr lang="en-US" smtClean="0"/>
              <a:t>5/20/2021</a:t>
            </a:fld>
            <a:endParaRPr lang="en-US"/>
          </a:p>
        </p:txBody>
      </p:sp>
      <p:sp>
        <p:nvSpPr>
          <p:cNvPr id="6" name="Footer Placeholder 5">
            <a:extLst>
              <a:ext uri="{FF2B5EF4-FFF2-40B4-BE49-F238E27FC236}">
                <a16:creationId xmlns:a16="http://schemas.microsoft.com/office/drawing/2014/main" id="{36E2D145-8928-4D3E-97A4-E839C55086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2D3D27-68FB-4397-BBFA-316245626B16}"/>
              </a:ext>
            </a:extLst>
          </p:cNvPr>
          <p:cNvSpPr>
            <a:spLocks noGrp="1"/>
          </p:cNvSpPr>
          <p:nvPr>
            <p:ph type="sldNum" sz="quarter" idx="12"/>
          </p:nvPr>
        </p:nvSpPr>
        <p:spPr/>
        <p:txBody>
          <a:bodyPr/>
          <a:lstStyle/>
          <a:p>
            <a:fld id="{94D34ABF-D681-4349-B172-068E264D079D}" type="slidenum">
              <a:rPr lang="en-US" smtClean="0"/>
              <a:t>‹#›</a:t>
            </a:fld>
            <a:endParaRPr lang="en-US"/>
          </a:p>
        </p:txBody>
      </p:sp>
    </p:spTree>
    <p:extLst>
      <p:ext uri="{BB962C8B-B14F-4D97-AF65-F5344CB8AC3E}">
        <p14:creationId xmlns:p14="http://schemas.microsoft.com/office/powerpoint/2010/main" val="1179424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4AA52-29BF-4073-8A02-488D1741C3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27CA82-2D4D-4D4A-9A70-B3BD884B62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C253F4-6092-4EDE-862C-AFE00FEA5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FFFAD-29A9-42C2-BC9A-5499288AAAFD}"/>
              </a:ext>
            </a:extLst>
          </p:cNvPr>
          <p:cNvSpPr>
            <a:spLocks noGrp="1"/>
          </p:cNvSpPr>
          <p:nvPr>
            <p:ph type="dt" sz="half" idx="10"/>
          </p:nvPr>
        </p:nvSpPr>
        <p:spPr/>
        <p:txBody>
          <a:bodyPr/>
          <a:lstStyle/>
          <a:p>
            <a:fld id="{AD225806-A1EA-4CA9-9346-1F61A122FFF1}" type="datetime1">
              <a:rPr lang="en-US" smtClean="0"/>
              <a:t>5/20/2021</a:t>
            </a:fld>
            <a:endParaRPr lang="en-US"/>
          </a:p>
        </p:txBody>
      </p:sp>
      <p:sp>
        <p:nvSpPr>
          <p:cNvPr id="6" name="Footer Placeholder 5">
            <a:extLst>
              <a:ext uri="{FF2B5EF4-FFF2-40B4-BE49-F238E27FC236}">
                <a16:creationId xmlns:a16="http://schemas.microsoft.com/office/drawing/2014/main" id="{5CF3660D-F822-463D-8C64-2CFD2844E6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74CF85-F455-403A-83DE-ECCF525DBFF7}"/>
              </a:ext>
            </a:extLst>
          </p:cNvPr>
          <p:cNvSpPr>
            <a:spLocks noGrp="1"/>
          </p:cNvSpPr>
          <p:nvPr>
            <p:ph type="sldNum" sz="quarter" idx="12"/>
          </p:nvPr>
        </p:nvSpPr>
        <p:spPr/>
        <p:txBody>
          <a:bodyPr/>
          <a:lstStyle/>
          <a:p>
            <a:fld id="{94D34ABF-D681-4349-B172-068E264D079D}" type="slidenum">
              <a:rPr lang="en-US" smtClean="0"/>
              <a:t>‹#›</a:t>
            </a:fld>
            <a:endParaRPr lang="en-US"/>
          </a:p>
        </p:txBody>
      </p:sp>
    </p:spTree>
    <p:extLst>
      <p:ext uri="{BB962C8B-B14F-4D97-AF65-F5344CB8AC3E}">
        <p14:creationId xmlns:p14="http://schemas.microsoft.com/office/powerpoint/2010/main" val="2731481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image" Target="../media/image6.emf"/><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EB8372-B393-42C9-9D1E-8366B4A8D6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DBB349-4AD1-468C-9F66-8FCD423C41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38E88-F849-4493-BF4F-177496EF84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422CE-3072-495D-B3F5-002180FABB3B}" type="datetime1">
              <a:rPr lang="en-US" smtClean="0"/>
              <a:t>5/20/2021</a:t>
            </a:fld>
            <a:endParaRPr lang="en-US"/>
          </a:p>
        </p:txBody>
      </p:sp>
      <p:sp>
        <p:nvSpPr>
          <p:cNvPr id="5" name="Footer Placeholder 4">
            <a:extLst>
              <a:ext uri="{FF2B5EF4-FFF2-40B4-BE49-F238E27FC236}">
                <a16:creationId xmlns:a16="http://schemas.microsoft.com/office/drawing/2014/main" id="{A2E7EB83-A616-4138-AAD4-7F95E5324C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2FDD99-5F13-4061-9DCF-19128ECD39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D34ABF-D681-4349-B172-068E264D079D}" type="slidenum">
              <a:rPr lang="en-US" smtClean="0"/>
              <a:t>‹#›</a:t>
            </a:fld>
            <a:endParaRPr lang="en-US"/>
          </a:p>
        </p:txBody>
      </p:sp>
    </p:spTree>
    <p:extLst>
      <p:ext uri="{BB962C8B-B14F-4D97-AF65-F5344CB8AC3E}">
        <p14:creationId xmlns:p14="http://schemas.microsoft.com/office/powerpoint/2010/main" val="3541753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5728572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iguidelines@microsoft.com?subject=HAI%20Workbook" TargetMode="External"/><Relationship Id="rId4" Type="http://schemas.openxmlformats.org/officeDocument/2006/relationships/hyperlink" Target="https://aka.ms/aiguidelin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aka.ms/aiguidelines" TargetMode="Externa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https://aka.ms/aiguidelines" TargetMode="Externa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https://aka.ms/aiguidelines" TargetMode="Externa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customXml" Target="../ink/ink1.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customXml" Target="../ink/ink2.xml"/><Relationship Id="rId11" Type="http://schemas.openxmlformats.org/officeDocument/2006/relationships/customXml" Target="../ink/ink4.xml"/><Relationship Id="rId5" Type="http://schemas.openxmlformats.org/officeDocument/2006/relationships/image" Target="../media/image31.jpe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customXml" Target="../ink/ink3.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aka.ms/aiguidelines" TargetMode="External"/><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www.microsoft.com/en-us/ai/responsible-ai" TargetMode="External"/><Relationship Id="rId4" Type="http://schemas.openxmlformats.org/officeDocument/2006/relationships/hyperlink" Target="https://microsoft.sharepoint.com/:w:/t/CXO/UserInsights/EbYlEZNe0rBDqLceFX6iNSwBlA8wpVHoBKvfm7hRHNFrdQ?e=cihWr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hyperlink" Target="https://aka.ms/aiguidelines" TargetMode="External"/><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s://aka.ms/aiguidelines" TargetMode="External"/><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customXml" Target="../ink/ink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customXml" Target="../ink/ink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aka.ms/aiguidelines" TargetMode="External"/><Relationship Id="rId4" Type="http://schemas.openxmlformats.org/officeDocument/2006/relationships/image" Target="../media/image39.sv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customXml" Target="../ink/ink7.xml"/><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27.png"/><Relationship Id="rId4" Type="http://schemas.openxmlformats.org/officeDocument/2006/relationships/image" Target="../media/image40.png"/><Relationship Id="rId9"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customXml" Target="../ink/ink8.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5.tiff"/></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6.tiff"/></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7.tiff"/></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8.tiff"/></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9.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microsoft.com/en-us/research/project/guidelines-for-human-ai-interaction/articles/how-to-build-effective-human-ai-interaction-considerations-for-machine-learning-and-software-engineeri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microsoft.sharepoint.com/:x:/t/AIUXSIP2020/EZLaU0rcPf9Lifea-TW_F7sBejqxiN1m2ykG1w9mBV20bA?e=a4bnn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microsoft.sharepoint.com/teams/harms/SitePages/Overview.aspx" TargetMode="External"/><Relationship Id="rId13" Type="http://schemas.openxmlformats.org/officeDocument/2006/relationships/hyperlink" Target="mailto:samershi@microsoft.com" TargetMode="External"/><Relationship Id="rId3" Type="http://schemas.openxmlformats.org/officeDocument/2006/relationships/hyperlink" Target="https://aidemos.microsoft.com/guidelines-for-human-ai-interaction/demo" TargetMode="External"/><Relationship Id="rId7" Type="http://schemas.openxmlformats.org/officeDocument/2006/relationships/hyperlink" Target="https://www.microsoft.com/en-us/ai/responsible-ai" TargetMode="External"/><Relationship Id="rId12" Type="http://schemas.openxmlformats.org/officeDocument/2006/relationships/hyperlink" Target="https://www.microsoft.com/en-us/ai/responsible-ai-resources?activetab=pivot1:primaryr4?activetab=pivot1%3aprimaryr4le-ai-resources?activetab=pivot1%3aprimaryr44" TargetMode="External"/><Relationship Id="rId17" Type="http://schemas.openxmlformats.org/officeDocument/2006/relationships/hyperlink" Target="mailto:aiguidelines@microsoft.com" TargetMode="External"/><Relationship Id="rId2" Type="http://schemas.openxmlformats.org/officeDocument/2006/relationships/hyperlink" Target="https://docs.microsoft.com/en-us/ai/guidelines-human-ai-interaction/" TargetMode="External"/><Relationship Id="rId16" Type="http://schemas.openxmlformats.org/officeDocument/2006/relationships/hyperlink" Target="mailto:wallach@microsoft.com" TargetMode="External"/><Relationship Id="rId1" Type="http://schemas.openxmlformats.org/officeDocument/2006/relationships/slideLayout" Target="../slideLayouts/slideLayout23.xml"/><Relationship Id="rId6" Type="http://schemas.openxmlformats.org/officeDocument/2006/relationships/hyperlink" Target="https://www.microsoft.com/en-us/research/uploads/prod/2019/01/AI-Guidelines-poster_nogradient_final.pdf" TargetMode="External"/><Relationship Id="rId11" Type="http://schemas.openxmlformats.org/officeDocument/2006/relationships/hyperlink" Target="https://www.microsoft.com/en-us/research/publication/datasheets-for-datasets/" TargetMode="External"/><Relationship Id="rId5" Type="http://schemas.openxmlformats.org/officeDocument/2006/relationships/hyperlink" Target="https://www.microsoft.com/en-us/research/uploads/prod/2019/04/AI-Design-guidelines_041519.pdf" TargetMode="External"/><Relationship Id="rId15" Type="http://schemas.openxmlformats.org/officeDocument/2006/relationships/hyperlink" Target="mailto:jenn@microsoft.com" TargetMode="External"/><Relationship Id="rId10" Type="http://schemas.openxmlformats.org/officeDocument/2006/relationships/hyperlink" Target="https://www.microsoft.com/en-us/research/publication/co-designing-checklists-to-understand-organizational-challenges-and-opportunities-around-fairness-in-ai/" TargetMode="External"/><Relationship Id="rId4" Type="http://schemas.openxmlformats.org/officeDocument/2006/relationships/hyperlink" Target="https://www.microsoft.com/en-us/research/project/guidelines-for-human-ai-interaction/articles/how-to-build-effective-human-ai-interaction-considerations-for-machine-learning-and-software-engineering/" TargetMode="External"/><Relationship Id="rId9" Type="http://schemas.openxmlformats.org/officeDocument/2006/relationships/hyperlink" Target="https://interpret.ml/" TargetMode="External"/><Relationship Id="rId14" Type="http://schemas.openxmlformats.org/officeDocument/2006/relationships/hyperlink" Target="mailto:mivorvor@microsoft.com"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1045B59B-615E-4718-A150-42DE5D03E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81914D-7864-40D2-A621-A9B665C6359D}"/>
              </a:ext>
            </a:extLst>
          </p:cNvPr>
          <p:cNvSpPr>
            <a:spLocks noGrp="1"/>
          </p:cNvSpPr>
          <p:nvPr>
            <p:ph type="ctrTitle"/>
          </p:nvPr>
        </p:nvSpPr>
        <p:spPr>
          <a:xfrm>
            <a:off x="707011" y="365760"/>
            <a:ext cx="10765410" cy="1207269"/>
          </a:xfrm>
        </p:spPr>
        <p:txBody>
          <a:bodyPr anchor="t">
            <a:noAutofit/>
          </a:bodyPr>
          <a:lstStyle/>
          <a:p>
            <a:r>
              <a:rPr lang="en-US" sz="4000">
                <a:solidFill>
                  <a:srgbClr val="FFFFFF"/>
                </a:solidFill>
                <a:latin typeface="Segoe UI"/>
                <a:cs typeface="Segoe UI"/>
              </a:rPr>
              <a:t>Intro to the Human-AI Interaction Workbook</a:t>
            </a:r>
          </a:p>
        </p:txBody>
      </p:sp>
      <p:sp>
        <p:nvSpPr>
          <p:cNvPr id="3" name="Subtitle 2">
            <a:extLst>
              <a:ext uri="{FF2B5EF4-FFF2-40B4-BE49-F238E27FC236}">
                <a16:creationId xmlns:a16="http://schemas.microsoft.com/office/drawing/2014/main" id="{9A7F37D7-97EB-47A2-A7D4-D0271A0C24BB}"/>
              </a:ext>
            </a:extLst>
          </p:cNvPr>
          <p:cNvSpPr>
            <a:spLocks noGrp="1"/>
          </p:cNvSpPr>
          <p:nvPr>
            <p:ph type="subTitle" idx="1"/>
          </p:nvPr>
        </p:nvSpPr>
        <p:spPr>
          <a:xfrm>
            <a:off x="1376313" y="1554480"/>
            <a:ext cx="9426806" cy="719122"/>
          </a:xfrm>
        </p:spPr>
        <p:txBody>
          <a:bodyPr>
            <a:normAutofit/>
          </a:bodyPr>
          <a:lstStyle/>
          <a:p>
            <a:r>
              <a:rPr lang="en-US" sz="2200">
                <a:solidFill>
                  <a:srgbClr val="E7E6E6"/>
                </a:solidFill>
                <a:latin typeface="Segoe UI Light" panose="020B0502040204020203" pitchFamily="34" charset="0"/>
                <a:cs typeface="Segoe UI Light" panose="020B0502040204020203" pitchFamily="34" charset="0"/>
              </a:rPr>
              <a:t>Create intuitive, impactful, and responsible user-facing AI with the      Guidelines for Human-AI Interaction</a:t>
            </a:r>
          </a:p>
        </p:txBody>
      </p:sp>
      <p:pic>
        <p:nvPicPr>
          <p:cNvPr id="6" name="Picture 2">
            <a:extLst>
              <a:ext uri="{FF2B5EF4-FFF2-40B4-BE49-F238E27FC236}">
                <a16:creationId xmlns:a16="http://schemas.microsoft.com/office/drawing/2014/main" id="{11F74653-DDE0-4050-9B42-A0A2476CEB7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011" y="2919971"/>
            <a:ext cx="10901471" cy="267086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1029FB5-73F2-4C0B-A2DF-7518E7312E49}"/>
              </a:ext>
            </a:extLst>
          </p:cNvPr>
          <p:cNvSpPr>
            <a:spLocks noGrp="1"/>
          </p:cNvSpPr>
          <p:nvPr>
            <p:ph type="sldNum" sz="quarter" idx="12"/>
          </p:nvPr>
        </p:nvSpPr>
        <p:spPr>
          <a:xfrm>
            <a:off x="8610600" y="6356350"/>
            <a:ext cx="2743200" cy="365125"/>
          </a:xfrm>
        </p:spPr>
        <p:txBody>
          <a:bodyPr>
            <a:normAutofit/>
          </a:bodyPr>
          <a:lstStyle/>
          <a:p>
            <a:pPr>
              <a:spcAft>
                <a:spcPts val="600"/>
              </a:spcAft>
            </a:pPr>
            <a:fld id="{94D34ABF-D681-4349-B172-068E264D079D}" type="slidenum">
              <a:rPr lang="en-US" smtClean="0">
                <a:solidFill>
                  <a:srgbClr val="898989"/>
                </a:solidFill>
              </a:rPr>
              <a:pPr>
                <a:spcAft>
                  <a:spcPts val="600"/>
                </a:spcAft>
              </a:pPr>
              <a:t>1</a:t>
            </a:fld>
            <a:endParaRPr lang="en-US">
              <a:solidFill>
                <a:srgbClr val="898989"/>
              </a:solidFill>
            </a:endParaRPr>
          </a:p>
        </p:txBody>
      </p:sp>
      <p:sp>
        <p:nvSpPr>
          <p:cNvPr id="5" name="TextBox 4">
            <a:extLst>
              <a:ext uri="{FF2B5EF4-FFF2-40B4-BE49-F238E27FC236}">
                <a16:creationId xmlns:a16="http://schemas.microsoft.com/office/drawing/2014/main" id="{908BF056-1DE9-4FCC-9937-889C1269EFA4}"/>
              </a:ext>
            </a:extLst>
          </p:cNvPr>
          <p:cNvSpPr txBox="1"/>
          <p:nvPr/>
        </p:nvSpPr>
        <p:spPr>
          <a:xfrm>
            <a:off x="735478" y="5710019"/>
            <a:ext cx="10736943" cy="584775"/>
          </a:xfrm>
          <a:prstGeom prst="rect">
            <a:avLst/>
          </a:prstGeom>
          <a:noFill/>
        </p:spPr>
        <p:txBody>
          <a:bodyPr wrap="square" rtlCol="0">
            <a:spAutoFit/>
          </a:bodyPr>
          <a:lstStyle/>
          <a:p>
            <a:pPr algn="ctr"/>
            <a:r>
              <a:rPr lang="en-US">
                <a:latin typeface="+mj-lt"/>
                <a:cs typeface="Segoe UI Light" panose="020B0502040204020203" pitchFamily="34" charset="0"/>
                <a:hlinkClick r:id="rId4"/>
              </a:rPr>
              <a:t>https://aka.ms/aiguidelines</a:t>
            </a:r>
            <a:endParaRPr lang="en-US">
              <a:latin typeface="+mj-lt"/>
              <a:cs typeface="Segoe UI Light" panose="020B0502040204020203" pitchFamily="34" charset="0"/>
            </a:endParaRPr>
          </a:p>
          <a:p>
            <a:pPr algn="ctr"/>
            <a:r>
              <a:rPr lang="en-US" sz="1400">
                <a:latin typeface="Segoe UI Light" panose="020B0502040204020203" pitchFamily="34" charset="0"/>
                <a:cs typeface="Segoe UI Light" panose="020B0502040204020203" pitchFamily="34" charset="0"/>
                <a:hlinkClick r:id="rId5"/>
              </a:rPr>
              <a:t>aiguidelines@microsoft.com</a:t>
            </a:r>
            <a:endParaRPr lang="en-US" sz="1400">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353134F7-5F50-48F8-A885-47E1DCD541D2}"/>
              </a:ext>
            </a:extLst>
          </p:cNvPr>
          <p:cNvSpPr txBox="1"/>
          <p:nvPr/>
        </p:nvSpPr>
        <p:spPr>
          <a:xfrm>
            <a:off x="1398594" y="6545262"/>
            <a:ext cx="9518304" cy="246221"/>
          </a:xfrm>
          <a:prstGeom prst="rect">
            <a:avLst/>
          </a:prstGeom>
          <a:noFill/>
        </p:spPr>
        <p:txBody>
          <a:bodyPr wrap="square" rtlCol="0">
            <a:spAutoFit/>
          </a:bodyPr>
          <a:lstStyle/>
          <a:p>
            <a:r>
              <a:rPr lang="en-US" sz="1000">
                <a:latin typeface="Segoe UI Light" panose="020B0502040204020203" pitchFamily="34" charset="0"/>
                <a:cs typeface="Segoe UI Light" panose="020B0502040204020203" pitchFamily="34" charset="0"/>
              </a:rPr>
              <a:t>This workbook is the result of Meg Young’s Spring 2020 MSR internship project. Mentors: Saleema Amershi, Mihaela Vorvoreanu, Jenn Wortman Vaughan, and Hanna Wallach</a:t>
            </a:r>
          </a:p>
        </p:txBody>
      </p:sp>
    </p:spTree>
    <p:extLst>
      <p:ext uri="{BB962C8B-B14F-4D97-AF65-F5344CB8AC3E}">
        <p14:creationId xmlns:p14="http://schemas.microsoft.com/office/powerpoint/2010/main" val="1894938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51AF20-6DA2-4D17-A420-32391FB48848}"/>
              </a:ext>
            </a:extLst>
          </p:cNvPr>
          <p:cNvSpPr>
            <a:spLocks noGrp="1"/>
          </p:cNvSpPr>
          <p:nvPr>
            <p:ph type="sldNum" sz="quarter" idx="12"/>
          </p:nvPr>
        </p:nvSpPr>
        <p:spPr/>
        <p:txBody>
          <a:bodyPr/>
          <a:lstStyle/>
          <a:p>
            <a:fld id="{94D34ABF-D681-4349-B172-068E264D079D}" type="slidenum">
              <a:rPr lang="en-US" smtClean="0"/>
              <a:t>10</a:t>
            </a:fld>
            <a:endParaRPr lang="en-US"/>
          </a:p>
        </p:txBody>
      </p:sp>
      <p:sp>
        <p:nvSpPr>
          <p:cNvPr id="3" name="Title 2">
            <a:extLst>
              <a:ext uri="{FF2B5EF4-FFF2-40B4-BE49-F238E27FC236}">
                <a16:creationId xmlns:a16="http://schemas.microsoft.com/office/drawing/2014/main" id="{7C87A951-9EA6-4327-B048-B78B566629C2}"/>
              </a:ext>
            </a:extLst>
          </p:cNvPr>
          <p:cNvSpPr txBox="1">
            <a:spLocks/>
          </p:cNvSpPr>
          <p:nvPr/>
        </p:nvSpPr>
        <p:spPr>
          <a:xfrm>
            <a:off x="570507" y="3152001"/>
            <a:ext cx="3183637" cy="5539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latin typeface="Segoe UI Semibold" panose="020B0702040204020203" pitchFamily="34" charset="0"/>
                <a:cs typeface="Segoe UI Semibold" panose="020B0702040204020203" pitchFamily="34" charset="0"/>
              </a:rPr>
              <a:t>Appendix</a:t>
            </a:r>
          </a:p>
        </p:txBody>
      </p:sp>
    </p:spTree>
    <p:extLst>
      <p:ext uri="{BB962C8B-B14F-4D97-AF65-F5344CB8AC3E}">
        <p14:creationId xmlns:p14="http://schemas.microsoft.com/office/powerpoint/2010/main" val="3710237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E0B7AA-CFCE-4AEC-ADB0-9E61F40919BF}"/>
              </a:ext>
            </a:extLst>
          </p:cNvPr>
          <p:cNvSpPr txBox="1"/>
          <p:nvPr/>
        </p:nvSpPr>
        <p:spPr>
          <a:xfrm>
            <a:off x="71911" y="662938"/>
            <a:ext cx="14325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D76BB"/>
                </a:solidFill>
                <a:effectLst/>
                <a:uLnTx/>
                <a:uFillTx/>
                <a:latin typeface="+mj-lt"/>
                <a:cs typeface="Segoe UI" panose="020B0502040204020203" pitchFamily="34" charset="0"/>
              </a:rPr>
              <a:t>INITIALLY</a:t>
            </a:r>
          </a:p>
        </p:txBody>
      </p:sp>
      <p:sp>
        <p:nvSpPr>
          <p:cNvPr id="7" name="TextBox 6">
            <a:extLst>
              <a:ext uri="{FF2B5EF4-FFF2-40B4-BE49-F238E27FC236}">
                <a16:creationId xmlns:a16="http://schemas.microsoft.com/office/drawing/2014/main" id="{E0C9721F-3D5F-405C-9FFC-4C32F5342392}"/>
              </a:ext>
            </a:extLst>
          </p:cNvPr>
          <p:cNvSpPr txBox="1"/>
          <p:nvPr/>
        </p:nvSpPr>
        <p:spPr>
          <a:xfrm>
            <a:off x="71911" y="2258102"/>
            <a:ext cx="19141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D53F26"/>
                </a:solidFill>
                <a:effectLst/>
                <a:uLnTx/>
                <a:uFillTx/>
                <a:latin typeface="+mj-lt"/>
                <a:ea typeface="+mn-ea"/>
                <a:cs typeface="Segoe UI" panose="020B0502040204020203" pitchFamily="34" charset="0"/>
              </a:rPr>
              <a:t>DURING INTERACTION</a:t>
            </a:r>
          </a:p>
        </p:txBody>
      </p:sp>
      <p:sp>
        <p:nvSpPr>
          <p:cNvPr id="8" name="TextBox 7">
            <a:extLst>
              <a:ext uri="{FF2B5EF4-FFF2-40B4-BE49-F238E27FC236}">
                <a16:creationId xmlns:a16="http://schemas.microsoft.com/office/drawing/2014/main" id="{3529D688-CA78-4D33-9AD9-11FF4E98CC4A}"/>
              </a:ext>
            </a:extLst>
          </p:cNvPr>
          <p:cNvSpPr txBox="1"/>
          <p:nvPr/>
        </p:nvSpPr>
        <p:spPr>
          <a:xfrm>
            <a:off x="71911" y="4161042"/>
            <a:ext cx="228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B615"/>
                </a:solidFill>
                <a:effectLst/>
                <a:uLnTx/>
                <a:uFillTx/>
                <a:latin typeface="+mj-lt"/>
                <a:ea typeface="+mn-ea"/>
                <a:cs typeface="Segoe UI" panose="020B0502040204020203" pitchFamily="34" charset="0"/>
              </a:rPr>
              <a:t>WHEN WRONG</a:t>
            </a:r>
          </a:p>
        </p:txBody>
      </p:sp>
      <p:sp>
        <p:nvSpPr>
          <p:cNvPr id="9" name="TextBox 8">
            <a:extLst>
              <a:ext uri="{FF2B5EF4-FFF2-40B4-BE49-F238E27FC236}">
                <a16:creationId xmlns:a16="http://schemas.microsoft.com/office/drawing/2014/main" id="{00509686-BAA4-436F-97D1-479F2A47710D}"/>
              </a:ext>
            </a:extLst>
          </p:cNvPr>
          <p:cNvSpPr txBox="1"/>
          <p:nvPr/>
        </p:nvSpPr>
        <p:spPr>
          <a:xfrm>
            <a:off x="71911" y="5756207"/>
            <a:ext cx="228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97E3F"/>
                </a:solidFill>
                <a:effectLst/>
                <a:uLnTx/>
                <a:uFillTx/>
                <a:latin typeface="+mj-lt"/>
                <a:ea typeface="+mn-ea"/>
                <a:cs typeface="Segoe UI" panose="020B0502040204020203" pitchFamily="34" charset="0"/>
              </a:rPr>
              <a:t>OVER TIME</a:t>
            </a:r>
          </a:p>
        </p:txBody>
      </p:sp>
      <p:grpSp>
        <p:nvGrpSpPr>
          <p:cNvPr id="91" name="Group 90">
            <a:extLst>
              <a:ext uri="{FF2B5EF4-FFF2-40B4-BE49-F238E27FC236}">
                <a16:creationId xmlns:a16="http://schemas.microsoft.com/office/drawing/2014/main" id="{0948DBED-B59F-460F-84F6-1C152BCC2DE3}"/>
              </a:ext>
            </a:extLst>
          </p:cNvPr>
          <p:cNvGrpSpPr/>
          <p:nvPr/>
        </p:nvGrpSpPr>
        <p:grpSpPr>
          <a:xfrm>
            <a:off x="3430558" y="56599"/>
            <a:ext cx="1280160" cy="1650612"/>
            <a:chOff x="3621941" y="120391"/>
            <a:chExt cx="1280160" cy="1650612"/>
          </a:xfrm>
        </p:grpSpPr>
        <p:sp>
          <p:nvSpPr>
            <p:cNvPr id="11" name="Rectangle: Rounded Corners 10">
              <a:extLst>
                <a:ext uri="{FF2B5EF4-FFF2-40B4-BE49-F238E27FC236}">
                  <a16:creationId xmlns:a16="http://schemas.microsoft.com/office/drawing/2014/main" id="{3B195C28-4713-471F-BD50-CCDCD693908E}"/>
                </a:ext>
              </a:extLst>
            </p:cNvPr>
            <p:cNvSpPr/>
            <p:nvPr/>
          </p:nvSpPr>
          <p:spPr>
            <a:xfrm>
              <a:off x="3621941"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how well the system can do what it can do.</a:t>
              </a:r>
            </a:p>
          </p:txBody>
        </p:sp>
        <p:sp>
          <p:nvSpPr>
            <p:cNvPr id="12" name="TextBox 11">
              <a:extLst>
                <a:ext uri="{FF2B5EF4-FFF2-40B4-BE49-F238E27FC236}">
                  <a16:creationId xmlns:a16="http://schemas.microsoft.com/office/drawing/2014/main" id="{AFD0E9CE-AC13-40BA-A034-CE650F21652A}"/>
                </a:ext>
              </a:extLst>
            </p:cNvPr>
            <p:cNvSpPr txBox="1"/>
            <p:nvPr/>
          </p:nvSpPr>
          <p:spPr>
            <a:xfrm>
              <a:off x="3650294" y="120391"/>
              <a:ext cx="26802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a:t>
              </a:r>
            </a:p>
          </p:txBody>
        </p:sp>
      </p:grpSp>
      <p:grpSp>
        <p:nvGrpSpPr>
          <p:cNvPr id="90" name="Group 89">
            <a:extLst>
              <a:ext uri="{FF2B5EF4-FFF2-40B4-BE49-F238E27FC236}">
                <a16:creationId xmlns:a16="http://schemas.microsoft.com/office/drawing/2014/main" id="{B0A00F16-B499-4D73-9722-38A967BFFD7D}"/>
              </a:ext>
            </a:extLst>
          </p:cNvPr>
          <p:cNvGrpSpPr/>
          <p:nvPr/>
        </p:nvGrpSpPr>
        <p:grpSpPr>
          <a:xfrm>
            <a:off x="2044792" y="56599"/>
            <a:ext cx="1280160" cy="1650612"/>
            <a:chOff x="2044792" y="120391"/>
            <a:chExt cx="1280160" cy="1650612"/>
          </a:xfrm>
        </p:grpSpPr>
        <p:sp>
          <p:nvSpPr>
            <p:cNvPr id="15" name="Rectangle: Rounded Corners 14">
              <a:extLst>
                <a:ext uri="{FF2B5EF4-FFF2-40B4-BE49-F238E27FC236}">
                  <a16:creationId xmlns:a16="http://schemas.microsoft.com/office/drawing/2014/main" id="{B68E014A-395E-490C-BCE0-54E719AC2A24}"/>
                </a:ext>
              </a:extLst>
            </p:cNvPr>
            <p:cNvSpPr/>
            <p:nvPr/>
          </p:nvSpPr>
          <p:spPr>
            <a:xfrm>
              <a:off x="2044792"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what the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can do.</a:t>
              </a:r>
            </a:p>
          </p:txBody>
        </p:sp>
        <p:sp>
          <p:nvSpPr>
            <p:cNvPr id="16" name="TextBox 15">
              <a:extLst>
                <a:ext uri="{FF2B5EF4-FFF2-40B4-BE49-F238E27FC236}">
                  <a16:creationId xmlns:a16="http://schemas.microsoft.com/office/drawing/2014/main" id="{F850D719-57B0-481A-92C9-F66D9AC5DA23}"/>
                </a:ext>
              </a:extLst>
            </p:cNvPr>
            <p:cNvSpPr txBox="1"/>
            <p:nvPr/>
          </p:nvSpPr>
          <p:spPr>
            <a:xfrm>
              <a:off x="2073145" y="120391"/>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1</a:t>
              </a:r>
            </a:p>
          </p:txBody>
        </p:sp>
      </p:grpSp>
      <p:grpSp>
        <p:nvGrpSpPr>
          <p:cNvPr id="92" name="Group 91">
            <a:extLst>
              <a:ext uri="{FF2B5EF4-FFF2-40B4-BE49-F238E27FC236}">
                <a16:creationId xmlns:a16="http://schemas.microsoft.com/office/drawing/2014/main" id="{840CCDC2-CB1D-420D-A0F9-332AA5EF83BC}"/>
              </a:ext>
            </a:extLst>
          </p:cNvPr>
          <p:cNvGrpSpPr/>
          <p:nvPr/>
        </p:nvGrpSpPr>
        <p:grpSpPr>
          <a:xfrm>
            <a:off x="2034162" y="1758986"/>
            <a:ext cx="1280160" cy="1650612"/>
            <a:chOff x="2034162" y="1796786"/>
            <a:chExt cx="1280160" cy="1650612"/>
          </a:xfrm>
        </p:grpSpPr>
        <p:sp>
          <p:nvSpPr>
            <p:cNvPr id="24" name="Rectangle: Rounded Corners 23">
              <a:extLst>
                <a:ext uri="{FF2B5EF4-FFF2-40B4-BE49-F238E27FC236}">
                  <a16:creationId xmlns:a16="http://schemas.microsoft.com/office/drawing/2014/main" id="{4E997F9C-5019-4856-8711-FAA456E97608}"/>
                </a:ext>
              </a:extLst>
            </p:cNvPr>
            <p:cNvSpPr/>
            <p:nvPr/>
          </p:nvSpPr>
          <p:spPr>
            <a:xfrm>
              <a:off x="2034162"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services based on context.</a:t>
              </a:r>
            </a:p>
          </p:txBody>
        </p:sp>
        <p:sp>
          <p:nvSpPr>
            <p:cNvPr id="25" name="TextBox 24">
              <a:extLst>
                <a:ext uri="{FF2B5EF4-FFF2-40B4-BE49-F238E27FC236}">
                  <a16:creationId xmlns:a16="http://schemas.microsoft.com/office/drawing/2014/main" id="{60DC8C4E-BAAD-4C7C-A580-363B94CAE3BC}"/>
                </a:ext>
              </a:extLst>
            </p:cNvPr>
            <p:cNvSpPr txBox="1"/>
            <p:nvPr/>
          </p:nvSpPr>
          <p:spPr>
            <a:xfrm>
              <a:off x="2062515"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a:t>
              </a:r>
            </a:p>
          </p:txBody>
        </p:sp>
      </p:grpSp>
      <p:grpSp>
        <p:nvGrpSpPr>
          <p:cNvPr id="93" name="Group 92">
            <a:extLst>
              <a:ext uri="{FF2B5EF4-FFF2-40B4-BE49-F238E27FC236}">
                <a16:creationId xmlns:a16="http://schemas.microsoft.com/office/drawing/2014/main" id="{B27C3AF8-E2EF-43ED-A71C-B0DAB53C3C0C}"/>
              </a:ext>
            </a:extLst>
          </p:cNvPr>
          <p:cNvGrpSpPr/>
          <p:nvPr/>
        </p:nvGrpSpPr>
        <p:grpSpPr>
          <a:xfrm>
            <a:off x="3429389" y="1758986"/>
            <a:ext cx="1280160" cy="1650612"/>
            <a:chOff x="3623131" y="1796786"/>
            <a:chExt cx="1280160" cy="1650612"/>
          </a:xfrm>
        </p:grpSpPr>
        <p:sp>
          <p:nvSpPr>
            <p:cNvPr id="27" name="Rectangle: Rounded Corners 26">
              <a:extLst>
                <a:ext uri="{FF2B5EF4-FFF2-40B4-BE49-F238E27FC236}">
                  <a16:creationId xmlns:a16="http://schemas.microsoft.com/office/drawing/2014/main" id="{BABE4945-0F07-46A9-9FC9-6939B752397B}"/>
                </a:ext>
              </a:extLst>
            </p:cNvPr>
            <p:cNvSpPr/>
            <p:nvPr/>
          </p:nvSpPr>
          <p:spPr>
            <a:xfrm>
              <a:off x="3623131"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Show contextually relevant information.</a:t>
              </a:r>
            </a:p>
          </p:txBody>
        </p:sp>
        <p:sp>
          <p:nvSpPr>
            <p:cNvPr id="28" name="TextBox 27">
              <a:extLst>
                <a:ext uri="{FF2B5EF4-FFF2-40B4-BE49-F238E27FC236}">
                  <a16:creationId xmlns:a16="http://schemas.microsoft.com/office/drawing/2014/main" id="{3D93673C-8F12-419B-BB74-1F7450088560}"/>
                </a:ext>
              </a:extLst>
            </p:cNvPr>
            <p:cNvSpPr txBox="1"/>
            <p:nvPr/>
          </p:nvSpPr>
          <p:spPr>
            <a:xfrm>
              <a:off x="3651484"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a:t>
              </a:r>
            </a:p>
          </p:txBody>
        </p:sp>
      </p:grpSp>
      <p:grpSp>
        <p:nvGrpSpPr>
          <p:cNvPr id="94" name="Group 93">
            <a:extLst>
              <a:ext uri="{FF2B5EF4-FFF2-40B4-BE49-F238E27FC236}">
                <a16:creationId xmlns:a16="http://schemas.microsoft.com/office/drawing/2014/main" id="{FBC786DE-F75F-4A92-9CD5-31FDE3957D33}"/>
              </a:ext>
            </a:extLst>
          </p:cNvPr>
          <p:cNvGrpSpPr/>
          <p:nvPr/>
        </p:nvGrpSpPr>
        <p:grpSpPr>
          <a:xfrm>
            <a:off x="4824616" y="1758986"/>
            <a:ext cx="1280160" cy="1650612"/>
            <a:chOff x="5034900" y="1796786"/>
            <a:chExt cx="1280160" cy="1650612"/>
          </a:xfrm>
        </p:grpSpPr>
        <p:sp>
          <p:nvSpPr>
            <p:cNvPr id="30" name="Rectangle: Rounded Corners 29">
              <a:extLst>
                <a:ext uri="{FF2B5EF4-FFF2-40B4-BE49-F238E27FC236}">
                  <a16:creationId xmlns:a16="http://schemas.microsoft.com/office/drawing/2014/main" id="{47C81693-7060-4833-8E7D-94D866578A8C}"/>
                </a:ext>
              </a:extLst>
            </p:cNvPr>
            <p:cNvSpPr/>
            <p:nvPr/>
          </p:nvSpPr>
          <p:spPr>
            <a:xfrm>
              <a:off x="5034900"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Match relevant social norms.</a:t>
              </a:r>
            </a:p>
          </p:txBody>
        </p:sp>
        <p:sp>
          <p:nvSpPr>
            <p:cNvPr id="31" name="TextBox 30">
              <a:extLst>
                <a:ext uri="{FF2B5EF4-FFF2-40B4-BE49-F238E27FC236}">
                  <a16:creationId xmlns:a16="http://schemas.microsoft.com/office/drawing/2014/main" id="{5B7FB30D-A8F3-421E-8393-C92B7FDC532D}"/>
                </a:ext>
              </a:extLst>
            </p:cNvPr>
            <p:cNvSpPr txBox="1"/>
            <p:nvPr/>
          </p:nvSpPr>
          <p:spPr>
            <a:xfrm>
              <a:off x="5063253"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5</a:t>
              </a:r>
            </a:p>
          </p:txBody>
        </p:sp>
      </p:grpSp>
      <p:grpSp>
        <p:nvGrpSpPr>
          <p:cNvPr id="95" name="Group 94">
            <a:extLst>
              <a:ext uri="{FF2B5EF4-FFF2-40B4-BE49-F238E27FC236}">
                <a16:creationId xmlns:a16="http://schemas.microsoft.com/office/drawing/2014/main" id="{4BFFCA28-748B-429F-8583-618B5D9374FE}"/>
              </a:ext>
            </a:extLst>
          </p:cNvPr>
          <p:cNvGrpSpPr/>
          <p:nvPr/>
        </p:nvGrpSpPr>
        <p:grpSpPr>
          <a:xfrm>
            <a:off x="6213633" y="1758986"/>
            <a:ext cx="1280160" cy="1650612"/>
            <a:chOff x="6446668" y="1796786"/>
            <a:chExt cx="1280160" cy="1650612"/>
          </a:xfrm>
        </p:grpSpPr>
        <p:sp>
          <p:nvSpPr>
            <p:cNvPr id="33" name="Rectangle: Rounded Corners 32">
              <a:extLst>
                <a:ext uri="{FF2B5EF4-FFF2-40B4-BE49-F238E27FC236}">
                  <a16:creationId xmlns:a16="http://schemas.microsoft.com/office/drawing/2014/main" id="{70996E80-0587-4723-891F-78B2ACB991CB}"/>
                </a:ext>
              </a:extLst>
            </p:cNvPr>
            <p:cNvSpPr/>
            <p:nvPr/>
          </p:nvSpPr>
          <p:spPr>
            <a:xfrm>
              <a:off x="6446668"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Mitigate social biases.</a:t>
              </a:r>
            </a:p>
          </p:txBody>
        </p:sp>
        <p:sp>
          <p:nvSpPr>
            <p:cNvPr id="34" name="TextBox 33">
              <a:extLst>
                <a:ext uri="{FF2B5EF4-FFF2-40B4-BE49-F238E27FC236}">
                  <a16:creationId xmlns:a16="http://schemas.microsoft.com/office/drawing/2014/main" id="{F447DD5E-D504-48E2-8B01-29E79DFAAA49}"/>
                </a:ext>
              </a:extLst>
            </p:cNvPr>
            <p:cNvSpPr txBox="1"/>
            <p:nvPr/>
          </p:nvSpPr>
          <p:spPr>
            <a:xfrm>
              <a:off x="6475021"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6</a:t>
              </a:r>
            </a:p>
          </p:txBody>
        </p:sp>
      </p:grpSp>
      <p:grpSp>
        <p:nvGrpSpPr>
          <p:cNvPr id="96" name="Group 95">
            <a:extLst>
              <a:ext uri="{FF2B5EF4-FFF2-40B4-BE49-F238E27FC236}">
                <a16:creationId xmlns:a16="http://schemas.microsoft.com/office/drawing/2014/main" id="{A25C45F3-56E8-4F6B-9A03-423CEC49F0EF}"/>
              </a:ext>
            </a:extLst>
          </p:cNvPr>
          <p:cNvGrpSpPr/>
          <p:nvPr/>
        </p:nvGrpSpPr>
        <p:grpSpPr>
          <a:xfrm>
            <a:off x="2037708" y="3461373"/>
            <a:ext cx="1280160" cy="1650612"/>
            <a:chOff x="2037708" y="3487358"/>
            <a:chExt cx="1280160" cy="1650612"/>
          </a:xfrm>
        </p:grpSpPr>
        <p:sp>
          <p:nvSpPr>
            <p:cNvPr id="36" name="Rectangle: Rounded Corners 35">
              <a:extLst>
                <a:ext uri="{FF2B5EF4-FFF2-40B4-BE49-F238E27FC236}">
                  <a16:creationId xmlns:a16="http://schemas.microsoft.com/office/drawing/2014/main" id="{98F7EF6D-6F7A-42BE-AB57-D0286795CE90}"/>
                </a:ext>
              </a:extLst>
            </p:cNvPr>
            <p:cNvSpPr/>
            <p:nvPr/>
          </p:nvSpPr>
          <p:spPr>
            <a:xfrm>
              <a:off x="2037708"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invocation.</a:t>
              </a:r>
            </a:p>
          </p:txBody>
        </p:sp>
        <p:sp>
          <p:nvSpPr>
            <p:cNvPr id="37" name="TextBox 36">
              <a:extLst>
                <a:ext uri="{FF2B5EF4-FFF2-40B4-BE49-F238E27FC236}">
                  <a16:creationId xmlns:a16="http://schemas.microsoft.com/office/drawing/2014/main" id="{FFE76D9D-F883-4276-8D16-7E891172B201}"/>
                </a:ext>
              </a:extLst>
            </p:cNvPr>
            <p:cNvSpPr txBox="1"/>
            <p:nvPr/>
          </p:nvSpPr>
          <p:spPr>
            <a:xfrm>
              <a:off x="2066061"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7</a:t>
              </a:r>
            </a:p>
          </p:txBody>
        </p:sp>
      </p:grpSp>
      <p:grpSp>
        <p:nvGrpSpPr>
          <p:cNvPr id="97" name="Group 96">
            <a:extLst>
              <a:ext uri="{FF2B5EF4-FFF2-40B4-BE49-F238E27FC236}">
                <a16:creationId xmlns:a16="http://schemas.microsoft.com/office/drawing/2014/main" id="{BB36C3C6-8313-4A7F-9AAE-60A00602A0CE}"/>
              </a:ext>
            </a:extLst>
          </p:cNvPr>
          <p:cNvGrpSpPr/>
          <p:nvPr/>
        </p:nvGrpSpPr>
        <p:grpSpPr>
          <a:xfrm>
            <a:off x="3429683" y="3461373"/>
            <a:ext cx="1280160" cy="1650612"/>
            <a:chOff x="3624605" y="3487358"/>
            <a:chExt cx="1280160" cy="1650612"/>
          </a:xfrm>
        </p:grpSpPr>
        <p:sp>
          <p:nvSpPr>
            <p:cNvPr id="39" name="Rectangle: Rounded Corners 38">
              <a:extLst>
                <a:ext uri="{FF2B5EF4-FFF2-40B4-BE49-F238E27FC236}">
                  <a16:creationId xmlns:a16="http://schemas.microsoft.com/office/drawing/2014/main" id="{82226A23-1EE0-4C35-8B9C-8AD78C53C5C7}"/>
                </a:ext>
              </a:extLst>
            </p:cNvPr>
            <p:cNvSpPr/>
            <p:nvPr/>
          </p:nvSpPr>
          <p:spPr>
            <a:xfrm>
              <a:off x="3624605"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dismissal.</a:t>
              </a:r>
            </a:p>
          </p:txBody>
        </p:sp>
        <p:sp>
          <p:nvSpPr>
            <p:cNvPr id="40" name="TextBox 39">
              <a:extLst>
                <a:ext uri="{FF2B5EF4-FFF2-40B4-BE49-F238E27FC236}">
                  <a16:creationId xmlns:a16="http://schemas.microsoft.com/office/drawing/2014/main" id="{7A5BBB6D-D0AF-4EB1-BAA7-255970E5F6AB}"/>
                </a:ext>
              </a:extLst>
            </p:cNvPr>
            <p:cNvSpPr txBox="1"/>
            <p:nvPr/>
          </p:nvSpPr>
          <p:spPr>
            <a:xfrm>
              <a:off x="3652958"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8</a:t>
              </a:r>
            </a:p>
          </p:txBody>
        </p:sp>
      </p:grpSp>
      <p:grpSp>
        <p:nvGrpSpPr>
          <p:cNvPr id="98" name="Group 97">
            <a:extLst>
              <a:ext uri="{FF2B5EF4-FFF2-40B4-BE49-F238E27FC236}">
                <a16:creationId xmlns:a16="http://schemas.microsoft.com/office/drawing/2014/main" id="{6CD6E276-C5E3-4BB9-829A-AD3CA8F7899D}"/>
              </a:ext>
            </a:extLst>
          </p:cNvPr>
          <p:cNvGrpSpPr/>
          <p:nvPr/>
        </p:nvGrpSpPr>
        <p:grpSpPr>
          <a:xfrm>
            <a:off x="4821658" y="3461373"/>
            <a:ext cx="1280160" cy="1650612"/>
            <a:chOff x="5034302" y="3487358"/>
            <a:chExt cx="1280160" cy="1650612"/>
          </a:xfrm>
        </p:grpSpPr>
        <p:sp>
          <p:nvSpPr>
            <p:cNvPr id="42" name="Rectangle: Rounded Corners 41">
              <a:extLst>
                <a:ext uri="{FF2B5EF4-FFF2-40B4-BE49-F238E27FC236}">
                  <a16:creationId xmlns:a16="http://schemas.microsoft.com/office/drawing/2014/main" id="{8A28A9E2-79C9-40A6-9703-83D31A201A0D}"/>
                </a:ext>
              </a:extLst>
            </p:cNvPr>
            <p:cNvSpPr/>
            <p:nvPr/>
          </p:nvSpPr>
          <p:spPr>
            <a:xfrm>
              <a:off x="5034302"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correction.</a:t>
              </a:r>
            </a:p>
          </p:txBody>
        </p:sp>
        <p:sp>
          <p:nvSpPr>
            <p:cNvPr id="43" name="TextBox 42">
              <a:extLst>
                <a:ext uri="{FF2B5EF4-FFF2-40B4-BE49-F238E27FC236}">
                  <a16:creationId xmlns:a16="http://schemas.microsoft.com/office/drawing/2014/main" id="{9141F559-52D4-4988-BC58-AEDB99A0102F}"/>
                </a:ext>
              </a:extLst>
            </p:cNvPr>
            <p:cNvSpPr txBox="1"/>
            <p:nvPr/>
          </p:nvSpPr>
          <p:spPr>
            <a:xfrm>
              <a:off x="5062655"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9</a:t>
              </a:r>
            </a:p>
          </p:txBody>
        </p:sp>
      </p:grpSp>
      <p:grpSp>
        <p:nvGrpSpPr>
          <p:cNvPr id="99" name="Group 98">
            <a:extLst>
              <a:ext uri="{FF2B5EF4-FFF2-40B4-BE49-F238E27FC236}">
                <a16:creationId xmlns:a16="http://schemas.microsoft.com/office/drawing/2014/main" id="{B6DE3F13-ED8B-4D7E-9113-E5B73D957969}"/>
              </a:ext>
            </a:extLst>
          </p:cNvPr>
          <p:cNvGrpSpPr/>
          <p:nvPr/>
        </p:nvGrpSpPr>
        <p:grpSpPr>
          <a:xfrm>
            <a:off x="6213633" y="3461373"/>
            <a:ext cx="1280160" cy="1650612"/>
            <a:chOff x="6443999" y="3487358"/>
            <a:chExt cx="1280160" cy="1650612"/>
          </a:xfrm>
        </p:grpSpPr>
        <p:sp>
          <p:nvSpPr>
            <p:cNvPr id="45" name="Rectangle: Rounded Corners 44">
              <a:extLst>
                <a:ext uri="{FF2B5EF4-FFF2-40B4-BE49-F238E27FC236}">
                  <a16:creationId xmlns:a16="http://schemas.microsoft.com/office/drawing/2014/main" id="{0A24BBA9-2147-4800-A8C6-2629950D3AD4}"/>
                </a:ext>
              </a:extLst>
            </p:cNvPr>
            <p:cNvSpPr/>
            <p:nvPr/>
          </p:nvSpPr>
          <p:spPr>
            <a:xfrm>
              <a:off x="6443999"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Scope services when in doubt.</a:t>
              </a:r>
            </a:p>
          </p:txBody>
        </p:sp>
        <p:sp>
          <p:nvSpPr>
            <p:cNvPr id="46" name="TextBox 45">
              <a:extLst>
                <a:ext uri="{FF2B5EF4-FFF2-40B4-BE49-F238E27FC236}">
                  <a16:creationId xmlns:a16="http://schemas.microsoft.com/office/drawing/2014/main" id="{2F4184A1-505C-4F6B-8536-B110B79B0140}"/>
                </a:ext>
              </a:extLst>
            </p:cNvPr>
            <p:cNvSpPr txBox="1"/>
            <p:nvPr/>
          </p:nvSpPr>
          <p:spPr>
            <a:xfrm>
              <a:off x="6472352" y="3487358"/>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10</a:t>
              </a:r>
            </a:p>
          </p:txBody>
        </p:sp>
      </p:grpSp>
      <p:grpSp>
        <p:nvGrpSpPr>
          <p:cNvPr id="100" name="Group 99">
            <a:extLst>
              <a:ext uri="{FF2B5EF4-FFF2-40B4-BE49-F238E27FC236}">
                <a16:creationId xmlns:a16="http://schemas.microsoft.com/office/drawing/2014/main" id="{CE274275-6B5F-4C6F-B523-09B50C45C4CF}"/>
              </a:ext>
            </a:extLst>
          </p:cNvPr>
          <p:cNvGrpSpPr/>
          <p:nvPr/>
        </p:nvGrpSpPr>
        <p:grpSpPr>
          <a:xfrm>
            <a:off x="7605609" y="3461373"/>
            <a:ext cx="1280160" cy="1650612"/>
            <a:chOff x="7853697" y="3487357"/>
            <a:chExt cx="1280160" cy="1650612"/>
          </a:xfrm>
        </p:grpSpPr>
        <p:sp>
          <p:nvSpPr>
            <p:cNvPr id="48" name="Rectangle: Rounded Corners 47">
              <a:extLst>
                <a:ext uri="{FF2B5EF4-FFF2-40B4-BE49-F238E27FC236}">
                  <a16:creationId xmlns:a16="http://schemas.microsoft.com/office/drawing/2014/main" id="{AFB99094-A0AE-4351-A992-6E98B2D09690}"/>
                </a:ext>
              </a:extLst>
            </p:cNvPr>
            <p:cNvSpPr/>
            <p:nvPr/>
          </p:nvSpPr>
          <p:spPr>
            <a:xfrm>
              <a:off x="7853697" y="3492049"/>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Make clear why the system did what it did.</a:t>
              </a:r>
            </a:p>
          </p:txBody>
        </p:sp>
        <p:sp>
          <p:nvSpPr>
            <p:cNvPr id="49" name="TextBox 48">
              <a:extLst>
                <a:ext uri="{FF2B5EF4-FFF2-40B4-BE49-F238E27FC236}">
                  <a16:creationId xmlns:a16="http://schemas.microsoft.com/office/drawing/2014/main" id="{613CE537-A379-4CA9-B489-30F2F4FBCE6A}"/>
                </a:ext>
              </a:extLst>
            </p:cNvPr>
            <p:cNvSpPr txBox="1"/>
            <p:nvPr/>
          </p:nvSpPr>
          <p:spPr>
            <a:xfrm>
              <a:off x="7882050" y="3487357"/>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11</a:t>
              </a:r>
            </a:p>
          </p:txBody>
        </p:sp>
      </p:grpSp>
      <p:grpSp>
        <p:nvGrpSpPr>
          <p:cNvPr id="101" name="Group 100">
            <a:extLst>
              <a:ext uri="{FF2B5EF4-FFF2-40B4-BE49-F238E27FC236}">
                <a16:creationId xmlns:a16="http://schemas.microsoft.com/office/drawing/2014/main" id="{897BFD99-BE7B-497E-ABAE-374BD1FE91A6}"/>
              </a:ext>
            </a:extLst>
          </p:cNvPr>
          <p:cNvGrpSpPr/>
          <p:nvPr/>
        </p:nvGrpSpPr>
        <p:grpSpPr>
          <a:xfrm>
            <a:off x="2041253" y="5163759"/>
            <a:ext cx="1280160" cy="1650612"/>
            <a:chOff x="2041253" y="5163759"/>
            <a:chExt cx="1280160" cy="1650612"/>
          </a:xfrm>
        </p:grpSpPr>
        <p:sp>
          <p:nvSpPr>
            <p:cNvPr id="51" name="Rectangle: Rounded Corners 50">
              <a:extLst>
                <a:ext uri="{FF2B5EF4-FFF2-40B4-BE49-F238E27FC236}">
                  <a16:creationId xmlns:a16="http://schemas.microsoft.com/office/drawing/2014/main" id="{072E74BD-E2AA-4854-A6A1-2BA94E56FE71}"/>
                </a:ext>
              </a:extLst>
            </p:cNvPr>
            <p:cNvSpPr/>
            <p:nvPr/>
          </p:nvSpPr>
          <p:spPr>
            <a:xfrm>
              <a:off x="2041253"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Remember recent interactions.</a:t>
              </a:r>
            </a:p>
          </p:txBody>
        </p:sp>
        <p:sp>
          <p:nvSpPr>
            <p:cNvPr id="52" name="TextBox 51">
              <a:extLst>
                <a:ext uri="{FF2B5EF4-FFF2-40B4-BE49-F238E27FC236}">
                  <a16:creationId xmlns:a16="http://schemas.microsoft.com/office/drawing/2014/main" id="{D91C20AE-D2D3-4046-8476-CF18748823D5}"/>
                </a:ext>
              </a:extLst>
            </p:cNvPr>
            <p:cNvSpPr txBox="1"/>
            <p:nvPr/>
          </p:nvSpPr>
          <p:spPr>
            <a:xfrm>
              <a:off x="2069606"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12</a:t>
              </a:r>
            </a:p>
          </p:txBody>
        </p:sp>
      </p:grpSp>
      <p:grpSp>
        <p:nvGrpSpPr>
          <p:cNvPr id="102" name="Group 101">
            <a:extLst>
              <a:ext uri="{FF2B5EF4-FFF2-40B4-BE49-F238E27FC236}">
                <a16:creationId xmlns:a16="http://schemas.microsoft.com/office/drawing/2014/main" id="{6E7BCBF9-A0BB-44BD-9163-8B3B46C80D6B}"/>
              </a:ext>
            </a:extLst>
          </p:cNvPr>
          <p:cNvGrpSpPr/>
          <p:nvPr/>
        </p:nvGrpSpPr>
        <p:grpSpPr>
          <a:xfrm>
            <a:off x="3432932" y="5163759"/>
            <a:ext cx="1280160" cy="1650612"/>
            <a:chOff x="3626672" y="5163759"/>
            <a:chExt cx="1280160" cy="1650612"/>
          </a:xfrm>
        </p:grpSpPr>
        <p:sp>
          <p:nvSpPr>
            <p:cNvPr id="54" name="Rectangle: Rounded Corners 53">
              <a:extLst>
                <a:ext uri="{FF2B5EF4-FFF2-40B4-BE49-F238E27FC236}">
                  <a16:creationId xmlns:a16="http://schemas.microsoft.com/office/drawing/2014/main" id="{10D68B73-7FE4-4EBC-B7E2-FFCEE2595EF3}"/>
                </a:ext>
              </a:extLst>
            </p:cNvPr>
            <p:cNvSpPr/>
            <p:nvPr/>
          </p:nvSpPr>
          <p:spPr>
            <a:xfrm>
              <a:off x="3626672"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Learn from user behavior.</a:t>
              </a:r>
            </a:p>
          </p:txBody>
        </p:sp>
        <p:sp>
          <p:nvSpPr>
            <p:cNvPr id="55" name="TextBox 54">
              <a:extLst>
                <a:ext uri="{FF2B5EF4-FFF2-40B4-BE49-F238E27FC236}">
                  <a16:creationId xmlns:a16="http://schemas.microsoft.com/office/drawing/2014/main" id="{8F077E16-94E9-4EBA-AFE1-C59950403BAB}"/>
                </a:ext>
              </a:extLst>
            </p:cNvPr>
            <p:cNvSpPr txBox="1"/>
            <p:nvPr/>
          </p:nvSpPr>
          <p:spPr>
            <a:xfrm>
              <a:off x="3655025"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13</a:t>
              </a:r>
            </a:p>
          </p:txBody>
        </p:sp>
      </p:grpSp>
      <p:grpSp>
        <p:nvGrpSpPr>
          <p:cNvPr id="103" name="Group 102">
            <a:extLst>
              <a:ext uri="{FF2B5EF4-FFF2-40B4-BE49-F238E27FC236}">
                <a16:creationId xmlns:a16="http://schemas.microsoft.com/office/drawing/2014/main" id="{0D6AE405-F1BC-40CA-8FEA-8AB2D4297392}"/>
              </a:ext>
            </a:extLst>
          </p:cNvPr>
          <p:cNvGrpSpPr/>
          <p:nvPr/>
        </p:nvGrpSpPr>
        <p:grpSpPr>
          <a:xfrm>
            <a:off x="4824611" y="5163759"/>
            <a:ext cx="1280160" cy="1650612"/>
            <a:chOff x="5034891" y="5163759"/>
            <a:chExt cx="1280160" cy="1650612"/>
          </a:xfrm>
        </p:grpSpPr>
        <p:sp>
          <p:nvSpPr>
            <p:cNvPr id="57" name="Rectangle: Rounded Corners 56">
              <a:extLst>
                <a:ext uri="{FF2B5EF4-FFF2-40B4-BE49-F238E27FC236}">
                  <a16:creationId xmlns:a16="http://schemas.microsoft.com/office/drawing/2014/main" id="{D5A54397-144B-48BD-AF3A-9BB56B7BDDE6}"/>
                </a:ext>
              </a:extLst>
            </p:cNvPr>
            <p:cNvSpPr/>
            <p:nvPr/>
          </p:nvSpPr>
          <p:spPr>
            <a:xfrm>
              <a:off x="5034891"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Update and adapt cautiously.</a:t>
              </a:r>
            </a:p>
          </p:txBody>
        </p:sp>
        <p:sp>
          <p:nvSpPr>
            <p:cNvPr id="58" name="TextBox 57">
              <a:extLst>
                <a:ext uri="{FF2B5EF4-FFF2-40B4-BE49-F238E27FC236}">
                  <a16:creationId xmlns:a16="http://schemas.microsoft.com/office/drawing/2014/main" id="{6E5E1497-285E-4AE4-A4ED-6A4ADD27B954}"/>
                </a:ext>
              </a:extLst>
            </p:cNvPr>
            <p:cNvSpPr txBox="1"/>
            <p:nvPr/>
          </p:nvSpPr>
          <p:spPr>
            <a:xfrm>
              <a:off x="5063244"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14</a:t>
              </a:r>
            </a:p>
          </p:txBody>
        </p:sp>
      </p:grpSp>
      <p:grpSp>
        <p:nvGrpSpPr>
          <p:cNvPr id="104" name="Group 103">
            <a:extLst>
              <a:ext uri="{FF2B5EF4-FFF2-40B4-BE49-F238E27FC236}">
                <a16:creationId xmlns:a16="http://schemas.microsoft.com/office/drawing/2014/main" id="{B4F4927C-BB2D-47CD-9BD0-7C4FAF7A9940}"/>
              </a:ext>
            </a:extLst>
          </p:cNvPr>
          <p:cNvGrpSpPr/>
          <p:nvPr/>
        </p:nvGrpSpPr>
        <p:grpSpPr>
          <a:xfrm>
            <a:off x="6213633" y="5163759"/>
            <a:ext cx="1280160" cy="1650612"/>
            <a:chOff x="6443110" y="5163759"/>
            <a:chExt cx="1280160" cy="1650612"/>
          </a:xfrm>
        </p:grpSpPr>
        <p:sp>
          <p:nvSpPr>
            <p:cNvPr id="60" name="Rectangle: Rounded Corners 59">
              <a:extLst>
                <a:ext uri="{FF2B5EF4-FFF2-40B4-BE49-F238E27FC236}">
                  <a16:creationId xmlns:a16="http://schemas.microsoft.com/office/drawing/2014/main" id="{967B2067-626A-400D-A125-BC7DB6D96224}"/>
                </a:ext>
              </a:extLst>
            </p:cNvPr>
            <p:cNvSpPr/>
            <p:nvPr/>
          </p:nvSpPr>
          <p:spPr>
            <a:xfrm>
              <a:off x="6443110"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Encourage granular feedback.</a:t>
              </a:r>
            </a:p>
          </p:txBody>
        </p:sp>
        <p:sp>
          <p:nvSpPr>
            <p:cNvPr id="61" name="TextBox 60">
              <a:extLst>
                <a:ext uri="{FF2B5EF4-FFF2-40B4-BE49-F238E27FC236}">
                  <a16:creationId xmlns:a16="http://schemas.microsoft.com/office/drawing/2014/main" id="{189FC732-832E-4A8B-BCCF-4E7787996668}"/>
                </a:ext>
              </a:extLst>
            </p:cNvPr>
            <p:cNvSpPr txBox="1"/>
            <p:nvPr/>
          </p:nvSpPr>
          <p:spPr>
            <a:xfrm>
              <a:off x="6471463"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15</a:t>
              </a:r>
            </a:p>
          </p:txBody>
        </p:sp>
      </p:grpSp>
      <p:grpSp>
        <p:nvGrpSpPr>
          <p:cNvPr id="106" name="Group 105">
            <a:extLst>
              <a:ext uri="{FF2B5EF4-FFF2-40B4-BE49-F238E27FC236}">
                <a16:creationId xmlns:a16="http://schemas.microsoft.com/office/drawing/2014/main" id="{DEE08140-C3BA-4F13-B334-F77D559FD4AE}"/>
              </a:ext>
            </a:extLst>
          </p:cNvPr>
          <p:cNvGrpSpPr/>
          <p:nvPr/>
        </p:nvGrpSpPr>
        <p:grpSpPr>
          <a:xfrm>
            <a:off x="8999648" y="5163759"/>
            <a:ext cx="1280160" cy="1650612"/>
            <a:chOff x="9259548" y="5163759"/>
            <a:chExt cx="1280160" cy="1650612"/>
          </a:xfrm>
        </p:grpSpPr>
        <p:sp>
          <p:nvSpPr>
            <p:cNvPr id="66" name="Rectangle: Rounded Corners 65">
              <a:extLst>
                <a:ext uri="{FF2B5EF4-FFF2-40B4-BE49-F238E27FC236}">
                  <a16:creationId xmlns:a16="http://schemas.microsoft.com/office/drawing/2014/main" id="{DDC32A56-DAAE-4D15-AA0D-C2B73FAA6696}"/>
                </a:ext>
              </a:extLst>
            </p:cNvPr>
            <p:cNvSpPr/>
            <p:nvPr/>
          </p:nvSpPr>
          <p:spPr>
            <a:xfrm>
              <a:off x="925954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Provide global controls.</a:t>
              </a:r>
            </a:p>
          </p:txBody>
        </p:sp>
        <p:sp>
          <p:nvSpPr>
            <p:cNvPr id="67" name="TextBox 66">
              <a:extLst>
                <a:ext uri="{FF2B5EF4-FFF2-40B4-BE49-F238E27FC236}">
                  <a16:creationId xmlns:a16="http://schemas.microsoft.com/office/drawing/2014/main" id="{0E0E5793-6430-4B00-8BFB-8098D270482A}"/>
                </a:ext>
              </a:extLst>
            </p:cNvPr>
            <p:cNvSpPr txBox="1"/>
            <p:nvPr/>
          </p:nvSpPr>
          <p:spPr>
            <a:xfrm>
              <a:off x="928790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17</a:t>
              </a:r>
            </a:p>
          </p:txBody>
        </p:sp>
      </p:grpSp>
      <p:grpSp>
        <p:nvGrpSpPr>
          <p:cNvPr id="107" name="Group 106">
            <a:extLst>
              <a:ext uri="{FF2B5EF4-FFF2-40B4-BE49-F238E27FC236}">
                <a16:creationId xmlns:a16="http://schemas.microsoft.com/office/drawing/2014/main" id="{D5D71359-92F2-4D9F-89BE-9D636D7DEB84}"/>
              </a:ext>
            </a:extLst>
          </p:cNvPr>
          <p:cNvGrpSpPr/>
          <p:nvPr/>
        </p:nvGrpSpPr>
        <p:grpSpPr>
          <a:xfrm>
            <a:off x="10391330" y="5163759"/>
            <a:ext cx="1280160" cy="1650612"/>
            <a:chOff x="10667768" y="5163759"/>
            <a:chExt cx="1280160" cy="1650612"/>
          </a:xfrm>
        </p:grpSpPr>
        <p:sp>
          <p:nvSpPr>
            <p:cNvPr id="69" name="Rectangle: Rounded Corners 68">
              <a:extLst>
                <a:ext uri="{FF2B5EF4-FFF2-40B4-BE49-F238E27FC236}">
                  <a16:creationId xmlns:a16="http://schemas.microsoft.com/office/drawing/2014/main" id="{28EEF271-9736-4D4B-A825-3EADA157E07A}"/>
                </a:ext>
              </a:extLst>
            </p:cNvPr>
            <p:cNvSpPr/>
            <p:nvPr/>
          </p:nvSpPr>
          <p:spPr>
            <a:xfrm>
              <a:off x="1066776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Notify users about changes.</a:t>
              </a:r>
            </a:p>
          </p:txBody>
        </p:sp>
        <p:sp>
          <p:nvSpPr>
            <p:cNvPr id="70" name="TextBox 69">
              <a:extLst>
                <a:ext uri="{FF2B5EF4-FFF2-40B4-BE49-F238E27FC236}">
                  <a16:creationId xmlns:a16="http://schemas.microsoft.com/office/drawing/2014/main" id="{E4023C61-0A10-48D1-9595-E01478AA44A6}"/>
                </a:ext>
              </a:extLst>
            </p:cNvPr>
            <p:cNvSpPr txBox="1"/>
            <p:nvPr/>
          </p:nvSpPr>
          <p:spPr>
            <a:xfrm>
              <a:off x="1069612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18</a:t>
              </a:r>
            </a:p>
          </p:txBody>
        </p:sp>
      </p:grpSp>
      <p:grpSp>
        <p:nvGrpSpPr>
          <p:cNvPr id="114" name="Group 113">
            <a:extLst>
              <a:ext uri="{FF2B5EF4-FFF2-40B4-BE49-F238E27FC236}">
                <a16:creationId xmlns:a16="http://schemas.microsoft.com/office/drawing/2014/main" id="{B6A8691D-62A3-413D-9604-54AAE42F27ED}"/>
              </a:ext>
            </a:extLst>
          </p:cNvPr>
          <p:cNvGrpSpPr/>
          <p:nvPr/>
        </p:nvGrpSpPr>
        <p:grpSpPr>
          <a:xfrm>
            <a:off x="7607969" y="5163759"/>
            <a:ext cx="1420032" cy="1650612"/>
            <a:chOff x="7607969" y="5163759"/>
            <a:chExt cx="1420032" cy="1650612"/>
          </a:xfrm>
        </p:grpSpPr>
        <p:grpSp>
          <p:nvGrpSpPr>
            <p:cNvPr id="105" name="Group 104">
              <a:extLst>
                <a:ext uri="{FF2B5EF4-FFF2-40B4-BE49-F238E27FC236}">
                  <a16:creationId xmlns:a16="http://schemas.microsoft.com/office/drawing/2014/main" id="{3BD5BC94-98A9-4083-917F-85F132BD1717}"/>
                </a:ext>
              </a:extLst>
            </p:cNvPr>
            <p:cNvGrpSpPr/>
            <p:nvPr/>
          </p:nvGrpSpPr>
          <p:grpSpPr>
            <a:xfrm>
              <a:off x="7607969" y="5163759"/>
              <a:ext cx="1280160" cy="1650612"/>
              <a:chOff x="7851329" y="5163759"/>
              <a:chExt cx="1280160" cy="1650612"/>
            </a:xfrm>
          </p:grpSpPr>
          <p:sp>
            <p:nvSpPr>
              <p:cNvPr id="63" name="Rectangle: Rounded Corners 62">
                <a:extLst>
                  <a:ext uri="{FF2B5EF4-FFF2-40B4-BE49-F238E27FC236}">
                    <a16:creationId xmlns:a16="http://schemas.microsoft.com/office/drawing/2014/main" id="{43B34CD7-4617-46AE-9EF4-8CE0B8189B2A}"/>
                  </a:ext>
                </a:extLst>
              </p:cNvPr>
              <p:cNvSpPr/>
              <p:nvPr/>
            </p:nvSpPr>
            <p:spPr>
              <a:xfrm>
                <a:off x="7851329"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endParaRPr>
              </a:p>
            </p:txBody>
          </p:sp>
          <p:sp>
            <p:nvSpPr>
              <p:cNvPr id="64" name="TextBox 63">
                <a:extLst>
                  <a:ext uri="{FF2B5EF4-FFF2-40B4-BE49-F238E27FC236}">
                    <a16:creationId xmlns:a16="http://schemas.microsoft.com/office/drawing/2014/main" id="{EF0CD037-229C-495D-95B2-0D1F507F41C6}"/>
                  </a:ext>
                </a:extLst>
              </p:cNvPr>
              <p:cNvSpPr txBox="1"/>
              <p:nvPr/>
            </p:nvSpPr>
            <p:spPr>
              <a:xfrm>
                <a:off x="7879682"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16</a:t>
                </a:r>
              </a:p>
            </p:txBody>
          </p:sp>
        </p:grpSp>
        <p:sp>
          <p:nvSpPr>
            <p:cNvPr id="113" name="TextBox 112">
              <a:extLst>
                <a:ext uri="{FF2B5EF4-FFF2-40B4-BE49-F238E27FC236}">
                  <a16:creationId xmlns:a16="http://schemas.microsoft.com/office/drawing/2014/main" id="{C0CB8BE3-2E90-4536-AF77-093748EE89B6}"/>
                </a:ext>
              </a:extLst>
            </p:cNvPr>
            <p:cNvSpPr txBox="1"/>
            <p:nvPr/>
          </p:nvSpPr>
          <p:spPr>
            <a:xfrm>
              <a:off x="7633962" y="5518328"/>
              <a:ext cx="139403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Convey the consequences of user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actions.</a:t>
              </a:r>
            </a:p>
          </p:txBody>
        </p:sp>
      </p:grpSp>
      <p:sp>
        <p:nvSpPr>
          <p:cNvPr id="14" name="Title 13">
            <a:extLst>
              <a:ext uri="{FF2B5EF4-FFF2-40B4-BE49-F238E27FC236}">
                <a16:creationId xmlns:a16="http://schemas.microsoft.com/office/drawing/2014/main" id="{13F8B77B-B703-40AE-9739-B70483923DA5}"/>
              </a:ext>
            </a:extLst>
          </p:cNvPr>
          <p:cNvSpPr>
            <a:spLocks noGrp="1"/>
          </p:cNvSpPr>
          <p:nvPr>
            <p:ph type="title"/>
          </p:nvPr>
        </p:nvSpPr>
        <p:spPr>
          <a:xfrm>
            <a:off x="625142" y="410034"/>
            <a:ext cx="11370821" cy="738664"/>
          </a:xfrm>
        </p:spPr>
        <p:txBody>
          <a:bodyPr>
            <a:normAutofit/>
          </a:bodyPr>
          <a:lstStyle/>
          <a:p>
            <a:pPr algn="r"/>
            <a:r>
              <a:rPr lang="en-US" sz="2800"/>
              <a:t> </a:t>
            </a:r>
            <a:endParaRPr lang="en-US"/>
          </a:p>
        </p:txBody>
      </p:sp>
      <p:sp>
        <p:nvSpPr>
          <p:cNvPr id="3" name="Slide Number Placeholder 2">
            <a:extLst>
              <a:ext uri="{FF2B5EF4-FFF2-40B4-BE49-F238E27FC236}">
                <a16:creationId xmlns:a16="http://schemas.microsoft.com/office/drawing/2014/main" id="{4F51D30C-6FD3-4CD5-82D4-23B658CBA284}"/>
              </a:ext>
            </a:extLst>
          </p:cNvPr>
          <p:cNvSpPr>
            <a:spLocks noGrp="1"/>
          </p:cNvSpPr>
          <p:nvPr>
            <p:ph type="sldNum" sz="quarter" idx="12"/>
          </p:nvPr>
        </p:nvSpPr>
        <p:spPr/>
        <p:txBody>
          <a:bodyPr/>
          <a:lstStyle/>
          <a:p>
            <a:fld id="{94D34ABF-D681-4349-B172-068E264D079D}" type="slidenum">
              <a:rPr lang="en-US" smtClean="0"/>
              <a:t>11</a:t>
            </a:fld>
            <a:endParaRPr lang="en-US"/>
          </a:p>
        </p:txBody>
      </p:sp>
      <p:pic>
        <p:nvPicPr>
          <p:cNvPr id="68" name="Graphic 67">
            <a:extLst>
              <a:ext uri="{FF2B5EF4-FFF2-40B4-BE49-F238E27FC236}">
                <a16:creationId xmlns:a16="http://schemas.microsoft.com/office/drawing/2014/main" id="{068C1A1E-0094-4422-B770-A7F31B1525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372" y="1476265"/>
            <a:ext cx="1005840" cy="1005840"/>
          </a:xfrm>
          <a:prstGeom prst="rect">
            <a:avLst/>
          </a:prstGeom>
        </p:spPr>
      </p:pic>
      <p:sp>
        <p:nvSpPr>
          <p:cNvPr id="71" name="Title 13">
            <a:extLst>
              <a:ext uri="{FF2B5EF4-FFF2-40B4-BE49-F238E27FC236}">
                <a16:creationId xmlns:a16="http://schemas.microsoft.com/office/drawing/2014/main" id="{8780C446-0866-4D59-A7AF-DB51E35B5D79}"/>
              </a:ext>
            </a:extLst>
          </p:cNvPr>
          <p:cNvSpPr txBox="1">
            <a:spLocks/>
          </p:cNvSpPr>
          <p:nvPr/>
        </p:nvSpPr>
        <p:spPr>
          <a:xfrm>
            <a:off x="777542" y="562434"/>
            <a:ext cx="11370821" cy="73866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800"/>
              <a:t>Guidelines for Human AI Interaction</a:t>
            </a:r>
            <a:br>
              <a:rPr lang="en-US"/>
            </a:br>
            <a:r>
              <a:rPr lang="en-US" sz="2000"/>
              <a:t>Learn more: </a:t>
            </a:r>
            <a:r>
              <a:rPr lang="en-US" sz="2000">
                <a:hlinkClick r:id="rId5"/>
              </a:rPr>
              <a:t>https://aka.ms/aiguidelines</a:t>
            </a:r>
            <a:r>
              <a:rPr lang="en-US" sz="2000"/>
              <a:t> </a:t>
            </a:r>
            <a:endParaRPr lang="en-US"/>
          </a:p>
        </p:txBody>
      </p:sp>
    </p:spTree>
    <p:extLst>
      <p:ext uri="{BB962C8B-B14F-4D97-AF65-F5344CB8AC3E}">
        <p14:creationId xmlns:p14="http://schemas.microsoft.com/office/powerpoint/2010/main" val="4229495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erson writing in a notebook&#10;">
            <a:extLst>
              <a:ext uri="{FF2B5EF4-FFF2-40B4-BE49-F238E27FC236}">
                <a16:creationId xmlns:a16="http://schemas.microsoft.com/office/drawing/2014/main" id="{D23C215E-B002-4726-9682-11D877BE62E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20171" t="52525" r="48180" b="1"/>
          <a:stretch/>
        </p:blipFill>
        <p:spPr>
          <a:xfrm>
            <a:off x="9076500" y="2025650"/>
            <a:ext cx="2532888" cy="2532888"/>
          </a:xfrm>
          <a:prstGeom prst="rect">
            <a:avLst/>
          </a:prstGeom>
        </p:spPr>
      </p:pic>
      <p:pic>
        <p:nvPicPr>
          <p:cNvPr id="21" name="Picture Placeholder 20" descr="A row of people working at computers, indoor sitting">
            <a:extLst>
              <a:ext uri="{FF2B5EF4-FFF2-40B4-BE49-F238E27FC236}">
                <a16:creationId xmlns:a16="http://schemas.microsoft.com/office/drawing/2014/main" id="{2D2CC6A5-9910-4B1F-A178-99B91E5CFF01}"/>
              </a:ext>
            </a:extLst>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16657" r="16657"/>
          <a:stretch>
            <a:fillRect/>
          </a:stretch>
        </p:blipFill>
        <p:spPr>
          <a:xfrm>
            <a:off x="6245204" y="2025650"/>
            <a:ext cx="2532888" cy="2532888"/>
          </a:xfrm>
        </p:spPr>
      </p:pic>
      <p:sp>
        <p:nvSpPr>
          <p:cNvPr id="2" name="Title 1">
            <a:extLst>
              <a:ext uri="{FF2B5EF4-FFF2-40B4-BE49-F238E27FC236}">
                <a16:creationId xmlns:a16="http://schemas.microsoft.com/office/drawing/2014/main" id="{6DECC1E3-318F-4AE8-9687-3A41C169632A}"/>
              </a:ext>
            </a:extLst>
          </p:cNvPr>
          <p:cNvSpPr>
            <a:spLocks noGrp="1"/>
          </p:cNvSpPr>
          <p:nvPr>
            <p:ph type="title"/>
          </p:nvPr>
        </p:nvSpPr>
        <p:spPr>
          <a:xfrm>
            <a:off x="588263" y="457200"/>
            <a:ext cx="11018520" cy="861774"/>
          </a:xfrm>
        </p:spPr>
        <p:txBody>
          <a:bodyPr>
            <a:normAutofit fontScale="90000"/>
          </a:bodyPr>
          <a:lstStyle/>
          <a:p>
            <a:r>
              <a:rPr lang="en-US"/>
              <a:t>Creating the Guidelines for Human-AI Interaction</a:t>
            </a:r>
            <a:br>
              <a:rPr lang="en-US"/>
            </a:br>
            <a:r>
              <a:rPr lang="en-US" sz="2000" spc="0"/>
              <a:t>ACM CHI 2019, Honorable Mention Award</a:t>
            </a:r>
            <a:endParaRPr lang="en-US" spc="0"/>
          </a:p>
        </p:txBody>
      </p:sp>
      <p:sp>
        <p:nvSpPr>
          <p:cNvPr id="3" name="Text Placeholder 2">
            <a:extLst>
              <a:ext uri="{FF2B5EF4-FFF2-40B4-BE49-F238E27FC236}">
                <a16:creationId xmlns:a16="http://schemas.microsoft.com/office/drawing/2014/main" id="{DCE48432-9A97-4080-B8FE-651B9248F6F6}"/>
              </a:ext>
            </a:extLst>
          </p:cNvPr>
          <p:cNvSpPr>
            <a:spLocks noGrp="1"/>
          </p:cNvSpPr>
          <p:nvPr>
            <p:ph type="body" sz="quarter" idx="16"/>
          </p:nvPr>
        </p:nvSpPr>
        <p:spPr>
          <a:xfrm>
            <a:off x="582613" y="4753938"/>
            <a:ext cx="2532888" cy="892552"/>
          </a:xfrm>
        </p:spPr>
        <p:txBody>
          <a:bodyPr/>
          <a:lstStyle/>
          <a:p>
            <a:pPr algn="l"/>
            <a:r>
              <a:rPr lang="en-US">
                <a:latin typeface="+mj-lt"/>
              </a:rPr>
              <a:t>Phase 1. Consolidation</a:t>
            </a:r>
          </a:p>
          <a:p>
            <a:pPr algn="l"/>
            <a:r>
              <a:rPr lang="en-US" sz="1800"/>
              <a:t>150+ recommendations</a:t>
            </a:r>
          </a:p>
        </p:txBody>
      </p:sp>
      <p:pic>
        <p:nvPicPr>
          <p:cNvPr id="17" name="Picture Placeholder 16" descr="A picture of post-it notes on a whiteboard from an affinity diagramming session">
            <a:extLst>
              <a:ext uri="{FF2B5EF4-FFF2-40B4-BE49-F238E27FC236}">
                <a16:creationId xmlns:a16="http://schemas.microsoft.com/office/drawing/2014/main" id="{C2A18435-4965-46BB-B9C1-065774A72348}"/>
              </a:ext>
            </a:extLst>
          </p:cNvPr>
          <p:cNvPicPr>
            <a:picLocks noGrp="1" noChangeAspect="1"/>
          </p:cNvPicPr>
          <p:nvPr>
            <p:ph type="pic" sz="quarter" idx="13"/>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l="24558" r="24558"/>
          <a:stretch>
            <a:fillRect/>
          </a:stretch>
        </p:blipFill>
        <p:spPr/>
      </p:pic>
      <p:sp>
        <p:nvSpPr>
          <p:cNvPr id="5" name="Text Placeholder 4">
            <a:extLst>
              <a:ext uri="{FF2B5EF4-FFF2-40B4-BE49-F238E27FC236}">
                <a16:creationId xmlns:a16="http://schemas.microsoft.com/office/drawing/2014/main" id="{95192067-6395-4D1F-A580-E6BB5A14036E}"/>
              </a:ext>
            </a:extLst>
          </p:cNvPr>
          <p:cNvSpPr>
            <a:spLocks noGrp="1"/>
          </p:cNvSpPr>
          <p:nvPr>
            <p:ph type="body" sz="quarter" idx="17"/>
          </p:nvPr>
        </p:nvSpPr>
        <p:spPr>
          <a:xfrm>
            <a:off x="3413908" y="4753938"/>
            <a:ext cx="2532888" cy="923330"/>
          </a:xfrm>
        </p:spPr>
        <p:txBody>
          <a:bodyPr/>
          <a:lstStyle/>
          <a:p>
            <a:pPr algn="l"/>
            <a:r>
              <a:rPr lang="en-US">
                <a:latin typeface="+mj-lt"/>
              </a:rPr>
              <a:t>Phase 2. </a:t>
            </a:r>
          </a:p>
          <a:p>
            <a:pPr algn="l"/>
            <a:r>
              <a:rPr lang="en-US">
                <a:latin typeface="+mj-lt"/>
              </a:rPr>
              <a:t>Team Evaluation</a:t>
            </a:r>
          </a:p>
          <a:p>
            <a:pPr algn="l"/>
            <a:r>
              <a:rPr lang="en-US" sz="1800"/>
              <a:t>13 common AI products</a:t>
            </a:r>
          </a:p>
        </p:txBody>
      </p:sp>
      <p:pic>
        <p:nvPicPr>
          <p:cNvPr id="19" name="Picture Placeholder 18" descr="A close up of a notebook page with checklist items&#10;">
            <a:extLst>
              <a:ext uri="{FF2B5EF4-FFF2-40B4-BE49-F238E27FC236}">
                <a16:creationId xmlns:a16="http://schemas.microsoft.com/office/drawing/2014/main" id="{03A0BD17-ED04-44ED-86DC-0FDC90ED8694}"/>
              </a:ext>
            </a:extLst>
          </p:cNvPr>
          <p:cNvPicPr>
            <a:picLocks noGrp="1" noChangeAspect="1"/>
          </p:cNvPicPr>
          <p:nvPr>
            <p:ph type="pic" sz="quarter" idx="14"/>
          </p:nvPr>
        </p:nvPicPr>
        <p:blipFill>
          <a:blip r:embed="rId8" cstate="print">
            <a:extLst>
              <a:ext uri="{28A0092B-C50C-407E-A947-70E740481C1C}">
                <a14:useLocalDpi xmlns:a14="http://schemas.microsoft.com/office/drawing/2010/main" val="0"/>
              </a:ext>
            </a:extLst>
          </a:blip>
          <a:srcRect l="16731" r="16731"/>
          <a:stretch>
            <a:fillRect/>
          </a:stretch>
        </p:blipFill>
        <p:spPr/>
      </p:pic>
      <p:sp>
        <p:nvSpPr>
          <p:cNvPr id="7" name="Text Placeholder 6">
            <a:extLst>
              <a:ext uri="{FF2B5EF4-FFF2-40B4-BE49-F238E27FC236}">
                <a16:creationId xmlns:a16="http://schemas.microsoft.com/office/drawing/2014/main" id="{2BB0A11D-EE34-4D4B-BD66-A2508D4F763D}"/>
              </a:ext>
            </a:extLst>
          </p:cNvPr>
          <p:cNvSpPr>
            <a:spLocks noGrp="1"/>
          </p:cNvSpPr>
          <p:nvPr>
            <p:ph type="body" sz="quarter" idx="18"/>
          </p:nvPr>
        </p:nvSpPr>
        <p:spPr>
          <a:xfrm>
            <a:off x="6245204" y="4753938"/>
            <a:ext cx="2532888" cy="1169551"/>
          </a:xfrm>
        </p:spPr>
        <p:txBody>
          <a:bodyPr/>
          <a:lstStyle/>
          <a:p>
            <a:pPr algn="l"/>
            <a:r>
              <a:rPr lang="en-US">
                <a:latin typeface="+mj-lt"/>
              </a:rPr>
              <a:t>Phase 3.</a:t>
            </a:r>
          </a:p>
          <a:p>
            <a:pPr algn="l"/>
            <a:r>
              <a:rPr lang="en-US">
                <a:latin typeface="+mj-lt"/>
              </a:rPr>
              <a:t>User Evaluation</a:t>
            </a:r>
          </a:p>
          <a:p>
            <a:pPr algn="l"/>
            <a:r>
              <a:rPr lang="en-US" sz="1800"/>
              <a:t>49 UX practitioners, </a:t>
            </a:r>
          </a:p>
          <a:p>
            <a:pPr algn="l"/>
            <a:r>
              <a:rPr lang="en-US" sz="1800"/>
              <a:t>20 AI products</a:t>
            </a:r>
          </a:p>
        </p:txBody>
      </p:sp>
      <p:sp>
        <p:nvSpPr>
          <p:cNvPr id="9" name="Text Placeholder 8">
            <a:extLst>
              <a:ext uri="{FF2B5EF4-FFF2-40B4-BE49-F238E27FC236}">
                <a16:creationId xmlns:a16="http://schemas.microsoft.com/office/drawing/2014/main" id="{E5AE596B-431C-4A16-97B4-1C460F96F5FD}"/>
              </a:ext>
            </a:extLst>
          </p:cNvPr>
          <p:cNvSpPr>
            <a:spLocks noGrp="1"/>
          </p:cNvSpPr>
          <p:nvPr>
            <p:ph type="body" sz="quarter" idx="20"/>
          </p:nvPr>
        </p:nvSpPr>
        <p:spPr>
          <a:xfrm>
            <a:off x="9076500" y="4753938"/>
            <a:ext cx="2532888" cy="923330"/>
          </a:xfrm>
        </p:spPr>
        <p:txBody>
          <a:bodyPr/>
          <a:lstStyle/>
          <a:p>
            <a:pPr algn="l"/>
            <a:r>
              <a:rPr lang="en-US">
                <a:latin typeface="+mj-lt"/>
              </a:rPr>
              <a:t>Phase 4.</a:t>
            </a:r>
          </a:p>
          <a:p>
            <a:pPr algn="l"/>
            <a:r>
              <a:rPr lang="en-US">
                <a:latin typeface="+mj-lt"/>
              </a:rPr>
              <a:t>Expert Review</a:t>
            </a:r>
          </a:p>
          <a:p>
            <a:pPr algn="l"/>
            <a:r>
              <a:rPr lang="en-US" sz="1800"/>
              <a:t>11 UX practitioners</a:t>
            </a:r>
          </a:p>
        </p:txBody>
      </p:sp>
    </p:spTree>
    <p:extLst>
      <p:ext uri="{BB962C8B-B14F-4D97-AF65-F5344CB8AC3E}">
        <p14:creationId xmlns:p14="http://schemas.microsoft.com/office/powerpoint/2010/main" val="142741277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FCF81-788E-421C-BE75-0192ED3C87CC}"/>
              </a:ext>
            </a:extLst>
          </p:cNvPr>
          <p:cNvPicPr>
            <a:picLocks noChangeAspect="1"/>
          </p:cNvPicPr>
          <p:nvPr/>
        </p:nvPicPr>
        <p:blipFill rotWithShape="1">
          <a:blip r:embed="rId3"/>
          <a:srcRect r="272" b="1799"/>
          <a:stretch/>
        </p:blipFill>
        <p:spPr>
          <a:xfrm>
            <a:off x="-130780" y="-82550"/>
            <a:ext cx="12431362" cy="6940550"/>
          </a:xfrm>
          <a:prstGeom prst="rect">
            <a:avLst/>
          </a:prstGeom>
        </p:spPr>
      </p:pic>
      <p:sp>
        <p:nvSpPr>
          <p:cNvPr id="2" name="Oval 1">
            <a:extLst>
              <a:ext uri="{FF2B5EF4-FFF2-40B4-BE49-F238E27FC236}">
                <a16:creationId xmlns:a16="http://schemas.microsoft.com/office/drawing/2014/main" id="{74D503AD-686B-4D9F-AD88-90DD4A5FDF9E}"/>
              </a:ext>
            </a:extLst>
          </p:cNvPr>
          <p:cNvSpPr/>
          <p:nvPr/>
        </p:nvSpPr>
        <p:spPr bwMode="auto">
          <a:xfrm>
            <a:off x="723900" y="1095375"/>
            <a:ext cx="1819275" cy="1819275"/>
          </a:xfrm>
          <a:prstGeom prst="ellipse">
            <a:avLst/>
          </a:prstGeom>
          <a:solidFill>
            <a:srgbClr val="D8402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8100" tIns="38100" rIns="38100" bIns="38100" numCol="1" spcCol="0" rtlCol="0" fromWordArt="0" anchor="ctr" anchorCtr="0" forceAA="0" compatLnSpc="1">
            <a:prstTxWarp prst="textNoShape">
              <a:avLst/>
            </a:prstTxWarp>
            <a:noAutofit/>
          </a:bodyPr>
          <a:lstStyle/>
          <a:p>
            <a:pPr algn="ctr" defTabSz="761719" fontAlgn="base">
              <a:spcBef>
                <a:spcPct val="0"/>
              </a:spcBef>
              <a:spcAft>
                <a:spcPct val="0"/>
              </a:spcAft>
            </a:pPr>
            <a:endParaRPr lang="en-US" sz="1833">
              <a:solidFill>
                <a:schemeClr val="bg1"/>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19D3A36B-C528-4FE6-9C15-33C87F65D33F}"/>
              </a:ext>
            </a:extLst>
          </p:cNvPr>
          <p:cNvSpPr txBox="1"/>
          <p:nvPr/>
        </p:nvSpPr>
        <p:spPr>
          <a:xfrm>
            <a:off x="881063" y="1515316"/>
            <a:ext cx="1504949" cy="1072858"/>
          </a:xfrm>
          <a:prstGeom prst="rect">
            <a:avLst/>
          </a:prstGeom>
          <a:noFill/>
        </p:spPr>
        <p:txBody>
          <a:bodyPr wrap="square" lIns="0" tIns="0" rIns="0" bIns="0" rtlCol="0">
            <a:spAutoFit/>
          </a:bodyPr>
          <a:lstStyle/>
          <a:p>
            <a:pPr algn="ctr"/>
            <a:r>
              <a:rPr lang="en-US" sz="1667">
                <a:solidFill>
                  <a:schemeClr val="bg1"/>
                </a:solidFill>
                <a:latin typeface="Segoe UI Light" panose="020B0502040204020203" pitchFamily="34" charset="0"/>
                <a:cs typeface="Segoe UI Light" panose="020B0502040204020203" pitchFamily="34" charset="0"/>
              </a:rPr>
              <a:t>Best paper honorable mention award</a:t>
            </a:r>
          </a:p>
          <a:p>
            <a:pPr algn="ctr">
              <a:lnSpc>
                <a:spcPct val="150000"/>
              </a:lnSpc>
            </a:pPr>
            <a:r>
              <a:rPr lang="en-US" sz="1500">
                <a:solidFill>
                  <a:schemeClr val="bg1"/>
                </a:solidFill>
                <a:latin typeface="Segoe UI Semibold" panose="020B0702040204020203" pitchFamily="34" charset="0"/>
                <a:cs typeface="Segoe UI Semibold" panose="020B0702040204020203" pitchFamily="34" charset="0"/>
              </a:rPr>
              <a:t>CHI 2019</a:t>
            </a:r>
          </a:p>
        </p:txBody>
      </p:sp>
      <p:pic>
        <p:nvPicPr>
          <p:cNvPr id="6" name="Picture 5">
            <a:extLst>
              <a:ext uri="{FF2B5EF4-FFF2-40B4-BE49-F238E27FC236}">
                <a16:creationId xmlns:a16="http://schemas.microsoft.com/office/drawing/2014/main" id="{006942D1-C10F-4619-A7AA-CD25027F7E5C}"/>
              </a:ext>
            </a:extLst>
          </p:cNvPr>
          <p:cNvPicPr>
            <a:picLocks noChangeAspect="1"/>
          </p:cNvPicPr>
          <p:nvPr/>
        </p:nvPicPr>
        <p:blipFill rotWithShape="1">
          <a:blip r:embed="rId4"/>
          <a:srcRect r="71340"/>
          <a:stretch/>
        </p:blipFill>
        <p:spPr>
          <a:xfrm>
            <a:off x="2143182" y="233916"/>
            <a:ext cx="1124995" cy="769028"/>
          </a:xfrm>
          <a:prstGeom prst="rect">
            <a:avLst/>
          </a:prstGeom>
        </p:spPr>
      </p:pic>
    </p:spTree>
    <p:extLst>
      <p:ext uri="{BB962C8B-B14F-4D97-AF65-F5344CB8AC3E}">
        <p14:creationId xmlns:p14="http://schemas.microsoft.com/office/powerpoint/2010/main" val="513517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C5894D-335C-4988-BC40-AB26C840DFDA}"/>
              </a:ext>
            </a:extLst>
          </p:cNvPr>
          <p:cNvSpPr>
            <a:spLocks noGrp="1"/>
          </p:cNvSpPr>
          <p:nvPr>
            <p:ph type="body" sz="quarter" idx="10"/>
          </p:nvPr>
        </p:nvSpPr>
        <p:spPr>
          <a:xfrm>
            <a:off x="4938315" y="2110131"/>
            <a:ext cx="6669658" cy="2634567"/>
          </a:xfrm>
        </p:spPr>
        <p:txBody>
          <a:bodyPr/>
          <a:lstStyle/>
          <a:p>
            <a:r>
              <a:rPr lang="en-US"/>
              <a:t>The guidelines are not a checklist</a:t>
            </a:r>
          </a:p>
          <a:p>
            <a:r>
              <a:rPr lang="en-US"/>
              <a:t>Additional guidelines may be needed in some scenarios</a:t>
            </a:r>
          </a:p>
          <a:p>
            <a:r>
              <a:rPr lang="en-US"/>
              <a:t>You are using them “the right way” if you consider them during development</a:t>
            </a:r>
          </a:p>
        </p:txBody>
      </p:sp>
      <p:sp>
        <p:nvSpPr>
          <p:cNvPr id="3" name="Title 2">
            <a:extLst>
              <a:ext uri="{FF2B5EF4-FFF2-40B4-BE49-F238E27FC236}">
                <a16:creationId xmlns:a16="http://schemas.microsoft.com/office/drawing/2014/main" id="{8B538757-EDFD-422B-A287-7AF82ABE1924}"/>
              </a:ext>
            </a:extLst>
          </p:cNvPr>
          <p:cNvSpPr>
            <a:spLocks noGrp="1"/>
          </p:cNvSpPr>
          <p:nvPr>
            <p:ph type="title"/>
          </p:nvPr>
        </p:nvSpPr>
        <p:spPr>
          <a:xfrm>
            <a:off x="588263" y="3150414"/>
            <a:ext cx="3183637" cy="553998"/>
          </a:xfrm>
        </p:spPr>
        <p:txBody>
          <a:bodyPr>
            <a:normAutofit fontScale="90000"/>
          </a:bodyPr>
          <a:lstStyle/>
          <a:p>
            <a:r>
              <a:rPr lang="en-US"/>
              <a:t>Disclaimers</a:t>
            </a:r>
          </a:p>
        </p:txBody>
      </p:sp>
    </p:spTree>
    <p:extLst>
      <p:ext uri="{BB962C8B-B14F-4D97-AF65-F5344CB8AC3E}">
        <p14:creationId xmlns:p14="http://schemas.microsoft.com/office/powerpoint/2010/main" val="3007591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24EBAF7-64FB-45DA-92F4-BF66FD44E0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31410" y="1299195"/>
            <a:ext cx="1005840" cy="1005840"/>
          </a:xfrm>
          <a:prstGeom prst="rect">
            <a:avLst/>
          </a:prstGeom>
        </p:spPr>
      </p:pic>
      <p:sp>
        <p:nvSpPr>
          <p:cNvPr id="2" name="TextBox 1">
            <a:extLst>
              <a:ext uri="{FF2B5EF4-FFF2-40B4-BE49-F238E27FC236}">
                <a16:creationId xmlns:a16="http://schemas.microsoft.com/office/drawing/2014/main" id="{44E0B7AA-CFCE-4AEC-ADB0-9E61F40919BF}"/>
              </a:ext>
            </a:extLst>
          </p:cNvPr>
          <p:cNvSpPr txBox="1"/>
          <p:nvPr/>
        </p:nvSpPr>
        <p:spPr>
          <a:xfrm>
            <a:off x="71911" y="662938"/>
            <a:ext cx="14325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D76BB"/>
                </a:solidFill>
                <a:effectLst/>
                <a:uLnTx/>
                <a:uFillTx/>
                <a:latin typeface="+mj-lt"/>
                <a:cs typeface="Segoe UI" panose="020B0502040204020203" pitchFamily="34" charset="0"/>
              </a:rPr>
              <a:t>INITIALLY</a:t>
            </a:r>
          </a:p>
        </p:txBody>
      </p:sp>
      <p:sp>
        <p:nvSpPr>
          <p:cNvPr id="7" name="TextBox 6">
            <a:extLst>
              <a:ext uri="{FF2B5EF4-FFF2-40B4-BE49-F238E27FC236}">
                <a16:creationId xmlns:a16="http://schemas.microsoft.com/office/drawing/2014/main" id="{E0C9721F-3D5F-405C-9FFC-4C32F5342392}"/>
              </a:ext>
            </a:extLst>
          </p:cNvPr>
          <p:cNvSpPr txBox="1"/>
          <p:nvPr/>
        </p:nvSpPr>
        <p:spPr>
          <a:xfrm>
            <a:off x="71911" y="2258102"/>
            <a:ext cx="19141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D53F26"/>
                </a:solidFill>
                <a:effectLst/>
                <a:uLnTx/>
                <a:uFillTx/>
                <a:latin typeface="+mj-lt"/>
                <a:ea typeface="+mn-ea"/>
                <a:cs typeface="Segoe UI" panose="020B0502040204020203" pitchFamily="34" charset="0"/>
              </a:rPr>
              <a:t>DURING INTERACTION</a:t>
            </a:r>
          </a:p>
        </p:txBody>
      </p:sp>
      <p:sp>
        <p:nvSpPr>
          <p:cNvPr id="8" name="TextBox 7">
            <a:extLst>
              <a:ext uri="{FF2B5EF4-FFF2-40B4-BE49-F238E27FC236}">
                <a16:creationId xmlns:a16="http://schemas.microsoft.com/office/drawing/2014/main" id="{3529D688-CA78-4D33-9AD9-11FF4E98CC4A}"/>
              </a:ext>
            </a:extLst>
          </p:cNvPr>
          <p:cNvSpPr txBox="1"/>
          <p:nvPr/>
        </p:nvSpPr>
        <p:spPr>
          <a:xfrm>
            <a:off x="71911" y="4161042"/>
            <a:ext cx="228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B615"/>
                </a:solidFill>
                <a:effectLst/>
                <a:uLnTx/>
                <a:uFillTx/>
                <a:latin typeface="+mj-lt"/>
                <a:ea typeface="+mn-ea"/>
                <a:cs typeface="Segoe UI" panose="020B0502040204020203" pitchFamily="34" charset="0"/>
              </a:rPr>
              <a:t>WHEN WRONG</a:t>
            </a:r>
          </a:p>
        </p:txBody>
      </p:sp>
      <p:sp>
        <p:nvSpPr>
          <p:cNvPr id="9" name="TextBox 8">
            <a:extLst>
              <a:ext uri="{FF2B5EF4-FFF2-40B4-BE49-F238E27FC236}">
                <a16:creationId xmlns:a16="http://schemas.microsoft.com/office/drawing/2014/main" id="{00509686-BAA4-436F-97D1-479F2A47710D}"/>
              </a:ext>
            </a:extLst>
          </p:cNvPr>
          <p:cNvSpPr txBox="1"/>
          <p:nvPr/>
        </p:nvSpPr>
        <p:spPr>
          <a:xfrm>
            <a:off x="71911" y="5756207"/>
            <a:ext cx="228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97E3F"/>
                </a:solidFill>
                <a:effectLst/>
                <a:uLnTx/>
                <a:uFillTx/>
                <a:latin typeface="+mj-lt"/>
                <a:ea typeface="+mn-ea"/>
                <a:cs typeface="Segoe UI" panose="020B0502040204020203" pitchFamily="34" charset="0"/>
              </a:rPr>
              <a:t>OVER TIME</a:t>
            </a:r>
          </a:p>
        </p:txBody>
      </p:sp>
      <p:grpSp>
        <p:nvGrpSpPr>
          <p:cNvPr id="91" name="Group 90">
            <a:extLst>
              <a:ext uri="{FF2B5EF4-FFF2-40B4-BE49-F238E27FC236}">
                <a16:creationId xmlns:a16="http://schemas.microsoft.com/office/drawing/2014/main" id="{0948DBED-B59F-460F-84F6-1C152BCC2DE3}"/>
              </a:ext>
            </a:extLst>
          </p:cNvPr>
          <p:cNvGrpSpPr/>
          <p:nvPr/>
        </p:nvGrpSpPr>
        <p:grpSpPr>
          <a:xfrm>
            <a:off x="3430558" y="56599"/>
            <a:ext cx="1280160" cy="1650612"/>
            <a:chOff x="3621941" y="120391"/>
            <a:chExt cx="1280160" cy="1650612"/>
          </a:xfrm>
        </p:grpSpPr>
        <p:sp>
          <p:nvSpPr>
            <p:cNvPr id="11" name="Rectangle: Rounded Corners 10">
              <a:extLst>
                <a:ext uri="{FF2B5EF4-FFF2-40B4-BE49-F238E27FC236}">
                  <a16:creationId xmlns:a16="http://schemas.microsoft.com/office/drawing/2014/main" id="{3B195C28-4713-471F-BD50-CCDCD693908E}"/>
                </a:ext>
              </a:extLst>
            </p:cNvPr>
            <p:cNvSpPr/>
            <p:nvPr/>
          </p:nvSpPr>
          <p:spPr>
            <a:xfrm>
              <a:off x="3621941"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how well the system can do what it can do.</a:t>
              </a:r>
            </a:p>
          </p:txBody>
        </p:sp>
        <p:sp>
          <p:nvSpPr>
            <p:cNvPr id="12" name="TextBox 11">
              <a:extLst>
                <a:ext uri="{FF2B5EF4-FFF2-40B4-BE49-F238E27FC236}">
                  <a16:creationId xmlns:a16="http://schemas.microsoft.com/office/drawing/2014/main" id="{AFD0E9CE-AC13-40BA-A034-CE650F21652A}"/>
                </a:ext>
              </a:extLst>
            </p:cNvPr>
            <p:cNvSpPr txBox="1"/>
            <p:nvPr/>
          </p:nvSpPr>
          <p:spPr>
            <a:xfrm>
              <a:off x="3650294" y="120391"/>
              <a:ext cx="26802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a:t>
              </a:r>
            </a:p>
          </p:txBody>
        </p:sp>
      </p:grpSp>
      <p:grpSp>
        <p:nvGrpSpPr>
          <p:cNvPr id="90" name="Group 89">
            <a:extLst>
              <a:ext uri="{FF2B5EF4-FFF2-40B4-BE49-F238E27FC236}">
                <a16:creationId xmlns:a16="http://schemas.microsoft.com/office/drawing/2014/main" id="{B0A00F16-B499-4D73-9722-38A967BFFD7D}"/>
              </a:ext>
            </a:extLst>
          </p:cNvPr>
          <p:cNvGrpSpPr/>
          <p:nvPr/>
        </p:nvGrpSpPr>
        <p:grpSpPr>
          <a:xfrm>
            <a:off x="2044792" y="56599"/>
            <a:ext cx="1280160" cy="1650612"/>
            <a:chOff x="2044792" y="120391"/>
            <a:chExt cx="1280160" cy="1650612"/>
          </a:xfrm>
        </p:grpSpPr>
        <p:sp>
          <p:nvSpPr>
            <p:cNvPr id="15" name="Rectangle: Rounded Corners 14">
              <a:extLst>
                <a:ext uri="{FF2B5EF4-FFF2-40B4-BE49-F238E27FC236}">
                  <a16:creationId xmlns:a16="http://schemas.microsoft.com/office/drawing/2014/main" id="{B68E014A-395E-490C-BCE0-54E719AC2A24}"/>
                </a:ext>
              </a:extLst>
            </p:cNvPr>
            <p:cNvSpPr/>
            <p:nvPr/>
          </p:nvSpPr>
          <p:spPr>
            <a:xfrm>
              <a:off x="2044792"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what the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can do.</a:t>
              </a:r>
            </a:p>
          </p:txBody>
        </p:sp>
        <p:sp>
          <p:nvSpPr>
            <p:cNvPr id="16" name="TextBox 15">
              <a:extLst>
                <a:ext uri="{FF2B5EF4-FFF2-40B4-BE49-F238E27FC236}">
                  <a16:creationId xmlns:a16="http://schemas.microsoft.com/office/drawing/2014/main" id="{F850D719-57B0-481A-92C9-F66D9AC5DA23}"/>
                </a:ext>
              </a:extLst>
            </p:cNvPr>
            <p:cNvSpPr txBox="1"/>
            <p:nvPr/>
          </p:nvSpPr>
          <p:spPr>
            <a:xfrm>
              <a:off x="2073145" y="120391"/>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1</a:t>
              </a:r>
            </a:p>
          </p:txBody>
        </p:sp>
      </p:grpSp>
      <p:grpSp>
        <p:nvGrpSpPr>
          <p:cNvPr id="92" name="Group 91">
            <a:extLst>
              <a:ext uri="{FF2B5EF4-FFF2-40B4-BE49-F238E27FC236}">
                <a16:creationId xmlns:a16="http://schemas.microsoft.com/office/drawing/2014/main" id="{840CCDC2-CB1D-420D-A0F9-332AA5EF83BC}"/>
              </a:ext>
            </a:extLst>
          </p:cNvPr>
          <p:cNvGrpSpPr/>
          <p:nvPr/>
        </p:nvGrpSpPr>
        <p:grpSpPr>
          <a:xfrm>
            <a:off x="2034162" y="1758986"/>
            <a:ext cx="1280160" cy="1650612"/>
            <a:chOff x="2034162" y="1796786"/>
            <a:chExt cx="1280160" cy="1650612"/>
          </a:xfrm>
        </p:grpSpPr>
        <p:sp>
          <p:nvSpPr>
            <p:cNvPr id="24" name="Rectangle: Rounded Corners 23">
              <a:extLst>
                <a:ext uri="{FF2B5EF4-FFF2-40B4-BE49-F238E27FC236}">
                  <a16:creationId xmlns:a16="http://schemas.microsoft.com/office/drawing/2014/main" id="{4E997F9C-5019-4856-8711-FAA456E97608}"/>
                </a:ext>
              </a:extLst>
            </p:cNvPr>
            <p:cNvSpPr/>
            <p:nvPr/>
          </p:nvSpPr>
          <p:spPr>
            <a:xfrm>
              <a:off x="2034162"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services based on context.</a:t>
              </a:r>
            </a:p>
          </p:txBody>
        </p:sp>
        <p:sp>
          <p:nvSpPr>
            <p:cNvPr id="25" name="TextBox 24">
              <a:extLst>
                <a:ext uri="{FF2B5EF4-FFF2-40B4-BE49-F238E27FC236}">
                  <a16:creationId xmlns:a16="http://schemas.microsoft.com/office/drawing/2014/main" id="{60DC8C4E-BAAD-4C7C-A580-363B94CAE3BC}"/>
                </a:ext>
              </a:extLst>
            </p:cNvPr>
            <p:cNvSpPr txBox="1"/>
            <p:nvPr/>
          </p:nvSpPr>
          <p:spPr>
            <a:xfrm>
              <a:off x="2062515"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a:t>
              </a:r>
            </a:p>
          </p:txBody>
        </p:sp>
      </p:grpSp>
      <p:grpSp>
        <p:nvGrpSpPr>
          <p:cNvPr id="93" name="Group 92">
            <a:extLst>
              <a:ext uri="{FF2B5EF4-FFF2-40B4-BE49-F238E27FC236}">
                <a16:creationId xmlns:a16="http://schemas.microsoft.com/office/drawing/2014/main" id="{B27C3AF8-E2EF-43ED-A71C-B0DAB53C3C0C}"/>
              </a:ext>
            </a:extLst>
          </p:cNvPr>
          <p:cNvGrpSpPr/>
          <p:nvPr/>
        </p:nvGrpSpPr>
        <p:grpSpPr>
          <a:xfrm>
            <a:off x="3429389" y="1758986"/>
            <a:ext cx="1280160" cy="1650612"/>
            <a:chOff x="3623131" y="1796786"/>
            <a:chExt cx="1280160" cy="1650612"/>
          </a:xfrm>
        </p:grpSpPr>
        <p:sp>
          <p:nvSpPr>
            <p:cNvPr id="27" name="Rectangle: Rounded Corners 26">
              <a:extLst>
                <a:ext uri="{FF2B5EF4-FFF2-40B4-BE49-F238E27FC236}">
                  <a16:creationId xmlns:a16="http://schemas.microsoft.com/office/drawing/2014/main" id="{BABE4945-0F07-46A9-9FC9-6939B752397B}"/>
                </a:ext>
              </a:extLst>
            </p:cNvPr>
            <p:cNvSpPr/>
            <p:nvPr/>
          </p:nvSpPr>
          <p:spPr>
            <a:xfrm>
              <a:off x="3623131"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Show contextually relevant information.</a:t>
              </a:r>
            </a:p>
          </p:txBody>
        </p:sp>
        <p:sp>
          <p:nvSpPr>
            <p:cNvPr id="28" name="TextBox 27">
              <a:extLst>
                <a:ext uri="{FF2B5EF4-FFF2-40B4-BE49-F238E27FC236}">
                  <a16:creationId xmlns:a16="http://schemas.microsoft.com/office/drawing/2014/main" id="{3D93673C-8F12-419B-BB74-1F7450088560}"/>
                </a:ext>
              </a:extLst>
            </p:cNvPr>
            <p:cNvSpPr txBox="1"/>
            <p:nvPr/>
          </p:nvSpPr>
          <p:spPr>
            <a:xfrm>
              <a:off x="3651484"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a:t>
              </a:r>
            </a:p>
          </p:txBody>
        </p:sp>
      </p:grpSp>
      <p:grpSp>
        <p:nvGrpSpPr>
          <p:cNvPr id="94" name="Group 93">
            <a:extLst>
              <a:ext uri="{FF2B5EF4-FFF2-40B4-BE49-F238E27FC236}">
                <a16:creationId xmlns:a16="http://schemas.microsoft.com/office/drawing/2014/main" id="{FBC786DE-F75F-4A92-9CD5-31FDE3957D33}"/>
              </a:ext>
            </a:extLst>
          </p:cNvPr>
          <p:cNvGrpSpPr/>
          <p:nvPr/>
        </p:nvGrpSpPr>
        <p:grpSpPr>
          <a:xfrm>
            <a:off x="4824616" y="1758986"/>
            <a:ext cx="1280160" cy="1650612"/>
            <a:chOff x="5034900" y="1796786"/>
            <a:chExt cx="1280160" cy="1650612"/>
          </a:xfrm>
        </p:grpSpPr>
        <p:sp>
          <p:nvSpPr>
            <p:cNvPr id="30" name="Rectangle: Rounded Corners 29">
              <a:extLst>
                <a:ext uri="{FF2B5EF4-FFF2-40B4-BE49-F238E27FC236}">
                  <a16:creationId xmlns:a16="http://schemas.microsoft.com/office/drawing/2014/main" id="{47C81693-7060-4833-8E7D-94D866578A8C}"/>
                </a:ext>
              </a:extLst>
            </p:cNvPr>
            <p:cNvSpPr/>
            <p:nvPr/>
          </p:nvSpPr>
          <p:spPr>
            <a:xfrm>
              <a:off x="5034900"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Match relevant social norms.</a:t>
              </a:r>
            </a:p>
          </p:txBody>
        </p:sp>
        <p:sp>
          <p:nvSpPr>
            <p:cNvPr id="31" name="TextBox 30">
              <a:extLst>
                <a:ext uri="{FF2B5EF4-FFF2-40B4-BE49-F238E27FC236}">
                  <a16:creationId xmlns:a16="http://schemas.microsoft.com/office/drawing/2014/main" id="{5B7FB30D-A8F3-421E-8393-C92B7FDC532D}"/>
                </a:ext>
              </a:extLst>
            </p:cNvPr>
            <p:cNvSpPr txBox="1"/>
            <p:nvPr/>
          </p:nvSpPr>
          <p:spPr>
            <a:xfrm>
              <a:off x="5063253"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5</a:t>
              </a:r>
            </a:p>
          </p:txBody>
        </p:sp>
      </p:grpSp>
      <p:grpSp>
        <p:nvGrpSpPr>
          <p:cNvPr id="95" name="Group 94">
            <a:extLst>
              <a:ext uri="{FF2B5EF4-FFF2-40B4-BE49-F238E27FC236}">
                <a16:creationId xmlns:a16="http://schemas.microsoft.com/office/drawing/2014/main" id="{4BFFCA28-748B-429F-8583-618B5D9374FE}"/>
              </a:ext>
            </a:extLst>
          </p:cNvPr>
          <p:cNvGrpSpPr/>
          <p:nvPr/>
        </p:nvGrpSpPr>
        <p:grpSpPr>
          <a:xfrm>
            <a:off x="6219842" y="1758986"/>
            <a:ext cx="1280160" cy="1650612"/>
            <a:chOff x="6446668" y="1796786"/>
            <a:chExt cx="1280160" cy="1650612"/>
          </a:xfrm>
        </p:grpSpPr>
        <p:sp>
          <p:nvSpPr>
            <p:cNvPr id="33" name="Rectangle: Rounded Corners 32">
              <a:extLst>
                <a:ext uri="{FF2B5EF4-FFF2-40B4-BE49-F238E27FC236}">
                  <a16:creationId xmlns:a16="http://schemas.microsoft.com/office/drawing/2014/main" id="{70996E80-0587-4723-891F-78B2ACB991CB}"/>
                </a:ext>
              </a:extLst>
            </p:cNvPr>
            <p:cNvSpPr/>
            <p:nvPr/>
          </p:nvSpPr>
          <p:spPr>
            <a:xfrm>
              <a:off x="6446668"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Mitigate social biases.</a:t>
              </a:r>
            </a:p>
          </p:txBody>
        </p:sp>
        <p:sp>
          <p:nvSpPr>
            <p:cNvPr id="34" name="TextBox 33">
              <a:extLst>
                <a:ext uri="{FF2B5EF4-FFF2-40B4-BE49-F238E27FC236}">
                  <a16:creationId xmlns:a16="http://schemas.microsoft.com/office/drawing/2014/main" id="{F447DD5E-D504-48E2-8B01-29E79DFAAA49}"/>
                </a:ext>
              </a:extLst>
            </p:cNvPr>
            <p:cNvSpPr txBox="1"/>
            <p:nvPr/>
          </p:nvSpPr>
          <p:spPr>
            <a:xfrm>
              <a:off x="6475021"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6</a:t>
              </a:r>
            </a:p>
          </p:txBody>
        </p:sp>
      </p:grpSp>
      <p:grpSp>
        <p:nvGrpSpPr>
          <p:cNvPr id="96" name="Group 95">
            <a:extLst>
              <a:ext uri="{FF2B5EF4-FFF2-40B4-BE49-F238E27FC236}">
                <a16:creationId xmlns:a16="http://schemas.microsoft.com/office/drawing/2014/main" id="{A25C45F3-56E8-4F6B-9A03-423CEC49F0EF}"/>
              </a:ext>
            </a:extLst>
          </p:cNvPr>
          <p:cNvGrpSpPr/>
          <p:nvPr/>
        </p:nvGrpSpPr>
        <p:grpSpPr>
          <a:xfrm>
            <a:off x="2037708" y="3461373"/>
            <a:ext cx="1280160" cy="1650612"/>
            <a:chOff x="2037708" y="3487358"/>
            <a:chExt cx="1280160" cy="1650612"/>
          </a:xfrm>
        </p:grpSpPr>
        <p:sp>
          <p:nvSpPr>
            <p:cNvPr id="36" name="Rectangle: Rounded Corners 35">
              <a:extLst>
                <a:ext uri="{FF2B5EF4-FFF2-40B4-BE49-F238E27FC236}">
                  <a16:creationId xmlns:a16="http://schemas.microsoft.com/office/drawing/2014/main" id="{98F7EF6D-6F7A-42BE-AB57-D0286795CE90}"/>
                </a:ext>
              </a:extLst>
            </p:cNvPr>
            <p:cNvSpPr/>
            <p:nvPr/>
          </p:nvSpPr>
          <p:spPr>
            <a:xfrm>
              <a:off x="2037708"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invocation.</a:t>
              </a:r>
            </a:p>
          </p:txBody>
        </p:sp>
        <p:sp>
          <p:nvSpPr>
            <p:cNvPr id="37" name="TextBox 36">
              <a:extLst>
                <a:ext uri="{FF2B5EF4-FFF2-40B4-BE49-F238E27FC236}">
                  <a16:creationId xmlns:a16="http://schemas.microsoft.com/office/drawing/2014/main" id="{FFE76D9D-F883-4276-8D16-7E891172B201}"/>
                </a:ext>
              </a:extLst>
            </p:cNvPr>
            <p:cNvSpPr txBox="1"/>
            <p:nvPr/>
          </p:nvSpPr>
          <p:spPr>
            <a:xfrm>
              <a:off x="2066061"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7</a:t>
              </a:r>
            </a:p>
          </p:txBody>
        </p:sp>
      </p:grpSp>
      <p:grpSp>
        <p:nvGrpSpPr>
          <p:cNvPr id="97" name="Group 96">
            <a:extLst>
              <a:ext uri="{FF2B5EF4-FFF2-40B4-BE49-F238E27FC236}">
                <a16:creationId xmlns:a16="http://schemas.microsoft.com/office/drawing/2014/main" id="{BB36C3C6-8313-4A7F-9AAE-60A00602A0CE}"/>
              </a:ext>
            </a:extLst>
          </p:cNvPr>
          <p:cNvGrpSpPr/>
          <p:nvPr/>
        </p:nvGrpSpPr>
        <p:grpSpPr>
          <a:xfrm>
            <a:off x="3429683" y="3461373"/>
            <a:ext cx="1280160" cy="1650612"/>
            <a:chOff x="3624605" y="3487358"/>
            <a:chExt cx="1280160" cy="1650612"/>
          </a:xfrm>
        </p:grpSpPr>
        <p:sp>
          <p:nvSpPr>
            <p:cNvPr id="39" name="Rectangle: Rounded Corners 38">
              <a:extLst>
                <a:ext uri="{FF2B5EF4-FFF2-40B4-BE49-F238E27FC236}">
                  <a16:creationId xmlns:a16="http://schemas.microsoft.com/office/drawing/2014/main" id="{82226A23-1EE0-4C35-8B9C-8AD78C53C5C7}"/>
                </a:ext>
              </a:extLst>
            </p:cNvPr>
            <p:cNvSpPr/>
            <p:nvPr/>
          </p:nvSpPr>
          <p:spPr>
            <a:xfrm>
              <a:off x="3624605"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dismissal.</a:t>
              </a:r>
            </a:p>
          </p:txBody>
        </p:sp>
        <p:sp>
          <p:nvSpPr>
            <p:cNvPr id="40" name="TextBox 39">
              <a:extLst>
                <a:ext uri="{FF2B5EF4-FFF2-40B4-BE49-F238E27FC236}">
                  <a16:creationId xmlns:a16="http://schemas.microsoft.com/office/drawing/2014/main" id="{7A5BBB6D-D0AF-4EB1-BAA7-255970E5F6AB}"/>
                </a:ext>
              </a:extLst>
            </p:cNvPr>
            <p:cNvSpPr txBox="1"/>
            <p:nvPr/>
          </p:nvSpPr>
          <p:spPr>
            <a:xfrm>
              <a:off x="3652958"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8</a:t>
              </a:r>
            </a:p>
          </p:txBody>
        </p:sp>
      </p:grpSp>
      <p:grpSp>
        <p:nvGrpSpPr>
          <p:cNvPr id="98" name="Group 97">
            <a:extLst>
              <a:ext uri="{FF2B5EF4-FFF2-40B4-BE49-F238E27FC236}">
                <a16:creationId xmlns:a16="http://schemas.microsoft.com/office/drawing/2014/main" id="{6CD6E276-C5E3-4BB9-829A-AD3CA8F7899D}"/>
              </a:ext>
            </a:extLst>
          </p:cNvPr>
          <p:cNvGrpSpPr/>
          <p:nvPr/>
        </p:nvGrpSpPr>
        <p:grpSpPr>
          <a:xfrm>
            <a:off x="4821658" y="3461373"/>
            <a:ext cx="1280160" cy="1650612"/>
            <a:chOff x="5034302" y="3487358"/>
            <a:chExt cx="1280160" cy="1650612"/>
          </a:xfrm>
        </p:grpSpPr>
        <p:sp>
          <p:nvSpPr>
            <p:cNvPr id="42" name="Rectangle: Rounded Corners 41">
              <a:extLst>
                <a:ext uri="{FF2B5EF4-FFF2-40B4-BE49-F238E27FC236}">
                  <a16:creationId xmlns:a16="http://schemas.microsoft.com/office/drawing/2014/main" id="{8A28A9E2-79C9-40A6-9703-83D31A201A0D}"/>
                </a:ext>
              </a:extLst>
            </p:cNvPr>
            <p:cNvSpPr/>
            <p:nvPr/>
          </p:nvSpPr>
          <p:spPr>
            <a:xfrm>
              <a:off x="5034302"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correction.</a:t>
              </a:r>
            </a:p>
          </p:txBody>
        </p:sp>
        <p:sp>
          <p:nvSpPr>
            <p:cNvPr id="43" name="TextBox 42">
              <a:extLst>
                <a:ext uri="{FF2B5EF4-FFF2-40B4-BE49-F238E27FC236}">
                  <a16:creationId xmlns:a16="http://schemas.microsoft.com/office/drawing/2014/main" id="{9141F559-52D4-4988-BC58-AEDB99A0102F}"/>
                </a:ext>
              </a:extLst>
            </p:cNvPr>
            <p:cNvSpPr txBox="1"/>
            <p:nvPr/>
          </p:nvSpPr>
          <p:spPr>
            <a:xfrm>
              <a:off x="5062655"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9</a:t>
              </a:r>
            </a:p>
          </p:txBody>
        </p:sp>
      </p:grpSp>
      <p:grpSp>
        <p:nvGrpSpPr>
          <p:cNvPr id="99" name="Group 98">
            <a:extLst>
              <a:ext uri="{FF2B5EF4-FFF2-40B4-BE49-F238E27FC236}">
                <a16:creationId xmlns:a16="http://schemas.microsoft.com/office/drawing/2014/main" id="{B6DE3F13-ED8B-4D7E-9113-E5B73D957969}"/>
              </a:ext>
            </a:extLst>
          </p:cNvPr>
          <p:cNvGrpSpPr/>
          <p:nvPr/>
        </p:nvGrpSpPr>
        <p:grpSpPr>
          <a:xfrm>
            <a:off x="6213633" y="3461373"/>
            <a:ext cx="1280160" cy="1650612"/>
            <a:chOff x="6443999" y="3487358"/>
            <a:chExt cx="1280160" cy="1650612"/>
          </a:xfrm>
        </p:grpSpPr>
        <p:sp>
          <p:nvSpPr>
            <p:cNvPr id="45" name="Rectangle: Rounded Corners 44">
              <a:extLst>
                <a:ext uri="{FF2B5EF4-FFF2-40B4-BE49-F238E27FC236}">
                  <a16:creationId xmlns:a16="http://schemas.microsoft.com/office/drawing/2014/main" id="{0A24BBA9-2147-4800-A8C6-2629950D3AD4}"/>
                </a:ext>
              </a:extLst>
            </p:cNvPr>
            <p:cNvSpPr/>
            <p:nvPr/>
          </p:nvSpPr>
          <p:spPr>
            <a:xfrm>
              <a:off x="6443999"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Scope services when in doubt.</a:t>
              </a:r>
            </a:p>
          </p:txBody>
        </p:sp>
        <p:sp>
          <p:nvSpPr>
            <p:cNvPr id="46" name="TextBox 45">
              <a:extLst>
                <a:ext uri="{FF2B5EF4-FFF2-40B4-BE49-F238E27FC236}">
                  <a16:creationId xmlns:a16="http://schemas.microsoft.com/office/drawing/2014/main" id="{2F4184A1-505C-4F6B-8536-B110B79B0140}"/>
                </a:ext>
              </a:extLst>
            </p:cNvPr>
            <p:cNvSpPr txBox="1"/>
            <p:nvPr/>
          </p:nvSpPr>
          <p:spPr>
            <a:xfrm>
              <a:off x="6472352" y="3487358"/>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10</a:t>
              </a:r>
            </a:p>
          </p:txBody>
        </p:sp>
      </p:grpSp>
      <p:grpSp>
        <p:nvGrpSpPr>
          <p:cNvPr id="100" name="Group 99">
            <a:extLst>
              <a:ext uri="{FF2B5EF4-FFF2-40B4-BE49-F238E27FC236}">
                <a16:creationId xmlns:a16="http://schemas.microsoft.com/office/drawing/2014/main" id="{CE274275-6B5F-4C6F-B523-09B50C45C4CF}"/>
              </a:ext>
            </a:extLst>
          </p:cNvPr>
          <p:cNvGrpSpPr/>
          <p:nvPr/>
        </p:nvGrpSpPr>
        <p:grpSpPr>
          <a:xfrm>
            <a:off x="7605609" y="3461373"/>
            <a:ext cx="1280160" cy="1650612"/>
            <a:chOff x="7853697" y="3487357"/>
            <a:chExt cx="1280160" cy="1650612"/>
          </a:xfrm>
        </p:grpSpPr>
        <p:sp>
          <p:nvSpPr>
            <p:cNvPr id="48" name="Rectangle: Rounded Corners 47">
              <a:extLst>
                <a:ext uri="{FF2B5EF4-FFF2-40B4-BE49-F238E27FC236}">
                  <a16:creationId xmlns:a16="http://schemas.microsoft.com/office/drawing/2014/main" id="{AFB99094-A0AE-4351-A992-6E98B2D09690}"/>
                </a:ext>
              </a:extLst>
            </p:cNvPr>
            <p:cNvSpPr/>
            <p:nvPr/>
          </p:nvSpPr>
          <p:spPr>
            <a:xfrm>
              <a:off x="7853697" y="3492049"/>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Make clear why the system did what it did.</a:t>
              </a:r>
            </a:p>
          </p:txBody>
        </p:sp>
        <p:sp>
          <p:nvSpPr>
            <p:cNvPr id="49" name="TextBox 48">
              <a:extLst>
                <a:ext uri="{FF2B5EF4-FFF2-40B4-BE49-F238E27FC236}">
                  <a16:creationId xmlns:a16="http://schemas.microsoft.com/office/drawing/2014/main" id="{613CE537-A379-4CA9-B489-30F2F4FBCE6A}"/>
                </a:ext>
              </a:extLst>
            </p:cNvPr>
            <p:cNvSpPr txBox="1"/>
            <p:nvPr/>
          </p:nvSpPr>
          <p:spPr>
            <a:xfrm>
              <a:off x="7882050" y="3487357"/>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11</a:t>
              </a:r>
            </a:p>
          </p:txBody>
        </p:sp>
      </p:grpSp>
      <p:grpSp>
        <p:nvGrpSpPr>
          <p:cNvPr id="101" name="Group 100">
            <a:extLst>
              <a:ext uri="{FF2B5EF4-FFF2-40B4-BE49-F238E27FC236}">
                <a16:creationId xmlns:a16="http://schemas.microsoft.com/office/drawing/2014/main" id="{897BFD99-BE7B-497E-ABAE-374BD1FE91A6}"/>
              </a:ext>
            </a:extLst>
          </p:cNvPr>
          <p:cNvGrpSpPr/>
          <p:nvPr/>
        </p:nvGrpSpPr>
        <p:grpSpPr>
          <a:xfrm>
            <a:off x="2041253" y="5163759"/>
            <a:ext cx="1280160" cy="1650612"/>
            <a:chOff x="2041253" y="5163759"/>
            <a:chExt cx="1280160" cy="1650612"/>
          </a:xfrm>
        </p:grpSpPr>
        <p:sp>
          <p:nvSpPr>
            <p:cNvPr id="51" name="Rectangle: Rounded Corners 50">
              <a:extLst>
                <a:ext uri="{FF2B5EF4-FFF2-40B4-BE49-F238E27FC236}">
                  <a16:creationId xmlns:a16="http://schemas.microsoft.com/office/drawing/2014/main" id="{072E74BD-E2AA-4854-A6A1-2BA94E56FE71}"/>
                </a:ext>
              </a:extLst>
            </p:cNvPr>
            <p:cNvSpPr/>
            <p:nvPr/>
          </p:nvSpPr>
          <p:spPr>
            <a:xfrm>
              <a:off x="2041253"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Remember recent interactions.</a:t>
              </a:r>
            </a:p>
          </p:txBody>
        </p:sp>
        <p:sp>
          <p:nvSpPr>
            <p:cNvPr id="52" name="TextBox 51">
              <a:extLst>
                <a:ext uri="{FF2B5EF4-FFF2-40B4-BE49-F238E27FC236}">
                  <a16:creationId xmlns:a16="http://schemas.microsoft.com/office/drawing/2014/main" id="{D91C20AE-D2D3-4046-8476-CF18748823D5}"/>
                </a:ext>
              </a:extLst>
            </p:cNvPr>
            <p:cNvSpPr txBox="1"/>
            <p:nvPr/>
          </p:nvSpPr>
          <p:spPr>
            <a:xfrm>
              <a:off x="2069606"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12</a:t>
              </a:r>
            </a:p>
          </p:txBody>
        </p:sp>
      </p:grpSp>
      <p:grpSp>
        <p:nvGrpSpPr>
          <p:cNvPr id="102" name="Group 101">
            <a:extLst>
              <a:ext uri="{FF2B5EF4-FFF2-40B4-BE49-F238E27FC236}">
                <a16:creationId xmlns:a16="http://schemas.microsoft.com/office/drawing/2014/main" id="{6E7BCBF9-A0BB-44BD-9163-8B3B46C80D6B}"/>
              </a:ext>
            </a:extLst>
          </p:cNvPr>
          <p:cNvGrpSpPr/>
          <p:nvPr/>
        </p:nvGrpSpPr>
        <p:grpSpPr>
          <a:xfrm>
            <a:off x="3432932" y="5163759"/>
            <a:ext cx="1280160" cy="1650612"/>
            <a:chOff x="3626672" y="5163759"/>
            <a:chExt cx="1280160" cy="1650612"/>
          </a:xfrm>
        </p:grpSpPr>
        <p:sp>
          <p:nvSpPr>
            <p:cNvPr id="54" name="Rectangle: Rounded Corners 53">
              <a:extLst>
                <a:ext uri="{FF2B5EF4-FFF2-40B4-BE49-F238E27FC236}">
                  <a16:creationId xmlns:a16="http://schemas.microsoft.com/office/drawing/2014/main" id="{10D68B73-7FE4-4EBC-B7E2-FFCEE2595EF3}"/>
                </a:ext>
              </a:extLst>
            </p:cNvPr>
            <p:cNvSpPr/>
            <p:nvPr/>
          </p:nvSpPr>
          <p:spPr>
            <a:xfrm>
              <a:off x="3626672"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Learn from user behavior.</a:t>
              </a:r>
            </a:p>
          </p:txBody>
        </p:sp>
        <p:sp>
          <p:nvSpPr>
            <p:cNvPr id="55" name="TextBox 54">
              <a:extLst>
                <a:ext uri="{FF2B5EF4-FFF2-40B4-BE49-F238E27FC236}">
                  <a16:creationId xmlns:a16="http://schemas.microsoft.com/office/drawing/2014/main" id="{8F077E16-94E9-4EBA-AFE1-C59950403BAB}"/>
                </a:ext>
              </a:extLst>
            </p:cNvPr>
            <p:cNvSpPr txBox="1"/>
            <p:nvPr/>
          </p:nvSpPr>
          <p:spPr>
            <a:xfrm>
              <a:off x="3655025"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13</a:t>
              </a:r>
            </a:p>
          </p:txBody>
        </p:sp>
      </p:grpSp>
      <p:grpSp>
        <p:nvGrpSpPr>
          <p:cNvPr id="103" name="Group 102">
            <a:extLst>
              <a:ext uri="{FF2B5EF4-FFF2-40B4-BE49-F238E27FC236}">
                <a16:creationId xmlns:a16="http://schemas.microsoft.com/office/drawing/2014/main" id="{0D6AE405-F1BC-40CA-8FEA-8AB2D4297392}"/>
              </a:ext>
            </a:extLst>
          </p:cNvPr>
          <p:cNvGrpSpPr/>
          <p:nvPr/>
        </p:nvGrpSpPr>
        <p:grpSpPr>
          <a:xfrm>
            <a:off x="4824611" y="5163759"/>
            <a:ext cx="1280160" cy="1650612"/>
            <a:chOff x="5034891" y="5163759"/>
            <a:chExt cx="1280160" cy="1650612"/>
          </a:xfrm>
        </p:grpSpPr>
        <p:sp>
          <p:nvSpPr>
            <p:cNvPr id="57" name="Rectangle: Rounded Corners 56">
              <a:extLst>
                <a:ext uri="{FF2B5EF4-FFF2-40B4-BE49-F238E27FC236}">
                  <a16:creationId xmlns:a16="http://schemas.microsoft.com/office/drawing/2014/main" id="{D5A54397-144B-48BD-AF3A-9BB56B7BDDE6}"/>
                </a:ext>
              </a:extLst>
            </p:cNvPr>
            <p:cNvSpPr/>
            <p:nvPr/>
          </p:nvSpPr>
          <p:spPr>
            <a:xfrm>
              <a:off x="5034891"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Update and adapt cautiously.</a:t>
              </a:r>
            </a:p>
          </p:txBody>
        </p:sp>
        <p:sp>
          <p:nvSpPr>
            <p:cNvPr id="58" name="TextBox 57">
              <a:extLst>
                <a:ext uri="{FF2B5EF4-FFF2-40B4-BE49-F238E27FC236}">
                  <a16:creationId xmlns:a16="http://schemas.microsoft.com/office/drawing/2014/main" id="{6E5E1497-285E-4AE4-A4ED-6A4ADD27B954}"/>
                </a:ext>
              </a:extLst>
            </p:cNvPr>
            <p:cNvSpPr txBox="1"/>
            <p:nvPr/>
          </p:nvSpPr>
          <p:spPr>
            <a:xfrm>
              <a:off x="5063244"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14</a:t>
              </a:r>
            </a:p>
          </p:txBody>
        </p:sp>
      </p:grpSp>
      <p:grpSp>
        <p:nvGrpSpPr>
          <p:cNvPr id="104" name="Group 103">
            <a:extLst>
              <a:ext uri="{FF2B5EF4-FFF2-40B4-BE49-F238E27FC236}">
                <a16:creationId xmlns:a16="http://schemas.microsoft.com/office/drawing/2014/main" id="{B4F4927C-BB2D-47CD-9BD0-7C4FAF7A9940}"/>
              </a:ext>
            </a:extLst>
          </p:cNvPr>
          <p:cNvGrpSpPr/>
          <p:nvPr/>
        </p:nvGrpSpPr>
        <p:grpSpPr>
          <a:xfrm>
            <a:off x="6216290" y="5163759"/>
            <a:ext cx="1280160" cy="1650612"/>
            <a:chOff x="6443110" y="5163759"/>
            <a:chExt cx="1280160" cy="1650612"/>
          </a:xfrm>
        </p:grpSpPr>
        <p:sp>
          <p:nvSpPr>
            <p:cNvPr id="60" name="Rectangle: Rounded Corners 59">
              <a:extLst>
                <a:ext uri="{FF2B5EF4-FFF2-40B4-BE49-F238E27FC236}">
                  <a16:creationId xmlns:a16="http://schemas.microsoft.com/office/drawing/2014/main" id="{967B2067-626A-400D-A125-BC7DB6D96224}"/>
                </a:ext>
              </a:extLst>
            </p:cNvPr>
            <p:cNvSpPr/>
            <p:nvPr/>
          </p:nvSpPr>
          <p:spPr>
            <a:xfrm>
              <a:off x="6443110"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Encourage granular feedback.</a:t>
              </a:r>
            </a:p>
          </p:txBody>
        </p:sp>
        <p:sp>
          <p:nvSpPr>
            <p:cNvPr id="61" name="TextBox 60">
              <a:extLst>
                <a:ext uri="{FF2B5EF4-FFF2-40B4-BE49-F238E27FC236}">
                  <a16:creationId xmlns:a16="http://schemas.microsoft.com/office/drawing/2014/main" id="{189FC732-832E-4A8B-BCCF-4E7787996668}"/>
                </a:ext>
              </a:extLst>
            </p:cNvPr>
            <p:cNvSpPr txBox="1"/>
            <p:nvPr/>
          </p:nvSpPr>
          <p:spPr>
            <a:xfrm>
              <a:off x="6471463"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15</a:t>
              </a:r>
            </a:p>
          </p:txBody>
        </p:sp>
      </p:grpSp>
      <p:grpSp>
        <p:nvGrpSpPr>
          <p:cNvPr id="106" name="Group 105">
            <a:extLst>
              <a:ext uri="{FF2B5EF4-FFF2-40B4-BE49-F238E27FC236}">
                <a16:creationId xmlns:a16="http://schemas.microsoft.com/office/drawing/2014/main" id="{DEE08140-C3BA-4F13-B334-F77D559FD4AE}"/>
              </a:ext>
            </a:extLst>
          </p:cNvPr>
          <p:cNvGrpSpPr/>
          <p:nvPr/>
        </p:nvGrpSpPr>
        <p:grpSpPr>
          <a:xfrm>
            <a:off x="8999648" y="5163759"/>
            <a:ext cx="1280160" cy="1650612"/>
            <a:chOff x="9259548" y="5163759"/>
            <a:chExt cx="1280160" cy="1650612"/>
          </a:xfrm>
        </p:grpSpPr>
        <p:sp>
          <p:nvSpPr>
            <p:cNvPr id="66" name="Rectangle: Rounded Corners 65">
              <a:extLst>
                <a:ext uri="{FF2B5EF4-FFF2-40B4-BE49-F238E27FC236}">
                  <a16:creationId xmlns:a16="http://schemas.microsoft.com/office/drawing/2014/main" id="{DDC32A56-DAAE-4D15-AA0D-C2B73FAA6696}"/>
                </a:ext>
              </a:extLst>
            </p:cNvPr>
            <p:cNvSpPr/>
            <p:nvPr/>
          </p:nvSpPr>
          <p:spPr>
            <a:xfrm>
              <a:off x="925954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Provide global controls.</a:t>
              </a:r>
            </a:p>
          </p:txBody>
        </p:sp>
        <p:sp>
          <p:nvSpPr>
            <p:cNvPr id="67" name="TextBox 66">
              <a:extLst>
                <a:ext uri="{FF2B5EF4-FFF2-40B4-BE49-F238E27FC236}">
                  <a16:creationId xmlns:a16="http://schemas.microsoft.com/office/drawing/2014/main" id="{0E0E5793-6430-4B00-8BFB-8098D270482A}"/>
                </a:ext>
              </a:extLst>
            </p:cNvPr>
            <p:cNvSpPr txBox="1"/>
            <p:nvPr/>
          </p:nvSpPr>
          <p:spPr>
            <a:xfrm>
              <a:off x="928790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17</a:t>
              </a:r>
            </a:p>
          </p:txBody>
        </p:sp>
      </p:grpSp>
      <p:grpSp>
        <p:nvGrpSpPr>
          <p:cNvPr id="107" name="Group 106">
            <a:extLst>
              <a:ext uri="{FF2B5EF4-FFF2-40B4-BE49-F238E27FC236}">
                <a16:creationId xmlns:a16="http://schemas.microsoft.com/office/drawing/2014/main" id="{D5D71359-92F2-4D9F-89BE-9D636D7DEB84}"/>
              </a:ext>
            </a:extLst>
          </p:cNvPr>
          <p:cNvGrpSpPr/>
          <p:nvPr/>
        </p:nvGrpSpPr>
        <p:grpSpPr>
          <a:xfrm>
            <a:off x="10391330" y="5163759"/>
            <a:ext cx="1280160" cy="1650612"/>
            <a:chOff x="10667768" y="5163759"/>
            <a:chExt cx="1280160" cy="1650612"/>
          </a:xfrm>
        </p:grpSpPr>
        <p:sp>
          <p:nvSpPr>
            <p:cNvPr id="69" name="Rectangle: Rounded Corners 68">
              <a:extLst>
                <a:ext uri="{FF2B5EF4-FFF2-40B4-BE49-F238E27FC236}">
                  <a16:creationId xmlns:a16="http://schemas.microsoft.com/office/drawing/2014/main" id="{28EEF271-9736-4D4B-A825-3EADA157E07A}"/>
                </a:ext>
              </a:extLst>
            </p:cNvPr>
            <p:cNvSpPr/>
            <p:nvPr/>
          </p:nvSpPr>
          <p:spPr>
            <a:xfrm>
              <a:off x="1066776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Notify users about changes.</a:t>
              </a:r>
            </a:p>
          </p:txBody>
        </p:sp>
        <p:sp>
          <p:nvSpPr>
            <p:cNvPr id="70" name="TextBox 69">
              <a:extLst>
                <a:ext uri="{FF2B5EF4-FFF2-40B4-BE49-F238E27FC236}">
                  <a16:creationId xmlns:a16="http://schemas.microsoft.com/office/drawing/2014/main" id="{E4023C61-0A10-48D1-9595-E01478AA44A6}"/>
                </a:ext>
              </a:extLst>
            </p:cNvPr>
            <p:cNvSpPr txBox="1"/>
            <p:nvPr/>
          </p:nvSpPr>
          <p:spPr>
            <a:xfrm>
              <a:off x="1069612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18</a:t>
              </a:r>
            </a:p>
          </p:txBody>
        </p:sp>
      </p:grpSp>
      <p:grpSp>
        <p:nvGrpSpPr>
          <p:cNvPr id="114" name="Group 113">
            <a:extLst>
              <a:ext uri="{FF2B5EF4-FFF2-40B4-BE49-F238E27FC236}">
                <a16:creationId xmlns:a16="http://schemas.microsoft.com/office/drawing/2014/main" id="{B6A8691D-62A3-413D-9604-54AAE42F27ED}"/>
              </a:ext>
            </a:extLst>
          </p:cNvPr>
          <p:cNvGrpSpPr/>
          <p:nvPr/>
        </p:nvGrpSpPr>
        <p:grpSpPr>
          <a:xfrm>
            <a:off x="7607969" y="5163759"/>
            <a:ext cx="1420032" cy="1650612"/>
            <a:chOff x="7607969" y="5163759"/>
            <a:chExt cx="1420032" cy="1650612"/>
          </a:xfrm>
        </p:grpSpPr>
        <p:grpSp>
          <p:nvGrpSpPr>
            <p:cNvPr id="105" name="Group 104">
              <a:extLst>
                <a:ext uri="{FF2B5EF4-FFF2-40B4-BE49-F238E27FC236}">
                  <a16:creationId xmlns:a16="http://schemas.microsoft.com/office/drawing/2014/main" id="{3BD5BC94-98A9-4083-917F-85F132BD1717}"/>
                </a:ext>
              </a:extLst>
            </p:cNvPr>
            <p:cNvGrpSpPr/>
            <p:nvPr/>
          </p:nvGrpSpPr>
          <p:grpSpPr>
            <a:xfrm>
              <a:off x="7607969" y="5163759"/>
              <a:ext cx="1280160" cy="1650612"/>
              <a:chOff x="7851329" y="5163759"/>
              <a:chExt cx="1280160" cy="1650612"/>
            </a:xfrm>
          </p:grpSpPr>
          <p:sp>
            <p:nvSpPr>
              <p:cNvPr id="63" name="Rectangle: Rounded Corners 62">
                <a:extLst>
                  <a:ext uri="{FF2B5EF4-FFF2-40B4-BE49-F238E27FC236}">
                    <a16:creationId xmlns:a16="http://schemas.microsoft.com/office/drawing/2014/main" id="{43B34CD7-4617-46AE-9EF4-8CE0B8189B2A}"/>
                  </a:ext>
                </a:extLst>
              </p:cNvPr>
              <p:cNvSpPr/>
              <p:nvPr/>
            </p:nvSpPr>
            <p:spPr>
              <a:xfrm>
                <a:off x="7851329"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endParaRPr>
              </a:p>
            </p:txBody>
          </p:sp>
          <p:sp>
            <p:nvSpPr>
              <p:cNvPr id="64" name="TextBox 63">
                <a:extLst>
                  <a:ext uri="{FF2B5EF4-FFF2-40B4-BE49-F238E27FC236}">
                    <a16:creationId xmlns:a16="http://schemas.microsoft.com/office/drawing/2014/main" id="{EF0CD037-229C-495D-95B2-0D1F507F41C6}"/>
                  </a:ext>
                </a:extLst>
              </p:cNvPr>
              <p:cNvSpPr txBox="1"/>
              <p:nvPr/>
            </p:nvSpPr>
            <p:spPr>
              <a:xfrm>
                <a:off x="7879682"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16</a:t>
                </a:r>
              </a:p>
            </p:txBody>
          </p:sp>
        </p:grpSp>
        <p:sp>
          <p:nvSpPr>
            <p:cNvPr id="113" name="TextBox 112">
              <a:extLst>
                <a:ext uri="{FF2B5EF4-FFF2-40B4-BE49-F238E27FC236}">
                  <a16:creationId xmlns:a16="http://schemas.microsoft.com/office/drawing/2014/main" id="{C0CB8BE3-2E90-4536-AF77-093748EE89B6}"/>
                </a:ext>
              </a:extLst>
            </p:cNvPr>
            <p:cNvSpPr txBox="1"/>
            <p:nvPr/>
          </p:nvSpPr>
          <p:spPr>
            <a:xfrm>
              <a:off x="7633962" y="5518328"/>
              <a:ext cx="139403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Convey the consequences of user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actions.</a:t>
              </a:r>
            </a:p>
          </p:txBody>
        </p:sp>
      </p:grpSp>
      <p:sp>
        <p:nvSpPr>
          <p:cNvPr id="14" name="Title 13">
            <a:extLst>
              <a:ext uri="{FF2B5EF4-FFF2-40B4-BE49-F238E27FC236}">
                <a16:creationId xmlns:a16="http://schemas.microsoft.com/office/drawing/2014/main" id="{13F8B77B-B703-40AE-9739-B70483923DA5}"/>
              </a:ext>
            </a:extLst>
          </p:cNvPr>
          <p:cNvSpPr>
            <a:spLocks noGrp="1"/>
          </p:cNvSpPr>
          <p:nvPr>
            <p:ph type="title"/>
          </p:nvPr>
        </p:nvSpPr>
        <p:spPr>
          <a:xfrm>
            <a:off x="625142" y="410034"/>
            <a:ext cx="11370821" cy="738664"/>
          </a:xfrm>
        </p:spPr>
        <p:txBody>
          <a:bodyPr>
            <a:normAutofit fontScale="90000"/>
          </a:bodyPr>
          <a:lstStyle/>
          <a:p>
            <a:pPr algn="r"/>
            <a:r>
              <a:rPr lang="en-US" sz="2800"/>
              <a:t>Guidelines for Human AI Interaction</a:t>
            </a:r>
            <a:br>
              <a:rPr lang="en-US"/>
            </a:br>
            <a:r>
              <a:rPr lang="en-US" sz="2000"/>
              <a:t>Learn more: </a:t>
            </a:r>
            <a:r>
              <a:rPr lang="en-US" sz="2000">
                <a:hlinkClick r:id="rId5"/>
              </a:rPr>
              <a:t>https://aka.ms/aiguidelines</a:t>
            </a:r>
            <a:r>
              <a:rPr lang="en-US" sz="2000"/>
              <a:t> </a:t>
            </a:r>
            <a:endParaRPr lang="en-US"/>
          </a:p>
        </p:txBody>
      </p:sp>
    </p:spTree>
    <p:extLst>
      <p:ext uri="{BB962C8B-B14F-4D97-AF65-F5344CB8AC3E}">
        <p14:creationId xmlns:p14="http://schemas.microsoft.com/office/powerpoint/2010/main" val="3384277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Picture 392">
            <a:extLst>
              <a:ext uri="{FF2B5EF4-FFF2-40B4-BE49-F238E27FC236}">
                <a16:creationId xmlns:a16="http://schemas.microsoft.com/office/drawing/2014/main" id="{E5DE6E65-B937-4745-BD15-E6126B3CEC00}"/>
              </a:ext>
            </a:extLst>
          </p:cNvPr>
          <p:cNvPicPr>
            <a:picLocks noChangeAspect="1"/>
          </p:cNvPicPr>
          <p:nvPr/>
        </p:nvPicPr>
        <p:blipFill rotWithShape="1">
          <a:blip r:embed="rId3"/>
          <a:srcRect r="75828"/>
          <a:stretch/>
        </p:blipFill>
        <p:spPr>
          <a:xfrm>
            <a:off x="165002" y="1560871"/>
            <a:ext cx="2867266" cy="3840480"/>
          </a:xfrm>
          <a:prstGeom prst="rect">
            <a:avLst/>
          </a:prstGeom>
        </p:spPr>
      </p:pic>
      <p:sp>
        <p:nvSpPr>
          <p:cNvPr id="236" name="Title 235">
            <a:extLst>
              <a:ext uri="{FF2B5EF4-FFF2-40B4-BE49-F238E27FC236}">
                <a16:creationId xmlns:a16="http://schemas.microsoft.com/office/drawing/2014/main" id="{97A26345-7FCF-4D3F-9111-7F3E6D55CE7B}"/>
              </a:ext>
            </a:extLst>
          </p:cNvPr>
          <p:cNvSpPr>
            <a:spLocks noGrp="1"/>
          </p:cNvSpPr>
          <p:nvPr>
            <p:ph type="title"/>
          </p:nvPr>
        </p:nvSpPr>
        <p:spPr>
          <a:xfrm>
            <a:off x="588263" y="457200"/>
            <a:ext cx="11018520" cy="553998"/>
          </a:xfrm>
        </p:spPr>
        <p:txBody>
          <a:bodyPr>
            <a:normAutofit fontScale="90000"/>
          </a:bodyPr>
          <a:lstStyle/>
          <a:p>
            <a:r>
              <a:rPr lang="en-US"/>
              <a:t>Examples from common AI-based products</a:t>
            </a:r>
          </a:p>
        </p:txBody>
      </p:sp>
      <p:pic>
        <p:nvPicPr>
          <p:cNvPr id="391" name="Picture 390">
            <a:extLst>
              <a:ext uri="{FF2B5EF4-FFF2-40B4-BE49-F238E27FC236}">
                <a16:creationId xmlns:a16="http://schemas.microsoft.com/office/drawing/2014/main" id="{F59196A2-B011-4416-B7AF-B16E790FA9C1}"/>
              </a:ext>
            </a:extLst>
          </p:cNvPr>
          <p:cNvPicPr>
            <a:picLocks noChangeAspect="1"/>
          </p:cNvPicPr>
          <p:nvPr/>
        </p:nvPicPr>
        <p:blipFill rotWithShape="1">
          <a:blip r:embed="rId3"/>
          <a:srcRect l="24620" r="54542"/>
          <a:stretch/>
        </p:blipFill>
        <p:spPr>
          <a:xfrm>
            <a:off x="3085362" y="1560871"/>
            <a:ext cx="2471829" cy="3840480"/>
          </a:xfrm>
          <a:prstGeom prst="rect">
            <a:avLst/>
          </a:prstGeom>
        </p:spPr>
      </p:pic>
      <p:pic>
        <p:nvPicPr>
          <p:cNvPr id="395" name="Picture 394">
            <a:extLst>
              <a:ext uri="{FF2B5EF4-FFF2-40B4-BE49-F238E27FC236}">
                <a16:creationId xmlns:a16="http://schemas.microsoft.com/office/drawing/2014/main" id="{76F4380E-573B-41DE-9200-4F931DD4DB72}"/>
              </a:ext>
            </a:extLst>
          </p:cNvPr>
          <p:cNvPicPr>
            <a:picLocks noChangeAspect="1"/>
          </p:cNvPicPr>
          <p:nvPr/>
        </p:nvPicPr>
        <p:blipFill rotWithShape="1">
          <a:blip r:embed="rId3"/>
          <a:srcRect l="45682" r="24875"/>
          <a:stretch/>
        </p:blipFill>
        <p:spPr>
          <a:xfrm>
            <a:off x="5610285" y="1560871"/>
            <a:ext cx="3492420" cy="3840480"/>
          </a:xfrm>
          <a:prstGeom prst="rect">
            <a:avLst/>
          </a:prstGeom>
        </p:spPr>
      </p:pic>
      <p:pic>
        <p:nvPicPr>
          <p:cNvPr id="397" name="Picture 396">
            <a:extLst>
              <a:ext uri="{FF2B5EF4-FFF2-40B4-BE49-F238E27FC236}">
                <a16:creationId xmlns:a16="http://schemas.microsoft.com/office/drawing/2014/main" id="{F3A92B83-9608-4554-BA5F-D0E197DB51DE}"/>
              </a:ext>
            </a:extLst>
          </p:cNvPr>
          <p:cNvPicPr>
            <a:picLocks noChangeAspect="1"/>
          </p:cNvPicPr>
          <p:nvPr/>
        </p:nvPicPr>
        <p:blipFill rotWithShape="1">
          <a:blip r:embed="rId3"/>
          <a:srcRect l="75348" r="830"/>
          <a:stretch/>
        </p:blipFill>
        <p:spPr>
          <a:xfrm>
            <a:off x="9155798" y="1560871"/>
            <a:ext cx="2825791" cy="3840480"/>
          </a:xfrm>
          <a:prstGeom prst="rect">
            <a:avLst/>
          </a:prstGeom>
        </p:spPr>
      </p:pic>
      <p:sp>
        <p:nvSpPr>
          <p:cNvPr id="10" name="TextBox 9">
            <a:extLst>
              <a:ext uri="{FF2B5EF4-FFF2-40B4-BE49-F238E27FC236}">
                <a16:creationId xmlns:a16="http://schemas.microsoft.com/office/drawing/2014/main" id="{5B7B95FC-F86F-443D-A2A8-A05B2C482E86}"/>
              </a:ext>
            </a:extLst>
          </p:cNvPr>
          <p:cNvSpPr txBox="1"/>
          <p:nvPr/>
        </p:nvSpPr>
        <p:spPr>
          <a:xfrm>
            <a:off x="165002" y="5401351"/>
            <a:ext cx="2792990" cy="923330"/>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rPr>
              <a:t>AI used for query processing, ranking results, filtering spam…</a:t>
            </a:r>
          </a:p>
        </p:txBody>
      </p:sp>
      <p:sp>
        <p:nvSpPr>
          <p:cNvPr id="17" name="TextBox 16">
            <a:extLst>
              <a:ext uri="{FF2B5EF4-FFF2-40B4-BE49-F238E27FC236}">
                <a16:creationId xmlns:a16="http://schemas.microsoft.com/office/drawing/2014/main" id="{2E15B649-AE85-496C-B44D-4161E1C6891E}"/>
              </a:ext>
            </a:extLst>
          </p:cNvPr>
          <p:cNvSpPr txBox="1"/>
          <p:nvPr/>
        </p:nvSpPr>
        <p:spPr>
          <a:xfrm>
            <a:off x="2914736" y="5401351"/>
            <a:ext cx="2946646" cy="923330"/>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rPr>
              <a:t>AI used for speech processing, task support….</a:t>
            </a:r>
          </a:p>
        </p:txBody>
      </p:sp>
      <p:sp>
        <p:nvSpPr>
          <p:cNvPr id="18" name="TextBox 17">
            <a:extLst>
              <a:ext uri="{FF2B5EF4-FFF2-40B4-BE49-F238E27FC236}">
                <a16:creationId xmlns:a16="http://schemas.microsoft.com/office/drawing/2014/main" id="{92E5FBD9-0A60-45A4-ACB0-933D92D43B37}"/>
              </a:ext>
            </a:extLst>
          </p:cNvPr>
          <p:cNvSpPr txBox="1"/>
          <p:nvPr/>
        </p:nvSpPr>
        <p:spPr>
          <a:xfrm>
            <a:off x="6040767" y="5401351"/>
            <a:ext cx="2888440" cy="923330"/>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rPr>
              <a:t>AI used for email sorting, entity detection, response generation…</a:t>
            </a:r>
          </a:p>
        </p:txBody>
      </p:sp>
      <p:sp>
        <p:nvSpPr>
          <p:cNvPr id="19" name="TextBox 18">
            <a:extLst>
              <a:ext uri="{FF2B5EF4-FFF2-40B4-BE49-F238E27FC236}">
                <a16:creationId xmlns:a16="http://schemas.microsoft.com/office/drawing/2014/main" id="{919701F8-BA47-41AF-84C3-8074B2C7F290}"/>
              </a:ext>
            </a:extLst>
          </p:cNvPr>
          <p:cNvSpPr txBox="1"/>
          <p:nvPr/>
        </p:nvSpPr>
        <p:spPr>
          <a:xfrm>
            <a:off x="9151504" y="5401351"/>
            <a:ext cx="2871199" cy="615553"/>
          </a:xfrm>
          <a:prstGeom prst="rect">
            <a:avLst/>
          </a:prstGeom>
          <a:noFill/>
        </p:spPr>
        <p:txBody>
          <a:bodyPr wrap="square" lIns="0" tIns="0" rIns="0" bIns="0" rtlCol="0">
            <a:spAutoFit/>
          </a:bodyPr>
          <a:lstStyle/>
          <a:p>
            <a:pPr algn="ctr"/>
            <a:r>
              <a:rPr lang="en-US" sz="2000">
                <a:gradFill>
                  <a:gsLst>
                    <a:gs pos="2917">
                      <a:schemeClr val="tx1"/>
                    </a:gs>
                    <a:gs pos="30000">
                      <a:schemeClr val="tx1"/>
                    </a:gs>
                  </a:gsLst>
                  <a:lin ang="5400000" scaled="0"/>
                </a:gradFill>
              </a:rPr>
              <a:t>AI used for filtering feed, recommending ads…</a:t>
            </a:r>
          </a:p>
        </p:txBody>
      </p:sp>
    </p:spTree>
    <p:extLst>
      <p:ext uri="{BB962C8B-B14F-4D97-AF65-F5344CB8AC3E}">
        <p14:creationId xmlns:p14="http://schemas.microsoft.com/office/powerpoint/2010/main" val="2163561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24EBAF7-64FB-45DA-92F4-BF66FD44E0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31410" y="1299195"/>
            <a:ext cx="1005840" cy="1005840"/>
          </a:xfrm>
          <a:prstGeom prst="rect">
            <a:avLst/>
          </a:prstGeom>
        </p:spPr>
      </p:pic>
      <p:sp>
        <p:nvSpPr>
          <p:cNvPr id="2" name="TextBox 1">
            <a:extLst>
              <a:ext uri="{FF2B5EF4-FFF2-40B4-BE49-F238E27FC236}">
                <a16:creationId xmlns:a16="http://schemas.microsoft.com/office/drawing/2014/main" id="{44E0B7AA-CFCE-4AEC-ADB0-9E61F40919BF}"/>
              </a:ext>
            </a:extLst>
          </p:cNvPr>
          <p:cNvSpPr txBox="1"/>
          <p:nvPr/>
        </p:nvSpPr>
        <p:spPr>
          <a:xfrm>
            <a:off x="71911" y="662938"/>
            <a:ext cx="14325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D76BB"/>
                </a:solidFill>
                <a:effectLst/>
                <a:uLnTx/>
                <a:uFillTx/>
                <a:latin typeface="+mj-lt"/>
                <a:cs typeface="Segoe UI" panose="020B0502040204020203" pitchFamily="34" charset="0"/>
              </a:rPr>
              <a:t>INITIALLY</a:t>
            </a:r>
          </a:p>
        </p:txBody>
      </p:sp>
      <p:sp>
        <p:nvSpPr>
          <p:cNvPr id="7" name="TextBox 6">
            <a:extLst>
              <a:ext uri="{FF2B5EF4-FFF2-40B4-BE49-F238E27FC236}">
                <a16:creationId xmlns:a16="http://schemas.microsoft.com/office/drawing/2014/main" id="{E0C9721F-3D5F-405C-9FFC-4C32F5342392}"/>
              </a:ext>
            </a:extLst>
          </p:cNvPr>
          <p:cNvSpPr txBox="1"/>
          <p:nvPr/>
        </p:nvSpPr>
        <p:spPr>
          <a:xfrm>
            <a:off x="71911" y="2258102"/>
            <a:ext cx="19141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D53F26"/>
                </a:solidFill>
                <a:effectLst/>
                <a:uLnTx/>
                <a:uFillTx/>
                <a:latin typeface="+mj-lt"/>
                <a:ea typeface="+mn-ea"/>
                <a:cs typeface="Segoe UI" panose="020B0502040204020203" pitchFamily="34" charset="0"/>
              </a:rPr>
              <a:t>DURING INTERACTION</a:t>
            </a:r>
          </a:p>
        </p:txBody>
      </p:sp>
      <p:sp>
        <p:nvSpPr>
          <p:cNvPr id="8" name="TextBox 7">
            <a:extLst>
              <a:ext uri="{FF2B5EF4-FFF2-40B4-BE49-F238E27FC236}">
                <a16:creationId xmlns:a16="http://schemas.microsoft.com/office/drawing/2014/main" id="{3529D688-CA78-4D33-9AD9-11FF4E98CC4A}"/>
              </a:ext>
            </a:extLst>
          </p:cNvPr>
          <p:cNvSpPr txBox="1"/>
          <p:nvPr/>
        </p:nvSpPr>
        <p:spPr>
          <a:xfrm>
            <a:off x="71911" y="4161042"/>
            <a:ext cx="228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B615"/>
                </a:solidFill>
                <a:effectLst/>
                <a:uLnTx/>
                <a:uFillTx/>
                <a:latin typeface="+mj-lt"/>
                <a:ea typeface="+mn-ea"/>
                <a:cs typeface="Segoe UI" panose="020B0502040204020203" pitchFamily="34" charset="0"/>
              </a:rPr>
              <a:t>WHEN WRONG</a:t>
            </a:r>
          </a:p>
        </p:txBody>
      </p:sp>
      <p:sp>
        <p:nvSpPr>
          <p:cNvPr id="9" name="TextBox 8">
            <a:extLst>
              <a:ext uri="{FF2B5EF4-FFF2-40B4-BE49-F238E27FC236}">
                <a16:creationId xmlns:a16="http://schemas.microsoft.com/office/drawing/2014/main" id="{00509686-BAA4-436F-97D1-479F2A47710D}"/>
              </a:ext>
            </a:extLst>
          </p:cNvPr>
          <p:cNvSpPr txBox="1"/>
          <p:nvPr/>
        </p:nvSpPr>
        <p:spPr>
          <a:xfrm>
            <a:off x="71911" y="5756207"/>
            <a:ext cx="228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97E3F"/>
                </a:solidFill>
                <a:effectLst/>
                <a:uLnTx/>
                <a:uFillTx/>
                <a:latin typeface="+mj-lt"/>
                <a:ea typeface="+mn-ea"/>
                <a:cs typeface="Segoe UI" panose="020B0502040204020203" pitchFamily="34" charset="0"/>
              </a:rPr>
              <a:t>OVER TIME</a:t>
            </a:r>
          </a:p>
        </p:txBody>
      </p:sp>
      <p:grpSp>
        <p:nvGrpSpPr>
          <p:cNvPr id="3" name="Group 2">
            <a:extLst>
              <a:ext uri="{FF2B5EF4-FFF2-40B4-BE49-F238E27FC236}">
                <a16:creationId xmlns:a16="http://schemas.microsoft.com/office/drawing/2014/main" id="{1EF79E5D-7658-4334-AA6F-C842EDD6E0E1}"/>
              </a:ext>
            </a:extLst>
          </p:cNvPr>
          <p:cNvGrpSpPr/>
          <p:nvPr/>
        </p:nvGrpSpPr>
        <p:grpSpPr>
          <a:xfrm>
            <a:off x="2044792" y="56599"/>
            <a:ext cx="2665926" cy="1650612"/>
            <a:chOff x="2044792" y="56599"/>
            <a:chExt cx="2665926" cy="1650612"/>
          </a:xfrm>
        </p:grpSpPr>
        <p:grpSp>
          <p:nvGrpSpPr>
            <p:cNvPr id="91" name="Group 90">
              <a:extLst>
                <a:ext uri="{FF2B5EF4-FFF2-40B4-BE49-F238E27FC236}">
                  <a16:creationId xmlns:a16="http://schemas.microsoft.com/office/drawing/2014/main" id="{0948DBED-B59F-460F-84F6-1C152BCC2DE3}"/>
                </a:ext>
              </a:extLst>
            </p:cNvPr>
            <p:cNvGrpSpPr/>
            <p:nvPr/>
          </p:nvGrpSpPr>
          <p:grpSpPr>
            <a:xfrm>
              <a:off x="3430558" y="56599"/>
              <a:ext cx="1280160" cy="1650612"/>
              <a:chOff x="3621941" y="120391"/>
              <a:chExt cx="1280160" cy="1650612"/>
            </a:xfrm>
          </p:grpSpPr>
          <p:sp>
            <p:nvSpPr>
              <p:cNvPr id="11" name="Rectangle: Rounded Corners 10">
                <a:extLst>
                  <a:ext uri="{FF2B5EF4-FFF2-40B4-BE49-F238E27FC236}">
                    <a16:creationId xmlns:a16="http://schemas.microsoft.com/office/drawing/2014/main" id="{3B195C28-4713-471F-BD50-CCDCD693908E}"/>
                  </a:ext>
                </a:extLst>
              </p:cNvPr>
              <p:cNvSpPr/>
              <p:nvPr/>
            </p:nvSpPr>
            <p:spPr>
              <a:xfrm>
                <a:off x="3621941"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how well the system can do what it can do.</a:t>
                </a:r>
              </a:p>
            </p:txBody>
          </p:sp>
          <p:sp>
            <p:nvSpPr>
              <p:cNvPr id="12" name="TextBox 11">
                <a:extLst>
                  <a:ext uri="{FF2B5EF4-FFF2-40B4-BE49-F238E27FC236}">
                    <a16:creationId xmlns:a16="http://schemas.microsoft.com/office/drawing/2014/main" id="{AFD0E9CE-AC13-40BA-A034-CE650F21652A}"/>
                  </a:ext>
                </a:extLst>
              </p:cNvPr>
              <p:cNvSpPr txBox="1"/>
              <p:nvPr/>
            </p:nvSpPr>
            <p:spPr>
              <a:xfrm>
                <a:off x="3650294" y="120391"/>
                <a:ext cx="26802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a:t>
                </a:r>
              </a:p>
            </p:txBody>
          </p:sp>
        </p:grpSp>
        <p:grpSp>
          <p:nvGrpSpPr>
            <p:cNvPr id="90" name="Group 89">
              <a:extLst>
                <a:ext uri="{FF2B5EF4-FFF2-40B4-BE49-F238E27FC236}">
                  <a16:creationId xmlns:a16="http://schemas.microsoft.com/office/drawing/2014/main" id="{B0A00F16-B499-4D73-9722-38A967BFFD7D}"/>
                </a:ext>
              </a:extLst>
            </p:cNvPr>
            <p:cNvGrpSpPr/>
            <p:nvPr/>
          </p:nvGrpSpPr>
          <p:grpSpPr>
            <a:xfrm>
              <a:off x="2044792" y="56599"/>
              <a:ext cx="1280160" cy="1650612"/>
              <a:chOff x="2044792" y="120391"/>
              <a:chExt cx="1280160" cy="1650612"/>
            </a:xfrm>
          </p:grpSpPr>
          <p:sp>
            <p:nvSpPr>
              <p:cNvPr id="15" name="Rectangle: Rounded Corners 14">
                <a:extLst>
                  <a:ext uri="{FF2B5EF4-FFF2-40B4-BE49-F238E27FC236}">
                    <a16:creationId xmlns:a16="http://schemas.microsoft.com/office/drawing/2014/main" id="{B68E014A-395E-490C-BCE0-54E719AC2A24}"/>
                  </a:ext>
                </a:extLst>
              </p:cNvPr>
              <p:cNvSpPr/>
              <p:nvPr/>
            </p:nvSpPr>
            <p:spPr>
              <a:xfrm>
                <a:off x="2044792"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what the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can do.</a:t>
                </a:r>
              </a:p>
            </p:txBody>
          </p:sp>
          <p:sp>
            <p:nvSpPr>
              <p:cNvPr id="16" name="TextBox 15">
                <a:extLst>
                  <a:ext uri="{FF2B5EF4-FFF2-40B4-BE49-F238E27FC236}">
                    <a16:creationId xmlns:a16="http://schemas.microsoft.com/office/drawing/2014/main" id="{F850D719-57B0-481A-92C9-F66D9AC5DA23}"/>
                  </a:ext>
                </a:extLst>
              </p:cNvPr>
              <p:cNvSpPr txBox="1"/>
              <p:nvPr/>
            </p:nvSpPr>
            <p:spPr>
              <a:xfrm>
                <a:off x="2073145" y="120391"/>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1</a:t>
                </a:r>
              </a:p>
            </p:txBody>
          </p:sp>
        </p:grpSp>
      </p:grpSp>
      <p:grpSp>
        <p:nvGrpSpPr>
          <p:cNvPr id="92" name="Group 91">
            <a:extLst>
              <a:ext uri="{FF2B5EF4-FFF2-40B4-BE49-F238E27FC236}">
                <a16:creationId xmlns:a16="http://schemas.microsoft.com/office/drawing/2014/main" id="{840CCDC2-CB1D-420D-A0F9-332AA5EF83BC}"/>
              </a:ext>
            </a:extLst>
          </p:cNvPr>
          <p:cNvGrpSpPr/>
          <p:nvPr/>
        </p:nvGrpSpPr>
        <p:grpSpPr>
          <a:xfrm>
            <a:off x="2034162" y="1758986"/>
            <a:ext cx="1280160" cy="1650612"/>
            <a:chOff x="2034162" y="1796786"/>
            <a:chExt cx="1280160" cy="1650612"/>
          </a:xfrm>
        </p:grpSpPr>
        <p:sp>
          <p:nvSpPr>
            <p:cNvPr id="24" name="Rectangle: Rounded Corners 23">
              <a:extLst>
                <a:ext uri="{FF2B5EF4-FFF2-40B4-BE49-F238E27FC236}">
                  <a16:creationId xmlns:a16="http://schemas.microsoft.com/office/drawing/2014/main" id="{4E997F9C-5019-4856-8711-FAA456E97608}"/>
                </a:ext>
              </a:extLst>
            </p:cNvPr>
            <p:cNvSpPr/>
            <p:nvPr/>
          </p:nvSpPr>
          <p:spPr>
            <a:xfrm>
              <a:off x="2034162"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services based on context.</a:t>
              </a:r>
            </a:p>
          </p:txBody>
        </p:sp>
        <p:sp>
          <p:nvSpPr>
            <p:cNvPr id="25" name="TextBox 24">
              <a:extLst>
                <a:ext uri="{FF2B5EF4-FFF2-40B4-BE49-F238E27FC236}">
                  <a16:creationId xmlns:a16="http://schemas.microsoft.com/office/drawing/2014/main" id="{60DC8C4E-BAAD-4C7C-A580-363B94CAE3BC}"/>
                </a:ext>
              </a:extLst>
            </p:cNvPr>
            <p:cNvSpPr txBox="1"/>
            <p:nvPr/>
          </p:nvSpPr>
          <p:spPr>
            <a:xfrm>
              <a:off x="2062515"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a:t>
              </a:r>
            </a:p>
          </p:txBody>
        </p:sp>
      </p:grpSp>
      <p:grpSp>
        <p:nvGrpSpPr>
          <p:cNvPr id="93" name="Group 92">
            <a:extLst>
              <a:ext uri="{FF2B5EF4-FFF2-40B4-BE49-F238E27FC236}">
                <a16:creationId xmlns:a16="http://schemas.microsoft.com/office/drawing/2014/main" id="{B27C3AF8-E2EF-43ED-A71C-B0DAB53C3C0C}"/>
              </a:ext>
            </a:extLst>
          </p:cNvPr>
          <p:cNvGrpSpPr/>
          <p:nvPr/>
        </p:nvGrpSpPr>
        <p:grpSpPr>
          <a:xfrm>
            <a:off x="3429389" y="1758986"/>
            <a:ext cx="1280160" cy="1650612"/>
            <a:chOff x="3623131" y="1796786"/>
            <a:chExt cx="1280160" cy="1650612"/>
          </a:xfrm>
        </p:grpSpPr>
        <p:sp>
          <p:nvSpPr>
            <p:cNvPr id="27" name="Rectangle: Rounded Corners 26">
              <a:extLst>
                <a:ext uri="{FF2B5EF4-FFF2-40B4-BE49-F238E27FC236}">
                  <a16:creationId xmlns:a16="http://schemas.microsoft.com/office/drawing/2014/main" id="{BABE4945-0F07-46A9-9FC9-6939B752397B}"/>
                </a:ext>
              </a:extLst>
            </p:cNvPr>
            <p:cNvSpPr/>
            <p:nvPr/>
          </p:nvSpPr>
          <p:spPr>
            <a:xfrm>
              <a:off x="3623131"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Show contextually relevant information.</a:t>
              </a:r>
            </a:p>
          </p:txBody>
        </p:sp>
        <p:sp>
          <p:nvSpPr>
            <p:cNvPr id="28" name="TextBox 27">
              <a:extLst>
                <a:ext uri="{FF2B5EF4-FFF2-40B4-BE49-F238E27FC236}">
                  <a16:creationId xmlns:a16="http://schemas.microsoft.com/office/drawing/2014/main" id="{3D93673C-8F12-419B-BB74-1F7450088560}"/>
                </a:ext>
              </a:extLst>
            </p:cNvPr>
            <p:cNvSpPr txBox="1"/>
            <p:nvPr/>
          </p:nvSpPr>
          <p:spPr>
            <a:xfrm>
              <a:off x="3651484"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a:t>
              </a:r>
            </a:p>
          </p:txBody>
        </p:sp>
      </p:grpSp>
      <p:grpSp>
        <p:nvGrpSpPr>
          <p:cNvPr id="94" name="Group 93">
            <a:extLst>
              <a:ext uri="{FF2B5EF4-FFF2-40B4-BE49-F238E27FC236}">
                <a16:creationId xmlns:a16="http://schemas.microsoft.com/office/drawing/2014/main" id="{FBC786DE-F75F-4A92-9CD5-31FDE3957D33}"/>
              </a:ext>
            </a:extLst>
          </p:cNvPr>
          <p:cNvGrpSpPr/>
          <p:nvPr/>
        </p:nvGrpSpPr>
        <p:grpSpPr>
          <a:xfrm>
            <a:off x="4824616" y="1758986"/>
            <a:ext cx="1280160" cy="1650612"/>
            <a:chOff x="5034900" y="1796786"/>
            <a:chExt cx="1280160" cy="1650612"/>
          </a:xfrm>
        </p:grpSpPr>
        <p:sp>
          <p:nvSpPr>
            <p:cNvPr id="30" name="Rectangle: Rounded Corners 29">
              <a:extLst>
                <a:ext uri="{FF2B5EF4-FFF2-40B4-BE49-F238E27FC236}">
                  <a16:creationId xmlns:a16="http://schemas.microsoft.com/office/drawing/2014/main" id="{47C81693-7060-4833-8E7D-94D866578A8C}"/>
                </a:ext>
              </a:extLst>
            </p:cNvPr>
            <p:cNvSpPr/>
            <p:nvPr/>
          </p:nvSpPr>
          <p:spPr>
            <a:xfrm>
              <a:off x="5034900"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Match relevant social norms.</a:t>
              </a:r>
            </a:p>
          </p:txBody>
        </p:sp>
        <p:sp>
          <p:nvSpPr>
            <p:cNvPr id="31" name="TextBox 30">
              <a:extLst>
                <a:ext uri="{FF2B5EF4-FFF2-40B4-BE49-F238E27FC236}">
                  <a16:creationId xmlns:a16="http://schemas.microsoft.com/office/drawing/2014/main" id="{5B7FB30D-A8F3-421E-8393-C92B7FDC532D}"/>
                </a:ext>
              </a:extLst>
            </p:cNvPr>
            <p:cNvSpPr txBox="1"/>
            <p:nvPr/>
          </p:nvSpPr>
          <p:spPr>
            <a:xfrm>
              <a:off x="5063253"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5</a:t>
              </a:r>
            </a:p>
          </p:txBody>
        </p:sp>
      </p:grpSp>
      <p:grpSp>
        <p:nvGrpSpPr>
          <p:cNvPr id="95" name="Group 94">
            <a:extLst>
              <a:ext uri="{FF2B5EF4-FFF2-40B4-BE49-F238E27FC236}">
                <a16:creationId xmlns:a16="http://schemas.microsoft.com/office/drawing/2014/main" id="{4BFFCA28-748B-429F-8583-618B5D9374FE}"/>
              </a:ext>
            </a:extLst>
          </p:cNvPr>
          <p:cNvGrpSpPr/>
          <p:nvPr/>
        </p:nvGrpSpPr>
        <p:grpSpPr>
          <a:xfrm>
            <a:off x="6219842" y="1758986"/>
            <a:ext cx="1280160" cy="1650612"/>
            <a:chOff x="6446668" y="1796786"/>
            <a:chExt cx="1280160" cy="1650612"/>
          </a:xfrm>
        </p:grpSpPr>
        <p:sp>
          <p:nvSpPr>
            <p:cNvPr id="33" name="Rectangle: Rounded Corners 32">
              <a:extLst>
                <a:ext uri="{FF2B5EF4-FFF2-40B4-BE49-F238E27FC236}">
                  <a16:creationId xmlns:a16="http://schemas.microsoft.com/office/drawing/2014/main" id="{70996E80-0587-4723-891F-78B2ACB991CB}"/>
                </a:ext>
              </a:extLst>
            </p:cNvPr>
            <p:cNvSpPr/>
            <p:nvPr/>
          </p:nvSpPr>
          <p:spPr>
            <a:xfrm>
              <a:off x="6446668"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Mitigate social biases.</a:t>
              </a:r>
            </a:p>
          </p:txBody>
        </p:sp>
        <p:sp>
          <p:nvSpPr>
            <p:cNvPr id="34" name="TextBox 33">
              <a:extLst>
                <a:ext uri="{FF2B5EF4-FFF2-40B4-BE49-F238E27FC236}">
                  <a16:creationId xmlns:a16="http://schemas.microsoft.com/office/drawing/2014/main" id="{F447DD5E-D504-48E2-8B01-29E79DFAAA49}"/>
                </a:ext>
              </a:extLst>
            </p:cNvPr>
            <p:cNvSpPr txBox="1"/>
            <p:nvPr/>
          </p:nvSpPr>
          <p:spPr>
            <a:xfrm>
              <a:off x="6475021"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6</a:t>
              </a:r>
            </a:p>
          </p:txBody>
        </p:sp>
      </p:grpSp>
      <p:grpSp>
        <p:nvGrpSpPr>
          <p:cNvPr id="96" name="Group 95">
            <a:extLst>
              <a:ext uri="{FF2B5EF4-FFF2-40B4-BE49-F238E27FC236}">
                <a16:creationId xmlns:a16="http://schemas.microsoft.com/office/drawing/2014/main" id="{A25C45F3-56E8-4F6B-9A03-423CEC49F0EF}"/>
              </a:ext>
            </a:extLst>
          </p:cNvPr>
          <p:cNvGrpSpPr/>
          <p:nvPr/>
        </p:nvGrpSpPr>
        <p:grpSpPr>
          <a:xfrm>
            <a:off x="2037708" y="3461373"/>
            <a:ext cx="1280160" cy="1650612"/>
            <a:chOff x="2037708" y="3487358"/>
            <a:chExt cx="1280160" cy="1650612"/>
          </a:xfrm>
        </p:grpSpPr>
        <p:sp>
          <p:nvSpPr>
            <p:cNvPr id="36" name="Rectangle: Rounded Corners 35">
              <a:extLst>
                <a:ext uri="{FF2B5EF4-FFF2-40B4-BE49-F238E27FC236}">
                  <a16:creationId xmlns:a16="http://schemas.microsoft.com/office/drawing/2014/main" id="{98F7EF6D-6F7A-42BE-AB57-D0286795CE90}"/>
                </a:ext>
              </a:extLst>
            </p:cNvPr>
            <p:cNvSpPr/>
            <p:nvPr/>
          </p:nvSpPr>
          <p:spPr>
            <a:xfrm>
              <a:off x="2037708"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invocation.</a:t>
              </a:r>
            </a:p>
          </p:txBody>
        </p:sp>
        <p:sp>
          <p:nvSpPr>
            <p:cNvPr id="37" name="TextBox 36">
              <a:extLst>
                <a:ext uri="{FF2B5EF4-FFF2-40B4-BE49-F238E27FC236}">
                  <a16:creationId xmlns:a16="http://schemas.microsoft.com/office/drawing/2014/main" id="{FFE76D9D-F883-4276-8D16-7E891172B201}"/>
                </a:ext>
              </a:extLst>
            </p:cNvPr>
            <p:cNvSpPr txBox="1"/>
            <p:nvPr/>
          </p:nvSpPr>
          <p:spPr>
            <a:xfrm>
              <a:off x="2066061"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7</a:t>
              </a:r>
            </a:p>
          </p:txBody>
        </p:sp>
      </p:grpSp>
      <p:grpSp>
        <p:nvGrpSpPr>
          <p:cNvPr id="97" name="Group 96">
            <a:extLst>
              <a:ext uri="{FF2B5EF4-FFF2-40B4-BE49-F238E27FC236}">
                <a16:creationId xmlns:a16="http://schemas.microsoft.com/office/drawing/2014/main" id="{BB36C3C6-8313-4A7F-9AAE-60A00602A0CE}"/>
              </a:ext>
            </a:extLst>
          </p:cNvPr>
          <p:cNvGrpSpPr/>
          <p:nvPr/>
        </p:nvGrpSpPr>
        <p:grpSpPr>
          <a:xfrm>
            <a:off x="3429683" y="3461373"/>
            <a:ext cx="1280160" cy="1650612"/>
            <a:chOff x="3624605" y="3487358"/>
            <a:chExt cx="1280160" cy="1650612"/>
          </a:xfrm>
        </p:grpSpPr>
        <p:sp>
          <p:nvSpPr>
            <p:cNvPr id="39" name="Rectangle: Rounded Corners 38">
              <a:extLst>
                <a:ext uri="{FF2B5EF4-FFF2-40B4-BE49-F238E27FC236}">
                  <a16:creationId xmlns:a16="http://schemas.microsoft.com/office/drawing/2014/main" id="{82226A23-1EE0-4C35-8B9C-8AD78C53C5C7}"/>
                </a:ext>
              </a:extLst>
            </p:cNvPr>
            <p:cNvSpPr/>
            <p:nvPr/>
          </p:nvSpPr>
          <p:spPr>
            <a:xfrm>
              <a:off x="3624605"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dismissal.</a:t>
              </a:r>
            </a:p>
          </p:txBody>
        </p:sp>
        <p:sp>
          <p:nvSpPr>
            <p:cNvPr id="40" name="TextBox 39">
              <a:extLst>
                <a:ext uri="{FF2B5EF4-FFF2-40B4-BE49-F238E27FC236}">
                  <a16:creationId xmlns:a16="http://schemas.microsoft.com/office/drawing/2014/main" id="{7A5BBB6D-D0AF-4EB1-BAA7-255970E5F6AB}"/>
                </a:ext>
              </a:extLst>
            </p:cNvPr>
            <p:cNvSpPr txBox="1"/>
            <p:nvPr/>
          </p:nvSpPr>
          <p:spPr>
            <a:xfrm>
              <a:off x="3652958"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8</a:t>
              </a:r>
            </a:p>
          </p:txBody>
        </p:sp>
      </p:grpSp>
      <p:grpSp>
        <p:nvGrpSpPr>
          <p:cNvPr id="98" name="Group 97">
            <a:extLst>
              <a:ext uri="{FF2B5EF4-FFF2-40B4-BE49-F238E27FC236}">
                <a16:creationId xmlns:a16="http://schemas.microsoft.com/office/drawing/2014/main" id="{6CD6E276-C5E3-4BB9-829A-AD3CA8F7899D}"/>
              </a:ext>
            </a:extLst>
          </p:cNvPr>
          <p:cNvGrpSpPr/>
          <p:nvPr/>
        </p:nvGrpSpPr>
        <p:grpSpPr>
          <a:xfrm>
            <a:off x="4821658" y="3461373"/>
            <a:ext cx="1280160" cy="1650612"/>
            <a:chOff x="5034302" y="3487358"/>
            <a:chExt cx="1280160" cy="1650612"/>
          </a:xfrm>
        </p:grpSpPr>
        <p:sp>
          <p:nvSpPr>
            <p:cNvPr id="42" name="Rectangle: Rounded Corners 41">
              <a:extLst>
                <a:ext uri="{FF2B5EF4-FFF2-40B4-BE49-F238E27FC236}">
                  <a16:creationId xmlns:a16="http://schemas.microsoft.com/office/drawing/2014/main" id="{8A28A9E2-79C9-40A6-9703-83D31A201A0D}"/>
                </a:ext>
              </a:extLst>
            </p:cNvPr>
            <p:cNvSpPr/>
            <p:nvPr/>
          </p:nvSpPr>
          <p:spPr>
            <a:xfrm>
              <a:off x="5034302"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correction.</a:t>
              </a:r>
            </a:p>
          </p:txBody>
        </p:sp>
        <p:sp>
          <p:nvSpPr>
            <p:cNvPr id="43" name="TextBox 42">
              <a:extLst>
                <a:ext uri="{FF2B5EF4-FFF2-40B4-BE49-F238E27FC236}">
                  <a16:creationId xmlns:a16="http://schemas.microsoft.com/office/drawing/2014/main" id="{9141F559-52D4-4988-BC58-AEDB99A0102F}"/>
                </a:ext>
              </a:extLst>
            </p:cNvPr>
            <p:cNvSpPr txBox="1"/>
            <p:nvPr/>
          </p:nvSpPr>
          <p:spPr>
            <a:xfrm>
              <a:off x="5062655"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9</a:t>
              </a:r>
            </a:p>
          </p:txBody>
        </p:sp>
      </p:grpSp>
      <p:grpSp>
        <p:nvGrpSpPr>
          <p:cNvPr id="99" name="Group 98">
            <a:extLst>
              <a:ext uri="{FF2B5EF4-FFF2-40B4-BE49-F238E27FC236}">
                <a16:creationId xmlns:a16="http://schemas.microsoft.com/office/drawing/2014/main" id="{B6DE3F13-ED8B-4D7E-9113-E5B73D957969}"/>
              </a:ext>
            </a:extLst>
          </p:cNvPr>
          <p:cNvGrpSpPr/>
          <p:nvPr/>
        </p:nvGrpSpPr>
        <p:grpSpPr>
          <a:xfrm>
            <a:off x="6213633" y="3461373"/>
            <a:ext cx="1280160" cy="1650612"/>
            <a:chOff x="6443999" y="3487358"/>
            <a:chExt cx="1280160" cy="1650612"/>
          </a:xfrm>
        </p:grpSpPr>
        <p:sp>
          <p:nvSpPr>
            <p:cNvPr id="45" name="Rectangle: Rounded Corners 44">
              <a:extLst>
                <a:ext uri="{FF2B5EF4-FFF2-40B4-BE49-F238E27FC236}">
                  <a16:creationId xmlns:a16="http://schemas.microsoft.com/office/drawing/2014/main" id="{0A24BBA9-2147-4800-A8C6-2629950D3AD4}"/>
                </a:ext>
              </a:extLst>
            </p:cNvPr>
            <p:cNvSpPr/>
            <p:nvPr/>
          </p:nvSpPr>
          <p:spPr>
            <a:xfrm>
              <a:off x="6443999"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Scope services when in doubt.</a:t>
              </a:r>
            </a:p>
          </p:txBody>
        </p:sp>
        <p:sp>
          <p:nvSpPr>
            <p:cNvPr id="46" name="TextBox 45">
              <a:extLst>
                <a:ext uri="{FF2B5EF4-FFF2-40B4-BE49-F238E27FC236}">
                  <a16:creationId xmlns:a16="http://schemas.microsoft.com/office/drawing/2014/main" id="{2F4184A1-505C-4F6B-8536-B110B79B0140}"/>
                </a:ext>
              </a:extLst>
            </p:cNvPr>
            <p:cNvSpPr txBox="1"/>
            <p:nvPr/>
          </p:nvSpPr>
          <p:spPr>
            <a:xfrm>
              <a:off x="6472352" y="3487358"/>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10</a:t>
              </a:r>
            </a:p>
          </p:txBody>
        </p:sp>
      </p:grpSp>
      <p:grpSp>
        <p:nvGrpSpPr>
          <p:cNvPr id="100" name="Group 99">
            <a:extLst>
              <a:ext uri="{FF2B5EF4-FFF2-40B4-BE49-F238E27FC236}">
                <a16:creationId xmlns:a16="http://schemas.microsoft.com/office/drawing/2014/main" id="{CE274275-6B5F-4C6F-B523-09B50C45C4CF}"/>
              </a:ext>
            </a:extLst>
          </p:cNvPr>
          <p:cNvGrpSpPr/>
          <p:nvPr/>
        </p:nvGrpSpPr>
        <p:grpSpPr>
          <a:xfrm>
            <a:off x="7605609" y="3461373"/>
            <a:ext cx="1280160" cy="1650612"/>
            <a:chOff x="7853697" y="3487357"/>
            <a:chExt cx="1280160" cy="1650612"/>
          </a:xfrm>
        </p:grpSpPr>
        <p:sp>
          <p:nvSpPr>
            <p:cNvPr id="48" name="Rectangle: Rounded Corners 47">
              <a:extLst>
                <a:ext uri="{FF2B5EF4-FFF2-40B4-BE49-F238E27FC236}">
                  <a16:creationId xmlns:a16="http://schemas.microsoft.com/office/drawing/2014/main" id="{AFB99094-A0AE-4351-A992-6E98B2D09690}"/>
                </a:ext>
              </a:extLst>
            </p:cNvPr>
            <p:cNvSpPr/>
            <p:nvPr/>
          </p:nvSpPr>
          <p:spPr>
            <a:xfrm>
              <a:off x="7853697" y="3492049"/>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Make clear why the system did what it did.</a:t>
              </a:r>
            </a:p>
          </p:txBody>
        </p:sp>
        <p:sp>
          <p:nvSpPr>
            <p:cNvPr id="49" name="TextBox 48">
              <a:extLst>
                <a:ext uri="{FF2B5EF4-FFF2-40B4-BE49-F238E27FC236}">
                  <a16:creationId xmlns:a16="http://schemas.microsoft.com/office/drawing/2014/main" id="{613CE537-A379-4CA9-B489-30F2F4FBCE6A}"/>
                </a:ext>
              </a:extLst>
            </p:cNvPr>
            <p:cNvSpPr txBox="1"/>
            <p:nvPr/>
          </p:nvSpPr>
          <p:spPr>
            <a:xfrm>
              <a:off x="7882050" y="3487357"/>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11</a:t>
              </a:r>
            </a:p>
          </p:txBody>
        </p:sp>
      </p:grpSp>
      <p:grpSp>
        <p:nvGrpSpPr>
          <p:cNvPr id="101" name="Group 100">
            <a:extLst>
              <a:ext uri="{FF2B5EF4-FFF2-40B4-BE49-F238E27FC236}">
                <a16:creationId xmlns:a16="http://schemas.microsoft.com/office/drawing/2014/main" id="{897BFD99-BE7B-497E-ABAE-374BD1FE91A6}"/>
              </a:ext>
            </a:extLst>
          </p:cNvPr>
          <p:cNvGrpSpPr/>
          <p:nvPr/>
        </p:nvGrpSpPr>
        <p:grpSpPr>
          <a:xfrm>
            <a:off x="2041253" y="5163759"/>
            <a:ext cx="1280160" cy="1650612"/>
            <a:chOff x="2041253" y="5163759"/>
            <a:chExt cx="1280160" cy="1650612"/>
          </a:xfrm>
        </p:grpSpPr>
        <p:sp>
          <p:nvSpPr>
            <p:cNvPr id="51" name="Rectangle: Rounded Corners 50">
              <a:extLst>
                <a:ext uri="{FF2B5EF4-FFF2-40B4-BE49-F238E27FC236}">
                  <a16:creationId xmlns:a16="http://schemas.microsoft.com/office/drawing/2014/main" id="{072E74BD-E2AA-4854-A6A1-2BA94E56FE71}"/>
                </a:ext>
              </a:extLst>
            </p:cNvPr>
            <p:cNvSpPr/>
            <p:nvPr/>
          </p:nvSpPr>
          <p:spPr>
            <a:xfrm>
              <a:off x="2041253"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Remember recent interactions.</a:t>
              </a:r>
            </a:p>
          </p:txBody>
        </p:sp>
        <p:sp>
          <p:nvSpPr>
            <p:cNvPr id="52" name="TextBox 51">
              <a:extLst>
                <a:ext uri="{FF2B5EF4-FFF2-40B4-BE49-F238E27FC236}">
                  <a16:creationId xmlns:a16="http://schemas.microsoft.com/office/drawing/2014/main" id="{D91C20AE-D2D3-4046-8476-CF18748823D5}"/>
                </a:ext>
              </a:extLst>
            </p:cNvPr>
            <p:cNvSpPr txBox="1"/>
            <p:nvPr/>
          </p:nvSpPr>
          <p:spPr>
            <a:xfrm>
              <a:off x="2069606"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12</a:t>
              </a:r>
            </a:p>
          </p:txBody>
        </p:sp>
      </p:grpSp>
      <p:grpSp>
        <p:nvGrpSpPr>
          <p:cNvPr id="102" name="Group 101">
            <a:extLst>
              <a:ext uri="{FF2B5EF4-FFF2-40B4-BE49-F238E27FC236}">
                <a16:creationId xmlns:a16="http://schemas.microsoft.com/office/drawing/2014/main" id="{6E7BCBF9-A0BB-44BD-9163-8B3B46C80D6B}"/>
              </a:ext>
            </a:extLst>
          </p:cNvPr>
          <p:cNvGrpSpPr/>
          <p:nvPr/>
        </p:nvGrpSpPr>
        <p:grpSpPr>
          <a:xfrm>
            <a:off x="3432932" y="5163759"/>
            <a:ext cx="1280160" cy="1650612"/>
            <a:chOff x="3626672" y="5163759"/>
            <a:chExt cx="1280160" cy="1650612"/>
          </a:xfrm>
        </p:grpSpPr>
        <p:sp>
          <p:nvSpPr>
            <p:cNvPr id="54" name="Rectangle: Rounded Corners 53">
              <a:extLst>
                <a:ext uri="{FF2B5EF4-FFF2-40B4-BE49-F238E27FC236}">
                  <a16:creationId xmlns:a16="http://schemas.microsoft.com/office/drawing/2014/main" id="{10D68B73-7FE4-4EBC-B7E2-FFCEE2595EF3}"/>
                </a:ext>
              </a:extLst>
            </p:cNvPr>
            <p:cNvSpPr/>
            <p:nvPr/>
          </p:nvSpPr>
          <p:spPr>
            <a:xfrm>
              <a:off x="3626672"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Learn from user behavior.</a:t>
              </a:r>
            </a:p>
          </p:txBody>
        </p:sp>
        <p:sp>
          <p:nvSpPr>
            <p:cNvPr id="55" name="TextBox 54">
              <a:extLst>
                <a:ext uri="{FF2B5EF4-FFF2-40B4-BE49-F238E27FC236}">
                  <a16:creationId xmlns:a16="http://schemas.microsoft.com/office/drawing/2014/main" id="{8F077E16-94E9-4EBA-AFE1-C59950403BAB}"/>
                </a:ext>
              </a:extLst>
            </p:cNvPr>
            <p:cNvSpPr txBox="1"/>
            <p:nvPr/>
          </p:nvSpPr>
          <p:spPr>
            <a:xfrm>
              <a:off x="3655025"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13</a:t>
              </a:r>
            </a:p>
          </p:txBody>
        </p:sp>
      </p:grpSp>
      <p:grpSp>
        <p:nvGrpSpPr>
          <p:cNvPr id="103" name="Group 102">
            <a:extLst>
              <a:ext uri="{FF2B5EF4-FFF2-40B4-BE49-F238E27FC236}">
                <a16:creationId xmlns:a16="http://schemas.microsoft.com/office/drawing/2014/main" id="{0D6AE405-F1BC-40CA-8FEA-8AB2D4297392}"/>
              </a:ext>
            </a:extLst>
          </p:cNvPr>
          <p:cNvGrpSpPr/>
          <p:nvPr/>
        </p:nvGrpSpPr>
        <p:grpSpPr>
          <a:xfrm>
            <a:off x="4824611" y="5163759"/>
            <a:ext cx="1280160" cy="1650612"/>
            <a:chOff x="5034891" y="5163759"/>
            <a:chExt cx="1280160" cy="1650612"/>
          </a:xfrm>
        </p:grpSpPr>
        <p:sp>
          <p:nvSpPr>
            <p:cNvPr id="57" name="Rectangle: Rounded Corners 56">
              <a:extLst>
                <a:ext uri="{FF2B5EF4-FFF2-40B4-BE49-F238E27FC236}">
                  <a16:creationId xmlns:a16="http://schemas.microsoft.com/office/drawing/2014/main" id="{D5A54397-144B-48BD-AF3A-9BB56B7BDDE6}"/>
                </a:ext>
              </a:extLst>
            </p:cNvPr>
            <p:cNvSpPr/>
            <p:nvPr/>
          </p:nvSpPr>
          <p:spPr>
            <a:xfrm>
              <a:off x="5034891"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Update and adapt cautiously.</a:t>
              </a:r>
            </a:p>
          </p:txBody>
        </p:sp>
        <p:sp>
          <p:nvSpPr>
            <p:cNvPr id="58" name="TextBox 57">
              <a:extLst>
                <a:ext uri="{FF2B5EF4-FFF2-40B4-BE49-F238E27FC236}">
                  <a16:creationId xmlns:a16="http://schemas.microsoft.com/office/drawing/2014/main" id="{6E5E1497-285E-4AE4-A4ED-6A4ADD27B954}"/>
                </a:ext>
              </a:extLst>
            </p:cNvPr>
            <p:cNvSpPr txBox="1"/>
            <p:nvPr/>
          </p:nvSpPr>
          <p:spPr>
            <a:xfrm>
              <a:off x="5063244"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14</a:t>
              </a:r>
            </a:p>
          </p:txBody>
        </p:sp>
      </p:grpSp>
      <p:grpSp>
        <p:nvGrpSpPr>
          <p:cNvPr id="104" name="Group 103">
            <a:extLst>
              <a:ext uri="{FF2B5EF4-FFF2-40B4-BE49-F238E27FC236}">
                <a16:creationId xmlns:a16="http://schemas.microsoft.com/office/drawing/2014/main" id="{B4F4927C-BB2D-47CD-9BD0-7C4FAF7A9940}"/>
              </a:ext>
            </a:extLst>
          </p:cNvPr>
          <p:cNvGrpSpPr/>
          <p:nvPr/>
        </p:nvGrpSpPr>
        <p:grpSpPr>
          <a:xfrm>
            <a:off x="6216290" y="5163759"/>
            <a:ext cx="1280160" cy="1650612"/>
            <a:chOff x="6443110" y="5163759"/>
            <a:chExt cx="1280160" cy="1650612"/>
          </a:xfrm>
        </p:grpSpPr>
        <p:sp>
          <p:nvSpPr>
            <p:cNvPr id="60" name="Rectangle: Rounded Corners 59">
              <a:extLst>
                <a:ext uri="{FF2B5EF4-FFF2-40B4-BE49-F238E27FC236}">
                  <a16:creationId xmlns:a16="http://schemas.microsoft.com/office/drawing/2014/main" id="{967B2067-626A-400D-A125-BC7DB6D96224}"/>
                </a:ext>
              </a:extLst>
            </p:cNvPr>
            <p:cNvSpPr/>
            <p:nvPr/>
          </p:nvSpPr>
          <p:spPr>
            <a:xfrm>
              <a:off x="6443110"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Encourage granular feedback.</a:t>
              </a:r>
            </a:p>
          </p:txBody>
        </p:sp>
        <p:sp>
          <p:nvSpPr>
            <p:cNvPr id="61" name="TextBox 60">
              <a:extLst>
                <a:ext uri="{FF2B5EF4-FFF2-40B4-BE49-F238E27FC236}">
                  <a16:creationId xmlns:a16="http://schemas.microsoft.com/office/drawing/2014/main" id="{189FC732-832E-4A8B-BCCF-4E7787996668}"/>
                </a:ext>
              </a:extLst>
            </p:cNvPr>
            <p:cNvSpPr txBox="1"/>
            <p:nvPr/>
          </p:nvSpPr>
          <p:spPr>
            <a:xfrm>
              <a:off x="6471463"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15</a:t>
              </a:r>
            </a:p>
          </p:txBody>
        </p:sp>
      </p:grpSp>
      <p:grpSp>
        <p:nvGrpSpPr>
          <p:cNvPr id="106" name="Group 105">
            <a:extLst>
              <a:ext uri="{FF2B5EF4-FFF2-40B4-BE49-F238E27FC236}">
                <a16:creationId xmlns:a16="http://schemas.microsoft.com/office/drawing/2014/main" id="{DEE08140-C3BA-4F13-B334-F77D559FD4AE}"/>
              </a:ext>
            </a:extLst>
          </p:cNvPr>
          <p:cNvGrpSpPr/>
          <p:nvPr/>
        </p:nvGrpSpPr>
        <p:grpSpPr>
          <a:xfrm>
            <a:off x="8999648" y="5163759"/>
            <a:ext cx="1280160" cy="1650612"/>
            <a:chOff x="9259548" y="5163759"/>
            <a:chExt cx="1280160" cy="1650612"/>
          </a:xfrm>
        </p:grpSpPr>
        <p:sp>
          <p:nvSpPr>
            <p:cNvPr id="66" name="Rectangle: Rounded Corners 65">
              <a:extLst>
                <a:ext uri="{FF2B5EF4-FFF2-40B4-BE49-F238E27FC236}">
                  <a16:creationId xmlns:a16="http://schemas.microsoft.com/office/drawing/2014/main" id="{DDC32A56-DAAE-4D15-AA0D-C2B73FAA6696}"/>
                </a:ext>
              </a:extLst>
            </p:cNvPr>
            <p:cNvSpPr/>
            <p:nvPr/>
          </p:nvSpPr>
          <p:spPr>
            <a:xfrm>
              <a:off x="925954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Provide global controls.</a:t>
              </a:r>
            </a:p>
          </p:txBody>
        </p:sp>
        <p:sp>
          <p:nvSpPr>
            <p:cNvPr id="67" name="TextBox 66">
              <a:extLst>
                <a:ext uri="{FF2B5EF4-FFF2-40B4-BE49-F238E27FC236}">
                  <a16:creationId xmlns:a16="http://schemas.microsoft.com/office/drawing/2014/main" id="{0E0E5793-6430-4B00-8BFB-8098D270482A}"/>
                </a:ext>
              </a:extLst>
            </p:cNvPr>
            <p:cNvSpPr txBox="1"/>
            <p:nvPr/>
          </p:nvSpPr>
          <p:spPr>
            <a:xfrm>
              <a:off x="928790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17</a:t>
              </a:r>
            </a:p>
          </p:txBody>
        </p:sp>
      </p:grpSp>
      <p:grpSp>
        <p:nvGrpSpPr>
          <p:cNvPr id="107" name="Group 106">
            <a:extLst>
              <a:ext uri="{FF2B5EF4-FFF2-40B4-BE49-F238E27FC236}">
                <a16:creationId xmlns:a16="http://schemas.microsoft.com/office/drawing/2014/main" id="{D5D71359-92F2-4D9F-89BE-9D636D7DEB84}"/>
              </a:ext>
            </a:extLst>
          </p:cNvPr>
          <p:cNvGrpSpPr/>
          <p:nvPr/>
        </p:nvGrpSpPr>
        <p:grpSpPr>
          <a:xfrm>
            <a:off x="10391330" y="5163759"/>
            <a:ext cx="1280160" cy="1650612"/>
            <a:chOff x="10667768" y="5163759"/>
            <a:chExt cx="1280160" cy="1650612"/>
          </a:xfrm>
        </p:grpSpPr>
        <p:sp>
          <p:nvSpPr>
            <p:cNvPr id="69" name="Rectangle: Rounded Corners 68">
              <a:extLst>
                <a:ext uri="{FF2B5EF4-FFF2-40B4-BE49-F238E27FC236}">
                  <a16:creationId xmlns:a16="http://schemas.microsoft.com/office/drawing/2014/main" id="{28EEF271-9736-4D4B-A825-3EADA157E07A}"/>
                </a:ext>
              </a:extLst>
            </p:cNvPr>
            <p:cNvSpPr/>
            <p:nvPr/>
          </p:nvSpPr>
          <p:spPr>
            <a:xfrm>
              <a:off x="1066776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Notify users about changes.</a:t>
              </a:r>
            </a:p>
          </p:txBody>
        </p:sp>
        <p:sp>
          <p:nvSpPr>
            <p:cNvPr id="70" name="TextBox 69">
              <a:extLst>
                <a:ext uri="{FF2B5EF4-FFF2-40B4-BE49-F238E27FC236}">
                  <a16:creationId xmlns:a16="http://schemas.microsoft.com/office/drawing/2014/main" id="{E4023C61-0A10-48D1-9595-E01478AA44A6}"/>
                </a:ext>
              </a:extLst>
            </p:cNvPr>
            <p:cNvSpPr txBox="1"/>
            <p:nvPr/>
          </p:nvSpPr>
          <p:spPr>
            <a:xfrm>
              <a:off x="1069612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18</a:t>
              </a:r>
            </a:p>
          </p:txBody>
        </p:sp>
      </p:grpSp>
      <p:grpSp>
        <p:nvGrpSpPr>
          <p:cNvPr id="114" name="Group 113">
            <a:extLst>
              <a:ext uri="{FF2B5EF4-FFF2-40B4-BE49-F238E27FC236}">
                <a16:creationId xmlns:a16="http://schemas.microsoft.com/office/drawing/2014/main" id="{B6A8691D-62A3-413D-9604-54AAE42F27ED}"/>
              </a:ext>
            </a:extLst>
          </p:cNvPr>
          <p:cNvGrpSpPr/>
          <p:nvPr/>
        </p:nvGrpSpPr>
        <p:grpSpPr>
          <a:xfrm>
            <a:off x="7607969" y="5163759"/>
            <a:ext cx="1420032" cy="1650612"/>
            <a:chOff x="7607969" y="5163759"/>
            <a:chExt cx="1420032" cy="1650612"/>
          </a:xfrm>
        </p:grpSpPr>
        <p:grpSp>
          <p:nvGrpSpPr>
            <p:cNvPr id="105" name="Group 104">
              <a:extLst>
                <a:ext uri="{FF2B5EF4-FFF2-40B4-BE49-F238E27FC236}">
                  <a16:creationId xmlns:a16="http://schemas.microsoft.com/office/drawing/2014/main" id="{3BD5BC94-98A9-4083-917F-85F132BD1717}"/>
                </a:ext>
              </a:extLst>
            </p:cNvPr>
            <p:cNvGrpSpPr/>
            <p:nvPr/>
          </p:nvGrpSpPr>
          <p:grpSpPr>
            <a:xfrm>
              <a:off x="7607969" y="5163759"/>
              <a:ext cx="1280160" cy="1650612"/>
              <a:chOff x="7851329" y="5163759"/>
              <a:chExt cx="1280160" cy="1650612"/>
            </a:xfrm>
          </p:grpSpPr>
          <p:sp>
            <p:nvSpPr>
              <p:cNvPr id="63" name="Rectangle: Rounded Corners 62">
                <a:extLst>
                  <a:ext uri="{FF2B5EF4-FFF2-40B4-BE49-F238E27FC236}">
                    <a16:creationId xmlns:a16="http://schemas.microsoft.com/office/drawing/2014/main" id="{43B34CD7-4617-46AE-9EF4-8CE0B8189B2A}"/>
                  </a:ext>
                </a:extLst>
              </p:cNvPr>
              <p:cNvSpPr/>
              <p:nvPr/>
            </p:nvSpPr>
            <p:spPr>
              <a:xfrm>
                <a:off x="7851329"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endParaRPr>
              </a:p>
            </p:txBody>
          </p:sp>
          <p:sp>
            <p:nvSpPr>
              <p:cNvPr id="64" name="TextBox 63">
                <a:extLst>
                  <a:ext uri="{FF2B5EF4-FFF2-40B4-BE49-F238E27FC236}">
                    <a16:creationId xmlns:a16="http://schemas.microsoft.com/office/drawing/2014/main" id="{EF0CD037-229C-495D-95B2-0D1F507F41C6}"/>
                  </a:ext>
                </a:extLst>
              </p:cNvPr>
              <p:cNvSpPr txBox="1"/>
              <p:nvPr/>
            </p:nvSpPr>
            <p:spPr>
              <a:xfrm>
                <a:off x="7879682"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16</a:t>
                </a:r>
              </a:p>
            </p:txBody>
          </p:sp>
        </p:grpSp>
        <p:sp>
          <p:nvSpPr>
            <p:cNvPr id="113" name="TextBox 112">
              <a:extLst>
                <a:ext uri="{FF2B5EF4-FFF2-40B4-BE49-F238E27FC236}">
                  <a16:creationId xmlns:a16="http://schemas.microsoft.com/office/drawing/2014/main" id="{C0CB8BE3-2E90-4536-AF77-093748EE89B6}"/>
                </a:ext>
              </a:extLst>
            </p:cNvPr>
            <p:cNvSpPr txBox="1"/>
            <p:nvPr/>
          </p:nvSpPr>
          <p:spPr>
            <a:xfrm>
              <a:off x="7633962" y="5518328"/>
              <a:ext cx="139403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Convey the consequences of user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actions.</a:t>
              </a:r>
            </a:p>
          </p:txBody>
        </p:sp>
      </p:grpSp>
      <p:sp>
        <p:nvSpPr>
          <p:cNvPr id="14" name="Title 13">
            <a:extLst>
              <a:ext uri="{FF2B5EF4-FFF2-40B4-BE49-F238E27FC236}">
                <a16:creationId xmlns:a16="http://schemas.microsoft.com/office/drawing/2014/main" id="{13F8B77B-B703-40AE-9739-B70483923DA5}"/>
              </a:ext>
            </a:extLst>
          </p:cNvPr>
          <p:cNvSpPr>
            <a:spLocks noGrp="1"/>
          </p:cNvSpPr>
          <p:nvPr>
            <p:ph type="title"/>
          </p:nvPr>
        </p:nvSpPr>
        <p:spPr>
          <a:xfrm>
            <a:off x="625142" y="410034"/>
            <a:ext cx="11370821" cy="738664"/>
          </a:xfrm>
        </p:spPr>
        <p:txBody>
          <a:bodyPr>
            <a:normAutofit fontScale="90000"/>
          </a:bodyPr>
          <a:lstStyle/>
          <a:p>
            <a:pPr algn="r"/>
            <a:r>
              <a:rPr lang="en-US" sz="2800"/>
              <a:t>Guidelines for Human AI Interaction</a:t>
            </a:r>
            <a:br>
              <a:rPr lang="en-US"/>
            </a:br>
            <a:r>
              <a:rPr lang="en-US" sz="2000"/>
              <a:t>Learn more: </a:t>
            </a:r>
            <a:r>
              <a:rPr lang="en-US" sz="2000">
                <a:hlinkClick r:id="rId5"/>
              </a:rPr>
              <a:t>https://aka.ms/aiguidelines</a:t>
            </a:r>
            <a:r>
              <a:rPr lang="en-US" sz="2000"/>
              <a:t> </a:t>
            </a:r>
            <a:endParaRPr lang="en-US"/>
          </a:p>
        </p:txBody>
      </p:sp>
      <p:sp>
        <p:nvSpPr>
          <p:cNvPr id="65" name="Rectangle 64">
            <a:extLst>
              <a:ext uri="{FF2B5EF4-FFF2-40B4-BE49-F238E27FC236}">
                <a16:creationId xmlns:a16="http://schemas.microsoft.com/office/drawing/2014/main" id="{F83E7D57-3774-4C23-AF77-22AA57224992}"/>
              </a:ext>
            </a:extLst>
          </p:cNvPr>
          <p:cNvSpPr/>
          <p:nvPr/>
        </p:nvSpPr>
        <p:spPr>
          <a:xfrm>
            <a:off x="152060" y="1732156"/>
            <a:ext cx="8757154" cy="5125844"/>
          </a:xfrm>
          <a:prstGeom prst="rect">
            <a:avLst/>
          </a:prstGeom>
          <a:solidFill>
            <a:srgbClr val="FFFFFF">
              <a:alpha val="8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85A0CC74-8C67-4BE2-9FE5-011152688DCA}"/>
              </a:ext>
            </a:extLst>
          </p:cNvPr>
          <p:cNvSpPr/>
          <p:nvPr/>
        </p:nvSpPr>
        <p:spPr>
          <a:xfrm>
            <a:off x="8989364" y="3736725"/>
            <a:ext cx="2872710" cy="3121275"/>
          </a:xfrm>
          <a:prstGeom prst="rect">
            <a:avLst/>
          </a:prstGeom>
          <a:solidFill>
            <a:srgbClr val="FFFFFF">
              <a:alpha val="8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15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8439DFB5-DCA0-469B-BD51-7A8A33DA4884}"/>
              </a:ext>
            </a:extLst>
          </p:cNvPr>
          <p:cNvPicPr>
            <a:picLocks noChangeAspect="1"/>
          </p:cNvPicPr>
          <p:nvPr/>
        </p:nvPicPr>
        <p:blipFill rotWithShape="1">
          <a:blip r:embed="rId3"/>
          <a:srcRect r="75828"/>
          <a:stretch/>
        </p:blipFill>
        <p:spPr>
          <a:xfrm>
            <a:off x="677174" y="1272441"/>
            <a:ext cx="3549946" cy="4754880"/>
          </a:xfrm>
          <a:prstGeom prst="rect">
            <a:avLst/>
          </a:prstGeom>
        </p:spPr>
      </p:pic>
      <p:grpSp>
        <p:nvGrpSpPr>
          <p:cNvPr id="20" name="Group 19">
            <a:extLst>
              <a:ext uri="{FF2B5EF4-FFF2-40B4-BE49-F238E27FC236}">
                <a16:creationId xmlns:a16="http://schemas.microsoft.com/office/drawing/2014/main" id="{80D0ECCA-8369-4964-B571-F6762DA01730}"/>
              </a:ext>
            </a:extLst>
          </p:cNvPr>
          <p:cNvGrpSpPr>
            <a:grpSpLocks noChangeAspect="1"/>
          </p:cNvGrpSpPr>
          <p:nvPr/>
        </p:nvGrpSpPr>
        <p:grpSpPr>
          <a:xfrm>
            <a:off x="423224" y="4631910"/>
            <a:ext cx="2932520" cy="1815673"/>
            <a:chOff x="311527" y="4867434"/>
            <a:chExt cx="2665926" cy="1650612"/>
          </a:xfrm>
        </p:grpSpPr>
        <p:grpSp>
          <p:nvGrpSpPr>
            <p:cNvPr id="8" name="Group 7">
              <a:extLst>
                <a:ext uri="{FF2B5EF4-FFF2-40B4-BE49-F238E27FC236}">
                  <a16:creationId xmlns:a16="http://schemas.microsoft.com/office/drawing/2014/main" id="{3214C4B5-7926-4C09-B9C7-F583029BE7BA}"/>
                </a:ext>
              </a:extLst>
            </p:cNvPr>
            <p:cNvGrpSpPr/>
            <p:nvPr/>
          </p:nvGrpSpPr>
          <p:grpSpPr>
            <a:xfrm>
              <a:off x="1697293" y="4867434"/>
              <a:ext cx="1280160" cy="1650612"/>
              <a:chOff x="3621941" y="120391"/>
              <a:chExt cx="1280160" cy="1650612"/>
            </a:xfrm>
          </p:grpSpPr>
          <p:sp>
            <p:nvSpPr>
              <p:cNvPr id="9" name="Rectangle: Rounded Corners 8">
                <a:extLst>
                  <a:ext uri="{FF2B5EF4-FFF2-40B4-BE49-F238E27FC236}">
                    <a16:creationId xmlns:a16="http://schemas.microsoft.com/office/drawing/2014/main" id="{F70A65BE-6FDC-45E3-A93C-101AB09C5A22}"/>
                  </a:ext>
                </a:extLst>
              </p:cNvPr>
              <p:cNvSpPr/>
              <p:nvPr/>
            </p:nvSpPr>
            <p:spPr>
              <a:xfrm>
                <a:off x="3621941"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how well the system can do what it can do.</a:t>
                </a:r>
              </a:p>
            </p:txBody>
          </p:sp>
          <p:sp>
            <p:nvSpPr>
              <p:cNvPr id="10" name="TextBox 9">
                <a:extLst>
                  <a:ext uri="{FF2B5EF4-FFF2-40B4-BE49-F238E27FC236}">
                    <a16:creationId xmlns:a16="http://schemas.microsoft.com/office/drawing/2014/main" id="{469807A7-FCD0-4B55-838C-A728222C85EE}"/>
                  </a:ext>
                </a:extLst>
              </p:cNvPr>
              <p:cNvSpPr txBox="1"/>
              <p:nvPr/>
            </p:nvSpPr>
            <p:spPr>
              <a:xfrm>
                <a:off x="3650294" y="120391"/>
                <a:ext cx="255314" cy="2797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a:t>
                </a:r>
              </a:p>
            </p:txBody>
          </p:sp>
        </p:grpSp>
        <p:grpSp>
          <p:nvGrpSpPr>
            <p:cNvPr id="11" name="Group 10">
              <a:extLst>
                <a:ext uri="{FF2B5EF4-FFF2-40B4-BE49-F238E27FC236}">
                  <a16:creationId xmlns:a16="http://schemas.microsoft.com/office/drawing/2014/main" id="{398929AA-1787-4BD4-BBCB-FE1971910855}"/>
                </a:ext>
              </a:extLst>
            </p:cNvPr>
            <p:cNvGrpSpPr/>
            <p:nvPr/>
          </p:nvGrpSpPr>
          <p:grpSpPr>
            <a:xfrm>
              <a:off x="311527" y="4867434"/>
              <a:ext cx="1280160" cy="1650612"/>
              <a:chOff x="2044792" y="120391"/>
              <a:chExt cx="1280160" cy="1650612"/>
            </a:xfrm>
          </p:grpSpPr>
          <p:sp>
            <p:nvSpPr>
              <p:cNvPr id="12" name="Rectangle: Rounded Corners 11">
                <a:extLst>
                  <a:ext uri="{FF2B5EF4-FFF2-40B4-BE49-F238E27FC236}">
                    <a16:creationId xmlns:a16="http://schemas.microsoft.com/office/drawing/2014/main" id="{F8323B3B-D609-4025-BDDC-DF630855B3FF}"/>
                  </a:ext>
                </a:extLst>
              </p:cNvPr>
              <p:cNvSpPr/>
              <p:nvPr/>
            </p:nvSpPr>
            <p:spPr>
              <a:xfrm>
                <a:off x="2044792"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what the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can do.</a:t>
                </a:r>
              </a:p>
            </p:txBody>
          </p:sp>
          <p:sp>
            <p:nvSpPr>
              <p:cNvPr id="13" name="TextBox 12">
                <a:extLst>
                  <a:ext uri="{FF2B5EF4-FFF2-40B4-BE49-F238E27FC236}">
                    <a16:creationId xmlns:a16="http://schemas.microsoft.com/office/drawing/2014/main" id="{2F36111A-1316-4CE2-993A-3ADC237E402B}"/>
                  </a:ext>
                </a:extLst>
              </p:cNvPr>
              <p:cNvSpPr txBox="1"/>
              <p:nvPr/>
            </p:nvSpPr>
            <p:spPr>
              <a:xfrm>
                <a:off x="2073145" y="120391"/>
                <a:ext cx="255314" cy="2797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1</a:t>
                </a:r>
              </a:p>
            </p:txBody>
          </p:sp>
        </p:grpSp>
      </p:grpSp>
      <mc:AlternateContent xmlns:mc="http://schemas.openxmlformats.org/markup-compatibility/2006" xmlns:p14="http://schemas.microsoft.com/office/powerpoint/2010/main">
        <mc:Choice Requires="p14">
          <p:contentPart p14:bwMode="auto" r:id="rId4">
            <p14:nvContentPartPr>
              <p14:cNvPr id="24" name="Ink 23">
                <a:extLst>
                  <a:ext uri="{FF2B5EF4-FFF2-40B4-BE49-F238E27FC236}">
                    <a16:creationId xmlns:a16="http://schemas.microsoft.com/office/drawing/2014/main" id="{8B53731C-0755-4177-B2FD-D4BAB0B1AF01}"/>
                  </a:ext>
                </a:extLst>
              </p14:cNvPr>
              <p14:cNvContentPartPr/>
              <p14:nvPr/>
            </p14:nvContentPartPr>
            <p14:xfrm>
              <a:off x="6443409" y="8043641"/>
              <a:ext cx="360" cy="360"/>
            </p14:xfrm>
          </p:contentPart>
        </mc:Choice>
        <mc:Fallback xmlns="">
          <p:pic>
            <p:nvPicPr>
              <p:cNvPr id="24" name="Ink 23">
                <a:extLst>
                  <a:ext uri="{FF2B5EF4-FFF2-40B4-BE49-F238E27FC236}">
                    <a16:creationId xmlns:a16="http://schemas.microsoft.com/office/drawing/2014/main" id="{8B53731C-0755-4177-B2FD-D4BAB0B1AF01}"/>
                  </a:ext>
                </a:extLst>
              </p:cNvPr>
              <p:cNvPicPr/>
              <p:nvPr/>
            </p:nvPicPr>
            <p:blipFill>
              <a:blip r:embed="rId5"/>
              <a:stretch>
                <a:fillRect/>
              </a:stretch>
            </p:blipFill>
            <p:spPr>
              <a:xfrm>
                <a:off x="6425409" y="8025641"/>
                <a:ext cx="36000" cy="36000"/>
              </a:xfrm>
              <a:prstGeom prst="rect">
                <a:avLst/>
              </a:prstGeom>
            </p:spPr>
          </p:pic>
        </mc:Fallback>
      </mc:AlternateContent>
      <p:sp>
        <p:nvSpPr>
          <p:cNvPr id="15" name="Title 14">
            <a:extLst>
              <a:ext uri="{FF2B5EF4-FFF2-40B4-BE49-F238E27FC236}">
                <a16:creationId xmlns:a16="http://schemas.microsoft.com/office/drawing/2014/main" id="{67BDA2BD-3290-43F2-86B5-1EEABF69F509}"/>
              </a:ext>
            </a:extLst>
          </p:cNvPr>
          <p:cNvSpPr>
            <a:spLocks noGrp="1"/>
          </p:cNvSpPr>
          <p:nvPr>
            <p:ph type="title"/>
          </p:nvPr>
        </p:nvSpPr>
        <p:spPr/>
        <p:txBody>
          <a:bodyPr>
            <a:normAutofit fontScale="90000"/>
          </a:bodyPr>
          <a:lstStyle/>
          <a:p>
            <a:r>
              <a:rPr lang="en-US"/>
              <a:t>Set the right expectations</a:t>
            </a:r>
          </a:p>
        </p:txBody>
      </p:sp>
      <p:sp>
        <p:nvSpPr>
          <p:cNvPr id="19" name="Text Placeholder 18">
            <a:extLst>
              <a:ext uri="{FF2B5EF4-FFF2-40B4-BE49-F238E27FC236}">
                <a16:creationId xmlns:a16="http://schemas.microsoft.com/office/drawing/2014/main" id="{1E4918CD-2A23-4493-B516-740986BEA8B8}"/>
              </a:ext>
            </a:extLst>
          </p:cNvPr>
          <p:cNvSpPr>
            <a:spLocks noGrp="1"/>
          </p:cNvSpPr>
          <p:nvPr>
            <p:ph type="body" sz="quarter" idx="12"/>
          </p:nvPr>
        </p:nvSpPr>
        <p:spPr>
          <a:xfrm>
            <a:off x="4823847" y="1435100"/>
            <a:ext cx="6785404" cy="5232202"/>
          </a:xfrm>
        </p:spPr>
        <p:txBody>
          <a:bodyPr/>
          <a:lstStyle/>
          <a:p>
            <a:r>
              <a:rPr lang="en-US"/>
              <a:t>Coverage: “everything is on the web”*</a:t>
            </a:r>
          </a:p>
          <a:p>
            <a:r>
              <a:rPr lang="en-US"/>
              <a:t>Quality: 33% of people use the term “magic” to explain how search works*</a:t>
            </a:r>
          </a:p>
          <a:p>
            <a:r>
              <a:rPr lang="en-US"/>
              <a:t>Problematic when people overestimate search capabilities for high-stakes tasks</a:t>
            </a:r>
          </a:p>
          <a:p>
            <a:r>
              <a:rPr lang="en-US"/>
              <a:t>Mismatched expectations are frustrating and can lead to product abandonment</a:t>
            </a:r>
          </a:p>
          <a:p>
            <a:endParaRPr lang="en-US"/>
          </a:p>
          <a:p>
            <a:endParaRPr lang="en-US"/>
          </a:p>
          <a:p>
            <a:endParaRPr lang="en-US"/>
          </a:p>
        </p:txBody>
      </p:sp>
      <p:sp>
        <p:nvSpPr>
          <p:cNvPr id="72" name="TextBox 71">
            <a:extLst>
              <a:ext uri="{FF2B5EF4-FFF2-40B4-BE49-F238E27FC236}">
                <a16:creationId xmlns:a16="http://schemas.microsoft.com/office/drawing/2014/main" id="{5C8F206C-BABF-4753-896B-A56B7BF3409B}"/>
              </a:ext>
            </a:extLst>
          </p:cNvPr>
          <p:cNvSpPr txBox="1"/>
          <p:nvPr/>
        </p:nvSpPr>
        <p:spPr>
          <a:xfrm>
            <a:off x="6423089" y="6542710"/>
            <a:ext cx="5747088" cy="307777"/>
          </a:xfrm>
          <a:prstGeom prst="rect">
            <a:avLst/>
          </a:prstGeom>
          <a:noFill/>
        </p:spPr>
        <p:txBody>
          <a:bodyPr wrap="square" lIns="0" tIns="0" rIns="0" bIns="0" rtlCol="0">
            <a:spAutoFit/>
          </a:bodyPr>
          <a:lstStyle/>
          <a:p>
            <a:pPr algn="r"/>
            <a:r>
              <a:rPr lang="en-US" sz="2000">
                <a:solidFill>
                  <a:schemeClr val="bg1">
                    <a:lumMod val="50000"/>
                  </a:schemeClr>
                </a:solidFill>
              </a:rPr>
              <a:t>*Dan Russell. The Joy of Search.</a:t>
            </a:r>
          </a:p>
        </p:txBody>
      </p:sp>
    </p:spTree>
    <p:extLst>
      <p:ext uri="{BB962C8B-B14F-4D97-AF65-F5344CB8AC3E}">
        <p14:creationId xmlns:p14="http://schemas.microsoft.com/office/powerpoint/2010/main" val="2488299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324E2B2-E300-4AC8-ADE2-481B8C013B6A}"/>
              </a:ext>
            </a:extLst>
          </p:cNvPr>
          <p:cNvPicPr>
            <a:picLocks noChangeAspect="1"/>
          </p:cNvPicPr>
          <p:nvPr/>
        </p:nvPicPr>
        <p:blipFill rotWithShape="1">
          <a:blip r:embed="rId3"/>
          <a:srcRect b="1524"/>
          <a:stretch/>
        </p:blipFill>
        <p:spPr>
          <a:xfrm>
            <a:off x="6245204" y="1278819"/>
            <a:ext cx="2566131" cy="3331699"/>
          </a:xfrm>
          <a:prstGeom prst="rect">
            <a:avLst/>
          </a:prstGeom>
          <a:ln>
            <a:solidFill>
              <a:schemeClr val="bg1">
                <a:lumMod val="75000"/>
              </a:schemeClr>
            </a:solidFill>
          </a:ln>
        </p:spPr>
      </p:pic>
      <p:pic>
        <p:nvPicPr>
          <p:cNvPr id="2050" name="Picture 2">
            <a:extLst>
              <a:ext uri="{FF2B5EF4-FFF2-40B4-BE49-F238E27FC236}">
                <a16:creationId xmlns:a16="http://schemas.microsoft.com/office/drawing/2014/main" id="{DEF53D6D-88E2-4B96-BA95-3B11B6435D0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143" b="43238"/>
          <a:stretch/>
        </p:blipFill>
        <p:spPr bwMode="auto">
          <a:xfrm>
            <a:off x="3408022" y="1775878"/>
            <a:ext cx="2537258" cy="28346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70262CF6-B8E9-468F-8215-5374841617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644"/>
          <a:stretch/>
        </p:blipFill>
        <p:spPr bwMode="auto">
          <a:xfrm>
            <a:off x="582609" y="1958758"/>
            <a:ext cx="2528332" cy="265176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2EAFD4-934A-4186-9E25-3EF7EEA1F89A}"/>
              </a:ext>
            </a:extLst>
          </p:cNvPr>
          <p:cNvSpPr>
            <a:spLocks noGrp="1"/>
          </p:cNvSpPr>
          <p:nvPr>
            <p:ph type="title"/>
          </p:nvPr>
        </p:nvSpPr>
        <p:spPr>
          <a:xfrm>
            <a:off x="588263" y="457200"/>
            <a:ext cx="11018520" cy="553998"/>
          </a:xfrm>
        </p:spPr>
        <p:txBody>
          <a:bodyPr>
            <a:normAutofit fontScale="90000"/>
          </a:bodyPr>
          <a:lstStyle/>
          <a:p>
            <a:r>
              <a:rPr lang="en-US"/>
              <a:t>Set the right expectations – What can you do?</a:t>
            </a:r>
          </a:p>
        </p:txBody>
      </p:sp>
      <p:sp>
        <p:nvSpPr>
          <p:cNvPr id="3" name="Text Placeholder 2">
            <a:extLst>
              <a:ext uri="{FF2B5EF4-FFF2-40B4-BE49-F238E27FC236}">
                <a16:creationId xmlns:a16="http://schemas.microsoft.com/office/drawing/2014/main" id="{DB868D17-C026-4355-9A6F-D1CA920C307F}"/>
              </a:ext>
            </a:extLst>
          </p:cNvPr>
          <p:cNvSpPr>
            <a:spLocks noGrp="1"/>
          </p:cNvSpPr>
          <p:nvPr>
            <p:ph type="body" sz="quarter" idx="16"/>
          </p:nvPr>
        </p:nvSpPr>
        <p:spPr>
          <a:xfrm>
            <a:off x="582613" y="4753938"/>
            <a:ext cx="2532888" cy="923330"/>
          </a:xfrm>
        </p:spPr>
        <p:txBody>
          <a:bodyPr/>
          <a:lstStyle/>
          <a:p>
            <a:r>
              <a:rPr lang="en-US"/>
              <a:t>Provide documentation</a:t>
            </a:r>
          </a:p>
          <a:p>
            <a:r>
              <a:rPr lang="en-US"/>
              <a:t>(use sparingly)</a:t>
            </a:r>
          </a:p>
        </p:txBody>
      </p:sp>
      <p:sp>
        <p:nvSpPr>
          <p:cNvPr id="5" name="Text Placeholder 4">
            <a:extLst>
              <a:ext uri="{FF2B5EF4-FFF2-40B4-BE49-F238E27FC236}">
                <a16:creationId xmlns:a16="http://schemas.microsoft.com/office/drawing/2014/main" id="{5C89A45F-4A44-4874-A9D6-5EDDC2F1264F}"/>
              </a:ext>
            </a:extLst>
          </p:cNvPr>
          <p:cNvSpPr>
            <a:spLocks noGrp="1"/>
          </p:cNvSpPr>
          <p:nvPr>
            <p:ph type="body" sz="quarter" idx="17"/>
          </p:nvPr>
        </p:nvSpPr>
        <p:spPr>
          <a:xfrm>
            <a:off x="3413908" y="4753938"/>
            <a:ext cx="2532888" cy="307777"/>
          </a:xfrm>
        </p:spPr>
        <p:txBody>
          <a:bodyPr>
            <a:normAutofit fontScale="92500" lnSpcReduction="20000"/>
          </a:bodyPr>
          <a:lstStyle/>
          <a:p>
            <a:r>
              <a:rPr lang="en-US"/>
              <a:t>Show examples</a:t>
            </a:r>
          </a:p>
        </p:txBody>
      </p:sp>
      <p:sp>
        <p:nvSpPr>
          <p:cNvPr id="7" name="Text Placeholder 6">
            <a:extLst>
              <a:ext uri="{FF2B5EF4-FFF2-40B4-BE49-F238E27FC236}">
                <a16:creationId xmlns:a16="http://schemas.microsoft.com/office/drawing/2014/main" id="{DFF36849-ADA2-4E85-AEFB-69ADB4494417}"/>
              </a:ext>
            </a:extLst>
          </p:cNvPr>
          <p:cNvSpPr>
            <a:spLocks noGrp="1"/>
          </p:cNvSpPr>
          <p:nvPr>
            <p:ph type="body" sz="quarter" idx="18"/>
          </p:nvPr>
        </p:nvSpPr>
        <p:spPr>
          <a:xfrm>
            <a:off x="6245204" y="4753938"/>
            <a:ext cx="2532888" cy="615553"/>
          </a:xfrm>
        </p:spPr>
        <p:txBody>
          <a:bodyPr>
            <a:normAutofit lnSpcReduction="10000"/>
          </a:bodyPr>
          <a:lstStyle/>
          <a:p>
            <a:r>
              <a:rPr lang="en-US"/>
              <a:t>Introduce features at appropriate times</a:t>
            </a:r>
          </a:p>
        </p:txBody>
      </p:sp>
      <p:sp>
        <p:nvSpPr>
          <p:cNvPr id="9" name="Text Placeholder 8">
            <a:extLst>
              <a:ext uri="{FF2B5EF4-FFF2-40B4-BE49-F238E27FC236}">
                <a16:creationId xmlns:a16="http://schemas.microsoft.com/office/drawing/2014/main" id="{68131F01-B7A7-43FD-AFB1-E62C9519633D}"/>
              </a:ext>
            </a:extLst>
          </p:cNvPr>
          <p:cNvSpPr>
            <a:spLocks noGrp="1"/>
          </p:cNvSpPr>
          <p:nvPr>
            <p:ph type="body" sz="quarter" idx="20"/>
          </p:nvPr>
        </p:nvSpPr>
        <p:spPr>
          <a:xfrm>
            <a:off x="9076500" y="4753938"/>
            <a:ext cx="2532888" cy="307777"/>
          </a:xfrm>
        </p:spPr>
        <p:txBody>
          <a:bodyPr>
            <a:normAutofit fontScale="92500" lnSpcReduction="20000"/>
          </a:bodyPr>
          <a:lstStyle/>
          <a:p>
            <a:r>
              <a:rPr lang="en-US"/>
              <a:t>Give people controls</a:t>
            </a:r>
          </a:p>
        </p:txBody>
      </p:sp>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BE77254D-5DA2-4860-BF4D-F05E2690E8C1}"/>
                  </a:ext>
                </a:extLst>
              </p14:cNvPr>
              <p14:cNvContentPartPr/>
              <p14:nvPr/>
            </p14:nvContentPartPr>
            <p14:xfrm>
              <a:off x="391050" y="1634478"/>
              <a:ext cx="1609248" cy="923329"/>
            </p14:xfrm>
          </p:contentPart>
        </mc:Choice>
        <mc:Fallback xmlns="">
          <p:pic>
            <p:nvPicPr>
              <p:cNvPr id="14" name="Ink 13">
                <a:extLst>
                  <a:ext uri="{FF2B5EF4-FFF2-40B4-BE49-F238E27FC236}">
                    <a16:creationId xmlns:a16="http://schemas.microsoft.com/office/drawing/2014/main" id="{BE77254D-5DA2-4860-BF4D-F05E2690E8C1}"/>
                  </a:ext>
                </a:extLst>
              </p:cNvPr>
              <p:cNvPicPr/>
              <p:nvPr/>
            </p:nvPicPr>
            <p:blipFill>
              <a:blip r:embed="rId7"/>
              <a:stretch>
                <a:fillRect/>
              </a:stretch>
            </p:blipFill>
            <p:spPr>
              <a:xfrm>
                <a:off x="373053" y="1616479"/>
                <a:ext cx="1644881" cy="958966"/>
              </a:xfrm>
              <a:prstGeom prst="rect">
                <a:avLst/>
              </a:prstGeom>
            </p:spPr>
          </p:pic>
        </mc:Fallback>
      </mc:AlternateContent>
      <p:pic>
        <p:nvPicPr>
          <p:cNvPr id="21" name="Picture 8">
            <a:extLst>
              <a:ext uri="{FF2B5EF4-FFF2-40B4-BE49-F238E27FC236}">
                <a16:creationId xmlns:a16="http://schemas.microsoft.com/office/drawing/2014/main" id="{5AEB8B44-0FCD-491F-A4A7-4BFF26F14BE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2114" b="31704"/>
          <a:stretch/>
        </p:blipFill>
        <p:spPr bwMode="auto">
          <a:xfrm>
            <a:off x="9074988" y="1446280"/>
            <a:ext cx="2602269" cy="316430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1913F0DF-7A49-4601-BE1D-7C769A550CA1}"/>
                  </a:ext>
                </a:extLst>
              </p14:cNvPr>
              <p14:cNvContentPartPr/>
              <p14:nvPr/>
            </p14:nvContentPartPr>
            <p14:xfrm>
              <a:off x="8747816" y="1753559"/>
              <a:ext cx="3023164" cy="790088"/>
            </p14:xfrm>
          </p:contentPart>
        </mc:Choice>
        <mc:Fallback xmlns="">
          <p:pic>
            <p:nvPicPr>
              <p:cNvPr id="19" name="Ink 18">
                <a:extLst>
                  <a:ext uri="{FF2B5EF4-FFF2-40B4-BE49-F238E27FC236}">
                    <a16:creationId xmlns:a16="http://schemas.microsoft.com/office/drawing/2014/main" id="{1913F0DF-7A49-4601-BE1D-7C769A550CA1}"/>
                  </a:ext>
                </a:extLst>
              </p:cNvPr>
              <p:cNvPicPr/>
              <p:nvPr/>
            </p:nvPicPr>
            <p:blipFill>
              <a:blip r:embed="rId10"/>
              <a:stretch>
                <a:fillRect/>
              </a:stretch>
            </p:blipFill>
            <p:spPr>
              <a:xfrm>
                <a:off x="8729817" y="1735562"/>
                <a:ext cx="3058803" cy="825723"/>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1CA8C34F-DC5F-429B-ACEB-B5F7CC369988}"/>
                  </a:ext>
                </a:extLst>
              </p14:cNvPr>
              <p14:cNvContentPartPr/>
              <p14:nvPr/>
            </p14:nvContentPartPr>
            <p14:xfrm>
              <a:off x="2808514" y="1958758"/>
              <a:ext cx="2321492" cy="2391173"/>
            </p14:xfrm>
          </p:contentPart>
        </mc:Choice>
        <mc:Fallback xmlns="">
          <p:pic>
            <p:nvPicPr>
              <p:cNvPr id="15" name="Ink 14">
                <a:extLst>
                  <a:ext uri="{FF2B5EF4-FFF2-40B4-BE49-F238E27FC236}">
                    <a16:creationId xmlns:a16="http://schemas.microsoft.com/office/drawing/2014/main" id="{1CA8C34F-DC5F-429B-ACEB-B5F7CC369988}"/>
                  </a:ext>
                </a:extLst>
              </p:cNvPr>
              <p:cNvPicPr/>
              <p:nvPr/>
            </p:nvPicPr>
            <p:blipFill>
              <a:blip r:embed="rId12"/>
              <a:stretch>
                <a:fillRect/>
              </a:stretch>
            </p:blipFill>
            <p:spPr>
              <a:xfrm>
                <a:off x="2790515" y="1940755"/>
                <a:ext cx="2357130" cy="2426819"/>
              </a:xfrm>
              <a:prstGeom prst="rect">
                <a:avLst/>
              </a:prstGeom>
            </p:spPr>
          </p:pic>
        </mc:Fallback>
      </mc:AlternateContent>
    </p:spTree>
    <p:extLst>
      <p:ext uri="{BB962C8B-B14F-4D97-AF65-F5344CB8AC3E}">
        <p14:creationId xmlns:p14="http://schemas.microsoft.com/office/powerpoint/2010/main" val="1627458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heel(1)">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74FFF46-61F0-4C2B-8813-295206F75626}"/>
              </a:ext>
            </a:extLst>
          </p:cNvPr>
          <p:cNvSpPr>
            <a:spLocks noGrp="1"/>
          </p:cNvSpPr>
          <p:nvPr>
            <p:ph idx="1"/>
          </p:nvPr>
        </p:nvSpPr>
        <p:spPr>
          <a:xfrm>
            <a:off x="6126480" y="914400"/>
            <a:ext cx="5669280" cy="3923654"/>
          </a:xfrm>
        </p:spPr>
        <p:txBody>
          <a:bodyPr vert="horz" lIns="91440" tIns="45720" rIns="91440" bIns="45720" rtlCol="0" anchor="t">
            <a:normAutofit/>
          </a:bodyPr>
          <a:lstStyle/>
          <a:p>
            <a:pPr marL="0" indent="0">
              <a:buNone/>
            </a:pPr>
            <a:r>
              <a:rPr lang="en-US" sz="2400">
                <a:latin typeface="Segoe UI Semilight" panose="020B0402040204020203" pitchFamily="34" charset="0"/>
                <a:cs typeface="Segoe UI Semilight" panose="020B0402040204020203" pitchFamily="34" charset="0"/>
              </a:rPr>
              <a:t>This workbook walks teams through applying the </a:t>
            </a:r>
            <a:r>
              <a:rPr lang="en-US" sz="2400">
                <a:latin typeface="Segoe UI Semilight" panose="020B0402040204020203" pitchFamily="34" charset="0"/>
                <a:cs typeface="Segoe UI Semilight" panose="020B0402040204020203" pitchFamily="34" charset="0"/>
                <a:hlinkClick r:id="rId3"/>
              </a:rPr>
              <a:t>Guidelines for Human-AI Interaction</a:t>
            </a:r>
            <a:r>
              <a:rPr lang="en-US" sz="2400">
                <a:latin typeface="Segoe UI Semilight" panose="020B0402040204020203" pitchFamily="34" charset="0"/>
                <a:cs typeface="Segoe UI Semilight" panose="020B0402040204020203" pitchFamily="34" charset="0"/>
              </a:rPr>
              <a:t>, which </a:t>
            </a:r>
            <a:r>
              <a:rPr lang="en-US" sz="2400">
                <a:latin typeface="Segoe UI Semilight" panose="020B0402040204020203" pitchFamily="34" charset="0"/>
                <a:cs typeface="Segoe UI Semilight" panose="020B0402040204020203" pitchFamily="34" charset="0"/>
                <a:hlinkClick r:id="rId4"/>
              </a:rPr>
              <a:t>impact KPIs</a:t>
            </a:r>
            <a:r>
              <a:rPr lang="en-US" sz="2400" b="1">
                <a:latin typeface="Segoe UI Semilight" panose="020B0402040204020203" pitchFamily="34" charset="0"/>
                <a:cs typeface="Segoe UI Semilight" panose="020B0402040204020203" pitchFamily="34" charset="0"/>
              </a:rPr>
              <a:t> </a:t>
            </a:r>
            <a:r>
              <a:rPr lang="en-US" sz="2400">
                <a:latin typeface="Segoe UI Semilight" panose="020B0402040204020203" pitchFamily="34" charset="0"/>
                <a:cs typeface="Segoe UI Semilight" panose="020B0402040204020203" pitchFamily="34" charset="0"/>
              </a:rPr>
              <a:t>such as NPS, retention, and frequency of use in user-facing AI.</a:t>
            </a:r>
          </a:p>
          <a:p>
            <a:pPr marL="0" indent="0">
              <a:buNone/>
            </a:pPr>
            <a:endParaRPr lang="en-US" sz="2400">
              <a:latin typeface="Segoe UI Semilight" panose="020B0402040204020203" pitchFamily="34" charset="0"/>
              <a:cs typeface="Segoe UI Semilight" panose="020B0402040204020203" pitchFamily="34" charset="0"/>
            </a:endParaRPr>
          </a:p>
          <a:p>
            <a:pPr marL="0" indent="0">
              <a:buNone/>
            </a:pPr>
            <a:r>
              <a:rPr lang="en-US" sz="2400">
                <a:latin typeface="Segoe UI Semilight" panose="020B0402040204020203" pitchFamily="34" charset="0"/>
                <a:cs typeface="Segoe UI Semilight" panose="020B0402040204020203" pitchFamily="34" charset="0"/>
              </a:rPr>
              <a:t>Using the workbook helps you implement </a:t>
            </a:r>
            <a:r>
              <a:rPr lang="en-US" sz="2400">
                <a:latin typeface="Segoe UI Semilight" panose="020B0402040204020203" pitchFamily="34" charset="0"/>
                <a:cs typeface="Segoe UI Semilight" panose="020B0402040204020203" pitchFamily="34" charset="0"/>
                <a:hlinkClick r:id="rId5"/>
              </a:rPr>
              <a:t>Microsoft’s AI Principles</a:t>
            </a:r>
            <a:r>
              <a:rPr lang="en-US" sz="2400">
                <a:latin typeface="Segoe UI Semilight" panose="020B0402040204020203" pitchFamily="34" charset="0"/>
                <a:cs typeface="Segoe UI Semilight" panose="020B0402040204020203" pitchFamily="34" charset="0"/>
              </a:rPr>
              <a:t> for </a:t>
            </a:r>
            <a:r>
              <a:rPr lang="en-US" sz="2400" b="1">
                <a:latin typeface="Segoe UI Semilight" panose="020B0402040204020203" pitchFamily="34" charset="0"/>
                <a:cs typeface="Segoe UI Semilight" panose="020B0402040204020203" pitchFamily="34" charset="0"/>
              </a:rPr>
              <a:t>building fair, transparent, and reliable</a:t>
            </a:r>
            <a:r>
              <a:rPr lang="en-US" sz="2400">
                <a:latin typeface="Segoe UI Semilight" panose="020B0402040204020203" pitchFamily="34" charset="0"/>
                <a:cs typeface="Segoe UI Semilight" panose="020B0402040204020203" pitchFamily="34" charset="0"/>
              </a:rPr>
              <a:t> </a:t>
            </a:r>
            <a:r>
              <a:rPr lang="en-US" sz="2400" b="1">
                <a:latin typeface="Segoe UI Semilight" panose="020B0402040204020203" pitchFamily="34" charset="0"/>
                <a:cs typeface="Segoe UI Semilight" panose="020B0402040204020203" pitchFamily="34" charset="0"/>
              </a:rPr>
              <a:t>AI</a:t>
            </a:r>
            <a:r>
              <a:rPr lang="en-US" sz="2400">
                <a:latin typeface="Segoe UI Semilight" panose="020B0402040204020203" pitchFamily="34" charset="0"/>
                <a:cs typeface="Segoe UI Semilight" panose="020B0402040204020203" pitchFamily="34" charset="0"/>
              </a:rPr>
              <a:t>.</a:t>
            </a:r>
          </a:p>
        </p:txBody>
      </p:sp>
      <p:sp>
        <p:nvSpPr>
          <p:cNvPr id="7" name="Slide Number Placeholder 6">
            <a:extLst>
              <a:ext uri="{FF2B5EF4-FFF2-40B4-BE49-F238E27FC236}">
                <a16:creationId xmlns:a16="http://schemas.microsoft.com/office/drawing/2014/main" id="{AE29A141-9E87-4516-916F-67491DC7A169}"/>
              </a:ext>
            </a:extLst>
          </p:cNvPr>
          <p:cNvSpPr>
            <a:spLocks noGrp="1"/>
          </p:cNvSpPr>
          <p:nvPr>
            <p:ph type="sldNum" sz="quarter" idx="12"/>
          </p:nvPr>
        </p:nvSpPr>
        <p:spPr/>
        <p:txBody>
          <a:bodyPr/>
          <a:lstStyle/>
          <a:p>
            <a:fld id="{94D34ABF-D681-4349-B172-068E264D079D}" type="slidenum">
              <a:rPr lang="en-US" smtClean="0"/>
              <a:t>2</a:t>
            </a:fld>
            <a:endParaRPr lang="en-US"/>
          </a:p>
        </p:txBody>
      </p:sp>
      <p:sp>
        <p:nvSpPr>
          <p:cNvPr id="5" name="Rectangle 4">
            <a:extLst>
              <a:ext uri="{FF2B5EF4-FFF2-40B4-BE49-F238E27FC236}">
                <a16:creationId xmlns:a16="http://schemas.microsoft.com/office/drawing/2014/main" id="{744143B5-9D27-495F-BABC-887A1E3D1406}"/>
              </a:ext>
            </a:extLst>
          </p:cNvPr>
          <p:cNvSpPr/>
          <p:nvPr/>
        </p:nvSpPr>
        <p:spPr bwMode="auto">
          <a:xfrm>
            <a:off x="0" y="0"/>
            <a:ext cx="5299074" cy="6858000"/>
          </a:xfrm>
          <a:prstGeom prst="rect">
            <a:avLst/>
          </a:prstGeom>
          <a:solidFill>
            <a:srgbClr val="4040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95A314D3-C3EE-41B0-A788-0A970D5B3A01}"/>
              </a:ext>
            </a:extLst>
          </p:cNvPr>
          <p:cNvSpPr txBox="1">
            <a:spLocks/>
          </p:cNvSpPr>
          <p:nvPr/>
        </p:nvSpPr>
        <p:spPr>
          <a:xfrm>
            <a:off x="808275" y="1613323"/>
            <a:ext cx="3682523"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CA">
                <a:solidFill>
                  <a:srgbClr val="FFFFFF"/>
                </a:solidFill>
                <a:latin typeface="Segoe UI Semibold"/>
              </a:rPr>
              <a:t>What is this for?</a:t>
            </a:r>
          </a:p>
        </p:txBody>
      </p:sp>
      <p:grpSp>
        <p:nvGrpSpPr>
          <p:cNvPr id="4" name="Group 3">
            <a:extLst>
              <a:ext uri="{FF2B5EF4-FFF2-40B4-BE49-F238E27FC236}">
                <a16:creationId xmlns:a16="http://schemas.microsoft.com/office/drawing/2014/main" id="{E3F8DBE9-A134-4576-8C23-97B5BF79B79B}"/>
              </a:ext>
            </a:extLst>
          </p:cNvPr>
          <p:cNvGrpSpPr/>
          <p:nvPr/>
        </p:nvGrpSpPr>
        <p:grpSpPr>
          <a:xfrm>
            <a:off x="181556" y="3230719"/>
            <a:ext cx="4935959" cy="2919921"/>
            <a:chOff x="181556" y="3230719"/>
            <a:chExt cx="4935959" cy="2919921"/>
          </a:xfrm>
        </p:grpSpPr>
        <p:grpSp>
          <p:nvGrpSpPr>
            <p:cNvPr id="16" name="Group 15">
              <a:extLst>
                <a:ext uri="{FF2B5EF4-FFF2-40B4-BE49-F238E27FC236}">
                  <a16:creationId xmlns:a16="http://schemas.microsoft.com/office/drawing/2014/main" id="{811C03E7-92BC-4198-9014-60BB958B9378}"/>
                </a:ext>
              </a:extLst>
            </p:cNvPr>
            <p:cNvGrpSpPr/>
            <p:nvPr/>
          </p:nvGrpSpPr>
          <p:grpSpPr>
            <a:xfrm>
              <a:off x="181556" y="3230719"/>
              <a:ext cx="4935959" cy="2919921"/>
              <a:chOff x="4638789" y="1138974"/>
              <a:chExt cx="8106488" cy="4795482"/>
            </a:xfrm>
          </p:grpSpPr>
          <p:pic>
            <p:nvPicPr>
              <p:cNvPr id="17" name="Picture 16" descr="A screenshot of a computer screen&#10;&#10;Description automatically generated">
                <a:extLst>
                  <a:ext uri="{FF2B5EF4-FFF2-40B4-BE49-F238E27FC236}">
                    <a16:creationId xmlns:a16="http://schemas.microsoft.com/office/drawing/2014/main" id="{9BD6A6B2-CB25-478E-A9DB-877E91F7DEC3}"/>
                  </a:ext>
                </a:extLst>
              </p:cNvPr>
              <p:cNvPicPr>
                <a:picLocks noChangeAspect="1"/>
              </p:cNvPicPr>
              <p:nvPr/>
            </p:nvPicPr>
            <p:blipFill rotWithShape="1">
              <a:blip r:embed="rId6"/>
              <a:srcRect b="213"/>
              <a:stretch/>
            </p:blipFill>
            <p:spPr>
              <a:xfrm>
                <a:off x="4638789" y="1138974"/>
                <a:ext cx="8106488" cy="4795482"/>
              </a:xfrm>
              <a:prstGeom prst="rect">
                <a:avLst/>
              </a:prstGeom>
              <a:effectLst>
                <a:outerShdw blurRad="444500" dist="38100" dir="2700000" algn="tl" rotWithShape="0">
                  <a:prstClr val="black">
                    <a:alpha val="36000"/>
                  </a:prstClr>
                </a:outerShdw>
              </a:effectLst>
            </p:spPr>
          </p:pic>
          <p:pic>
            <p:nvPicPr>
              <p:cNvPr id="18" name="Picture 17" descr="A picture containing white, sitting, black&#10;&#10;Description automatically generated">
                <a:extLst>
                  <a:ext uri="{FF2B5EF4-FFF2-40B4-BE49-F238E27FC236}">
                    <a16:creationId xmlns:a16="http://schemas.microsoft.com/office/drawing/2014/main" id="{B4745982-8927-4D58-9C3A-A6E9EFAA5420}"/>
                  </a:ext>
                </a:extLst>
              </p:cNvPr>
              <p:cNvPicPr>
                <a:picLocks noChangeAspect="1"/>
              </p:cNvPicPr>
              <p:nvPr/>
            </p:nvPicPr>
            <p:blipFill rotWithShape="1">
              <a:blip r:embed="rId7">
                <a:duotone>
                  <a:schemeClr val="bg2">
                    <a:shade val="45000"/>
                    <a:satMod val="135000"/>
                  </a:schemeClr>
                  <a:prstClr val="white"/>
                </a:duotone>
              </a:blip>
              <a:srcRect l="324" t="733" r="16387" b="6184"/>
              <a:stretch/>
            </p:blipFill>
            <p:spPr>
              <a:xfrm>
                <a:off x="5755989" y="1505478"/>
                <a:ext cx="5893771" cy="3916916"/>
              </a:xfrm>
              <a:prstGeom prst="rect">
                <a:avLst/>
              </a:prstGeom>
            </p:spPr>
          </p:pic>
          <p:sp>
            <p:nvSpPr>
              <p:cNvPr id="19" name="Rectangle 18">
                <a:extLst>
                  <a:ext uri="{FF2B5EF4-FFF2-40B4-BE49-F238E27FC236}">
                    <a16:creationId xmlns:a16="http://schemas.microsoft.com/office/drawing/2014/main" id="{AC4CC342-C224-4C23-B507-347554F367CB}"/>
                  </a:ext>
                </a:extLst>
              </p:cNvPr>
              <p:cNvSpPr/>
              <p:nvPr/>
            </p:nvSpPr>
            <p:spPr bwMode="auto">
              <a:xfrm>
                <a:off x="5755989" y="1505478"/>
                <a:ext cx="5893771" cy="3916916"/>
              </a:xfrm>
              <a:prstGeom prst="rect">
                <a:avLst/>
              </a:prstGeom>
              <a:gradFill flip="none" rotWithShape="1">
                <a:gsLst>
                  <a:gs pos="0">
                    <a:schemeClr val="bg1">
                      <a:alpha val="0"/>
                    </a:schemeClr>
                  </a:gs>
                  <a:gs pos="100000">
                    <a:schemeClr val="bg1">
                      <a:alpha val="22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pic>
          <p:nvPicPr>
            <p:cNvPr id="15" name="Picture 14" descr="A picture containing object, clock&#10;&#10;Description automatically generated">
              <a:extLst>
                <a:ext uri="{FF2B5EF4-FFF2-40B4-BE49-F238E27FC236}">
                  <a16:creationId xmlns:a16="http://schemas.microsoft.com/office/drawing/2014/main" id="{0D0CF8CC-CF81-494D-893F-B007AFEC18B0}"/>
                </a:ext>
              </a:extLst>
            </p:cNvPr>
            <p:cNvPicPr>
              <a:picLocks noChangeAspect="1"/>
            </p:cNvPicPr>
            <p:nvPr/>
          </p:nvPicPr>
          <p:blipFill>
            <a:blip r:embed="rId8"/>
            <a:stretch>
              <a:fillRect/>
            </a:stretch>
          </p:blipFill>
          <p:spPr>
            <a:xfrm>
              <a:off x="4117937" y="5090618"/>
              <a:ext cx="661123" cy="614844"/>
            </a:xfrm>
            <a:prstGeom prst="rect">
              <a:avLst/>
            </a:prstGeom>
            <a:effectLst>
              <a:outerShdw blurRad="393700" sx="102000" sy="102000" algn="ctr" rotWithShape="0">
                <a:prstClr val="black">
                  <a:alpha val="27000"/>
                </a:prstClr>
              </a:outerShdw>
            </a:effectLst>
          </p:spPr>
        </p:pic>
      </p:grpSp>
    </p:spTree>
    <p:extLst>
      <p:ext uri="{BB962C8B-B14F-4D97-AF65-F5344CB8AC3E}">
        <p14:creationId xmlns:p14="http://schemas.microsoft.com/office/powerpoint/2010/main" val="2230346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5DAB-2DD4-4008-8664-C40899B81FCB}"/>
              </a:ext>
            </a:extLst>
          </p:cNvPr>
          <p:cNvSpPr>
            <a:spLocks noGrp="1"/>
          </p:cNvSpPr>
          <p:nvPr>
            <p:ph type="title"/>
          </p:nvPr>
        </p:nvSpPr>
        <p:spPr/>
        <p:txBody>
          <a:bodyPr/>
          <a:lstStyle/>
          <a:p>
            <a:r>
              <a:rPr lang="en-US"/>
              <a:t>Isn’t this important for all systems?</a:t>
            </a:r>
          </a:p>
        </p:txBody>
      </p:sp>
      <p:pic>
        <p:nvPicPr>
          <p:cNvPr id="3" name="Picture 2" descr="A person wearing glasses and smiling at the camera&#10;&#10;Description generated with high confidence">
            <a:extLst>
              <a:ext uri="{FF2B5EF4-FFF2-40B4-BE49-F238E27FC236}">
                <a16:creationId xmlns:a16="http://schemas.microsoft.com/office/drawing/2014/main" id="{8C5325CA-AB56-4BF9-9666-152AF460482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81" b="-1"/>
          <a:stretch/>
        </p:blipFill>
        <p:spPr>
          <a:xfrm>
            <a:off x="4206240" y="1528763"/>
            <a:ext cx="7985760" cy="5328131"/>
          </a:xfrm>
          <a:prstGeom prst="rect">
            <a:avLst/>
          </a:prstGeom>
        </p:spPr>
      </p:pic>
      <p:sp>
        <p:nvSpPr>
          <p:cNvPr id="4" name="Text Placeholder 1">
            <a:extLst>
              <a:ext uri="{FF2B5EF4-FFF2-40B4-BE49-F238E27FC236}">
                <a16:creationId xmlns:a16="http://schemas.microsoft.com/office/drawing/2014/main" id="{259A6295-0075-4E45-AE02-37BDECD04D1D}"/>
              </a:ext>
            </a:extLst>
          </p:cNvPr>
          <p:cNvSpPr txBox="1">
            <a:spLocks/>
          </p:cNvSpPr>
          <p:nvPr/>
        </p:nvSpPr>
        <p:spPr>
          <a:xfrm>
            <a:off x="584200" y="3408131"/>
            <a:ext cx="4474029" cy="256939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a:t>Yes in some cases. Each guideline is specific to or particularly important for AI.</a:t>
            </a:r>
          </a:p>
          <a:p>
            <a:pPr marL="0" indent="0">
              <a:buNone/>
            </a:pPr>
            <a:endParaRPr lang="en-US" sz="2400"/>
          </a:p>
          <a:p>
            <a:pPr marL="0" indent="0">
              <a:buNone/>
            </a:pPr>
            <a:r>
              <a:rPr lang="en-US" sz="2400"/>
              <a:t>Most require new solutions that can operate in the face of AI complexities and uncertainties.</a:t>
            </a:r>
            <a:br>
              <a:rPr lang="en-US" sz="2400"/>
            </a:br>
            <a:endParaRPr lang="en-US" sz="2400"/>
          </a:p>
        </p:txBody>
      </p:sp>
    </p:spTree>
    <p:extLst>
      <p:ext uri="{BB962C8B-B14F-4D97-AF65-F5344CB8AC3E}">
        <p14:creationId xmlns:p14="http://schemas.microsoft.com/office/powerpoint/2010/main" val="943630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24EBAF7-64FB-45DA-92F4-BF66FD44E0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31410" y="1299195"/>
            <a:ext cx="1005840" cy="1005840"/>
          </a:xfrm>
          <a:prstGeom prst="rect">
            <a:avLst/>
          </a:prstGeom>
        </p:spPr>
      </p:pic>
      <p:sp>
        <p:nvSpPr>
          <p:cNvPr id="2" name="TextBox 1">
            <a:extLst>
              <a:ext uri="{FF2B5EF4-FFF2-40B4-BE49-F238E27FC236}">
                <a16:creationId xmlns:a16="http://schemas.microsoft.com/office/drawing/2014/main" id="{44E0B7AA-CFCE-4AEC-ADB0-9E61F40919BF}"/>
              </a:ext>
            </a:extLst>
          </p:cNvPr>
          <p:cNvSpPr txBox="1"/>
          <p:nvPr/>
        </p:nvSpPr>
        <p:spPr>
          <a:xfrm>
            <a:off x="71911" y="662938"/>
            <a:ext cx="14325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D76BB"/>
                </a:solidFill>
                <a:effectLst/>
                <a:uLnTx/>
                <a:uFillTx/>
                <a:latin typeface="+mj-lt"/>
                <a:cs typeface="Segoe UI" panose="020B0502040204020203" pitchFamily="34" charset="0"/>
              </a:rPr>
              <a:t>INITIALLY</a:t>
            </a:r>
          </a:p>
        </p:txBody>
      </p:sp>
      <p:sp>
        <p:nvSpPr>
          <p:cNvPr id="7" name="TextBox 6">
            <a:extLst>
              <a:ext uri="{FF2B5EF4-FFF2-40B4-BE49-F238E27FC236}">
                <a16:creationId xmlns:a16="http://schemas.microsoft.com/office/drawing/2014/main" id="{E0C9721F-3D5F-405C-9FFC-4C32F5342392}"/>
              </a:ext>
            </a:extLst>
          </p:cNvPr>
          <p:cNvSpPr txBox="1"/>
          <p:nvPr/>
        </p:nvSpPr>
        <p:spPr>
          <a:xfrm>
            <a:off x="71911" y="2258102"/>
            <a:ext cx="19141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D53F26"/>
                </a:solidFill>
                <a:effectLst/>
                <a:uLnTx/>
                <a:uFillTx/>
                <a:latin typeface="+mj-lt"/>
                <a:ea typeface="+mn-ea"/>
                <a:cs typeface="Segoe UI" panose="020B0502040204020203" pitchFamily="34" charset="0"/>
              </a:rPr>
              <a:t>DURING INTERACTION</a:t>
            </a:r>
          </a:p>
        </p:txBody>
      </p:sp>
      <p:sp>
        <p:nvSpPr>
          <p:cNvPr id="8" name="TextBox 7">
            <a:extLst>
              <a:ext uri="{FF2B5EF4-FFF2-40B4-BE49-F238E27FC236}">
                <a16:creationId xmlns:a16="http://schemas.microsoft.com/office/drawing/2014/main" id="{3529D688-CA78-4D33-9AD9-11FF4E98CC4A}"/>
              </a:ext>
            </a:extLst>
          </p:cNvPr>
          <p:cNvSpPr txBox="1"/>
          <p:nvPr/>
        </p:nvSpPr>
        <p:spPr>
          <a:xfrm>
            <a:off x="71911" y="4161042"/>
            <a:ext cx="228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B615"/>
                </a:solidFill>
                <a:effectLst/>
                <a:uLnTx/>
                <a:uFillTx/>
                <a:latin typeface="+mj-lt"/>
                <a:ea typeface="+mn-ea"/>
                <a:cs typeface="Segoe UI" panose="020B0502040204020203" pitchFamily="34" charset="0"/>
              </a:rPr>
              <a:t>WHEN WRONG</a:t>
            </a:r>
          </a:p>
        </p:txBody>
      </p:sp>
      <p:sp>
        <p:nvSpPr>
          <p:cNvPr id="9" name="TextBox 8">
            <a:extLst>
              <a:ext uri="{FF2B5EF4-FFF2-40B4-BE49-F238E27FC236}">
                <a16:creationId xmlns:a16="http://schemas.microsoft.com/office/drawing/2014/main" id="{00509686-BAA4-436F-97D1-479F2A47710D}"/>
              </a:ext>
            </a:extLst>
          </p:cNvPr>
          <p:cNvSpPr txBox="1"/>
          <p:nvPr/>
        </p:nvSpPr>
        <p:spPr>
          <a:xfrm>
            <a:off x="71911" y="5756207"/>
            <a:ext cx="228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97E3F"/>
                </a:solidFill>
                <a:effectLst/>
                <a:uLnTx/>
                <a:uFillTx/>
                <a:latin typeface="+mj-lt"/>
                <a:ea typeface="+mn-ea"/>
                <a:cs typeface="Segoe UI" panose="020B0502040204020203" pitchFamily="34" charset="0"/>
              </a:rPr>
              <a:t>OVER TIME</a:t>
            </a:r>
          </a:p>
        </p:txBody>
      </p:sp>
      <p:grpSp>
        <p:nvGrpSpPr>
          <p:cNvPr id="91" name="Group 90">
            <a:extLst>
              <a:ext uri="{FF2B5EF4-FFF2-40B4-BE49-F238E27FC236}">
                <a16:creationId xmlns:a16="http://schemas.microsoft.com/office/drawing/2014/main" id="{0948DBED-B59F-460F-84F6-1C152BCC2DE3}"/>
              </a:ext>
            </a:extLst>
          </p:cNvPr>
          <p:cNvGrpSpPr/>
          <p:nvPr/>
        </p:nvGrpSpPr>
        <p:grpSpPr>
          <a:xfrm>
            <a:off x="3430558" y="56599"/>
            <a:ext cx="1280160" cy="1650612"/>
            <a:chOff x="3621941" y="120391"/>
            <a:chExt cx="1280160" cy="1650612"/>
          </a:xfrm>
        </p:grpSpPr>
        <p:sp>
          <p:nvSpPr>
            <p:cNvPr id="11" name="Rectangle: Rounded Corners 10">
              <a:extLst>
                <a:ext uri="{FF2B5EF4-FFF2-40B4-BE49-F238E27FC236}">
                  <a16:creationId xmlns:a16="http://schemas.microsoft.com/office/drawing/2014/main" id="{3B195C28-4713-471F-BD50-CCDCD693908E}"/>
                </a:ext>
              </a:extLst>
            </p:cNvPr>
            <p:cNvSpPr/>
            <p:nvPr/>
          </p:nvSpPr>
          <p:spPr>
            <a:xfrm>
              <a:off x="3621941"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how well the system can do what it can do.</a:t>
              </a:r>
            </a:p>
          </p:txBody>
        </p:sp>
        <p:sp>
          <p:nvSpPr>
            <p:cNvPr id="12" name="TextBox 11">
              <a:extLst>
                <a:ext uri="{FF2B5EF4-FFF2-40B4-BE49-F238E27FC236}">
                  <a16:creationId xmlns:a16="http://schemas.microsoft.com/office/drawing/2014/main" id="{AFD0E9CE-AC13-40BA-A034-CE650F21652A}"/>
                </a:ext>
              </a:extLst>
            </p:cNvPr>
            <p:cNvSpPr txBox="1"/>
            <p:nvPr/>
          </p:nvSpPr>
          <p:spPr>
            <a:xfrm>
              <a:off x="3650294" y="120391"/>
              <a:ext cx="26802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a:t>
              </a:r>
            </a:p>
          </p:txBody>
        </p:sp>
      </p:grpSp>
      <p:grpSp>
        <p:nvGrpSpPr>
          <p:cNvPr id="90" name="Group 89">
            <a:extLst>
              <a:ext uri="{FF2B5EF4-FFF2-40B4-BE49-F238E27FC236}">
                <a16:creationId xmlns:a16="http://schemas.microsoft.com/office/drawing/2014/main" id="{B0A00F16-B499-4D73-9722-38A967BFFD7D}"/>
              </a:ext>
            </a:extLst>
          </p:cNvPr>
          <p:cNvGrpSpPr/>
          <p:nvPr/>
        </p:nvGrpSpPr>
        <p:grpSpPr>
          <a:xfrm>
            <a:off x="2044792" y="56599"/>
            <a:ext cx="1280160" cy="1650612"/>
            <a:chOff x="2044792" y="120391"/>
            <a:chExt cx="1280160" cy="1650612"/>
          </a:xfrm>
        </p:grpSpPr>
        <p:sp>
          <p:nvSpPr>
            <p:cNvPr id="15" name="Rectangle: Rounded Corners 14">
              <a:extLst>
                <a:ext uri="{FF2B5EF4-FFF2-40B4-BE49-F238E27FC236}">
                  <a16:creationId xmlns:a16="http://schemas.microsoft.com/office/drawing/2014/main" id="{B68E014A-395E-490C-BCE0-54E719AC2A24}"/>
                </a:ext>
              </a:extLst>
            </p:cNvPr>
            <p:cNvSpPr/>
            <p:nvPr/>
          </p:nvSpPr>
          <p:spPr>
            <a:xfrm>
              <a:off x="2044792"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what the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can do.</a:t>
              </a:r>
            </a:p>
          </p:txBody>
        </p:sp>
        <p:sp>
          <p:nvSpPr>
            <p:cNvPr id="16" name="TextBox 15">
              <a:extLst>
                <a:ext uri="{FF2B5EF4-FFF2-40B4-BE49-F238E27FC236}">
                  <a16:creationId xmlns:a16="http://schemas.microsoft.com/office/drawing/2014/main" id="{F850D719-57B0-481A-92C9-F66D9AC5DA23}"/>
                </a:ext>
              </a:extLst>
            </p:cNvPr>
            <p:cNvSpPr txBox="1"/>
            <p:nvPr/>
          </p:nvSpPr>
          <p:spPr>
            <a:xfrm>
              <a:off x="2073145" y="120391"/>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1</a:t>
              </a:r>
            </a:p>
          </p:txBody>
        </p:sp>
      </p:grpSp>
      <p:grpSp>
        <p:nvGrpSpPr>
          <p:cNvPr id="3" name="Group 2">
            <a:extLst>
              <a:ext uri="{FF2B5EF4-FFF2-40B4-BE49-F238E27FC236}">
                <a16:creationId xmlns:a16="http://schemas.microsoft.com/office/drawing/2014/main" id="{983BB8AF-4EE0-4473-A356-DD9B6B10DB80}"/>
              </a:ext>
            </a:extLst>
          </p:cNvPr>
          <p:cNvGrpSpPr/>
          <p:nvPr/>
        </p:nvGrpSpPr>
        <p:grpSpPr>
          <a:xfrm>
            <a:off x="2034162" y="1758986"/>
            <a:ext cx="5465840" cy="1650612"/>
            <a:chOff x="2034162" y="1758986"/>
            <a:chExt cx="5465840" cy="1650612"/>
          </a:xfrm>
        </p:grpSpPr>
        <p:grpSp>
          <p:nvGrpSpPr>
            <p:cNvPr id="92" name="Group 91">
              <a:extLst>
                <a:ext uri="{FF2B5EF4-FFF2-40B4-BE49-F238E27FC236}">
                  <a16:creationId xmlns:a16="http://schemas.microsoft.com/office/drawing/2014/main" id="{840CCDC2-CB1D-420D-A0F9-332AA5EF83BC}"/>
                </a:ext>
              </a:extLst>
            </p:cNvPr>
            <p:cNvGrpSpPr/>
            <p:nvPr/>
          </p:nvGrpSpPr>
          <p:grpSpPr>
            <a:xfrm>
              <a:off x="2034162" y="1758986"/>
              <a:ext cx="1280160" cy="1650612"/>
              <a:chOff x="2034162" y="1796786"/>
              <a:chExt cx="1280160" cy="1650612"/>
            </a:xfrm>
          </p:grpSpPr>
          <p:sp>
            <p:nvSpPr>
              <p:cNvPr id="24" name="Rectangle: Rounded Corners 23">
                <a:extLst>
                  <a:ext uri="{FF2B5EF4-FFF2-40B4-BE49-F238E27FC236}">
                    <a16:creationId xmlns:a16="http://schemas.microsoft.com/office/drawing/2014/main" id="{4E997F9C-5019-4856-8711-FAA456E97608}"/>
                  </a:ext>
                </a:extLst>
              </p:cNvPr>
              <p:cNvSpPr/>
              <p:nvPr/>
            </p:nvSpPr>
            <p:spPr>
              <a:xfrm>
                <a:off x="2034162"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services based on context.</a:t>
                </a:r>
              </a:p>
            </p:txBody>
          </p:sp>
          <p:sp>
            <p:nvSpPr>
              <p:cNvPr id="25" name="TextBox 24">
                <a:extLst>
                  <a:ext uri="{FF2B5EF4-FFF2-40B4-BE49-F238E27FC236}">
                    <a16:creationId xmlns:a16="http://schemas.microsoft.com/office/drawing/2014/main" id="{60DC8C4E-BAAD-4C7C-A580-363B94CAE3BC}"/>
                  </a:ext>
                </a:extLst>
              </p:cNvPr>
              <p:cNvSpPr txBox="1"/>
              <p:nvPr/>
            </p:nvSpPr>
            <p:spPr>
              <a:xfrm>
                <a:off x="2062515"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a:t>
                </a:r>
              </a:p>
            </p:txBody>
          </p:sp>
        </p:grpSp>
        <p:grpSp>
          <p:nvGrpSpPr>
            <p:cNvPr id="93" name="Group 92">
              <a:extLst>
                <a:ext uri="{FF2B5EF4-FFF2-40B4-BE49-F238E27FC236}">
                  <a16:creationId xmlns:a16="http://schemas.microsoft.com/office/drawing/2014/main" id="{B27C3AF8-E2EF-43ED-A71C-B0DAB53C3C0C}"/>
                </a:ext>
              </a:extLst>
            </p:cNvPr>
            <p:cNvGrpSpPr/>
            <p:nvPr/>
          </p:nvGrpSpPr>
          <p:grpSpPr>
            <a:xfrm>
              <a:off x="3429389" y="1758986"/>
              <a:ext cx="1280160" cy="1650612"/>
              <a:chOff x="3623131" y="1796786"/>
              <a:chExt cx="1280160" cy="1650612"/>
            </a:xfrm>
          </p:grpSpPr>
          <p:sp>
            <p:nvSpPr>
              <p:cNvPr id="27" name="Rectangle: Rounded Corners 26">
                <a:extLst>
                  <a:ext uri="{FF2B5EF4-FFF2-40B4-BE49-F238E27FC236}">
                    <a16:creationId xmlns:a16="http://schemas.microsoft.com/office/drawing/2014/main" id="{BABE4945-0F07-46A9-9FC9-6939B752397B}"/>
                  </a:ext>
                </a:extLst>
              </p:cNvPr>
              <p:cNvSpPr/>
              <p:nvPr/>
            </p:nvSpPr>
            <p:spPr>
              <a:xfrm>
                <a:off x="3623131"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Show contextually relevant information.</a:t>
                </a:r>
              </a:p>
            </p:txBody>
          </p:sp>
          <p:sp>
            <p:nvSpPr>
              <p:cNvPr id="28" name="TextBox 27">
                <a:extLst>
                  <a:ext uri="{FF2B5EF4-FFF2-40B4-BE49-F238E27FC236}">
                    <a16:creationId xmlns:a16="http://schemas.microsoft.com/office/drawing/2014/main" id="{3D93673C-8F12-419B-BB74-1F7450088560}"/>
                  </a:ext>
                </a:extLst>
              </p:cNvPr>
              <p:cNvSpPr txBox="1"/>
              <p:nvPr/>
            </p:nvSpPr>
            <p:spPr>
              <a:xfrm>
                <a:off x="3651484"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a:t>
                </a:r>
              </a:p>
            </p:txBody>
          </p:sp>
        </p:grpSp>
        <p:grpSp>
          <p:nvGrpSpPr>
            <p:cNvPr id="94" name="Group 93">
              <a:extLst>
                <a:ext uri="{FF2B5EF4-FFF2-40B4-BE49-F238E27FC236}">
                  <a16:creationId xmlns:a16="http://schemas.microsoft.com/office/drawing/2014/main" id="{FBC786DE-F75F-4A92-9CD5-31FDE3957D33}"/>
                </a:ext>
              </a:extLst>
            </p:cNvPr>
            <p:cNvGrpSpPr/>
            <p:nvPr/>
          </p:nvGrpSpPr>
          <p:grpSpPr>
            <a:xfrm>
              <a:off x="4824616" y="1758986"/>
              <a:ext cx="1280160" cy="1650612"/>
              <a:chOff x="5034900" y="1796786"/>
              <a:chExt cx="1280160" cy="1650612"/>
            </a:xfrm>
          </p:grpSpPr>
          <p:sp>
            <p:nvSpPr>
              <p:cNvPr id="30" name="Rectangle: Rounded Corners 29">
                <a:extLst>
                  <a:ext uri="{FF2B5EF4-FFF2-40B4-BE49-F238E27FC236}">
                    <a16:creationId xmlns:a16="http://schemas.microsoft.com/office/drawing/2014/main" id="{47C81693-7060-4833-8E7D-94D866578A8C}"/>
                  </a:ext>
                </a:extLst>
              </p:cNvPr>
              <p:cNvSpPr/>
              <p:nvPr/>
            </p:nvSpPr>
            <p:spPr>
              <a:xfrm>
                <a:off x="5034900"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Match relevant social norms.</a:t>
                </a:r>
              </a:p>
            </p:txBody>
          </p:sp>
          <p:sp>
            <p:nvSpPr>
              <p:cNvPr id="31" name="TextBox 30">
                <a:extLst>
                  <a:ext uri="{FF2B5EF4-FFF2-40B4-BE49-F238E27FC236}">
                    <a16:creationId xmlns:a16="http://schemas.microsoft.com/office/drawing/2014/main" id="{5B7FB30D-A8F3-421E-8393-C92B7FDC532D}"/>
                  </a:ext>
                </a:extLst>
              </p:cNvPr>
              <p:cNvSpPr txBox="1"/>
              <p:nvPr/>
            </p:nvSpPr>
            <p:spPr>
              <a:xfrm>
                <a:off x="5063253"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5</a:t>
                </a:r>
              </a:p>
            </p:txBody>
          </p:sp>
        </p:grpSp>
        <p:grpSp>
          <p:nvGrpSpPr>
            <p:cNvPr id="95" name="Group 94">
              <a:extLst>
                <a:ext uri="{FF2B5EF4-FFF2-40B4-BE49-F238E27FC236}">
                  <a16:creationId xmlns:a16="http://schemas.microsoft.com/office/drawing/2014/main" id="{4BFFCA28-748B-429F-8583-618B5D9374FE}"/>
                </a:ext>
              </a:extLst>
            </p:cNvPr>
            <p:cNvGrpSpPr/>
            <p:nvPr/>
          </p:nvGrpSpPr>
          <p:grpSpPr>
            <a:xfrm>
              <a:off x="6219842" y="1758986"/>
              <a:ext cx="1280160" cy="1650612"/>
              <a:chOff x="6446668" y="1796786"/>
              <a:chExt cx="1280160" cy="1650612"/>
            </a:xfrm>
          </p:grpSpPr>
          <p:sp>
            <p:nvSpPr>
              <p:cNvPr id="33" name="Rectangle: Rounded Corners 32">
                <a:extLst>
                  <a:ext uri="{FF2B5EF4-FFF2-40B4-BE49-F238E27FC236}">
                    <a16:creationId xmlns:a16="http://schemas.microsoft.com/office/drawing/2014/main" id="{70996E80-0587-4723-891F-78B2ACB991CB}"/>
                  </a:ext>
                </a:extLst>
              </p:cNvPr>
              <p:cNvSpPr/>
              <p:nvPr/>
            </p:nvSpPr>
            <p:spPr>
              <a:xfrm>
                <a:off x="6446668"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Mitigate social biases.</a:t>
                </a:r>
              </a:p>
            </p:txBody>
          </p:sp>
          <p:sp>
            <p:nvSpPr>
              <p:cNvPr id="34" name="TextBox 33">
                <a:extLst>
                  <a:ext uri="{FF2B5EF4-FFF2-40B4-BE49-F238E27FC236}">
                    <a16:creationId xmlns:a16="http://schemas.microsoft.com/office/drawing/2014/main" id="{F447DD5E-D504-48E2-8B01-29E79DFAAA49}"/>
                  </a:ext>
                </a:extLst>
              </p:cNvPr>
              <p:cNvSpPr txBox="1"/>
              <p:nvPr/>
            </p:nvSpPr>
            <p:spPr>
              <a:xfrm>
                <a:off x="6475021"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6</a:t>
                </a:r>
              </a:p>
            </p:txBody>
          </p:sp>
        </p:grpSp>
      </p:grpSp>
      <p:grpSp>
        <p:nvGrpSpPr>
          <p:cNvPr id="96" name="Group 95">
            <a:extLst>
              <a:ext uri="{FF2B5EF4-FFF2-40B4-BE49-F238E27FC236}">
                <a16:creationId xmlns:a16="http://schemas.microsoft.com/office/drawing/2014/main" id="{A25C45F3-56E8-4F6B-9A03-423CEC49F0EF}"/>
              </a:ext>
            </a:extLst>
          </p:cNvPr>
          <p:cNvGrpSpPr/>
          <p:nvPr/>
        </p:nvGrpSpPr>
        <p:grpSpPr>
          <a:xfrm>
            <a:off x="2037708" y="3461373"/>
            <a:ext cx="1280160" cy="1650612"/>
            <a:chOff x="2037708" y="3487358"/>
            <a:chExt cx="1280160" cy="1650612"/>
          </a:xfrm>
        </p:grpSpPr>
        <p:sp>
          <p:nvSpPr>
            <p:cNvPr id="36" name="Rectangle: Rounded Corners 35">
              <a:extLst>
                <a:ext uri="{FF2B5EF4-FFF2-40B4-BE49-F238E27FC236}">
                  <a16:creationId xmlns:a16="http://schemas.microsoft.com/office/drawing/2014/main" id="{98F7EF6D-6F7A-42BE-AB57-D0286795CE90}"/>
                </a:ext>
              </a:extLst>
            </p:cNvPr>
            <p:cNvSpPr/>
            <p:nvPr/>
          </p:nvSpPr>
          <p:spPr>
            <a:xfrm>
              <a:off x="2037708"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invocation.</a:t>
              </a:r>
            </a:p>
          </p:txBody>
        </p:sp>
        <p:sp>
          <p:nvSpPr>
            <p:cNvPr id="37" name="TextBox 36">
              <a:extLst>
                <a:ext uri="{FF2B5EF4-FFF2-40B4-BE49-F238E27FC236}">
                  <a16:creationId xmlns:a16="http://schemas.microsoft.com/office/drawing/2014/main" id="{FFE76D9D-F883-4276-8D16-7E891172B201}"/>
                </a:ext>
              </a:extLst>
            </p:cNvPr>
            <p:cNvSpPr txBox="1"/>
            <p:nvPr/>
          </p:nvSpPr>
          <p:spPr>
            <a:xfrm>
              <a:off x="2066061"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7</a:t>
              </a:r>
            </a:p>
          </p:txBody>
        </p:sp>
      </p:grpSp>
      <p:grpSp>
        <p:nvGrpSpPr>
          <p:cNvPr id="97" name="Group 96">
            <a:extLst>
              <a:ext uri="{FF2B5EF4-FFF2-40B4-BE49-F238E27FC236}">
                <a16:creationId xmlns:a16="http://schemas.microsoft.com/office/drawing/2014/main" id="{BB36C3C6-8313-4A7F-9AAE-60A00602A0CE}"/>
              </a:ext>
            </a:extLst>
          </p:cNvPr>
          <p:cNvGrpSpPr/>
          <p:nvPr/>
        </p:nvGrpSpPr>
        <p:grpSpPr>
          <a:xfrm>
            <a:off x="3429683" y="3461373"/>
            <a:ext cx="1280160" cy="1650612"/>
            <a:chOff x="3624605" y="3487358"/>
            <a:chExt cx="1280160" cy="1650612"/>
          </a:xfrm>
        </p:grpSpPr>
        <p:sp>
          <p:nvSpPr>
            <p:cNvPr id="39" name="Rectangle: Rounded Corners 38">
              <a:extLst>
                <a:ext uri="{FF2B5EF4-FFF2-40B4-BE49-F238E27FC236}">
                  <a16:creationId xmlns:a16="http://schemas.microsoft.com/office/drawing/2014/main" id="{82226A23-1EE0-4C35-8B9C-8AD78C53C5C7}"/>
                </a:ext>
              </a:extLst>
            </p:cNvPr>
            <p:cNvSpPr/>
            <p:nvPr/>
          </p:nvSpPr>
          <p:spPr>
            <a:xfrm>
              <a:off x="3624605"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dismissal.</a:t>
              </a:r>
            </a:p>
          </p:txBody>
        </p:sp>
        <p:sp>
          <p:nvSpPr>
            <p:cNvPr id="40" name="TextBox 39">
              <a:extLst>
                <a:ext uri="{FF2B5EF4-FFF2-40B4-BE49-F238E27FC236}">
                  <a16:creationId xmlns:a16="http://schemas.microsoft.com/office/drawing/2014/main" id="{7A5BBB6D-D0AF-4EB1-BAA7-255970E5F6AB}"/>
                </a:ext>
              </a:extLst>
            </p:cNvPr>
            <p:cNvSpPr txBox="1"/>
            <p:nvPr/>
          </p:nvSpPr>
          <p:spPr>
            <a:xfrm>
              <a:off x="3652958"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8</a:t>
              </a:r>
            </a:p>
          </p:txBody>
        </p:sp>
      </p:grpSp>
      <p:grpSp>
        <p:nvGrpSpPr>
          <p:cNvPr id="98" name="Group 97">
            <a:extLst>
              <a:ext uri="{FF2B5EF4-FFF2-40B4-BE49-F238E27FC236}">
                <a16:creationId xmlns:a16="http://schemas.microsoft.com/office/drawing/2014/main" id="{6CD6E276-C5E3-4BB9-829A-AD3CA8F7899D}"/>
              </a:ext>
            </a:extLst>
          </p:cNvPr>
          <p:cNvGrpSpPr/>
          <p:nvPr/>
        </p:nvGrpSpPr>
        <p:grpSpPr>
          <a:xfrm>
            <a:off x="4821658" y="3461373"/>
            <a:ext cx="1280160" cy="1650612"/>
            <a:chOff x="5034302" y="3487358"/>
            <a:chExt cx="1280160" cy="1650612"/>
          </a:xfrm>
        </p:grpSpPr>
        <p:sp>
          <p:nvSpPr>
            <p:cNvPr id="42" name="Rectangle: Rounded Corners 41">
              <a:extLst>
                <a:ext uri="{FF2B5EF4-FFF2-40B4-BE49-F238E27FC236}">
                  <a16:creationId xmlns:a16="http://schemas.microsoft.com/office/drawing/2014/main" id="{8A28A9E2-79C9-40A6-9703-83D31A201A0D}"/>
                </a:ext>
              </a:extLst>
            </p:cNvPr>
            <p:cNvSpPr/>
            <p:nvPr/>
          </p:nvSpPr>
          <p:spPr>
            <a:xfrm>
              <a:off x="5034302"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correction.</a:t>
              </a:r>
            </a:p>
          </p:txBody>
        </p:sp>
        <p:sp>
          <p:nvSpPr>
            <p:cNvPr id="43" name="TextBox 42">
              <a:extLst>
                <a:ext uri="{FF2B5EF4-FFF2-40B4-BE49-F238E27FC236}">
                  <a16:creationId xmlns:a16="http://schemas.microsoft.com/office/drawing/2014/main" id="{9141F559-52D4-4988-BC58-AEDB99A0102F}"/>
                </a:ext>
              </a:extLst>
            </p:cNvPr>
            <p:cNvSpPr txBox="1"/>
            <p:nvPr/>
          </p:nvSpPr>
          <p:spPr>
            <a:xfrm>
              <a:off x="5062655"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9</a:t>
              </a:r>
            </a:p>
          </p:txBody>
        </p:sp>
      </p:grpSp>
      <p:grpSp>
        <p:nvGrpSpPr>
          <p:cNvPr id="99" name="Group 98">
            <a:extLst>
              <a:ext uri="{FF2B5EF4-FFF2-40B4-BE49-F238E27FC236}">
                <a16:creationId xmlns:a16="http://schemas.microsoft.com/office/drawing/2014/main" id="{B6DE3F13-ED8B-4D7E-9113-E5B73D957969}"/>
              </a:ext>
            </a:extLst>
          </p:cNvPr>
          <p:cNvGrpSpPr/>
          <p:nvPr/>
        </p:nvGrpSpPr>
        <p:grpSpPr>
          <a:xfrm>
            <a:off x="6213633" y="3461373"/>
            <a:ext cx="1280160" cy="1650612"/>
            <a:chOff x="6443999" y="3487358"/>
            <a:chExt cx="1280160" cy="1650612"/>
          </a:xfrm>
        </p:grpSpPr>
        <p:sp>
          <p:nvSpPr>
            <p:cNvPr id="45" name="Rectangle: Rounded Corners 44">
              <a:extLst>
                <a:ext uri="{FF2B5EF4-FFF2-40B4-BE49-F238E27FC236}">
                  <a16:creationId xmlns:a16="http://schemas.microsoft.com/office/drawing/2014/main" id="{0A24BBA9-2147-4800-A8C6-2629950D3AD4}"/>
                </a:ext>
              </a:extLst>
            </p:cNvPr>
            <p:cNvSpPr/>
            <p:nvPr/>
          </p:nvSpPr>
          <p:spPr>
            <a:xfrm>
              <a:off x="6443999"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Scope services when in doubt.</a:t>
              </a:r>
            </a:p>
          </p:txBody>
        </p:sp>
        <p:sp>
          <p:nvSpPr>
            <p:cNvPr id="46" name="TextBox 45">
              <a:extLst>
                <a:ext uri="{FF2B5EF4-FFF2-40B4-BE49-F238E27FC236}">
                  <a16:creationId xmlns:a16="http://schemas.microsoft.com/office/drawing/2014/main" id="{2F4184A1-505C-4F6B-8536-B110B79B0140}"/>
                </a:ext>
              </a:extLst>
            </p:cNvPr>
            <p:cNvSpPr txBox="1"/>
            <p:nvPr/>
          </p:nvSpPr>
          <p:spPr>
            <a:xfrm>
              <a:off x="6472352" y="3487358"/>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10</a:t>
              </a:r>
            </a:p>
          </p:txBody>
        </p:sp>
      </p:grpSp>
      <p:grpSp>
        <p:nvGrpSpPr>
          <p:cNvPr id="100" name="Group 99">
            <a:extLst>
              <a:ext uri="{FF2B5EF4-FFF2-40B4-BE49-F238E27FC236}">
                <a16:creationId xmlns:a16="http://schemas.microsoft.com/office/drawing/2014/main" id="{CE274275-6B5F-4C6F-B523-09B50C45C4CF}"/>
              </a:ext>
            </a:extLst>
          </p:cNvPr>
          <p:cNvGrpSpPr/>
          <p:nvPr/>
        </p:nvGrpSpPr>
        <p:grpSpPr>
          <a:xfrm>
            <a:off x="7605609" y="3461373"/>
            <a:ext cx="1280160" cy="1650612"/>
            <a:chOff x="7853697" y="3487357"/>
            <a:chExt cx="1280160" cy="1650612"/>
          </a:xfrm>
        </p:grpSpPr>
        <p:sp>
          <p:nvSpPr>
            <p:cNvPr id="48" name="Rectangle: Rounded Corners 47">
              <a:extLst>
                <a:ext uri="{FF2B5EF4-FFF2-40B4-BE49-F238E27FC236}">
                  <a16:creationId xmlns:a16="http://schemas.microsoft.com/office/drawing/2014/main" id="{AFB99094-A0AE-4351-A992-6E98B2D09690}"/>
                </a:ext>
              </a:extLst>
            </p:cNvPr>
            <p:cNvSpPr/>
            <p:nvPr/>
          </p:nvSpPr>
          <p:spPr>
            <a:xfrm>
              <a:off x="7853697" y="3492049"/>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Make clear why the system did what it did.</a:t>
              </a:r>
            </a:p>
          </p:txBody>
        </p:sp>
        <p:sp>
          <p:nvSpPr>
            <p:cNvPr id="49" name="TextBox 48">
              <a:extLst>
                <a:ext uri="{FF2B5EF4-FFF2-40B4-BE49-F238E27FC236}">
                  <a16:creationId xmlns:a16="http://schemas.microsoft.com/office/drawing/2014/main" id="{613CE537-A379-4CA9-B489-30F2F4FBCE6A}"/>
                </a:ext>
              </a:extLst>
            </p:cNvPr>
            <p:cNvSpPr txBox="1"/>
            <p:nvPr/>
          </p:nvSpPr>
          <p:spPr>
            <a:xfrm>
              <a:off x="7882050" y="3487357"/>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11</a:t>
              </a:r>
            </a:p>
          </p:txBody>
        </p:sp>
      </p:grpSp>
      <p:grpSp>
        <p:nvGrpSpPr>
          <p:cNvPr id="101" name="Group 100">
            <a:extLst>
              <a:ext uri="{FF2B5EF4-FFF2-40B4-BE49-F238E27FC236}">
                <a16:creationId xmlns:a16="http://schemas.microsoft.com/office/drawing/2014/main" id="{897BFD99-BE7B-497E-ABAE-374BD1FE91A6}"/>
              </a:ext>
            </a:extLst>
          </p:cNvPr>
          <p:cNvGrpSpPr/>
          <p:nvPr/>
        </p:nvGrpSpPr>
        <p:grpSpPr>
          <a:xfrm>
            <a:off x="2041253" y="5163759"/>
            <a:ext cx="1280160" cy="1650612"/>
            <a:chOff x="2041253" y="5163759"/>
            <a:chExt cx="1280160" cy="1650612"/>
          </a:xfrm>
        </p:grpSpPr>
        <p:sp>
          <p:nvSpPr>
            <p:cNvPr id="51" name="Rectangle: Rounded Corners 50">
              <a:extLst>
                <a:ext uri="{FF2B5EF4-FFF2-40B4-BE49-F238E27FC236}">
                  <a16:creationId xmlns:a16="http://schemas.microsoft.com/office/drawing/2014/main" id="{072E74BD-E2AA-4854-A6A1-2BA94E56FE71}"/>
                </a:ext>
              </a:extLst>
            </p:cNvPr>
            <p:cNvSpPr/>
            <p:nvPr/>
          </p:nvSpPr>
          <p:spPr>
            <a:xfrm>
              <a:off x="2041253"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Remember recent interactions.</a:t>
              </a:r>
            </a:p>
          </p:txBody>
        </p:sp>
        <p:sp>
          <p:nvSpPr>
            <p:cNvPr id="52" name="TextBox 51">
              <a:extLst>
                <a:ext uri="{FF2B5EF4-FFF2-40B4-BE49-F238E27FC236}">
                  <a16:creationId xmlns:a16="http://schemas.microsoft.com/office/drawing/2014/main" id="{D91C20AE-D2D3-4046-8476-CF18748823D5}"/>
                </a:ext>
              </a:extLst>
            </p:cNvPr>
            <p:cNvSpPr txBox="1"/>
            <p:nvPr/>
          </p:nvSpPr>
          <p:spPr>
            <a:xfrm>
              <a:off x="2069606"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12</a:t>
              </a:r>
            </a:p>
          </p:txBody>
        </p:sp>
      </p:grpSp>
      <p:grpSp>
        <p:nvGrpSpPr>
          <p:cNvPr id="102" name="Group 101">
            <a:extLst>
              <a:ext uri="{FF2B5EF4-FFF2-40B4-BE49-F238E27FC236}">
                <a16:creationId xmlns:a16="http://schemas.microsoft.com/office/drawing/2014/main" id="{6E7BCBF9-A0BB-44BD-9163-8B3B46C80D6B}"/>
              </a:ext>
            </a:extLst>
          </p:cNvPr>
          <p:cNvGrpSpPr/>
          <p:nvPr/>
        </p:nvGrpSpPr>
        <p:grpSpPr>
          <a:xfrm>
            <a:off x="3432932" y="5163759"/>
            <a:ext cx="1280160" cy="1650612"/>
            <a:chOff x="3626672" y="5163759"/>
            <a:chExt cx="1280160" cy="1650612"/>
          </a:xfrm>
        </p:grpSpPr>
        <p:sp>
          <p:nvSpPr>
            <p:cNvPr id="54" name="Rectangle: Rounded Corners 53">
              <a:extLst>
                <a:ext uri="{FF2B5EF4-FFF2-40B4-BE49-F238E27FC236}">
                  <a16:creationId xmlns:a16="http://schemas.microsoft.com/office/drawing/2014/main" id="{10D68B73-7FE4-4EBC-B7E2-FFCEE2595EF3}"/>
                </a:ext>
              </a:extLst>
            </p:cNvPr>
            <p:cNvSpPr/>
            <p:nvPr/>
          </p:nvSpPr>
          <p:spPr>
            <a:xfrm>
              <a:off x="3626672"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Learn from user behavior.</a:t>
              </a:r>
            </a:p>
          </p:txBody>
        </p:sp>
        <p:sp>
          <p:nvSpPr>
            <p:cNvPr id="55" name="TextBox 54">
              <a:extLst>
                <a:ext uri="{FF2B5EF4-FFF2-40B4-BE49-F238E27FC236}">
                  <a16:creationId xmlns:a16="http://schemas.microsoft.com/office/drawing/2014/main" id="{8F077E16-94E9-4EBA-AFE1-C59950403BAB}"/>
                </a:ext>
              </a:extLst>
            </p:cNvPr>
            <p:cNvSpPr txBox="1"/>
            <p:nvPr/>
          </p:nvSpPr>
          <p:spPr>
            <a:xfrm>
              <a:off x="3655025"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13</a:t>
              </a:r>
            </a:p>
          </p:txBody>
        </p:sp>
      </p:grpSp>
      <p:grpSp>
        <p:nvGrpSpPr>
          <p:cNvPr id="103" name="Group 102">
            <a:extLst>
              <a:ext uri="{FF2B5EF4-FFF2-40B4-BE49-F238E27FC236}">
                <a16:creationId xmlns:a16="http://schemas.microsoft.com/office/drawing/2014/main" id="{0D6AE405-F1BC-40CA-8FEA-8AB2D4297392}"/>
              </a:ext>
            </a:extLst>
          </p:cNvPr>
          <p:cNvGrpSpPr/>
          <p:nvPr/>
        </p:nvGrpSpPr>
        <p:grpSpPr>
          <a:xfrm>
            <a:off x="4824611" y="5163759"/>
            <a:ext cx="1280160" cy="1650612"/>
            <a:chOff x="5034891" y="5163759"/>
            <a:chExt cx="1280160" cy="1650612"/>
          </a:xfrm>
        </p:grpSpPr>
        <p:sp>
          <p:nvSpPr>
            <p:cNvPr id="57" name="Rectangle: Rounded Corners 56">
              <a:extLst>
                <a:ext uri="{FF2B5EF4-FFF2-40B4-BE49-F238E27FC236}">
                  <a16:creationId xmlns:a16="http://schemas.microsoft.com/office/drawing/2014/main" id="{D5A54397-144B-48BD-AF3A-9BB56B7BDDE6}"/>
                </a:ext>
              </a:extLst>
            </p:cNvPr>
            <p:cNvSpPr/>
            <p:nvPr/>
          </p:nvSpPr>
          <p:spPr>
            <a:xfrm>
              <a:off x="5034891"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Update and adapt cautiously.</a:t>
              </a:r>
            </a:p>
          </p:txBody>
        </p:sp>
        <p:sp>
          <p:nvSpPr>
            <p:cNvPr id="58" name="TextBox 57">
              <a:extLst>
                <a:ext uri="{FF2B5EF4-FFF2-40B4-BE49-F238E27FC236}">
                  <a16:creationId xmlns:a16="http://schemas.microsoft.com/office/drawing/2014/main" id="{6E5E1497-285E-4AE4-A4ED-6A4ADD27B954}"/>
                </a:ext>
              </a:extLst>
            </p:cNvPr>
            <p:cNvSpPr txBox="1"/>
            <p:nvPr/>
          </p:nvSpPr>
          <p:spPr>
            <a:xfrm>
              <a:off x="5063244"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14</a:t>
              </a:r>
            </a:p>
          </p:txBody>
        </p:sp>
      </p:grpSp>
      <p:grpSp>
        <p:nvGrpSpPr>
          <p:cNvPr id="104" name="Group 103">
            <a:extLst>
              <a:ext uri="{FF2B5EF4-FFF2-40B4-BE49-F238E27FC236}">
                <a16:creationId xmlns:a16="http://schemas.microsoft.com/office/drawing/2014/main" id="{B4F4927C-BB2D-47CD-9BD0-7C4FAF7A9940}"/>
              </a:ext>
            </a:extLst>
          </p:cNvPr>
          <p:cNvGrpSpPr/>
          <p:nvPr/>
        </p:nvGrpSpPr>
        <p:grpSpPr>
          <a:xfrm>
            <a:off x="6216290" y="5163759"/>
            <a:ext cx="1280160" cy="1650612"/>
            <a:chOff x="6443110" y="5163759"/>
            <a:chExt cx="1280160" cy="1650612"/>
          </a:xfrm>
        </p:grpSpPr>
        <p:sp>
          <p:nvSpPr>
            <p:cNvPr id="60" name="Rectangle: Rounded Corners 59">
              <a:extLst>
                <a:ext uri="{FF2B5EF4-FFF2-40B4-BE49-F238E27FC236}">
                  <a16:creationId xmlns:a16="http://schemas.microsoft.com/office/drawing/2014/main" id="{967B2067-626A-400D-A125-BC7DB6D96224}"/>
                </a:ext>
              </a:extLst>
            </p:cNvPr>
            <p:cNvSpPr/>
            <p:nvPr/>
          </p:nvSpPr>
          <p:spPr>
            <a:xfrm>
              <a:off x="6443110"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Encourage granular feedback.</a:t>
              </a:r>
            </a:p>
          </p:txBody>
        </p:sp>
        <p:sp>
          <p:nvSpPr>
            <p:cNvPr id="61" name="TextBox 60">
              <a:extLst>
                <a:ext uri="{FF2B5EF4-FFF2-40B4-BE49-F238E27FC236}">
                  <a16:creationId xmlns:a16="http://schemas.microsoft.com/office/drawing/2014/main" id="{189FC732-832E-4A8B-BCCF-4E7787996668}"/>
                </a:ext>
              </a:extLst>
            </p:cNvPr>
            <p:cNvSpPr txBox="1"/>
            <p:nvPr/>
          </p:nvSpPr>
          <p:spPr>
            <a:xfrm>
              <a:off x="6471463"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15</a:t>
              </a:r>
            </a:p>
          </p:txBody>
        </p:sp>
      </p:grpSp>
      <p:grpSp>
        <p:nvGrpSpPr>
          <p:cNvPr id="106" name="Group 105">
            <a:extLst>
              <a:ext uri="{FF2B5EF4-FFF2-40B4-BE49-F238E27FC236}">
                <a16:creationId xmlns:a16="http://schemas.microsoft.com/office/drawing/2014/main" id="{DEE08140-C3BA-4F13-B334-F77D559FD4AE}"/>
              </a:ext>
            </a:extLst>
          </p:cNvPr>
          <p:cNvGrpSpPr/>
          <p:nvPr/>
        </p:nvGrpSpPr>
        <p:grpSpPr>
          <a:xfrm>
            <a:off x="8999648" y="5163759"/>
            <a:ext cx="1280160" cy="1650612"/>
            <a:chOff x="9259548" y="5163759"/>
            <a:chExt cx="1280160" cy="1650612"/>
          </a:xfrm>
        </p:grpSpPr>
        <p:sp>
          <p:nvSpPr>
            <p:cNvPr id="66" name="Rectangle: Rounded Corners 65">
              <a:extLst>
                <a:ext uri="{FF2B5EF4-FFF2-40B4-BE49-F238E27FC236}">
                  <a16:creationId xmlns:a16="http://schemas.microsoft.com/office/drawing/2014/main" id="{DDC32A56-DAAE-4D15-AA0D-C2B73FAA6696}"/>
                </a:ext>
              </a:extLst>
            </p:cNvPr>
            <p:cNvSpPr/>
            <p:nvPr/>
          </p:nvSpPr>
          <p:spPr>
            <a:xfrm>
              <a:off x="925954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Provide global controls.</a:t>
              </a:r>
            </a:p>
          </p:txBody>
        </p:sp>
        <p:sp>
          <p:nvSpPr>
            <p:cNvPr id="67" name="TextBox 66">
              <a:extLst>
                <a:ext uri="{FF2B5EF4-FFF2-40B4-BE49-F238E27FC236}">
                  <a16:creationId xmlns:a16="http://schemas.microsoft.com/office/drawing/2014/main" id="{0E0E5793-6430-4B00-8BFB-8098D270482A}"/>
                </a:ext>
              </a:extLst>
            </p:cNvPr>
            <p:cNvSpPr txBox="1"/>
            <p:nvPr/>
          </p:nvSpPr>
          <p:spPr>
            <a:xfrm>
              <a:off x="928790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17</a:t>
              </a:r>
            </a:p>
          </p:txBody>
        </p:sp>
      </p:grpSp>
      <p:grpSp>
        <p:nvGrpSpPr>
          <p:cNvPr id="107" name="Group 106">
            <a:extLst>
              <a:ext uri="{FF2B5EF4-FFF2-40B4-BE49-F238E27FC236}">
                <a16:creationId xmlns:a16="http://schemas.microsoft.com/office/drawing/2014/main" id="{D5D71359-92F2-4D9F-89BE-9D636D7DEB84}"/>
              </a:ext>
            </a:extLst>
          </p:cNvPr>
          <p:cNvGrpSpPr/>
          <p:nvPr/>
        </p:nvGrpSpPr>
        <p:grpSpPr>
          <a:xfrm>
            <a:off x="10391330" y="5163759"/>
            <a:ext cx="1280160" cy="1650612"/>
            <a:chOff x="10667768" y="5163759"/>
            <a:chExt cx="1280160" cy="1650612"/>
          </a:xfrm>
        </p:grpSpPr>
        <p:sp>
          <p:nvSpPr>
            <p:cNvPr id="69" name="Rectangle: Rounded Corners 68">
              <a:extLst>
                <a:ext uri="{FF2B5EF4-FFF2-40B4-BE49-F238E27FC236}">
                  <a16:creationId xmlns:a16="http://schemas.microsoft.com/office/drawing/2014/main" id="{28EEF271-9736-4D4B-A825-3EADA157E07A}"/>
                </a:ext>
              </a:extLst>
            </p:cNvPr>
            <p:cNvSpPr/>
            <p:nvPr/>
          </p:nvSpPr>
          <p:spPr>
            <a:xfrm>
              <a:off x="1066776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Notify users about changes.</a:t>
              </a:r>
            </a:p>
          </p:txBody>
        </p:sp>
        <p:sp>
          <p:nvSpPr>
            <p:cNvPr id="70" name="TextBox 69">
              <a:extLst>
                <a:ext uri="{FF2B5EF4-FFF2-40B4-BE49-F238E27FC236}">
                  <a16:creationId xmlns:a16="http://schemas.microsoft.com/office/drawing/2014/main" id="{E4023C61-0A10-48D1-9595-E01478AA44A6}"/>
                </a:ext>
              </a:extLst>
            </p:cNvPr>
            <p:cNvSpPr txBox="1"/>
            <p:nvPr/>
          </p:nvSpPr>
          <p:spPr>
            <a:xfrm>
              <a:off x="1069612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18</a:t>
              </a:r>
            </a:p>
          </p:txBody>
        </p:sp>
      </p:grpSp>
      <p:grpSp>
        <p:nvGrpSpPr>
          <p:cNvPr id="114" name="Group 113">
            <a:extLst>
              <a:ext uri="{FF2B5EF4-FFF2-40B4-BE49-F238E27FC236}">
                <a16:creationId xmlns:a16="http://schemas.microsoft.com/office/drawing/2014/main" id="{B6A8691D-62A3-413D-9604-54AAE42F27ED}"/>
              </a:ext>
            </a:extLst>
          </p:cNvPr>
          <p:cNvGrpSpPr/>
          <p:nvPr/>
        </p:nvGrpSpPr>
        <p:grpSpPr>
          <a:xfrm>
            <a:off x="7607969" y="5163759"/>
            <a:ext cx="1420032" cy="1650612"/>
            <a:chOff x="7607969" y="5163759"/>
            <a:chExt cx="1420032" cy="1650612"/>
          </a:xfrm>
        </p:grpSpPr>
        <p:grpSp>
          <p:nvGrpSpPr>
            <p:cNvPr id="105" name="Group 104">
              <a:extLst>
                <a:ext uri="{FF2B5EF4-FFF2-40B4-BE49-F238E27FC236}">
                  <a16:creationId xmlns:a16="http://schemas.microsoft.com/office/drawing/2014/main" id="{3BD5BC94-98A9-4083-917F-85F132BD1717}"/>
                </a:ext>
              </a:extLst>
            </p:cNvPr>
            <p:cNvGrpSpPr/>
            <p:nvPr/>
          </p:nvGrpSpPr>
          <p:grpSpPr>
            <a:xfrm>
              <a:off x="7607969" y="5163759"/>
              <a:ext cx="1280160" cy="1650612"/>
              <a:chOff x="7851329" y="5163759"/>
              <a:chExt cx="1280160" cy="1650612"/>
            </a:xfrm>
          </p:grpSpPr>
          <p:sp>
            <p:nvSpPr>
              <p:cNvPr id="63" name="Rectangle: Rounded Corners 62">
                <a:extLst>
                  <a:ext uri="{FF2B5EF4-FFF2-40B4-BE49-F238E27FC236}">
                    <a16:creationId xmlns:a16="http://schemas.microsoft.com/office/drawing/2014/main" id="{43B34CD7-4617-46AE-9EF4-8CE0B8189B2A}"/>
                  </a:ext>
                </a:extLst>
              </p:cNvPr>
              <p:cNvSpPr/>
              <p:nvPr/>
            </p:nvSpPr>
            <p:spPr>
              <a:xfrm>
                <a:off x="7851329"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endParaRPr>
              </a:p>
            </p:txBody>
          </p:sp>
          <p:sp>
            <p:nvSpPr>
              <p:cNvPr id="64" name="TextBox 63">
                <a:extLst>
                  <a:ext uri="{FF2B5EF4-FFF2-40B4-BE49-F238E27FC236}">
                    <a16:creationId xmlns:a16="http://schemas.microsoft.com/office/drawing/2014/main" id="{EF0CD037-229C-495D-95B2-0D1F507F41C6}"/>
                  </a:ext>
                </a:extLst>
              </p:cNvPr>
              <p:cNvSpPr txBox="1"/>
              <p:nvPr/>
            </p:nvSpPr>
            <p:spPr>
              <a:xfrm>
                <a:off x="7879682"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16</a:t>
                </a:r>
              </a:p>
            </p:txBody>
          </p:sp>
        </p:grpSp>
        <p:sp>
          <p:nvSpPr>
            <p:cNvPr id="113" name="TextBox 112">
              <a:extLst>
                <a:ext uri="{FF2B5EF4-FFF2-40B4-BE49-F238E27FC236}">
                  <a16:creationId xmlns:a16="http://schemas.microsoft.com/office/drawing/2014/main" id="{C0CB8BE3-2E90-4536-AF77-093748EE89B6}"/>
                </a:ext>
              </a:extLst>
            </p:cNvPr>
            <p:cNvSpPr txBox="1"/>
            <p:nvPr/>
          </p:nvSpPr>
          <p:spPr>
            <a:xfrm>
              <a:off x="7633962" y="5518328"/>
              <a:ext cx="139403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Convey the consequences of user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actions.</a:t>
              </a:r>
            </a:p>
          </p:txBody>
        </p:sp>
      </p:grpSp>
      <p:sp>
        <p:nvSpPr>
          <p:cNvPr id="14" name="Title 13">
            <a:extLst>
              <a:ext uri="{FF2B5EF4-FFF2-40B4-BE49-F238E27FC236}">
                <a16:creationId xmlns:a16="http://schemas.microsoft.com/office/drawing/2014/main" id="{13F8B77B-B703-40AE-9739-B70483923DA5}"/>
              </a:ext>
            </a:extLst>
          </p:cNvPr>
          <p:cNvSpPr>
            <a:spLocks noGrp="1"/>
          </p:cNvSpPr>
          <p:nvPr>
            <p:ph type="title"/>
          </p:nvPr>
        </p:nvSpPr>
        <p:spPr>
          <a:xfrm>
            <a:off x="625142" y="410034"/>
            <a:ext cx="11370821" cy="738664"/>
          </a:xfrm>
        </p:spPr>
        <p:txBody>
          <a:bodyPr>
            <a:normAutofit fontScale="90000"/>
          </a:bodyPr>
          <a:lstStyle/>
          <a:p>
            <a:pPr algn="r"/>
            <a:r>
              <a:rPr lang="en-US" sz="2800"/>
              <a:t>Guidelines for Human AI Interaction</a:t>
            </a:r>
            <a:br>
              <a:rPr lang="en-US"/>
            </a:br>
            <a:r>
              <a:rPr lang="en-US" sz="2000"/>
              <a:t>Learn more: </a:t>
            </a:r>
            <a:r>
              <a:rPr lang="en-US" sz="2000">
                <a:hlinkClick r:id="rId5"/>
              </a:rPr>
              <a:t>https://aka.ms/aiguidelines</a:t>
            </a:r>
            <a:r>
              <a:rPr lang="en-US" sz="2000"/>
              <a:t> </a:t>
            </a:r>
            <a:endParaRPr lang="en-US"/>
          </a:p>
        </p:txBody>
      </p:sp>
      <p:sp>
        <p:nvSpPr>
          <p:cNvPr id="71" name="Rectangle 70">
            <a:extLst>
              <a:ext uri="{FF2B5EF4-FFF2-40B4-BE49-F238E27FC236}">
                <a16:creationId xmlns:a16="http://schemas.microsoft.com/office/drawing/2014/main" id="{4230E636-5000-4196-A75F-88E62B8D352A}"/>
              </a:ext>
            </a:extLst>
          </p:cNvPr>
          <p:cNvSpPr/>
          <p:nvPr/>
        </p:nvSpPr>
        <p:spPr>
          <a:xfrm>
            <a:off x="152060" y="3429000"/>
            <a:ext cx="8757154" cy="3429000"/>
          </a:xfrm>
          <a:prstGeom prst="rect">
            <a:avLst/>
          </a:prstGeom>
          <a:solidFill>
            <a:srgbClr val="FFFFFF">
              <a:alpha val="8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76A1F2-3588-484F-82A0-8E3B3AAD878E}"/>
              </a:ext>
            </a:extLst>
          </p:cNvPr>
          <p:cNvSpPr/>
          <p:nvPr/>
        </p:nvSpPr>
        <p:spPr>
          <a:xfrm>
            <a:off x="8947451" y="3736725"/>
            <a:ext cx="2992995" cy="3121275"/>
          </a:xfrm>
          <a:prstGeom prst="rect">
            <a:avLst/>
          </a:prstGeom>
          <a:solidFill>
            <a:srgbClr val="FFFFFF">
              <a:alpha val="8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201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1C66C2DE-F139-4184-A5FF-A399CB599697}"/>
              </a:ext>
            </a:extLst>
          </p:cNvPr>
          <p:cNvPicPr>
            <a:picLocks noChangeAspect="1"/>
          </p:cNvPicPr>
          <p:nvPr/>
        </p:nvPicPr>
        <p:blipFill rotWithShape="1">
          <a:blip r:embed="rId3"/>
          <a:srcRect l="24620" r="54542"/>
          <a:stretch/>
        </p:blipFill>
        <p:spPr>
          <a:xfrm>
            <a:off x="756327" y="1417792"/>
            <a:ext cx="2942653" cy="4572000"/>
          </a:xfrm>
          <a:prstGeom prst="rect">
            <a:avLst/>
          </a:prstGeom>
        </p:spPr>
      </p:pic>
      <p:pic>
        <p:nvPicPr>
          <p:cNvPr id="21" name="Picture 4" descr="A picture of a women texting while driving">
            <a:extLst>
              <a:ext uri="{FF2B5EF4-FFF2-40B4-BE49-F238E27FC236}">
                <a16:creationId xmlns:a16="http://schemas.microsoft.com/office/drawing/2014/main" id="{A247A297-CA30-414D-8539-9C76AF1BC616}"/>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4568" r="4347"/>
          <a:stretch/>
        </p:blipFill>
        <p:spPr bwMode="auto">
          <a:xfrm>
            <a:off x="5933448" y="1601773"/>
            <a:ext cx="5746869" cy="4206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838F6CB2-2D0D-496D-A112-4856107A8025}"/>
              </a:ext>
            </a:extLst>
          </p:cNvPr>
          <p:cNvSpPr>
            <a:spLocks noGrp="1"/>
          </p:cNvSpPr>
          <p:nvPr>
            <p:ph type="title"/>
          </p:nvPr>
        </p:nvSpPr>
        <p:spPr/>
        <p:txBody>
          <a:bodyPr/>
          <a:lstStyle/>
          <a:p>
            <a:r>
              <a:rPr lang="en-US"/>
              <a:t>Contextual Mismatches</a:t>
            </a:r>
          </a:p>
        </p:txBody>
      </p:sp>
      <p:grpSp>
        <p:nvGrpSpPr>
          <p:cNvPr id="53" name="Group 52">
            <a:extLst>
              <a:ext uri="{FF2B5EF4-FFF2-40B4-BE49-F238E27FC236}">
                <a16:creationId xmlns:a16="http://schemas.microsoft.com/office/drawing/2014/main" id="{A871A9B7-E9A3-42B5-9AC4-8E6719474882}"/>
              </a:ext>
            </a:extLst>
          </p:cNvPr>
          <p:cNvGrpSpPr/>
          <p:nvPr/>
        </p:nvGrpSpPr>
        <p:grpSpPr>
          <a:xfrm>
            <a:off x="422942" y="4629387"/>
            <a:ext cx="5953297" cy="1819656"/>
            <a:chOff x="422942" y="4669731"/>
            <a:chExt cx="5953297" cy="1819656"/>
          </a:xfrm>
        </p:grpSpPr>
        <p:grpSp>
          <p:nvGrpSpPr>
            <p:cNvPr id="34" name="Group 33">
              <a:extLst>
                <a:ext uri="{FF2B5EF4-FFF2-40B4-BE49-F238E27FC236}">
                  <a16:creationId xmlns:a16="http://schemas.microsoft.com/office/drawing/2014/main" id="{A00D34DA-6BB4-47B4-AA79-E443F1A34507}"/>
                </a:ext>
              </a:extLst>
            </p:cNvPr>
            <p:cNvGrpSpPr>
              <a:grpSpLocks noChangeAspect="1"/>
            </p:cNvGrpSpPr>
            <p:nvPr/>
          </p:nvGrpSpPr>
          <p:grpSpPr>
            <a:xfrm>
              <a:off x="422942" y="4669731"/>
              <a:ext cx="1411266" cy="1819656"/>
              <a:chOff x="2034162" y="1796786"/>
              <a:chExt cx="1280160" cy="1650612"/>
            </a:xfrm>
          </p:grpSpPr>
          <p:sp>
            <p:nvSpPr>
              <p:cNvPr id="35" name="Rectangle: Rounded Corners 34">
                <a:extLst>
                  <a:ext uri="{FF2B5EF4-FFF2-40B4-BE49-F238E27FC236}">
                    <a16:creationId xmlns:a16="http://schemas.microsoft.com/office/drawing/2014/main" id="{353F4F88-C9EC-4CAF-BEC1-F9C0F73341B2}"/>
                  </a:ext>
                </a:extLst>
              </p:cNvPr>
              <p:cNvSpPr/>
              <p:nvPr/>
            </p:nvSpPr>
            <p:spPr>
              <a:xfrm>
                <a:off x="2034162"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services based on context.</a:t>
                </a:r>
              </a:p>
            </p:txBody>
          </p:sp>
          <p:sp>
            <p:nvSpPr>
              <p:cNvPr id="36" name="TextBox 35">
                <a:extLst>
                  <a:ext uri="{FF2B5EF4-FFF2-40B4-BE49-F238E27FC236}">
                    <a16:creationId xmlns:a16="http://schemas.microsoft.com/office/drawing/2014/main" id="{C99B1505-02FC-4658-A555-C1EB12F7A10B}"/>
                  </a:ext>
                </a:extLst>
              </p:cNvPr>
              <p:cNvSpPr txBox="1"/>
              <p:nvPr/>
            </p:nvSpPr>
            <p:spPr>
              <a:xfrm>
                <a:off x="2062515" y="1796786"/>
                <a:ext cx="267843" cy="3071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a:t>
                </a:r>
              </a:p>
            </p:txBody>
          </p:sp>
        </p:grpSp>
        <p:grpSp>
          <p:nvGrpSpPr>
            <p:cNvPr id="37" name="Group 36">
              <a:extLst>
                <a:ext uri="{FF2B5EF4-FFF2-40B4-BE49-F238E27FC236}">
                  <a16:creationId xmlns:a16="http://schemas.microsoft.com/office/drawing/2014/main" id="{AB266F83-7826-4D9F-BD94-842971A844DD}"/>
                </a:ext>
              </a:extLst>
            </p:cNvPr>
            <p:cNvGrpSpPr>
              <a:grpSpLocks noChangeAspect="1"/>
            </p:cNvGrpSpPr>
            <p:nvPr/>
          </p:nvGrpSpPr>
          <p:grpSpPr>
            <a:xfrm>
              <a:off x="1936952" y="4669731"/>
              <a:ext cx="1411266" cy="1819656"/>
              <a:chOff x="3623131" y="1796786"/>
              <a:chExt cx="1280160" cy="1650612"/>
            </a:xfrm>
          </p:grpSpPr>
          <p:sp>
            <p:nvSpPr>
              <p:cNvPr id="38" name="Rectangle: Rounded Corners 37">
                <a:extLst>
                  <a:ext uri="{FF2B5EF4-FFF2-40B4-BE49-F238E27FC236}">
                    <a16:creationId xmlns:a16="http://schemas.microsoft.com/office/drawing/2014/main" id="{BC25AAA7-692A-4B85-ADBD-FADD30414780}"/>
                  </a:ext>
                </a:extLst>
              </p:cNvPr>
              <p:cNvSpPr/>
              <p:nvPr/>
            </p:nvSpPr>
            <p:spPr>
              <a:xfrm>
                <a:off x="3623131"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Show contextually relevant information.</a:t>
                </a:r>
              </a:p>
            </p:txBody>
          </p:sp>
          <p:sp>
            <p:nvSpPr>
              <p:cNvPr id="39" name="TextBox 38">
                <a:extLst>
                  <a:ext uri="{FF2B5EF4-FFF2-40B4-BE49-F238E27FC236}">
                    <a16:creationId xmlns:a16="http://schemas.microsoft.com/office/drawing/2014/main" id="{14772560-1117-4485-9126-C736FFAE7556}"/>
                  </a:ext>
                </a:extLst>
              </p:cNvPr>
              <p:cNvSpPr txBox="1"/>
              <p:nvPr/>
            </p:nvSpPr>
            <p:spPr>
              <a:xfrm>
                <a:off x="3651484" y="1796786"/>
                <a:ext cx="267843" cy="3071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a:t>
                </a:r>
              </a:p>
            </p:txBody>
          </p:sp>
        </p:grpSp>
        <p:grpSp>
          <p:nvGrpSpPr>
            <p:cNvPr id="40" name="Group 39">
              <a:extLst>
                <a:ext uri="{FF2B5EF4-FFF2-40B4-BE49-F238E27FC236}">
                  <a16:creationId xmlns:a16="http://schemas.microsoft.com/office/drawing/2014/main" id="{52AAC1F1-D4BD-4FA2-8C85-60D7D5C5BC67}"/>
                </a:ext>
              </a:extLst>
            </p:cNvPr>
            <p:cNvGrpSpPr>
              <a:grpSpLocks noChangeAspect="1"/>
            </p:cNvGrpSpPr>
            <p:nvPr/>
          </p:nvGrpSpPr>
          <p:grpSpPr>
            <a:xfrm>
              <a:off x="3450962" y="4669731"/>
              <a:ext cx="1411266" cy="1819656"/>
              <a:chOff x="5034900" y="1796786"/>
              <a:chExt cx="1280160" cy="1650612"/>
            </a:xfrm>
          </p:grpSpPr>
          <p:sp>
            <p:nvSpPr>
              <p:cNvPr id="41" name="Rectangle: Rounded Corners 40">
                <a:extLst>
                  <a:ext uri="{FF2B5EF4-FFF2-40B4-BE49-F238E27FC236}">
                    <a16:creationId xmlns:a16="http://schemas.microsoft.com/office/drawing/2014/main" id="{441B824E-B154-4AB9-BD92-9355E640BA02}"/>
                  </a:ext>
                </a:extLst>
              </p:cNvPr>
              <p:cNvSpPr/>
              <p:nvPr/>
            </p:nvSpPr>
            <p:spPr>
              <a:xfrm>
                <a:off x="5034900"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Match relevant social norms.</a:t>
                </a:r>
              </a:p>
            </p:txBody>
          </p:sp>
          <p:sp>
            <p:nvSpPr>
              <p:cNvPr id="42" name="TextBox 41">
                <a:extLst>
                  <a:ext uri="{FF2B5EF4-FFF2-40B4-BE49-F238E27FC236}">
                    <a16:creationId xmlns:a16="http://schemas.microsoft.com/office/drawing/2014/main" id="{8520B805-F205-4573-96BA-1D3FC65D5CFD}"/>
                  </a:ext>
                </a:extLst>
              </p:cNvPr>
              <p:cNvSpPr txBox="1"/>
              <p:nvPr/>
            </p:nvSpPr>
            <p:spPr>
              <a:xfrm>
                <a:off x="5063253" y="1796786"/>
                <a:ext cx="267843" cy="3071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5</a:t>
                </a:r>
              </a:p>
            </p:txBody>
          </p:sp>
        </p:grpSp>
        <p:grpSp>
          <p:nvGrpSpPr>
            <p:cNvPr id="43" name="Group 42">
              <a:extLst>
                <a:ext uri="{FF2B5EF4-FFF2-40B4-BE49-F238E27FC236}">
                  <a16:creationId xmlns:a16="http://schemas.microsoft.com/office/drawing/2014/main" id="{E437B745-DF7F-4FF0-B644-FDA8809ED192}"/>
                </a:ext>
              </a:extLst>
            </p:cNvPr>
            <p:cNvGrpSpPr>
              <a:grpSpLocks noChangeAspect="1"/>
            </p:cNvGrpSpPr>
            <p:nvPr/>
          </p:nvGrpSpPr>
          <p:grpSpPr>
            <a:xfrm>
              <a:off x="4964973" y="4669731"/>
              <a:ext cx="1411266" cy="1819656"/>
              <a:chOff x="6446668" y="1796786"/>
              <a:chExt cx="1280160" cy="1650612"/>
            </a:xfrm>
          </p:grpSpPr>
          <p:sp>
            <p:nvSpPr>
              <p:cNvPr id="44" name="Rectangle: Rounded Corners 43">
                <a:extLst>
                  <a:ext uri="{FF2B5EF4-FFF2-40B4-BE49-F238E27FC236}">
                    <a16:creationId xmlns:a16="http://schemas.microsoft.com/office/drawing/2014/main" id="{0D801166-2E8D-43B9-8925-FF5F323F3AD0}"/>
                  </a:ext>
                </a:extLst>
              </p:cNvPr>
              <p:cNvSpPr/>
              <p:nvPr/>
            </p:nvSpPr>
            <p:spPr>
              <a:xfrm>
                <a:off x="6446668"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Mitigate social biases.</a:t>
                </a:r>
              </a:p>
            </p:txBody>
          </p:sp>
          <p:sp>
            <p:nvSpPr>
              <p:cNvPr id="45" name="TextBox 44">
                <a:extLst>
                  <a:ext uri="{FF2B5EF4-FFF2-40B4-BE49-F238E27FC236}">
                    <a16:creationId xmlns:a16="http://schemas.microsoft.com/office/drawing/2014/main" id="{16EA19A8-173A-43F3-8B70-C31EAAA75FC8}"/>
                  </a:ext>
                </a:extLst>
              </p:cNvPr>
              <p:cNvSpPr txBox="1"/>
              <p:nvPr/>
            </p:nvSpPr>
            <p:spPr>
              <a:xfrm>
                <a:off x="6475021" y="1796786"/>
                <a:ext cx="267843" cy="3071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6</a:t>
                </a:r>
              </a:p>
            </p:txBody>
          </p:sp>
        </p:grpSp>
      </p:grpSp>
      <p:sp>
        <p:nvSpPr>
          <p:cNvPr id="26" name="Rectangle: Rounded Corners 25">
            <a:extLst>
              <a:ext uri="{FF2B5EF4-FFF2-40B4-BE49-F238E27FC236}">
                <a16:creationId xmlns:a16="http://schemas.microsoft.com/office/drawing/2014/main" id="{272E975F-E4EB-49A8-BBE2-C095ABF7B659}"/>
              </a:ext>
            </a:extLst>
          </p:cNvPr>
          <p:cNvSpPr/>
          <p:nvPr/>
        </p:nvSpPr>
        <p:spPr>
          <a:xfrm>
            <a:off x="3444824" y="4618655"/>
            <a:ext cx="2944368" cy="1919936"/>
          </a:xfrm>
          <a:prstGeom prst="roundRect">
            <a:avLst>
              <a:gd name="adj" fmla="val 3562"/>
            </a:avLst>
          </a:prstGeom>
          <a:solidFill>
            <a:srgbClr val="FFFFFF">
              <a:alpha val="8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Speech Bubble: Rectangle with Corners Rounded 2">
            <a:extLst>
              <a:ext uri="{FF2B5EF4-FFF2-40B4-BE49-F238E27FC236}">
                <a16:creationId xmlns:a16="http://schemas.microsoft.com/office/drawing/2014/main" id="{CE795F58-1BD6-43C9-87A6-F68303680230}"/>
              </a:ext>
            </a:extLst>
          </p:cNvPr>
          <p:cNvSpPr/>
          <p:nvPr/>
        </p:nvSpPr>
        <p:spPr bwMode="auto">
          <a:xfrm>
            <a:off x="3179348" y="1994155"/>
            <a:ext cx="2132381" cy="1234922"/>
          </a:xfrm>
          <a:prstGeom prst="wedgeRoundRectCallout">
            <a:avLst>
              <a:gd name="adj1" fmla="val -41197"/>
              <a:gd name="adj2" fmla="val 6990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a:solidFill>
                  <a:schemeClr val="tx1"/>
                </a:solidFill>
                <a:ea typeface="Segoe UI" pitchFamily="34" charset="0"/>
                <a:cs typeface="Segoe UI" pitchFamily="34" charset="0"/>
              </a:rPr>
              <a:t>Remember to call your mom</a:t>
            </a:r>
          </a:p>
        </p:txBody>
      </p:sp>
    </p:spTree>
    <p:extLst>
      <p:ext uri="{BB962C8B-B14F-4D97-AF65-F5344CB8AC3E}">
        <p14:creationId xmlns:p14="http://schemas.microsoft.com/office/powerpoint/2010/main" val="3944994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AC0E13D0-66D5-4BEB-8ED8-B0E7E9E1F2CD}"/>
              </a:ext>
            </a:extLst>
          </p:cNvPr>
          <p:cNvPicPr>
            <a:picLocks noChangeAspect="1"/>
          </p:cNvPicPr>
          <p:nvPr/>
        </p:nvPicPr>
        <p:blipFill rotWithShape="1">
          <a:blip r:embed="rId3"/>
          <a:srcRect l="24620" r="54542"/>
          <a:stretch/>
        </p:blipFill>
        <p:spPr>
          <a:xfrm>
            <a:off x="756327" y="1417792"/>
            <a:ext cx="2942653" cy="4572000"/>
          </a:xfrm>
          <a:prstGeom prst="rect">
            <a:avLst/>
          </a:prstGeom>
        </p:spPr>
      </p:pic>
      <p:sp>
        <p:nvSpPr>
          <p:cNvPr id="2" name="Title 1">
            <a:extLst>
              <a:ext uri="{FF2B5EF4-FFF2-40B4-BE49-F238E27FC236}">
                <a16:creationId xmlns:a16="http://schemas.microsoft.com/office/drawing/2014/main" id="{838F6CB2-2D0D-496D-A112-4856107A8025}"/>
              </a:ext>
            </a:extLst>
          </p:cNvPr>
          <p:cNvSpPr>
            <a:spLocks noGrp="1"/>
          </p:cNvSpPr>
          <p:nvPr>
            <p:ph type="title"/>
          </p:nvPr>
        </p:nvSpPr>
        <p:spPr/>
        <p:txBody>
          <a:bodyPr/>
          <a:lstStyle/>
          <a:p>
            <a:r>
              <a:rPr lang="en-US"/>
              <a:t>Contextual Mismatches – What can you do?</a:t>
            </a:r>
          </a:p>
        </p:txBody>
      </p:sp>
      <p:grpSp>
        <p:nvGrpSpPr>
          <p:cNvPr id="53" name="Group 52">
            <a:extLst>
              <a:ext uri="{FF2B5EF4-FFF2-40B4-BE49-F238E27FC236}">
                <a16:creationId xmlns:a16="http://schemas.microsoft.com/office/drawing/2014/main" id="{A871A9B7-E9A3-42B5-9AC4-8E6719474882}"/>
              </a:ext>
            </a:extLst>
          </p:cNvPr>
          <p:cNvGrpSpPr/>
          <p:nvPr/>
        </p:nvGrpSpPr>
        <p:grpSpPr>
          <a:xfrm>
            <a:off x="422942" y="4629387"/>
            <a:ext cx="5953297" cy="1819656"/>
            <a:chOff x="422942" y="4669731"/>
            <a:chExt cx="5953297" cy="1819656"/>
          </a:xfrm>
        </p:grpSpPr>
        <p:grpSp>
          <p:nvGrpSpPr>
            <p:cNvPr id="34" name="Group 33">
              <a:extLst>
                <a:ext uri="{FF2B5EF4-FFF2-40B4-BE49-F238E27FC236}">
                  <a16:creationId xmlns:a16="http://schemas.microsoft.com/office/drawing/2014/main" id="{A00D34DA-6BB4-47B4-AA79-E443F1A34507}"/>
                </a:ext>
              </a:extLst>
            </p:cNvPr>
            <p:cNvGrpSpPr>
              <a:grpSpLocks noChangeAspect="1"/>
            </p:cNvGrpSpPr>
            <p:nvPr/>
          </p:nvGrpSpPr>
          <p:grpSpPr>
            <a:xfrm>
              <a:off x="422942" y="4669731"/>
              <a:ext cx="1411266" cy="1819656"/>
              <a:chOff x="2034162" y="1796786"/>
              <a:chExt cx="1280160" cy="1650612"/>
            </a:xfrm>
          </p:grpSpPr>
          <p:sp>
            <p:nvSpPr>
              <p:cNvPr id="35" name="Rectangle: Rounded Corners 34">
                <a:extLst>
                  <a:ext uri="{FF2B5EF4-FFF2-40B4-BE49-F238E27FC236}">
                    <a16:creationId xmlns:a16="http://schemas.microsoft.com/office/drawing/2014/main" id="{353F4F88-C9EC-4CAF-BEC1-F9C0F73341B2}"/>
                  </a:ext>
                </a:extLst>
              </p:cNvPr>
              <p:cNvSpPr/>
              <p:nvPr/>
            </p:nvSpPr>
            <p:spPr>
              <a:xfrm>
                <a:off x="2034162"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services based on context.</a:t>
                </a:r>
              </a:p>
            </p:txBody>
          </p:sp>
          <p:sp>
            <p:nvSpPr>
              <p:cNvPr id="36" name="TextBox 35">
                <a:extLst>
                  <a:ext uri="{FF2B5EF4-FFF2-40B4-BE49-F238E27FC236}">
                    <a16:creationId xmlns:a16="http://schemas.microsoft.com/office/drawing/2014/main" id="{C99B1505-02FC-4658-A555-C1EB12F7A10B}"/>
                  </a:ext>
                </a:extLst>
              </p:cNvPr>
              <p:cNvSpPr txBox="1"/>
              <p:nvPr/>
            </p:nvSpPr>
            <p:spPr>
              <a:xfrm>
                <a:off x="2062515" y="1796786"/>
                <a:ext cx="267843" cy="3071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a:t>
                </a:r>
              </a:p>
            </p:txBody>
          </p:sp>
        </p:grpSp>
        <p:grpSp>
          <p:nvGrpSpPr>
            <p:cNvPr id="37" name="Group 36">
              <a:extLst>
                <a:ext uri="{FF2B5EF4-FFF2-40B4-BE49-F238E27FC236}">
                  <a16:creationId xmlns:a16="http://schemas.microsoft.com/office/drawing/2014/main" id="{AB266F83-7826-4D9F-BD94-842971A844DD}"/>
                </a:ext>
              </a:extLst>
            </p:cNvPr>
            <p:cNvGrpSpPr>
              <a:grpSpLocks noChangeAspect="1"/>
            </p:cNvGrpSpPr>
            <p:nvPr/>
          </p:nvGrpSpPr>
          <p:grpSpPr>
            <a:xfrm>
              <a:off x="1936952" y="4669731"/>
              <a:ext cx="1411266" cy="1819656"/>
              <a:chOff x="3623131" y="1796786"/>
              <a:chExt cx="1280160" cy="1650612"/>
            </a:xfrm>
          </p:grpSpPr>
          <p:sp>
            <p:nvSpPr>
              <p:cNvPr id="38" name="Rectangle: Rounded Corners 37">
                <a:extLst>
                  <a:ext uri="{FF2B5EF4-FFF2-40B4-BE49-F238E27FC236}">
                    <a16:creationId xmlns:a16="http://schemas.microsoft.com/office/drawing/2014/main" id="{BC25AAA7-692A-4B85-ADBD-FADD30414780}"/>
                  </a:ext>
                </a:extLst>
              </p:cNvPr>
              <p:cNvSpPr/>
              <p:nvPr/>
            </p:nvSpPr>
            <p:spPr>
              <a:xfrm>
                <a:off x="3623131"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Show contextually relevant information.</a:t>
                </a:r>
              </a:p>
            </p:txBody>
          </p:sp>
          <p:sp>
            <p:nvSpPr>
              <p:cNvPr id="39" name="TextBox 38">
                <a:extLst>
                  <a:ext uri="{FF2B5EF4-FFF2-40B4-BE49-F238E27FC236}">
                    <a16:creationId xmlns:a16="http://schemas.microsoft.com/office/drawing/2014/main" id="{14772560-1117-4485-9126-C736FFAE7556}"/>
                  </a:ext>
                </a:extLst>
              </p:cNvPr>
              <p:cNvSpPr txBox="1"/>
              <p:nvPr/>
            </p:nvSpPr>
            <p:spPr>
              <a:xfrm>
                <a:off x="3651484" y="1796786"/>
                <a:ext cx="267843" cy="3071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a:t>
                </a:r>
              </a:p>
            </p:txBody>
          </p:sp>
        </p:grpSp>
        <p:grpSp>
          <p:nvGrpSpPr>
            <p:cNvPr id="40" name="Group 39">
              <a:extLst>
                <a:ext uri="{FF2B5EF4-FFF2-40B4-BE49-F238E27FC236}">
                  <a16:creationId xmlns:a16="http://schemas.microsoft.com/office/drawing/2014/main" id="{52AAC1F1-D4BD-4FA2-8C85-60D7D5C5BC67}"/>
                </a:ext>
              </a:extLst>
            </p:cNvPr>
            <p:cNvGrpSpPr>
              <a:grpSpLocks noChangeAspect="1"/>
            </p:cNvGrpSpPr>
            <p:nvPr/>
          </p:nvGrpSpPr>
          <p:grpSpPr>
            <a:xfrm>
              <a:off x="3450962" y="4669731"/>
              <a:ext cx="1411266" cy="1819656"/>
              <a:chOff x="5034900" y="1796786"/>
              <a:chExt cx="1280160" cy="1650612"/>
            </a:xfrm>
          </p:grpSpPr>
          <p:sp>
            <p:nvSpPr>
              <p:cNvPr id="41" name="Rectangle: Rounded Corners 40">
                <a:extLst>
                  <a:ext uri="{FF2B5EF4-FFF2-40B4-BE49-F238E27FC236}">
                    <a16:creationId xmlns:a16="http://schemas.microsoft.com/office/drawing/2014/main" id="{441B824E-B154-4AB9-BD92-9355E640BA02}"/>
                  </a:ext>
                </a:extLst>
              </p:cNvPr>
              <p:cNvSpPr/>
              <p:nvPr/>
            </p:nvSpPr>
            <p:spPr>
              <a:xfrm>
                <a:off x="5034900"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Match relevant social norms.</a:t>
                </a:r>
              </a:p>
            </p:txBody>
          </p:sp>
          <p:sp>
            <p:nvSpPr>
              <p:cNvPr id="42" name="TextBox 41">
                <a:extLst>
                  <a:ext uri="{FF2B5EF4-FFF2-40B4-BE49-F238E27FC236}">
                    <a16:creationId xmlns:a16="http://schemas.microsoft.com/office/drawing/2014/main" id="{8520B805-F205-4573-96BA-1D3FC65D5CFD}"/>
                  </a:ext>
                </a:extLst>
              </p:cNvPr>
              <p:cNvSpPr txBox="1"/>
              <p:nvPr/>
            </p:nvSpPr>
            <p:spPr>
              <a:xfrm>
                <a:off x="5063253" y="1796786"/>
                <a:ext cx="267843" cy="3071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5</a:t>
                </a:r>
              </a:p>
            </p:txBody>
          </p:sp>
        </p:grpSp>
        <p:grpSp>
          <p:nvGrpSpPr>
            <p:cNvPr id="43" name="Group 42">
              <a:extLst>
                <a:ext uri="{FF2B5EF4-FFF2-40B4-BE49-F238E27FC236}">
                  <a16:creationId xmlns:a16="http://schemas.microsoft.com/office/drawing/2014/main" id="{E437B745-DF7F-4FF0-B644-FDA8809ED192}"/>
                </a:ext>
              </a:extLst>
            </p:cNvPr>
            <p:cNvGrpSpPr>
              <a:grpSpLocks noChangeAspect="1"/>
            </p:cNvGrpSpPr>
            <p:nvPr/>
          </p:nvGrpSpPr>
          <p:grpSpPr>
            <a:xfrm>
              <a:off x="4964973" y="4669731"/>
              <a:ext cx="1411266" cy="1819656"/>
              <a:chOff x="6446668" y="1796786"/>
              <a:chExt cx="1280160" cy="1650612"/>
            </a:xfrm>
          </p:grpSpPr>
          <p:sp>
            <p:nvSpPr>
              <p:cNvPr id="44" name="Rectangle: Rounded Corners 43">
                <a:extLst>
                  <a:ext uri="{FF2B5EF4-FFF2-40B4-BE49-F238E27FC236}">
                    <a16:creationId xmlns:a16="http://schemas.microsoft.com/office/drawing/2014/main" id="{0D801166-2E8D-43B9-8925-FF5F323F3AD0}"/>
                  </a:ext>
                </a:extLst>
              </p:cNvPr>
              <p:cNvSpPr/>
              <p:nvPr/>
            </p:nvSpPr>
            <p:spPr>
              <a:xfrm>
                <a:off x="6446668"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Mitigate social biases.</a:t>
                </a:r>
              </a:p>
            </p:txBody>
          </p:sp>
          <p:sp>
            <p:nvSpPr>
              <p:cNvPr id="45" name="TextBox 44">
                <a:extLst>
                  <a:ext uri="{FF2B5EF4-FFF2-40B4-BE49-F238E27FC236}">
                    <a16:creationId xmlns:a16="http://schemas.microsoft.com/office/drawing/2014/main" id="{16EA19A8-173A-43F3-8B70-C31EAAA75FC8}"/>
                  </a:ext>
                </a:extLst>
              </p:cNvPr>
              <p:cNvSpPr txBox="1"/>
              <p:nvPr/>
            </p:nvSpPr>
            <p:spPr>
              <a:xfrm>
                <a:off x="6475021" y="1796786"/>
                <a:ext cx="267843" cy="3071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6</a:t>
                </a:r>
              </a:p>
            </p:txBody>
          </p:sp>
        </p:grpSp>
      </p:grpSp>
      <p:sp>
        <p:nvSpPr>
          <p:cNvPr id="26" name="Rectangle: Rounded Corners 25">
            <a:extLst>
              <a:ext uri="{FF2B5EF4-FFF2-40B4-BE49-F238E27FC236}">
                <a16:creationId xmlns:a16="http://schemas.microsoft.com/office/drawing/2014/main" id="{272E975F-E4EB-49A8-BBE2-C095ABF7B659}"/>
              </a:ext>
            </a:extLst>
          </p:cNvPr>
          <p:cNvSpPr/>
          <p:nvPr/>
        </p:nvSpPr>
        <p:spPr>
          <a:xfrm>
            <a:off x="3444824" y="4618655"/>
            <a:ext cx="2944368" cy="1919936"/>
          </a:xfrm>
          <a:prstGeom prst="roundRect">
            <a:avLst>
              <a:gd name="adj" fmla="val 3562"/>
            </a:avLst>
          </a:prstGeom>
          <a:solidFill>
            <a:srgbClr val="FFFFFF">
              <a:alpha val="8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8" name="Text Placeholder 4">
            <a:extLst>
              <a:ext uri="{FF2B5EF4-FFF2-40B4-BE49-F238E27FC236}">
                <a16:creationId xmlns:a16="http://schemas.microsoft.com/office/drawing/2014/main" id="{7FB4F5A0-CCAF-4FF4-A33F-F59CC56FCD68}"/>
              </a:ext>
            </a:extLst>
          </p:cNvPr>
          <p:cNvSpPr txBox="1">
            <a:spLocks/>
          </p:cNvSpPr>
          <p:nvPr/>
        </p:nvSpPr>
        <p:spPr>
          <a:xfrm>
            <a:off x="4403753" y="1435100"/>
            <a:ext cx="7205498" cy="353253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Understand and infer critical contexts</a:t>
            </a:r>
          </a:p>
          <a:p>
            <a:pPr marL="0" indent="0">
              <a:buNone/>
            </a:pPr>
            <a:r>
              <a:rPr lang="en-US"/>
              <a:t>Monitor appropriate signals, model critical contexts, take appropriate actions</a:t>
            </a:r>
          </a:p>
        </p:txBody>
      </p:sp>
    </p:spTree>
    <p:extLst>
      <p:ext uri="{BB962C8B-B14F-4D97-AF65-F5344CB8AC3E}">
        <p14:creationId xmlns:p14="http://schemas.microsoft.com/office/powerpoint/2010/main" val="1406849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5245C7D3-8CF9-44D3-B72A-5F6AC67E0993}"/>
              </a:ext>
            </a:extLst>
          </p:cNvPr>
          <p:cNvGrpSpPr/>
          <p:nvPr/>
        </p:nvGrpSpPr>
        <p:grpSpPr>
          <a:xfrm>
            <a:off x="756327" y="1417792"/>
            <a:ext cx="2942653" cy="4572000"/>
            <a:chOff x="756327" y="1417792"/>
            <a:chExt cx="2942653" cy="4572000"/>
          </a:xfrm>
        </p:grpSpPr>
        <p:pic>
          <p:nvPicPr>
            <p:cNvPr id="117" name="Picture 116">
              <a:extLst>
                <a:ext uri="{FF2B5EF4-FFF2-40B4-BE49-F238E27FC236}">
                  <a16:creationId xmlns:a16="http://schemas.microsoft.com/office/drawing/2014/main" id="{B5CCFCD8-7293-4713-88E5-994B3624173D}"/>
                </a:ext>
              </a:extLst>
            </p:cNvPr>
            <p:cNvPicPr>
              <a:picLocks noChangeAspect="1"/>
            </p:cNvPicPr>
            <p:nvPr/>
          </p:nvPicPr>
          <p:blipFill rotWithShape="1">
            <a:blip r:embed="rId3"/>
            <a:srcRect l="24620" r="54542"/>
            <a:stretch/>
          </p:blipFill>
          <p:spPr>
            <a:xfrm>
              <a:off x="756327" y="1417792"/>
              <a:ext cx="2942653" cy="4572000"/>
            </a:xfrm>
            <a:prstGeom prst="rect">
              <a:avLst/>
            </a:prstGeom>
          </p:spPr>
        </p:pic>
        <p:sp>
          <p:nvSpPr>
            <p:cNvPr id="118" name="TextBox 117">
              <a:extLst>
                <a:ext uri="{FF2B5EF4-FFF2-40B4-BE49-F238E27FC236}">
                  <a16:creationId xmlns:a16="http://schemas.microsoft.com/office/drawing/2014/main" id="{4120BA3F-2F7F-46C7-9568-67353B7A9AA5}"/>
                </a:ext>
              </a:extLst>
            </p:cNvPr>
            <p:cNvSpPr txBox="1"/>
            <p:nvPr/>
          </p:nvSpPr>
          <p:spPr>
            <a:xfrm>
              <a:off x="1319248" y="2395494"/>
              <a:ext cx="1770613" cy="246221"/>
            </a:xfrm>
            <a:prstGeom prst="rect">
              <a:avLst/>
            </a:prstGeom>
            <a:noFill/>
          </p:spPr>
          <p:txBody>
            <a:bodyPr wrap="none" lIns="0" tIns="0" rIns="0" bIns="0" rtlCol="0">
              <a:spAutoFit/>
            </a:bodyPr>
            <a:lstStyle/>
            <a:p>
              <a:pPr algn="l"/>
              <a:r>
                <a:rPr lang="en-US" sz="1600">
                  <a:gradFill>
                    <a:gsLst>
                      <a:gs pos="2917">
                        <a:schemeClr val="tx1"/>
                      </a:gs>
                      <a:gs pos="30000">
                        <a:schemeClr val="tx1"/>
                      </a:gs>
                    </a:gsLst>
                    <a:lin ang="5400000" scaled="0"/>
                  </a:gradFill>
                </a:rPr>
                <a:t>Fastest route home:</a:t>
              </a:r>
            </a:p>
          </p:txBody>
        </p:sp>
        <p:pic>
          <p:nvPicPr>
            <p:cNvPr id="119" name="Picture 2" descr="See the source image">
              <a:extLst>
                <a:ext uri="{FF2B5EF4-FFF2-40B4-BE49-F238E27FC236}">
                  <a16:creationId xmlns:a16="http://schemas.microsoft.com/office/drawing/2014/main" id="{B4A3AFD3-9808-4D49-8834-7B0568AB38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7375" y="2705334"/>
              <a:ext cx="1920240" cy="192024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838F6CB2-2D0D-496D-A112-4856107A8025}"/>
              </a:ext>
            </a:extLst>
          </p:cNvPr>
          <p:cNvSpPr>
            <a:spLocks noGrp="1"/>
          </p:cNvSpPr>
          <p:nvPr>
            <p:ph type="title"/>
          </p:nvPr>
        </p:nvSpPr>
        <p:spPr/>
        <p:txBody>
          <a:bodyPr/>
          <a:lstStyle/>
          <a:p>
            <a:r>
              <a:rPr lang="en-US"/>
              <a:t>Contextual Mismatches – What can you do?</a:t>
            </a:r>
          </a:p>
        </p:txBody>
      </p:sp>
      <p:grpSp>
        <p:nvGrpSpPr>
          <p:cNvPr id="53" name="Group 52">
            <a:extLst>
              <a:ext uri="{FF2B5EF4-FFF2-40B4-BE49-F238E27FC236}">
                <a16:creationId xmlns:a16="http://schemas.microsoft.com/office/drawing/2014/main" id="{A871A9B7-E9A3-42B5-9AC4-8E6719474882}"/>
              </a:ext>
            </a:extLst>
          </p:cNvPr>
          <p:cNvGrpSpPr/>
          <p:nvPr/>
        </p:nvGrpSpPr>
        <p:grpSpPr>
          <a:xfrm>
            <a:off x="422942" y="4629387"/>
            <a:ext cx="5953297" cy="1819656"/>
            <a:chOff x="422942" y="4669731"/>
            <a:chExt cx="5953297" cy="1819656"/>
          </a:xfrm>
        </p:grpSpPr>
        <p:grpSp>
          <p:nvGrpSpPr>
            <p:cNvPr id="34" name="Group 33">
              <a:extLst>
                <a:ext uri="{FF2B5EF4-FFF2-40B4-BE49-F238E27FC236}">
                  <a16:creationId xmlns:a16="http://schemas.microsoft.com/office/drawing/2014/main" id="{A00D34DA-6BB4-47B4-AA79-E443F1A34507}"/>
                </a:ext>
              </a:extLst>
            </p:cNvPr>
            <p:cNvGrpSpPr>
              <a:grpSpLocks noChangeAspect="1"/>
            </p:cNvGrpSpPr>
            <p:nvPr/>
          </p:nvGrpSpPr>
          <p:grpSpPr>
            <a:xfrm>
              <a:off x="422942" y="4669731"/>
              <a:ext cx="1411266" cy="1819656"/>
              <a:chOff x="2034162" y="1796786"/>
              <a:chExt cx="1280160" cy="1650612"/>
            </a:xfrm>
          </p:grpSpPr>
          <p:sp>
            <p:nvSpPr>
              <p:cNvPr id="35" name="Rectangle: Rounded Corners 34">
                <a:extLst>
                  <a:ext uri="{FF2B5EF4-FFF2-40B4-BE49-F238E27FC236}">
                    <a16:creationId xmlns:a16="http://schemas.microsoft.com/office/drawing/2014/main" id="{353F4F88-C9EC-4CAF-BEC1-F9C0F73341B2}"/>
                  </a:ext>
                </a:extLst>
              </p:cNvPr>
              <p:cNvSpPr/>
              <p:nvPr/>
            </p:nvSpPr>
            <p:spPr>
              <a:xfrm>
                <a:off x="2034162"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services based on context.</a:t>
                </a:r>
              </a:p>
            </p:txBody>
          </p:sp>
          <p:sp>
            <p:nvSpPr>
              <p:cNvPr id="36" name="TextBox 35">
                <a:extLst>
                  <a:ext uri="{FF2B5EF4-FFF2-40B4-BE49-F238E27FC236}">
                    <a16:creationId xmlns:a16="http://schemas.microsoft.com/office/drawing/2014/main" id="{C99B1505-02FC-4658-A555-C1EB12F7A10B}"/>
                  </a:ext>
                </a:extLst>
              </p:cNvPr>
              <p:cNvSpPr txBox="1"/>
              <p:nvPr/>
            </p:nvSpPr>
            <p:spPr>
              <a:xfrm>
                <a:off x="2062515" y="1796786"/>
                <a:ext cx="267843" cy="3071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a:t>
                </a:r>
              </a:p>
            </p:txBody>
          </p:sp>
        </p:grpSp>
        <p:grpSp>
          <p:nvGrpSpPr>
            <p:cNvPr id="37" name="Group 36">
              <a:extLst>
                <a:ext uri="{FF2B5EF4-FFF2-40B4-BE49-F238E27FC236}">
                  <a16:creationId xmlns:a16="http://schemas.microsoft.com/office/drawing/2014/main" id="{AB266F83-7826-4D9F-BD94-842971A844DD}"/>
                </a:ext>
              </a:extLst>
            </p:cNvPr>
            <p:cNvGrpSpPr>
              <a:grpSpLocks noChangeAspect="1"/>
            </p:cNvGrpSpPr>
            <p:nvPr/>
          </p:nvGrpSpPr>
          <p:grpSpPr>
            <a:xfrm>
              <a:off x="1936952" y="4669731"/>
              <a:ext cx="1411266" cy="1819656"/>
              <a:chOff x="3623131" y="1796786"/>
              <a:chExt cx="1280160" cy="1650612"/>
            </a:xfrm>
          </p:grpSpPr>
          <p:sp>
            <p:nvSpPr>
              <p:cNvPr id="38" name="Rectangle: Rounded Corners 37">
                <a:extLst>
                  <a:ext uri="{FF2B5EF4-FFF2-40B4-BE49-F238E27FC236}">
                    <a16:creationId xmlns:a16="http://schemas.microsoft.com/office/drawing/2014/main" id="{BC25AAA7-692A-4B85-ADBD-FADD30414780}"/>
                  </a:ext>
                </a:extLst>
              </p:cNvPr>
              <p:cNvSpPr/>
              <p:nvPr/>
            </p:nvSpPr>
            <p:spPr>
              <a:xfrm>
                <a:off x="3623131"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Show contextually relevant information.</a:t>
                </a:r>
              </a:p>
            </p:txBody>
          </p:sp>
          <p:sp>
            <p:nvSpPr>
              <p:cNvPr id="39" name="TextBox 38">
                <a:extLst>
                  <a:ext uri="{FF2B5EF4-FFF2-40B4-BE49-F238E27FC236}">
                    <a16:creationId xmlns:a16="http://schemas.microsoft.com/office/drawing/2014/main" id="{14772560-1117-4485-9126-C736FFAE7556}"/>
                  </a:ext>
                </a:extLst>
              </p:cNvPr>
              <p:cNvSpPr txBox="1"/>
              <p:nvPr/>
            </p:nvSpPr>
            <p:spPr>
              <a:xfrm>
                <a:off x="3651484" y="1796786"/>
                <a:ext cx="267843" cy="3071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a:t>
                </a:r>
              </a:p>
            </p:txBody>
          </p:sp>
        </p:grpSp>
        <p:grpSp>
          <p:nvGrpSpPr>
            <p:cNvPr id="40" name="Group 39">
              <a:extLst>
                <a:ext uri="{FF2B5EF4-FFF2-40B4-BE49-F238E27FC236}">
                  <a16:creationId xmlns:a16="http://schemas.microsoft.com/office/drawing/2014/main" id="{52AAC1F1-D4BD-4FA2-8C85-60D7D5C5BC67}"/>
                </a:ext>
              </a:extLst>
            </p:cNvPr>
            <p:cNvGrpSpPr>
              <a:grpSpLocks noChangeAspect="1"/>
            </p:cNvGrpSpPr>
            <p:nvPr/>
          </p:nvGrpSpPr>
          <p:grpSpPr>
            <a:xfrm>
              <a:off x="3450962" y="4669731"/>
              <a:ext cx="1411266" cy="1819656"/>
              <a:chOff x="5034900" y="1796786"/>
              <a:chExt cx="1280160" cy="1650612"/>
            </a:xfrm>
          </p:grpSpPr>
          <p:sp>
            <p:nvSpPr>
              <p:cNvPr id="41" name="Rectangle: Rounded Corners 40">
                <a:extLst>
                  <a:ext uri="{FF2B5EF4-FFF2-40B4-BE49-F238E27FC236}">
                    <a16:creationId xmlns:a16="http://schemas.microsoft.com/office/drawing/2014/main" id="{441B824E-B154-4AB9-BD92-9355E640BA02}"/>
                  </a:ext>
                </a:extLst>
              </p:cNvPr>
              <p:cNvSpPr/>
              <p:nvPr/>
            </p:nvSpPr>
            <p:spPr>
              <a:xfrm>
                <a:off x="5034900"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Match relevant social norms.</a:t>
                </a:r>
              </a:p>
            </p:txBody>
          </p:sp>
          <p:sp>
            <p:nvSpPr>
              <p:cNvPr id="42" name="TextBox 41">
                <a:extLst>
                  <a:ext uri="{FF2B5EF4-FFF2-40B4-BE49-F238E27FC236}">
                    <a16:creationId xmlns:a16="http://schemas.microsoft.com/office/drawing/2014/main" id="{8520B805-F205-4573-96BA-1D3FC65D5CFD}"/>
                  </a:ext>
                </a:extLst>
              </p:cNvPr>
              <p:cNvSpPr txBox="1"/>
              <p:nvPr/>
            </p:nvSpPr>
            <p:spPr>
              <a:xfrm>
                <a:off x="5063253" y="1796786"/>
                <a:ext cx="267843" cy="3071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5</a:t>
                </a:r>
              </a:p>
            </p:txBody>
          </p:sp>
        </p:grpSp>
        <p:grpSp>
          <p:nvGrpSpPr>
            <p:cNvPr id="43" name="Group 42">
              <a:extLst>
                <a:ext uri="{FF2B5EF4-FFF2-40B4-BE49-F238E27FC236}">
                  <a16:creationId xmlns:a16="http://schemas.microsoft.com/office/drawing/2014/main" id="{E437B745-DF7F-4FF0-B644-FDA8809ED192}"/>
                </a:ext>
              </a:extLst>
            </p:cNvPr>
            <p:cNvGrpSpPr>
              <a:grpSpLocks noChangeAspect="1"/>
            </p:cNvGrpSpPr>
            <p:nvPr/>
          </p:nvGrpSpPr>
          <p:grpSpPr>
            <a:xfrm>
              <a:off x="4964973" y="4669731"/>
              <a:ext cx="1411266" cy="1819656"/>
              <a:chOff x="6446668" y="1796786"/>
              <a:chExt cx="1280160" cy="1650612"/>
            </a:xfrm>
          </p:grpSpPr>
          <p:sp>
            <p:nvSpPr>
              <p:cNvPr id="44" name="Rectangle: Rounded Corners 43">
                <a:extLst>
                  <a:ext uri="{FF2B5EF4-FFF2-40B4-BE49-F238E27FC236}">
                    <a16:creationId xmlns:a16="http://schemas.microsoft.com/office/drawing/2014/main" id="{0D801166-2E8D-43B9-8925-FF5F323F3AD0}"/>
                  </a:ext>
                </a:extLst>
              </p:cNvPr>
              <p:cNvSpPr/>
              <p:nvPr/>
            </p:nvSpPr>
            <p:spPr>
              <a:xfrm>
                <a:off x="6446668"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Mitigate social biases.</a:t>
                </a:r>
              </a:p>
            </p:txBody>
          </p:sp>
          <p:sp>
            <p:nvSpPr>
              <p:cNvPr id="45" name="TextBox 44">
                <a:extLst>
                  <a:ext uri="{FF2B5EF4-FFF2-40B4-BE49-F238E27FC236}">
                    <a16:creationId xmlns:a16="http://schemas.microsoft.com/office/drawing/2014/main" id="{16EA19A8-173A-43F3-8B70-C31EAAA75FC8}"/>
                  </a:ext>
                </a:extLst>
              </p:cNvPr>
              <p:cNvSpPr txBox="1"/>
              <p:nvPr/>
            </p:nvSpPr>
            <p:spPr>
              <a:xfrm>
                <a:off x="6475021" y="1796786"/>
                <a:ext cx="267843" cy="30710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6</a:t>
                </a:r>
              </a:p>
            </p:txBody>
          </p:sp>
        </p:grpSp>
      </p:grpSp>
      <p:sp>
        <p:nvSpPr>
          <p:cNvPr id="269" name="Text Placeholder 4">
            <a:extLst>
              <a:ext uri="{FF2B5EF4-FFF2-40B4-BE49-F238E27FC236}">
                <a16:creationId xmlns:a16="http://schemas.microsoft.com/office/drawing/2014/main" id="{A85614D0-E007-471C-A42A-405A2F8B3366}"/>
              </a:ext>
            </a:extLst>
          </p:cNvPr>
          <p:cNvSpPr txBox="1">
            <a:spLocks/>
          </p:cNvSpPr>
          <p:nvPr/>
        </p:nvSpPr>
        <p:spPr>
          <a:xfrm>
            <a:off x="4403753" y="1435100"/>
            <a:ext cx="7205498" cy="353253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Understand and infer critical contexts</a:t>
            </a:r>
          </a:p>
          <a:p>
            <a:pPr marL="0" indent="0">
              <a:buNone/>
            </a:pPr>
            <a:r>
              <a:rPr lang="en-US"/>
              <a:t>Monitor appropriate signals, model critical contexts, take appropriate actions</a:t>
            </a:r>
          </a:p>
          <a:p>
            <a:pPr marL="0" indent="0">
              <a:buNone/>
            </a:pPr>
            <a:r>
              <a:rPr lang="en-US"/>
              <a:t>Develop and test with diversity in mind</a:t>
            </a:r>
          </a:p>
        </p:txBody>
      </p:sp>
      <p:sp>
        <p:nvSpPr>
          <p:cNvPr id="3" name="Rectangle 2">
            <a:extLst>
              <a:ext uri="{FF2B5EF4-FFF2-40B4-BE49-F238E27FC236}">
                <a16:creationId xmlns:a16="http://schemas.microsoft.com/office/drawing/2014/main" id="{0646FA57-239F-49D4-86B8-61CE784F3D1F}"/>
              </a:ext>
            </a:extLst>
          </p:cNvPr>
          <p:cNvSpPr/>
          <p:nvPr/>
        </p:nvSpPr>
        <p:spPr>
          <a:xfrm>
            <a:off x="6691447" y="4803714"/>
            <a:ext cx="5300255" cy="1477328"/>
          </a:xfrm>
          <a:prstGeom prst="rect">
            <a:avLst/>
          </a:prstGeom>
        </p:spPr>
        <p:txBody>
          <a:bodyPr wrap="square">
            <a:spAutoFit/>
          </a:bodyPr>
          <a:lstStyle/>
          <a:p>
            <a:pPr>
              <a:spcAft>
                <a:spcPts val="1200"/>
              </a:spcAft>
            </a:pPr>
            <a:r>
              <a:rPr lang="en-US" sz="2000" i="1">
                <a:cs typeface="Segoe UI Semilight" panose="020B0402040204020203" pitchFamily="34" charset="0"/>
              </a:rPr>
              <a:t>“Information is not subject to biases, unless users are biased against fastest routes”</a:t>
            </a:r>
          </a:p>
          <a:p>
            <a:r>
              <a:rPr lang="en-US" sz="2000" i="1">
                <a:cs typeface="Segoe UI Semilight" panose="020B0402040204020203" pitchFamily="34" charset="0"/>
              </a:rPr>
              <a:t>“There’s no way to set an avg walking speed. [The product] assumes users to be healthy”</a:t>
            </a:r>
            <a:endParaRPr lang="en-US" sz="2000" i="1"/>
          </a:p>
        </p:txBody>
      </p:sp>
    </p:spTree>
    <p:extLst>
      <p:ext uri="{BB962C8B-B14F-4D97-AF65-F5344CB8AC3E}">
        <p14:creationId xmlns:p14="http://schemas.microsoft.com/office/powerpoint/2010/main" val="215650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24EBAF7-64FB-45DA-92F4-BF66FD44E0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31410" y="1299195"/>
            <a:ext cx="1005840" cy="1005840"/>
          </a:xfrm>
          <a:prstGeom prst="rect">
            <a:avLst/>
          </a:prstGeom>
        </p:spPr>
      </p:pic>
      <p:sp>
        <p:nvSpPr>
          <p:cNvPr id="2" name="TextBox 1">
            <a:extLst>
              <a:ext uri="{FF2B5EF4-FFF2-40B4-BE49-F238E27FC236}">
                <a16:creationId xmlns:a16="http://schemas.microsoft.com/office/drawing/2014/main" id="{44E0B7AA-CFCE-4AEC-ADB0-9E61F40919BF}"/>
              </a:ext>
            </a:extLst>
          </p:cNvPr>
          <p:cNvSpPr txBox="1"/>
          <p:nvPr/>
        </p:nvSpPr>
        <p:spPr>
          <a:xfrm>
            <a:off x="71911" y="662938"/>
            <a:ext cx="14325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D76BB"/>
                </a:solidFill>
                <a:effectLst/>
                <a:uLnTx/>
                <a:uFillTx/>
                <a:latin typeface="+mj-lt"/>
                <a:cs typeface="Segoe UI" panose="020B0502040204020203" pitchFamily="34" charset="0"/>
              </a:rPr>
              <a:t>INITIALLY</a:t>
            </a:r>
          </a:p>
        </p:txBody>
      </p:sp>
      <p:sp>
        <p:nvSpPr>
          <p:cNvPr id="7" name="TextBox 6">
            <a:extLst>
              <a:ext uri="{FF2B5EF4-FFF2-40B4-BE49-F238E27FC236}">
                <a16:creationId xmlns:a16="http://schemas.microsoft.com/office/drawing/2014/main" id="{E0C9721F-3D5F-405C-9FFC-4C32F5342392}"/>
              </a:ext>
            </a:extLst>
          </p:cNvPr>
          <p:cNvSpPr txBox="1"/>
          <p:nvPr/>
        </p:nvSpPr>
        <p:spPr>
          <a:xfrm>
            <a:off x="71911" y="2258102"/>
            <a:ext cx="19141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D53F26"/>
                </a:solidFill>
                <a:effectLst/>
                <a:uLnTx/>
                <a:uFillTx/>
                <a:latin typeface="+mj-lt"/>
                <a:ea typeface="+mn-ea"/>
                <a:cs typeface="Segoe UI" panose="020B0502040204020203" pitchFamily="34" charset="0"/>
              </a:rPr>
              <a:t>DURING INTERACTION</a:t>
            </a:r>
          </a:p>
        </p:txBody>
      </p:sp>
      <p:sp>
        <p:nvSpPr>
          <p:cNvPr id="8" name="TextBox 7">
            <a:extLst>
              <a:ext uri="{FF2B5EF4-FFF2-40B4-BE49-F238E27FC236}">
                <a16:creationId xmlns:a16="http://schemas.microsoft.com/office/drawing/2014/main" id="{3529D688-CA78-4D33-9AD9-11FF4E98CC4A}"/>
              </a:ext>
            </a:extLst>
          </p:cNvPr>
          <p:cNvSpPr txBox="1"/>
          <p:nvPr/>
        </p:nvSpPr>
        <p:spPr>
          <a:xfrm>
            <a:off x="71911" y="4161042"/>
            <a:ext cx="228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B615"/>
                </a:solidFill>
                <a:effectLst/>
                <a:uLnTx/>
                <a:uFillTx/>
                <a:latin typeface="+mj-lt"/>
                <a:ea typeface="+mn-ea"/>
                <a:cs typeface="Segoe UI" panose="020B0502040204020203" pitchFamily="34" charset="0"/>
              </a:rPr>
              <a:t>WHEN WRONG</a:t>
            </a:r>
          </a:p>
        </p:txBody>
      </p:sp>
      <p:sp>
        <p:nvSpPr>
          <p:cNvPr id="9" name="TextBox 8">
            <a:extLst>
              <a:ext uri="{FF2B5EF4-FFF2-40B4-BE49-F238E27FC236}">
                <a16:creationId xmlns:a16="http://schemas.microsoft.com/office/drawing/2014/main" id="{00509686-BAA4-436F-97D1-479F2A47710D}"/>
              </a:ext>
            </a:extLst>
          </p:cNvPr>
          <p:cNvSpPr txBox="1"/>
          <p:nvPr/>
        </p:nvSpPr>
        <p:spPr>
          <a:xfrm>
            <a:off x="71911" y="5756207"/>
            <a:ext cx="228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97E3F"/>
                </a:solidFill>
                <a:effectLst/>
                <a:uLnTx/>
                <a:uFillTx/>
                <a:latin typeface="+mj-lt"/>
                <a:ea typeface="+mn-ea"/>
                <a:cs typeface="Segoe UI" panose="020B0502040204020203" pitchFamily="34" charset="0"/>
              </a:rPr>
              <a:t>OVER TIME</a:t>
            </a:r>
          </a:p>
        </p:txBody>
      </p:sp>
      <p:grpSp>
        <p:nvGrpSpPr>
          <p:cNvPr id="91" name="Group 90">
            <a:extLst>
              <a:ext uri="{FF2B5EF4-FFF2-40B4-BE49-F238E27FC236}">
                <a16:creationId xmlns:a16="http://schemas.microsoft.com/office/drawing/2014/main" id="{0948DBED-B59F-460F-84F6-1C152BCC2DE3}"/>
              </a:ext>
            </a:extLst>
          </p:cNvPr>
          <p:cNvGrpSpPr/>
          <p:nvPr/>
        </p:nvGrpSpPr>
        <p:grpSpPr>
          <a:xfrm>
            <a:off x="3430558" y="56599"/>
            <a:ext cx="1280160" cy="1650612"/>
            <a:chOff x="3621941" y="120391"/>
            <a:chExt cx="1280160" cy="1650612"/>
          </a:xfrm>
        </p:grpSpPr>
        <p:sp>
          <p:nvSpPr>
            <p:cNvPr id="11" name="Rectangle: Rounded Corners 10">
              <a:extLst>
                <a:ext uri="{FF2B5EF4-FFF2-40B4-BE49-F238E27FC236}">
                  <a16:creationId xmlns:a16="http://schemas.microsoft.com/office/drawing/2014/main" id="{3B195C28-4713-471F-BD50-CCDCD693908E}"/>
                </a:ext>
              </a:extLst>
            </p:cNvPr>
            <p:cNvSpPr/>
            <p:nvPr/>
          </p:nvSpPr>
          <p:spPr>
            <a:xfrm>
              <a:off x="3621941"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how well the system can do what it can do.</a:t>
              </a:r>
            </a:p>
          </p:txBody>
        </p:sp>
        <p:sp>
          <p:nvSpPr>
            <p:cNvPr id="12" name="TextBox 11">
              <a:extLst>
                <a:ext uri="{FF2B5EF4-FFF2-40B4-BE49-F238E27FC236}">
                  <a16:creationId xmlns:a16="http://schemas.microsoft.com/office/drawing/2014/main" id="{AFD0E9CE-AC13-40BA-A034-CE650F21652A}"/>
                </a:ext>
              </a:extLst>
            </p:cNvPr>
            <p:cNvSpPr txBox="1"/>
            <p:nvPr/>
          </p:nvSpPr>
          <p:spPr>
            <a:xfrm>
              <a:off x="3650294" y="120391"/>
              <a:ext cx="26802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a:t>
              </a:r>
            </a:p>
          </p:txBody>
        </p:sp>
      </p:grpSp>
      <p:grpSp>
        <p:nvGrpSpPr>
          <p:cNvPr id="90" name="Group 89">
            <a:extLst>
              <a:ext uri="{FF2B5EF4-FFF2-40B4-BE49-F238E27FC236}">
                <a16:creationId xmlns:a16="http://schemas.microsoft.com/office/drawing/2014/main" id="{B0A00F16-B499-4D73-9722-38A967BFFD7D}"/>
              </a:ext>
            </a:extLst>
          </p:cNvPr>
          <p:cNvGrpSpPr/>
          <p:nvPr/>
        </p:nvGrpSpPr>
        <p:grpSpPr>
          <a:xfrm>
            <a:off x="2044792" y="56599"/>
            <a:ext cx="1280160" cy="1650612"/>
            <a:chOff x="2044792" y="120391"/>
            <a:chExt cx="1280160" cy="1650612"/>
          </a:xfrm>
        </p:grpSpPr>
        <p:sp>
          <p:nvSpPr>
            <p:cNvPr id="15" name="Rectangle: Rounded Corners 14">
              <a:extLst>
                <a:ext uri="{FF2B5EF4-FFF2-40B4-BE49-F238E27FC236}">
                  <a16:creationId xmlns:a16="http://schemas.microsoft.com/office/drawing/2014/main" id="{B68E014A-395E-490C-BCE0-54E719AC2A24}"/>
                </a:ext>
              </a:extLst>
            </p:cNvPr>
            <p:cNvSpPr/>
            <p:nvPr/>
          </p:nvSpPr>
          <p:spPr>
            <a:xfrm>
              <a:off x="2044792"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what the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can do.</a:t>
              </a:r>
            </a:p>
          </p:txBody>
        </p:sp>
        <p:sp>
          <p:nvSpPr>
            <p:cNvPr id="16" name="TextBox 15">
              <a:extLst>
                <a:ext uri="{FF2B5EF4-FFF2-40B4-BE49-F238E27FC236}">
                  <a16:creationId xmlns:a16="http://schemas.microsoft.com/office/drawing/2014/main" id="{F850D719-57B0-481A-92C9-F66D9AC5DA23}"/>
                </a:ext>
              </a:extLst>
            </p:cNvPr>
            <p:cNvSpPr txBox="1"/>
            <p:nvPr/>
          </p:nvSpPr>
          <p:spPr>
            <a:xfrm>
              <a:off x="2073145" y="120391"/>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1</a:t>
              </a:r>
            </a:p>
          </p:txBody>
        </p:sp>
      </p:grpSp>
      <p:grpSp>
        <p:nvGrpSpPr>
          <p:cNvPr id="92" name="Group 91">
            <a:extLst>
              <a:ext uri="{FF2B5EF4-FFF2-40B4-BE49-F238E27FC236}">
                <a16:creationId xmlns:a16="http://schemas.microsoft.com/office/drawing/2014/main" id="{840CCDC2-CB1D-420D-A0F9-332AA5EF83BC}"/>
              </a:ext>
            </a:extLst>
          </p:cNvPr>
          <p:cNvGrpSpPr/>
          <p:nvPr/>
        </p:nvGrpSpPr>
        <p:grpSpPr>
          <a:xfrm>
            <a:off x="2034162" y="1758986"/>
            <a:ext cx="1280160" cy="1650612"/>
            <a:chOff x="2034162" y="1796786"/>
            <a:chExt cx="1280160" cy="1650612"/>
          </a:xfrm>
        </p:grpSpPr>
        <p:sp>
          <p:nvSpPr>
            <p:cNvPr id="24" name="Rectangle: Rounded Corners 23">
              <a:extLst>
                <a:ext uri="{FF2B5EF4-FFF2-40B4-BE49-F238E27FC236}">
                  <a16:creationId xmlns:a16="http://schemas.microsoft.com/office/drawing/2014/main" id="{4E997F9C-5019-4856-8711-FAA456E97608}"/>
                </a:ext>
              </a:extLst>
            </p:cNvPr>
            <p:cNvSpPr/>
            <p:nvPr/>
          </p:nvSpPr>
          <p:spPr>
            <a:xfrm>
              <a:off x="2034162"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services based on context.</a:t>
              </a:r>
            </a:p>
          </p:txBody>
        </p:sp>
        <p:sp>
          <p:nvSpPr>
            <p:cNvPr id="25" name="TextBox 24">
              <a:extLst>
                <a:ext uri="{FF2B5EF4-FFF2-40B4-BE49-F238E27FC236}">
                  <a16:creationId xmlns:a16="http://schemas.microsoft.com/office/drawing/2014/main" id="{60DC8C4E-BAAD-4C7C-A580-363B94CAE3BC}"/>
                </a:ext>
              </a:extLst>
            </p:cNvPr>
            <p:cNvSpPr txBox="1"/>
            <p:nvPr/>
          </p:nvSpPr>
          <p:spPr>
            <a:xfrm>
              <a:off x="2062515"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a:t>
              </a:r>
            </a:p>
          </p:txBody>
        </p:sp>
      </p:grpSp>
      <p:grpSp>
        <p:nvGrpSpPr>
          <p:cNvPr id="93" name="Group 92">
            <a:extLst>
              <a:ext uri="{FF2B5EF4-FFF2-40B4-BE49-F238E27FC236}">
                <a16:creationId xmlns:a16="http://schemas.microsoft.com/office/drawing/2014/main" id="{B27C3AF8-E2EF-43ED-A71C-B0DAB53C3C0C}"/>
              </a:ext>
            </a:extLst>
          </p:cNvPr>
          <p:cNvGrpSpPr/>
          <p:nvPr/>
        </p:nvGrpSpPr>
        <p:grpSpPr>
          <a:xfrm>
            <a:off x="3429389" y="1758986"/>
            <a:ext cx="1280160" cy="1650612"/>
            <a:chOff x="3623131" y="1796786"/>
            <a:chExt cx="1280160" cy="1650612"/>
          </a:xfrm>
        </p:grpSpPr>
        <p:sp>
          <p:nvSpPr>
            <p:cNvPr id="27" name="Rectangle: Rounded Corners 26">
              <a:extLst>
                <a:ext uri="{FF2B5EF4-FFF2-40B4-BE49-F238E27FC236}">
                  <a16:creationId xmlns:a16="http://schemas.microsoft.com/office/drawing/2014/main" id="{BABE4945-0F07-46A9-9FC9-6939B752397B}"/>
                </a:ext>
              </a:extLst>
            </p:cNvPr>
            <p:cNvSpPr/>
            <p:nvPr/>
          </p:nvSpPr>
          <p:spPr>
            <a:xfrm>
              <a:off x="3623131"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Show contextually relevant information.</a:t>
              </a:r>
            </a:p>
          </p:txBody>
        </p:sp>
        <p:sp>
          <p:nvSpPr>
            <p:cNvPr id="28" name="TextBox 27">
              <a:extLst>
                <a:ext uri="{FF2B5EF4-FFF2-40B4-BE49-F238E27FC236}">
                  <a16:creationId xmlns:a16="http://schemas.microsoft.com/office/drawing/2014/main" id="{3D93673C-8F12-419B-BB74-1F7450088560}"/>
                </a:ext>
              </a:extLst>
            </p:cNvPr>
            <p:cNvSpPr txBox="1"/>
            <p:nvPr/>
          </p:nvSpPr>
          <p:spPr>
            <a:xfrm>
              <a:off x="3651484"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a:t>
              </a:r>
            </a:p>
          </p:txBody>
        </p:sp>
      </p:grpSp>
      <p:grpSp>
        <p:nvGrpSpPr>
          <p:cNvPr id="94" name="Group 93">
            <a:extLst>
              <a:ext uri="{FF2B5EF4-FFF2-40B4-BE49-F238E27FC236}">
                <a16:creationId xmlns:a16="http://schemas.microsoft.com/office/drawing/2014/main" id="{FBC786DE-F75F-4A92-9CD5-31FDE3957D33}"/>
              </a:ext>
            </a:extLst>
          </p:cNvPr>
          <p:cNvGrpSpPr/>
          <p:nvPr/>
        </p:nvGrpSpPr>
        <p:grpSpPr>
          <a:xfrm>
            <a:off x="4824616" y="1758986"/>
            <a:ext cx="1280160" cy="1650612"/>
            <a:chOff x="5034900" y="1796786"/>
            <a:chExt cx="1280160" cy="1650612"/>
          </a:xfrm>
        </p:grpSpPr>
        <p:sp>
          <p:nvSpPr>
            <p:cNvPr id="30" name="Rectangle: Rounded Corners 29">
              <a:extLst>
                <a:ext uri="{FF2B5EF4-FFF2-40B4-BE49-F238E27FC236}">
                  <a16:creationId xmlns:a16="http://schemas.microsoft.com/office/drawing/2014/main" id="{47C81693-7060-4833-8E7D-94D866578A8C}"/>
                </a:ext>
              </a:extLst>
            </p:cNvPr>
            <p:cNvSpPr/>
            <p:nvPr/>
          </p:nvSpPr>
          <p:spPr>
            <a:xfrm>
              <a:off x="5034900"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Match relevant social norms.</a:t>
              </a:r>
            </a:p>
          </p:txBody>
        </p:sp>
        <p:sp>
          <p:nvSpPr>
            <p:cNvPr id="31" name="TextBox 30">
              <a:extLst>
                <a:ext uri="{FF2B5EF4-FFF2-40B4-BE49-F238E27FC236}">
                  <a16:creationId xmlns:a16="http://schemas.microsoft.com/office/drawing/2014/main" id="{5B7FB30D-A8F3-421E-8393-C92B7FDC532D}"/>
                </a:ext>
              </a:extLst>
            </p:cNvPr>
            <p:cNvSpPr txBox="1"/>
            <p:nvPr/>
          </p:nvSpPr>
          <p:spPr>
            <a:xfrm>
              <a:off x="5063253"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5</a:t>
              </a:r>
            </a:p>
          </p:txBody>
        </p:sp>
      </p:grpSp>
      <p:grpSp>
        <p:nvGrpSpPr>
          <p:cNvPr id="95" name="Group 94">
            <a:extLst>
              <a:ext uri="{FF2B5EF4-FFF2-40B4-BE49-F238E27FC236}">
                <a16:creationId xmlns:a16="http://schemas.microsoft.com/office/drawing/2014/main" id="{4BFFCA28-748B-429F-8583-618B5D9374FE}"/>
              </a:ext>
            </a:extLst>
          </p:cNvPr>
          <p:cNvGrpSpPr/>
          <p:nvPr/>
        </p:nvGrpSpPr>
        <p:grpSpPr>
          <a:xfrm>
            <a:off x="6219842" y="1758986"/>
            <a:ext cx="1280160" cy="1650612"/>
            <a:chOff x="6446668" y="1796786"/>
            <a:chExt cx="1280160" cy="1650612"/>
          </a:xfrm>
        </p:grpSpPr>
        <p:sp>
          <p:nvSpPr>
            <p:cNvPr id="33" name="Rectangle: Rounded Corners 32">
              <a:extLst>
                <a:ext uri="{FF2B5EF4-FFF2-40B4-BE49-F238E27FC236}">
                  <a16:creationId xmlns:a16="http://schemas.microsoft.com/office/drawing/2014/main" id="{70996E80-0587-4723-891F-78B2ACB991CB}"/>
                </a:ext>
              </a:extLst>
            </p:cNvPr>
            <p:cNvSpPr/>
            <p:nvPr/>
          </p:nvSpPr>
          <p:spPr>
            <a:xfrm>
              <a:off x="6446668"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Mitigate social biases.</a:t>
              </a:r>
            </a:p>
          </p:txBody>
        </p:sp>
        <p:sp>
          <p:nvSpPr>
            <p:cNvPr id="34" name="TextBox 33">
              <a:extLst>
                <a:ext uri="{FF2B5EF4-FFF2-40B4-BE49-F238E27FC236}">
                  <a16:creationId xmlns:a16="http://schemas.microsoft.com/office/drawing/2014/main" id="{F447DD5E-D504-48E2-8B01-29E79DFAAA49}"/>
                </a:ext>
              </a:extLst>
            </p:cNvPr>
            <p:cNvSpPr txBox="1"/>
            <p:nvPr/>
          </p:nvSpPr>
          <p:spPr>
            <a:xfrm>
              <a:off x="6475021"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6</a:t>
              </a:r>
            </a:p>
          </p:txBody>
        </p:sp>
      </p:grpSp>
      <p:grpSp>
        <p:nvGrpSpPr>
          <p:cNvPr id="3" name="Group 2">
            <a:extLst>
              <a:ext uri="{FF2B5EF4-FFF2-40B4-BE49-F238E27FC236}">
                <a16:creationId xmlns:a16="http://schemas.microsoft.com/office/drawing/2014/main" id="{387EA028-E008-4E42-A52C-DC2D5BAC86FE}"/>
              </a:ext>
            </a:extLst>
          </p:cNvPr>
          <p:cNvGrpSpPr/>
          <p:nvPr/>
        </p:nvGrpSpPr>
        <p:grpSpPr>
          <a:xfrm>
            <a:off x="2037708" y="3461373"/>
            <a:ext cx="6848061" cy="1650612"/>
            <a:chOff x="2037708" y="3461373"/>
            <a:chExt cx="6848061" cy="1650612"/>
          </a:xfrm>
        </p:grpSpPr>
        <p:grpSp>
          <p:nvGrpSpPr>
            <p:cNvPr id="96" name="Group 95">
              <a:extLst>
                <a:ext uri="{FF2B5EF4-FFF2-40B4-BE49-F238E27FC236}">
                  <a16:creationId xmlns:a16="http://schemas.microsoft.com/office/drawing/2014/main" id="{A25C45F3-56E8-4F6B-9A03-423CEC49F0EF}"/>
                </a:ext>
              </a:extLst>
            </p:cNvPr>
            <p:cNvGrpSpPr/>
            <p:nvPr/>
          </p:nvGrpSpPr>
          <p:grpSpPr>
            <a:xfrm>
              <a:off x="2037708" y="3461373"/>
              <a:ext cx="1280160" cy="1650612"/>
              <a:chOff x="2037708" y="3487358"/>
              <a:chExt cx="1280160" cy="1650612"/>
            </a:xfrm>
          </p:grpSpPr>
          <p:sp>
            <p:nvSpPr>
              <p:cNvPr id="36" name="Rectangle: Rounded Corners 35">
                <a:extLst>
                  <a:ext uri="{FF2B5EF4-FFF2-40B4-BE49-F238E27FC236}">
                    <a16:creationId xmlns:a16="http://schemas.microsoft.com/office/drawing/2014/main" id="{98F7EF6D-6F7A-42BE-AB57-D0286795CE90}"/>
                  </a:ext>
                </a:extLst>
              </p:cNvPr>
              <p:cNvSpPr/>
              <p:nvPr/>
            </p:nvSpPr>
            <p:spPr>
              <a:xfrm>
                <a:off x="2037708"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invocation.</a:t>
                </a:r>
              </a:p>
            </p:txBody>
          </p:sp>
          <p:sp>
            <p:nvSpPr>
              <p:cNvPr id="37" name="TextBox 36">
                <a:extLst>
                  <a:ext uri="{FF2B5EF4-FFF2-40B4-BE49-F238E27FC236}">
                    <a16:creationId xmlns:a16="http://schemas.microsoft.com/office/drawing/2014/main" id="{FFE76D9D-F883-4276-8D16-7E891172B201}"/>
                  </a:ext>
                </a:extLst>
              </p:cNvPr>
              <p:cNvSpPr txBox="1"/>
              <p:nvPr/>
            </p:nvSpPr>
            <p:spPr>
              <a:xfrm>
                <a:off x="2066061"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7</a:t>
                </a:r>
              </a:p>
            </p:txBody>
          </p:sp>
        </p:grpSp>
        <p:grpSp>
          <p:nvGrpSpPr>
            <p:cNvPr id="97" name="Group 96">
              <a:extLst>
                <a:ext uri="{FF2B5EF4-FFF2-40B4-BE49-F238E27FC236}">
                  <a16:creationId xmlns:a16="http://schemas.microsoft.com/office/drawing/2014/main" id="{BB36C3C6-8313-4A7F-9AAE-60A00602A0CE}"/>
                </a:ext>
              </a:extLst>
            </p:cNvPr>
            <p:cNvGrpSpPr/>
            <p:nvPr/>
          </p:nvGrpSpPr>
          <p:grpSpPr>
            <a:xfrm>
              <a:off x="3429683" y="3461373"/>
              <a:ext cx="1280160" cy="1650612"/>
              <a:chOff x="3624605" y="3487358"/>
              <a:chExt cx="1280160" cy="1650612"/>
            </a:xfrm>
          </p:grpSpPr>
          <p:sp>
            <p:nvSpPr>
              <p:cNvPr id="39" name="Rectangle: Rounded Corners 38">
                <a:extLst>
                  <a:ext uri="{FF2B5EF4-FFF2-40B4-BE49-F238E27FC236}">
                    <a16:creationId xmlns:a16="http://schemas.microsoft.com/office/drawing/2014/main" id="{82226A23-1EE0-4C35-8B9C-8AD78C53C5C7}"/>
                  </a:ext>
                </a:extLst>
              </p:cNvPr>
              <p:cNvSpPr/>
              <p:nvPr/>
            </p:nvSpPr>
            <p:spPr>
              <a:xfrm>
                <a:off x="3624605"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dismissal.</a:t>
                </a:r>
              </a:p>
            </p:txBody>
          </p:sp>
          <p:sp>
            <p:nvSpPr>
              <p:cNvPr id="40" name="TextBox 39">
                <a:extLst>
                  <a:ext uri="{FF2B5EF4-FFF2-40B4-BE49-F238E27FC236}">
                    <a16:creationId xmlns:a16="http://schemas.microsoft.com/office/drawing/2014/main" id="{7A5BBB6D-D0AF-4EB1-BAA7-255970E5F6AB}"/>
                  </a:ext>
                </a:extLst>
              </p:cNvPr>
              <p:cNvSpPr txBox="1"/>
              <p:nvPr/>
            </p:nvSpPr>
            <p:spPr>
              <a:xfrm>
                <a:off x="3652958"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8</a:t>
                </a:r>
              </a:p>
            </p:txBody>
          </p:sp>
        </p:grpSp>
        <p:grpSp>
          <p:nvGrpSpPr>
            <p:cNvPr id="98" name="Group 97">
              <a:extLst>
                <a:ext uri="{FF2B5EF4-FFF2-40B4-BE49-F238E27FC236}">
                  <a16:creationId xmlns:a16="http://schemas.microsoft.com/office/drawing/2014/main" id="{6CD6E276-C5E3-4BB9-829A-AD3CA8F7899D}"/>
                </a:ext>
              </a:extLst>
            </p:cNvPr>
            <p:cNvGrpSpPr/>
            <p:nvPr/>
          </p:nvGrpSpPr>
          <p:grpSpPr>
            <a:xfrm>
              <a:off x="4821658" y="3461373"/>
              <a:ext cx="1280160" cy="1650612"/>
              <a:chOff x="5034302" y="3487358"/>
              <a:chExt cx="1280160" cy="1650612"/>
            </a:xfrm>
          </p:grpSpPr>
          <p:sp>
            <p:nvSpPr>
              <p:cNvPr id="42" name="Rectangle: Rounded Corners 41">
                <a:extLst>
                  <a:ext uri="{FF2B5EF4-FFF2-40B4-BE49-F238E27FC236}">
                    <a16:creationId xmlns:a16="http://schemas.microsoft.com/office/drawing/2014/main" id="{8A28A9E2-79C9-40A6-9703-83D31A201A0D}"/>
                  </a:ext>
                </a:extLst>
              </p:cNvPr>
              <p:cNvSpPr/>
              <p:nvPr/>
            </p:nvSpPr>
            <p:spPr>
              <a:xfrm>
                <a:off x="5034302"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correction.</a:t>
                </a:r>
              </a:p>
            </p:txBody>
          </p:sp>
          <p:sp>
            <p:nvSpPr>
              <p:cNvPr id="43" name="TextBox 42">
                <a:extLst>
                  <a:ext uri="{FF2B5EF4-FFF2-40B4-BE49-F238E27FC236}">
                    <a16:creationId xmlns:a16="http://schemas.microsoft.com/office/drawing/2014/main" id="{9141F559-52D4-4988-BC58-AEDB99A0102F}"/>
                  </a:ext>
                </a:extLst>
              </p:cNvPr>
              <p:cNvSpPr txBox="1"/>
              <p:nvPr/>
            </p:nvSpPr>
            <p:spPr>
              <a:xfrm>
                <a:off x="5062655"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9</a:t>
                </a:r>
              </a:p>
            </p:txBody>
          </p:sp>
        </p:grpSp>
        <p:grpSp>
          <p:nvGrpSpPr>
            <p:cNvPr id="99" name="Group 98">
              <a:extLst>
                <a:ext uri="{FF2B5EF4-FFF2-40B4-BE49-F238E27FC236}">
                  <a16:creationId xmlns:a16="http://schemas.microsoft.com/office/drawing/2014/main" id="{B6DE3F13-ED8B-4D7E-9113-E5B73D957969}"/>
                </a:ext>
              </a:extLst>
            </p:cNvPr>
            <p:cNvGrpSpPr/>
            <p:nvPr/>
          </p:nvGrpSpPr>
          <p:grpSpPr>
            <a:xfrm>
              <a:off x="6213633" y="3461373"/>
              <a:ext cx="1280160" cy="1650612"/>
              <a:chOff x="6443999" y="3487358"/>
              <a:chExt cx="1280160" cy="1650612"/>
            </a:xfrm>
          </p:grpSpPr>
          <p:sp>
            <p:nvSpPr>
              <p:cNvPr id="45" name="Rectangle: Rounded Corners 44">
                <a:extLst>
                  <a:ext uri="{FF2B5EF4-FFF2-40B4-BE49-F238E27FC236}">
                    <a16:creationId xmlns:a16="http://schemas.microsoft.com/office/drawing/2014/main" id="{0A24BBA9-2147-4800-A8C6-2629950D3AD4}"/>
                  </a:ext>
                </a:extLst>
              </p:cNvPr>
              <p:cNvSpPr/>
              <p:nvPr/>
            </p:nvSpPr>
            <p:spPr>
              <a:xfrm>
                <a:off x="6443999"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Scope services when in doubt.</a:t>
                </a:r>
              </a:p>
            </p:txBody>
          </p:sp>
          <p:sp>
            <p:nvSpPr>
              <p:cNvPr id="46" name="TextBox 45">
                <a:extLst>
                  <a:ext uri="{FF2B5EF4-FFF2-40B4-BE49-F238E27FC236}">
                    <a16:creationId xmlns:a16="http://schemas.microsoft.com/office/drawing/2014/main" id="{2F4184A1-505C-4F6B-8536-B110B79B0140}"/>
                  </a:ext>
                </a:extLst>
              </p:cNvPr>
              <p:cNvSpPr txBox="1"/>
              <p:nvPr/>
            </p:nvSpPr>
            <p:spPr>
              <a:xfrm>
                <a:off x="6472352" y="3487358"/>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10</a:t>
                </a:r>
              </a:p>
            </p:txBody>
          </p:sp>
        </p:grpSp>
        <p:grpSp>
          <p:nvGrpSpPr>
            <p:cNvPr id="100" name="Group 99">
              <a:extLst>
                <a:ext uri="{FF2B5EF4-FFF2-40B4-BE49-F238E27FC236}">
                  <a16:creationId xmlns:a16="http://schemas.microsoft.com/office/drawing/2014/main" id="{CE274275-6B5F-4C6F-B523-09B50C45C4CF}"/>
                </a:ext>
              </a:extLst>
            </p:cNvPr>
            <p:cNvGrpSpPr/>
            <p:nvPr/>
          </p:nvGrpSpPr>
          <p:grpSpPr>
            <a:xfrm>
              <a:off x="7605609" y="3461373"/>
              <a:ext cx="1280160" cy="1650612"/>
              <a:chOff x="7853697" y="3487357"/>
              <a:chExt cx="1280160" cy="1650612"/>
            </a:xfrm>
          </p:grpSpPr>
          <p:sp>
            <p:nvSpPr>
              <p:cNvPr id="48" name="Rectangle: Rounded Corners 47">
                <a:extLst>
                  <a:ext uri="{FF2B5EF4-FFF2-40B4-BE49-F238E27FC236}">
                    <a16:creationId xmlns:a16="http://schemas.microsoft.com/office/drawing/2014/main" id="{AFB99094-A0AE-4351-A992-6E98B2D09690}"/>
                  </a:ext>
                </a:extLst>
              </p:cNvPr>
              <p:cNvSpPr/>
              <p:nvPr/>
            </p:nvSpPr>
            <p:spPr>
              <a:xfrm>
                <a:off x="7853697" y="3492049"/>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Make clear why the system did what it did.</a:t>
                </a:r>
              </a:p>
            </p:txBody>
          </p:sp>
          <p:sp>
            <p:nvSpPr>
              <p:cNvPr id="49" name="TextBox 48">
                <a:extLst>
                  <a:ext uri="{FF2B5EF4-FFF2-40B4-BE49-F238E27FC236}">
                    <a16:creationId xmlns:a16="http://schemas.microsoft.com/office/drawing/2014/main" id="{613CE537-A379-4CA9-B489-30F2F4FBCE6A}"/>
                  </a:ext>
                </a:extLst>
              </p:cNvPr>
              <p:cNvSpPr txBox="1"/>
              <p:nvPr/>
            </p:nvSpPr>
            <p:spPr>
              <a:xfrm>
                <a:off x="7882050" y="3487357"/>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11</a:t>
                </a:r>
              </a:p>
            </p:txBody>
          </p:sp>
        </p:grpSp>
      </p:grpSp>
      <p:grpSp>
        <p:nvGrpSpPr>
          <p:cNvPr id="101" name="Group 100">
            <a:extLst>
              <a:ext uri="{FF2B5EF4-FFF2-40B4-BE49-F238E27FC236}">
                <a16:creationId xmlns:a16="http://schemas.microsoft.com/office/drawing/2014/main" id="{897BFD99-BE7B-497E-ABAE-374BD1FE91A6}"/>
              </a:ext>
            </a:extLst>
          </p:cNvPr>
          <p:cNvGrpSpPr/>
          <p:nvPr/>
        </p:nvGrpSpPr>
        <p:grpSpPr>
          <a:xfrm>
            <a:off x="2041253" y="5163759"/>
            <a:ext cx="1280160" cy="1650612"/>
            <a:chOff x="2041253" y="5163759"/>
            <a:chExt cx="1280160" cy="1650612"/>
          </a:xfrm>
        </p:grpSpPr>
        <p:sp>
          <p:nvSpPr>
            <p:cNvPr id="51" name="Rectangle: Rounded Corners 50">
              <a:extLst>
                <a:ext uri="{FF2B5EF4-FFF2-40B4-BE49-F238E27FC236}">
                  <a16:creationId xmlns:a16="http://schemas.microsoft.com/office/drawing/2014/main" id="{072E74BD-E2AA-4854-A6A1-2BA94E56FE71}"/>
                </a:ext>
              </a:extLst>
            </p:cNvPr>
            <p:cNvSpPr/>
            <p:nvPr/>
          </p:nvSpPr>
          <p:spPr>
            <a:xfrm>
              <a:off x="2041253"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Remember recent interactions.</a:t>
              </a:r>
            </a:p>
          </p:txBody>
        </p:sp>
        <p:sp>
          <p:nvSpPr>
            <p:cNvPr id="52" name="TextBox 51">
              <a:extLst>
                <a:ext uri="{FF2B5EF4-FFF2-40B4-BE49-F238E27FC236}">
                  <a16:creationId xmlns:a16="http://schemas.microsoft.com/office/drawing/2014/main" id="{D91C20AE-D2D3-4046-8476-CF18748823D5}"/>
                </a:ext>
              </a:extLst>
            </p:cNvPr>
            <p:cNvSpPr txBox="1"/>
            <p:nvPr/>
          </p:nvSpPr>
          <p:spPr>
            <a:xfrm>
              <a:off x="2069606"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12</a:t>
              </a:r>
            </a:p>
          </p:txBody>
        </p:sp>
      </p:grpSp>
      <p:grpSp>
        <p:nvGrpSpPr>
          <p:cNvPr id="102" name="Group 101">
            <a:extLst>
              <a:ext uri="{FF2B5EF4-FFF2-40B4-BE49-F238E27FC236}">
                <a16:creationId xmlns:a16="http://schemas.microsoft.com/office/drawing/2014/main" id="{6E7BCBF9-A0BB-44BD-9163-8B3B46C80D6B}"/>
              </a:ext>
            </a:extLst>
          </p:cNvPr>
          <p:cNvGrpSpPr/>
          <p:nvPr/>
        </p:nvGrpSpPr>
        <p:grpSpPr>
          <a:xfrm>
            <a:off x="3432932" y="5163759"/>
            <a:ext cx="1280160" cy="1650612"/>
            <a:chOff x="3626672" y="5163759"/>
            <a:chExt cx="1280160" cy="1650612"/>
          </a:xfrm>
        </p:grpSpPr>
        <p:sp>
          <p:nvSpPr>
            <p:cNvPr id="54" name="Rectangle: Rounded Corners 53">
              <a:extLst>
                <a:ext uri="{FF2B5EF4-FFF2-40B4-BE49-F238E27FC236}">
                  <a16:creationId xmlns:a16="http://schemas.microsoft.com/office/drawing/2014/main" id="{10D68B73-7FE4-4EBC-B7E2-FFCEE2595EF3}"/>
                </a:ext>
              </a:extLst>
            </p:cNvPr>
            <p:cNvSpPr/>
            <p:nvPr/>
          </p:nvSpPr>
          <p:spPr>
            <a:xfrm>
              <a:off x="3626672"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Learn from user behavior.</a:t>
              </a:r>
            </a:p>
          </p:txBody>
        </p:sp>
        <p:sp>
          <p:nvSpPr>
            <p:cNvPr id="55" name="TextBox 54">
              <a:extLst>
                <a:ext uri="{FF2B5EF4-FFF2-40B4-BE49-F238E27FC236}">
                  <a16:creationId xmlns:a16="http://schemas.microsoft.com/office/drawing/2014/main" id="{8F077E16-94E9-4EBA-AFE1-C59950403BAB}"/>
                </a:ext>
              </a:extLst>
            </p:cNvPr>
            <p:cNvSpPr txBox="1"/>
            <p:nvPr/>
          </p:nvSpPr>
          <p:spPr>
            <a:xfrm>
              <a:off x="3655025"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13</a:t>
              </a:r>
            </a:p>
          </p:txBody>
        </p:sp>
      </p:grpSp>
      <p:grpSp>
        <p:nvGrpSpPr>
          <p:cNvPr id="103" name="Group 102">
            <a:extLst>
              <a:ext uri="{FF2B5EF4-FFF2-40B4-BE49-F238E27FC236}">
                <a16:creationId xmlns:a16="http://schemas.microsoft.com/office/drawing/2014/main" id="{0D6AE405-F1BC-40CA-8FEA-8AB2D4297392}"/>
              </a:ext>
            </a:extLst>
          </p:cNvPr>
          <p:cNvGrpSpPr/>
          <p:nvPr/>
        </p:nvGrpSpPr>
        <p:grpSpPr>
          <a:xfrm>
            <a:off x="4824611" y="5163759"/>
            <a:ext cx="1280160" cy="1650612"/>
            <a:chOff x="5034891" y="5163759"/>
            <a:chExt cx="1280160" cy="1650612"/>
          </a:xfrm>
        </p:grpSpPr>
        <p:sp>
          <p:nvSpPr>
            <p:cNvPr id="57" name="Rectangle: Rounded Corners 56">
              <a:extLst>
                <a:ext uri="{FF2B5EF4-FFF2-40B4-BE49-F238E27FC236}">
                  <a16:creationId xmlns:a16="http://schemas.microsoft.com/office/drawing/2014/main" id="{D5A54397-144B-48BD-AF3A-9BB56B7BDDE6}"/>
                </a:ext>
              </a:extLst>
            </p:cNvPr>
            <p:cNvSpPr/>
            <p:nvPr/>
          </p:nvSpPr>
          <p:spPr>
            <a:xfrm>
              <a:off x="5034891"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Update and adapt cautiously.</a:t>
              </a:r>
            </a:p>
          </p:txBody>
        </p:sp>
        <p:sp>
          <p:nvSpPr>
            <p:cNvPr id="58" name="TextBox 57">
              <a:extLst>
                <a:ext uri="{FF2B5EF4-FFF2-40B4-BE49-F238E27FC236}">
                  <a16:creationId xmlns:a16="http://schemas.microsoft.com/office/drawing/2014/main" id="{6E5E1497-285E-4AE4-A4ED-6A4ADD27B954}"/>
                </a:ext>
              </a:extLst>
            </p:cNvPr>
            <p:cNvSpPr txBox="1"/>
            <p:nvPr/>
          </p:nvSpPr>
          <p:spPr>
            <a:xfrm>
              <a:off x="5063244"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14</a:t>
              </a:r>
            </a:p>
          </p:txBody>
        </p:sp>
      </p:grpSp>
      <p:grpSp>
        <p:nvGrpSpPr>
          <p:cNvPr id="104" name="Group 103">
            <a:extLst>
              <a:ext uri="{FF2B5EF4-FFF2-40B4-BE49-F238E27FC236}">
                <a16:creationId xmlns:a16="http://schemas.microsoft.com/office/drawing/2014/main" id="{B4F4927C-BB2D-47CD-9BD0-7C4FAF7A9940}"/>
              </a:ext>
            </a:extLst>
          </p:cNvPr>
          <p:cNvGrpSpPr/>
          <p:nvPr/>
        </p:nvGrpSpPr>
        <p:grpSpPr>
          <a:xfrm>
            <a:off x="6216290" y="5163759"/>
            <a:ext cx="1280160" cy="1650612"/>
            <a:chOff x="6443110" y="5163759"/>
            <a:chExt cx="1280160" cy="1650612"/>
          </a:xfrm>
        </p:grpSpPr>
        <p:sp>
          <p:nvSpPr>
            <p:cNvPr id="60" name="Rectangle: Rounded Corners 59">
              <a:extLst>
                <a:ext uri="{FF2B5EF4-FFF2-40B4-BE49-F238E27FC236}">
                  <a16:creationId xmlns:a16="http://schemas.microsoft.com/office/drawing/2014/main" id="{967B2067-626A-400D-A125-BC7DB6D96224}"/>
                </a:ext>
              </a:extLst>
            </p:cNvPr>
            <p:cNvSpPr/>
            <p:nvPr/>
          </p:nvSpPr>
          <p:spPr>
            <a:xfrm>
              <a:off x="6443110"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Encourage granular feedback.</a:t>
              </a:r>
            </a:p>
          </p:txBody>
        </p:sp>
        <p:sp>
          <p:nvSpPr>
            <p:cNvPr id="61" name="TextBox 60">
              <a:extLst>
                <a:ext uri="{FF2B5EF4-FFF2-40B4-BE49-F238E27FC236}">
                  <a16:creationId xmlns:a16="http://schemas.microsoft.com/office/drawing/2014/main" id="{189FC732-832E-4A8B-BCCF-4E7787996668}"/>
                </a:ext>
              </a:extLst>
            </p:cNvPr>
            <p:cNvSpPr txBox="1"/>
            <p:nvPr/>
          </p:nvSpPr>
          <p:spPr>
            <a:xfrm>
              <a:off x="6471463"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15</a:t>
              </a:r>
            </a:p>
          </p:txBody>
        </p:sp>
      </p:grpSp>
      <p:grpSp>
        <p:nvGrpSpPr>
          <p:cNvPr id="106" name="Group 105">
            <a:extLst>
              <a:ext uri="{FF2B5EF4-FFF2-40B4-BE49-F238E27FC236}">
                <a16:creationId xmlns:a16="http://schemas.microsoft.com/office/drawing/2014/main" id="{DEE08140-C3BA-4F13-B334-F77D559FD4AE}"/>
              </a:ext>
            </a:extLst>
          </p:cNvPr>
          <p:cNvGrpSpPr/>
          <p:nvPr/>
        </p:nvGrpSpPr>
        <p:grpSpPr>
          <a:xfrm>
            <a:off x="8999648" y="5163759"/>
            <a:ext cx="1280160" cy="1650612"/>
            <a:chOff x="9259548" y="5163759"/>
            <a:chExt cx="1280160" cy="1650612"/>
          </a:xfrm>
        </p:grpSpPr>
        <p:sp>
          <p:nvSpPr>
            <p:cNvPr id="66" name="Rectangle: Rounded Corners 65">
              <a:extLst>
                <a:ext uri="{FF2B5EF4-FFF2-40B4-BE49-F238E27FC236}">
                  <a16:creationId xmlns:a16="http://schemas.microsoft.com/office/drawing/2014/main" id="{DDC32A56-DAAE-4D15-AA0D-C2B73FAA6696}"/>
                </a:ext>
              </a:extLst>
            </p:cNvPr>
            <p:cNvSpPr/>
            <p:nvPr/>
          </p:nvSpPr>
          <p:spPr>
            <a:xfrm>
              <a:off x="925954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Provide global controls.</a:t>
              </a:r>
            </a:p>
          </p:txBody>
        </p:sp>
        <p:sp>
          <p:nvSpPr>
            <p:cNvPr id="67" name="TextBox 66">
              <a:extLst>
                <a:ext uri="{FF2B5EF4-FFF2-40B4-BE49-F238E27FC236}">
                  <a16:creationId xmlns:a16="http://schemas.microsoft.com/office/drawing/2014/main" id="{0E0E5793-6430-4B00-8BFB-8098D270482A}"/>
                </a:ext>
              </a:extLst>
            </p:cNvPr>
            <p:cNvSpPr txBox="1"/>
            <p:nvPr/>
          </p:nvSpPr>
          <p:spPr>
            <a:xfrm>
              <a:off x="928790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17</a:t>
              </a:r>
            </a:p>
          </p:txBody>
        </p:sp>
      </p:grpSp>
      <p:grpSp>
        <p:nvGrpSpPr>
          <p:cNvPr id="107" name="Group 106">
            <a:extLst>
              <a:ext uri="{FF2B5EF4-FFF2-40B4-BE49-F238E27FC236}">
                <a16:creationId xmlns:a16="http://schemas.microsoft.com/office/drawing/2014/main" id="{D5D71359-92F2-4D9F-89BE-9D636D7DEB84}"/>
              </a:ext>
            </a:extLst>
          </p:cNvPr>
          <p:cNvGrpSpPr/>
          <p:nvPr/>
        </p:nvGrpSpPr>
        <p:grpSpPr>
          <a:xfrm>
            <a:off x="10391330" y="5163759"/>
            <a:ext cx="1280160" cy="1650612"/>
            <a:chOff x="10667768" y="5163759"/>
            <a:chExt cx="1280160" cy="1650612"/>
          </a:xfrm>
        </p:grpSpPr>
        <p:sp>
          <p:nvSpPr>
            <p:cNvPr id="69" name="Rectangle: Rounded Corners 68">
              <a:extLst>
                <a:ext uri="{FF2B5EF4-FFF2-40B4-BE49-F238E27FC236}">
                  <a16:creationId xmlns:a16="http://schemas.microsoft.com/office/drawing/2014/main" id="{28EEF271-9736-4D4B-A825-3EADA157E07A}"/>
                </a:ext>
              </a:extLst>
            </p:cNvPr>
            <p:cNvSpPr/>
            <p:nvPr/>
          </p:nvSpPr>
          <p:spPr>
            <a:xfrm>
              <a:off x="1066776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Notify users about changes.</a:t>
              </a:r>
            </a:p>
          </p:txBody>
        </p:sp>
        <p:sp>
          <p:nvSpPr>
            <p:cNvPr id="70" name="TextBox 69">
              <a:extLst>
                <a:ext uri="{FF2B5EF4-FFF2-40B4-BE49-F238E27FC236}">
                  <a16:creationId xmlns:a16="http://schemas.microsoft.com/office/drawing/2014/main" id="{E4023C61-0A10-48D1-9595-E01478AA44A6}"/>
                </a:ext>
              </a:extLst>
            </p:cNvPr>
            <p:cNvSpPr txBox="1"/>
            <p:nvPr/>
          </p:nvSpPr>
          <p:spPr>
            <a:xfrm>
              <a:off x="1069612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18</a:t>
              </a:r>
            </a:p>
          </p:txBody>
        </p:sp>
      </p:grpSp>
      <p:grpSp>
        <p:nvGrpSpPr>
          <p:cNvPr id="114" name="Group 113">
            <a:extLst>
              <a:ext uri="{FF2B5EF4-FFF2-40B4-BE49-F238E27FC236}">
                <a16:creationId xmlns:a16="http://schemas.microsoft.com/office/drawing/2014/main" id="{B6A8691D-62A3-413D-9604-54AAE42F27ED}"/>
              </a:ext>
            </a:extLst>
          </p:cNvPr>
          <p:cNvGrpSpPr/>
          <p:nvPr/>
        </p:nvGrpSpPr>
        <p:grpSpPr>
          <a:xfrm>
            <a:off x="7607969" y="5163759"/>
            <a:ext cx="1420032" cy="1650612"/>
            <a:chOff x="7607969" y="5163759"/>
            <a:chExt cx="1420032" cy="1650612"/>
          </a:xfrm>
        </p:grpSpPr>
        <p:grpSp>
          <p:nvGrpSpPr>
            <p:cNvPr id="105" name="Group 104">
              <a:extLst>
                <a:ext uri="{FF2B5EF4-FFF2-40B4-BE49-F238E27FC236}">
                  <a16:creationId xmlns:a16="http://schemas.microsoft.com/office/drawing/2014/main" id="{3BD5BC94-98A9-4083-917F-85F132BD1717}"/>
                </a:ext>
              </a:extLst>
            </p:cNvPr>
            <p:cNvGrpSpPr/>
            <p:nvPr/>
          </p:nvGrpSpPr>
          <p:grpSpPr>
            <a:xfrm>
              <a:off x="7607969" y="5163759"/>
              <a:ext cx="1280160" cy="1650612"/>
              <a:chOff x="7851329" y="5163759"/>
              <a:chExt cx="1280160" cy="1650612"/>
            </a:xfrm>
          </p:grpSpPr>
          <p:sp>
            <p:nvSpPr>
              <p:cNvPr id="63" name="Rectangle: Rounded Corners 62">
                <a:extLst>
                  <a:ext uri="{FF2B5EF4-FFF2-40B4-BE49-F238E27FC236}">
                    <a16:creationId xmlns:a16="http://schemas.microsoft.com/office/drawing/2014/main" id="{43B34CD7-4617-46AE-9EF4-8CE0B8189B2A}"/>
                  </a:ext>
                </a:extLst>
              </p:cNvPr>
              <p:cNvSpPr/>
              <p:nvPr/>
            </p:nvSpPr>
            <p:spPr>
              <a:xfrm>
                <a:off x="7851329"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endParaRPr>
              </a:p>
            </p:txBody>
          </p:sp>
          <p:sp>
            <p:nvSpPr>
              <p:cNvPr id="64" name="TextBox 63">
                <a:extLst>
                  <a:ext uri="{FF2B5EF4-FFF2-40B4-BE49-F238E27FC236}">
                    <a16:creationId xmlns:a16="http://schemas.microsoft.com/office/drawing/2014/main" id="{EF0CD037-229C-495D-95B2-0D1F507F41C6}"/>
                  </a:ext>
                </a:extLst>
              </p:cNvPr>
              <p:cNvSpPr txBox="1"/>
              <p:nvPr/>
            </p:nvSpPr>
            <p:spPr>
              <a:xfrm>
                <a:off x="7879682"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16</a:t>
                </a:r>
              </a:p>
            </p:txBody>
          </p:sp>
        </p:grpSp>
        <p:sp>
          <p:nvSpPr>
            <p:cNvPr id="113" name="TextBox 112">
              <a:extLst>
                <a:ext uri="{FF2B5EF4-FFF2-40B4-BE49-F238E27FC236}">
                  <a16:creationId xmlns:a16="http://schemas.microsoft.com/office/drawing/2014/main" id="{C0CB8BE3-2E90-4536-AF77-093748EE89B6}"/>
                </a:ext>
              </a:extLst>
            </p:cNvPr>
            <p:cNvSpPr txBox="1"/>
            <p:nvPr/>
          </p:nvSpPr>
          <p:spPr>
            <a:xfrm>
              <a:off x="7633962" y="5518328"/>
              <a:ext cx="139403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Convey the consequences of user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actions.</a:t>
              </a:r>
            </a:p>
          </p:txBody>
        </p:sp>
      </p:grpSp>
      <p:sp>
        <p:nvSpPr>
          <p:cNvPr id="14" name="Title 13">
            <a:extLst>
              <a:ext uri="{FF2B5EF4-FFF2-40B4-BE49-F238E27FC236}">
                <a16:creationId xmlns:a16="http://schemas.microsoft.com/office/drawing/2014/main" id="{13F8B77B-B703-40AE-9739-B70483923DA5}"/>
              </a:ext>
            </a:extLst>
          </p:cNvPr>
          <p:cNvSpPr>
            <a:spLocks noGrp="1"/>
          </p:cNvSpPr>
          <p:nvPr>
            <p:ph type="title"/>
          </p:nvPr>
        </p:nvSpPr>
        <p:spPr>
          <a:xfrm>
            <a:off x="625142" y="410034"/>
            <a:ext cx="11370821" cy="738664"/>
          </a:xfrm>
        </p:spPr>
        <p:txBody>
          <a:bodyPr>
            <a:normAutofit fontScale="90000"/>
          </a:bodyPr>
          <a:lstStyle/>
          <a:p>
            <a:pPr algn="r"/>
            <a:r>
              <a:rPr lang="en-US" sz="2800"/>
              <a:t>Guidelines for Human AI Interaction</a:t>
            </a:r>
            <a:br>
              <a:rPr lang="en-US"/>
            </a:br>
            <a:r>
              <a:rPr lang="en-US" sz="2000"/>
              <a:t>Learn more: </a:t>
            </a:r>
            <a:r>
              <a:rPr lang="en-US" sz="2000">
                <a:hlinkClick r:id="rId5"/>
              </a:rPr>
              <a:t>https://aka.ms/aiguidelines</a:t>
            </a:r>
            <a:r>
              <a:rPr lang="en-US" sz="2000"/>
              <a:t> </a:t>
            </a:r>
            <a:endParaRPr lang="en-US"/>
          </a:p>
        </p:txBody>
      </p:sp>
      <p:sp>
        <p:nvSpPr>
          <p:cNvPr id="71" name="Rectangle 70">
            <a:extLst>
              <a:ext uri="{FF2B5EF4-FFF2-40B4-BE49-F238E27FC236}">
                <a16:creationId xmlns:a16="http://schemas.microsoft.com/office/drawing/2014/main" id="{4230E636-5000-4196-A75F-88E62B8D352A}"/>
              </a:ext>
            </a:extLst>
          </p:cNvPr>
          <p:cNvSpPr/>
          <p:nvPr/>
        </p:nvSpPr>
        <p:spPr>
          <a:xfrm>
            <a:off x="152060" y="5163758"/>
            <a:ext cx="8757154" cy="1694241"/>
          </a:xfrm>
          <a:prstGeom prst="rect">
            <a:avLst/>
          </a:prstGeom>
          <a:solidFill>
            <a:srgbClr val="FFFFFF">
              <a:alpha val="8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CC76A1F2-3588-484F-82A0-8E3B3AAD878E}"/>
              </a:ext>
            </a:extLst>
          </p:cNvPr>
          <p:cNvSpPr/>
          <p:nvPr/>
        </p:nvSpPr>
        <p:spPr>
          <a:xfrm>
            <a:off x="8935207" y="3736725"/>
            <a:ext cx="2926867" cy="3121275"/>
          </a:xfrm>
          <a:prstGeom prst="rect">
            <a:avLst/>
          </a:prstGeom>
          <a:solidFill>
            <a:srgbClr val="FFFFFF">
              <a:alpha val="8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638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150">
            <a:extLst>
              <a:ext uri="{FF2B5EF4-FFF2-40B4-BE49-F238E27FC236}">
                <a16:creationId xmlns:a16="http://schemas.microsoft.com/office/drawing/2014/main" id="{0C0498FA-C8D2-4ABA-856D-5AB46B0AEC06}"/>
              </a:ext>
            </a:extLst>
          </p:cNvPr>
          <p:cNvPicPr>
            <a:picLocks noChangeAspect="1"/>
          </p:cNvPicPr>
          <p:nvPr/>
        </p:nvPicPr>
        <p:blipFill rotWithShape="1">
          <a:blip r:embed="rId3"/>
          <a:srcRect l="45682" r="24875"/>
          <a:stretch/>
        </p:blipFill>
        <p:spPr>
          <a:xfrm>
            <a:off x="753004" y="1365729"/>
            <a:ext cx="4323950" cy="4754880"/>
          </a:xfrm>
          <a:prstGeom prst="rect">
            <a:avLst/>
          </a:prstGeom>
        </p:spPr>
      </p:pic>
      <p:sp>
        <p:nvSpPr>
          <p:cNvPr id="2" name="Title 1">
            <a:extLst>
              <a:ext uri="{FF2B5EF4-FFF2-40B4-BE49-F238E27FC236}">
                <a16:creationId xmlns:a16="http://schemas.microsoft.com/office/drawing/2014/main" id="{838F6CB2-2D0D-496D-A112-4856107A8025}"/>
              </a:ext>
            </a:extLst>
          </p:cNvPr>
          <p:cNvSpPr>
            <a:spLocks noGrp="1"/>
          </p:cNvSpPr>
          <p:nvPr>
            <p:ph type="title"/>
          </p:nvPr>
        </p:nvSpPr>
        <p:spPr/>
        <p:txBody>
          <a:bodyPr>
            <a:normAutofit fontScale="90000"/>
          </a:bodyPr>
          <a:lstStyle/>
          <a:p>
            <a:r>
              <a:rPr lang="en-US"/>
              <a:t>Model Errors – What can you do?</a:t>
            </a:r>
          </a:p>
        </p:txBody>
      </p:sp>
      <p:sp>
        <p:nvSpPr>
          <p:cNvPr id="440" name="Text Placeholder 439">
            <a:extLst>
              <a:ext uri="{FF2B5EF4-FFF2-40B4-BE49-F238E27FC236}">
                <a16:creationId xmlns:a16="http://schemas.microsoft.com/office/drawing/2014/main" id="{87FCC91F-2756-41D0-BB89-669D6210D7EB}"/>
              </a:ext>
            </a:extLst>
          </p:cNvPr>
          <p:cNvSpPr>
            <a:spLocks noGrp="1"/>
          </p:cNvSpPr>
          <p:nvPr>
            <p:ph type="body" sz="quarter" idx="12"/>
          </p:nvPr>
        </p:nvSpPr>
        <p:spPr>
          <a:xfrm>
            <a:off x="5938644" y="1435100"/>
            <a:ext cx="5670607" cy="3323987"/>
          </a:xfrm>
        </p:spPr>
        <p:txBody>
          <a:bodyPr/>
          <a:lstStyle/>
          <a:p>
            <a:r>
              <a:rPr lang="en-US"/>
              <a:t>Common errors: false positives, false negatives, partially correct, uncertain…</a:t>
            </a:r>
          </a:p>
          <a:p>
            <a:r>
              <a:rPr lang="en-US"/>
              <a:t>Consider the costs of errors and provide appropriate mitigation strategies</a:t>
            </a:r>
          </a:p>
          <a:p>
            <a:endParaRPr lang="en-US"/>
          </a:p>
        </p:txBody>
      </p:sp>
      <p:grpSp>
        <p:nvGrpSpPr>
          <p:cNvPr id="56" name="Group 55">
            <a:extLst>
              <a:ext uri="{FF2B5EF4-FFF2-40B4-BE49-F238E27FC236}">
                <a16:creationId xmlns:a16="http://schemas.microsoft.com/office/drawing/2014/main" id="{7A1A47FC-C9C3-4BFC-B46D-00EFE7A8700C}"/>
              </a:ext>
            </a:extLst>
          </p:cNvPr>
          <p:cNvGrpSpPr>
            <a:grpSpLocks noChangeAspect="1"/>
          </p:cNvGrpSpPr>
          <p:nvPr/>
        </p:nvGrpSpPr>
        <p:grpSpPr>
          <a:xfrm>
            <a:off x="422939" y="4628815"/>
            <a:ext cx="7532873" cy="1815673"/>
            <a:chOff x="2037708" y="3461373"/>
            <a:chExt cx="6848061" cy="1650612"/>
          </a:xfrm>
        </p:grpSpPr>
        <p:grpSp>
          <p:nvGrpSpPr>
            <p:cNvPr id="57" name="Group 56">
              <a:extLst>
                <a:ext uri="{FF2B5EF4-FFF2-40B4-BE49-F238E27FC236}">
                  <a16:creationId xmlns:a16="http://schemas.microsoft.com/office/drawing/2014/main" id="{A73D39BE-EE5B-4F72-8ABF-0C4FEF5C8464}"/>
                </a:ext>
              </a:extLst>
            </p:cNvPr>
            <p:cNvGrpSpPr/>
            <p:nvPr/>
          </p:nvGrpSpPr>
          <p:grpSpPr>
            <a:xfrm>
              <a:off x="2037708" y="3461373"/>
              <a:ext cx="1280160" cy="1650612"/>
              <a:chOff x="2037708" y="3487358"/>
              <a:chExt cx="1280160" cy="1650612"/>
            </a:xfrm>
          </p:grpSpPr>
          <p:sp>
            <p:nvSpPr>
              <p:cNvPr id="70" name="Rectangle: Rounded Corners 69">
                <a:extLst>
                  <a:ext uri="{FF2B5EF4-FFF2-40B4-BE49-F238E27FC236}">
                    <a16:creationId xmlns:a16="http://schemas.microsoft.com/office/drawing/2014/main" id="{7073E662-57D0-466D-B075-3B7C9DD1FB6B}"/>
                  </a:ext>
                </a:extLst>
              </p:cNvPr>
              <p:cNvSpPr/>
              <p:nvPr/>
            </p:nvSpPr>
            <p:spPr>
              <a:xfrm>
                <a:off x="2037708"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invocation.</a:t>
                </a:r>
              </a:p>
            </p:txBody>
          </p:sp>
          <p:sp>
            <p:nvSpPr>
              <p:cNvPr id="71" name="TextBox 70">
                <a:extLst>
                  <a:ext uri="{FF2B5EF4-FFF2-40B4-BE49-F238E27FC236}">
                    <a16:creationId xmlns:a16="http://schemas.microsoft.com/office/drawing/2014/main" id="{A010C324-4718-4781-9CD5-E2B419A9E5B3}"/>
                  </a:ext>
                </a:extLst>
              </p:cNvPr>
              <p:cNvSpPr txBox="1"/>
              <p:nvPr/>
            </p:nvSpPr>
            <p:spPr>
              <a:xfrm>
                <a:off x="2066061" y="3487358"/>
                <a:ext cx="268431" cy="30777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7</a:t>
                </a:r>
              </a:p>
            </p:txBody>
          </p:sp>
        </p:grpSp>
        <p:grpSp>
          <p:nvGrpSpPr>
            <p:cNvPr id="58" name="Group 57">
              <a:extLst>
                <a:ext uri="{FF2B5EF4-FFF2-40B4-BE49-F238E27FC236}">
                  <a16:creationId xmlns:a16="http://schemas.microsoft.com/office/drawing/2014/main" id="{CA46729B-CC19-4282-B4E0-7D2E22E6473C}"/>
                </a:ext>
              </a:extLst>
            </p:cNvPr>
            <p:cNvGrpSpPr/>
            <p:nvPr/>
          </p:nvGrpSpPr>
          <p:grpSpPr>
            <a:xfrm>
              <a:off x="3429683" y="3461373"/>
              <a:ext cx="1280160" cy="1650612"/>
              <a:chOff x="3624605" y="3487358"/>
              <a:chExt cx="1280160" cy="1650612"/>
            </a:xfrm>
          </p:grpSpPr>
          <p:sp>
            <p:nvSpPr>
              <p:cNvPr id="68" name="Rectangle: Rounded Corners 67">
                <a:extLst>
                  <a:ext uri="{FF2B5EF4-FFF2-40B4-BE49-F238E27FC236}">
                    <a16:creationId xmlns:a16="http://schemas.microsoft.com/office/drawing/2014/main" id="{A436926F-7AC0-40A5-9A1B-FE2A4B165EAB}"/>
                  </a:ext>
                </a:extLst>
              </p:cNvPr>
              <p:cNvSpPr/>
              <p:nvPr/>
            </p:nvSpPr>
            <p:spPr>
              <a:xfrm>
                <a:off x="3624605"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dismissal.</a:t>
                </a:r>
              </a:p>
            </p:txBody>
          </p:sp>
          <p:sp>
            <p:nvSpPr>
              <p:cNvPr id="69" name="TextBox 68">
                <a:extLst>
                  <a:ext uri="{FF2B5EF4-FFF2-40B4-BE49-F238E27FC236}">
                    <a16:creationId xmlns:a16="http://schemas.microsoft.com/office/drawing/2014/main" id="{E1540CE4-FA85-4EB9-A236-297D72EA1E1C}"/>
                  </a:ext>
                </a:extLst>
              </p:cNvPr>
              <p:cNvSpPr txBox="1"/>
              <p:nvPr/>
            </p:nvSpPr>
            <p:spPr>
              <a:xfrm>
                <a:off x="3652958" y="3487358"/>
                <a:ext cx="268431" cy="30777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8</a:t>
                </a:r>
              </a:p>
            </p:txBody>
          </p:sp>
        </p:grpSp>
        <p:grpSp>
          <p:nvGrpSpPr>
            <p:cNvPr id="59" name="Group 58">
              <a:extLst>
                <a:ext uri="{FF2B5EF4-FFF2-40B4-BE49-F238E27FC236}">
                  <a16:creationId xmlns:a16="http://schemas.microsoft.com/office/drawing/2014/main" id="{36E6EB00-C3C9-4964-84B2-2125CD921C1F}"/>
                </a:ext>
              </a:extLst>
            </p:cNvPr>
            <p:cNvGrpSpPr/>
            <p:nvPr/>
          </p:nvGrpSpPr>
          <p:grpSpPr>
            <a:xfrm>
              <a:off x="4821658" y="3461373"/>
              <a:ext cx="1280160" cy="1650612"/>
              <a:chOff x="5034302" y="3487358"/>
              <a:chExt cx="1280160" cy="1650612"/>
            </a:xfrm>
          </p:grpSpPr>
          <p:sp>
            <p:nvSpPr>
              <p:cNvPr id="66" name="Rectangle: Rounded Corners 65">
                <a:extLst>
                  <a:ext uri="{FF2B5EF4-FFF2-40B4-BE49-F238E27FC236}">
                    <a16:creationId xmlns:a16="http://schemas.microsoft.com/office/drawing/2014/main" id="{86E59562-35ED-4D5E-B34F-FA28F1A4C466}"/>
                  </a:ext>
                </a:extLst>
              </p:cNvPr>
              <p:cNvSpPr/>
              <p:nvPr/>
            </p:nvSpPr>
            <p:spPr>
              <a:xfrm>
                <a:off x="5034302"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correction.</a:t>
                </a:r>
              </a:p>
            </p:txBody>
          </p:sp>
          <p:sp>
            <p:nvSpPr>
              <p:cNvPr id="67" name="TextBox 66">
                <a:extLst>
                  <a:ext uri="{FF2B5EF4-FFF2-40B4-BE49-F238E27FC236}">
                    <a16:creationId xmlns:a16="http://schemas.microsoft.com/office/drawing/2014/main" id="{40DC4758-DBA0-45FA-BD09-4199DD015F8E}"/>
                  </a:ext>
                </a:extLst>
              </p:cNvPr>
              <p:cNvSpPr txBox="1"/>
              <p:nvPr/>
            </p:nvSpPr>
            <p:spPr>
              <a:xfrm>
                <a:off x="5062655" y="3487358"/>
                <a:ext cx="268431" cy="30777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9</a:t>
                </a:r>
              </a:p>
            </p:txBody>
          </p:sp>
        </p:grpSp>
        <p:grpSp>
          <p:nvGrpSpPr>
            <p:cNvPr id="60" name="Group 59">
              <a:extLst>
                <a:ext uri="{FF2B5EF4-FFF2-40B4-BE49-F238E27FC236}">
                  <a16:creationId xmlns:a16="http://schemas.microsoft.com/office/drawing/2014/main" id="{B903BEE8-2712-4714-A374-BFE369FB105F}"/>
                </a:ext>
              </a:extLst>
            </p:cNvPr>
            <p:cNvGrpSpPr/>
            <p:nvPr/>
          </p:nvGrpSpPr>
          <p:grpSpPr>
            <a:xfrm>
              <a:off x="6213633" y="3461373"/>
              <a:ext cx="1280160" cy="1650612"/>
              <a:chOff x="6443999" y="3487358"/>
              <a:chExt cx="1280160" cy="1650612"/>
            </a:xfrm>
          </p:grpSpPr>
          <p:sp>
            <p:nvSpPr>
              <p:cNvPr id="64" name="Rectangle: Rounded Corners 63">
                <a:extLst>
                  <a:ext uri="{FF2B5EF4-FFF2-40B4-BE49-F238E27FC236}">
                    <a16:creationId xmlns:a16="http://schemas.microsoft.com/office/drawing/2014/main" id="{4A1070FA-4DDB-48BE-963E-0AC507F12724}"/>
                  </a:ext>
                </a:extLst>
              </p:cNvPr>
              <p:cNvSpPr/>
              <p:nvPr/>
            </p:nvSpPr>
            <p:spPr>
              <a:xfrm>
                <a:off x="6443999"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Scope services when in doubt.</a:t>
                </a:r>
              </a:p>
            </p:txBody>
          </p:sp>
          <p:sp>
            <p:nvSpPr>
              <p:cNvPr id="65" name="TextBox 64">
                <a:extLst>
                  <a:ext uri="{FF2B5EF4-FFF2-40B4-BE49-F238E27FC236}">
                    <a16:creationId xmlns:a16="http://schemas.microsoft.com/office/drawing/2014/main" id="{3EBF483F-FF49-49F4-A5AB-0E7D9F03FF47}"/>
                  </a:ext>
                </a:extLst>
              </p:cNvPr>
              <p:cNvSpPr txBox="1"/>
              <p:nvPr/>
            </p:nvSpPr>
            <p:spPr>
              <a:xfrm>
                <a:off x="6472352" y="3487358"/>
                <a:ext cx="368982" cy="30777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10</a:t>
                </a:r>
              </a:p>
            </p:txBody>
          </p:sp>
        </p:grpSp>
        <p:grpSp>
          <p:nvGrpSpPr>
            <p:cNvPr id="61" name="Group 60">
              <a:extLst>
                <a:ext uri="{FF2B5EF4-FFF2-40B4-BE49-F238E27FC236}">
                  <a16:creationId xmlns:a16="http://schemas.microsoft.com/office/drawing/2014/main" id="{0F9559AB-7A19-4608-B682-3868F7D14FAE}"/>
                </a:ext>
              </a:extLst>
            </p:cNvPr>
            <p:cNvGrpSpPr/>
            <p:nvPr/>
          </p:nvGrpSpPr>
          <p:grpSpPr>
            <a:xfrm>
              <a:off x="7605609" y="3461373"/>
              <a:ext cx="1280160" cy="1650612"/>
              <a:chOff x="7853697" y="3487357"/>
              <a:chExt cx="1280160" cy="1650612"/>
            </a:xfrm>
          </p:grpSpPr>
          <p:sp>
            <p:nvSpPr>
              <p:cNvPr id="62" name="Rectangle: Rounded Corners 61">
                <a:extLst>
                  <a:ext uri="{FF2B5EF4-FFF2-40B4-BE49-F238E27FC236}">
                    <a16:creationId xmlns:a16="http://schemas.microsoft.com/office/drawing/2014/main" id="{56285537-8886-43B0-9DF9-FF86DD664F2A}"/>
                  </a:ext>
                </a:extLst>
              </p:cNvPr>
              <p:cNvSpPr/>
              <p:nvPr/>
            </p:nvSpPr>
            <p:spPr>
              <a:xfrm>
                <a:off x="7853697" y="3492049"/>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Make clear why the system did what it did.</a:t>
                </a:r>
              </a:p>
            </p:txBody>
          </p:sp>
          <p:sp>
            <p:nvSpPr>
              <p:cNvPr id="63" name="TextBox 62">
                <a:extLst>
                  <a:ext uri="{FF2B5EF4-FFF2-40B4-BE49-F238E27FC236}">
                    <a16:creationId xmlns:a16="http://schemas.microsoft.com/office/drawing/2014/main" id="{A2E79DC3-A03D-41DD-B51B-AEAAF7CD3F0F}"/>
                  </a:ext>
                </a:extLst>
              </p:cNvPr>
              <p:cNvSpPr txBox="1"/>
              <p:nvPr/>
            </p:nvSpPr>
            <p:spPr>
              <a:xfrm>
                <a:off x="7882050" y="3487357"/>
                <a:ext cx="368982" cy="30777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11</a:t>
                </a:r>
              </a:p>
            </p:txBody>
          </p:sp>
        </p:grpSp>
      </p:grpSp>
      <mc:AlternateContent xmlns:mc="http://schemas.openxmlformats.org/markup-compatibility/2006" xmlns:p14="http://schemas.microsoft.com/office/powerpoint/2010/main">
        <mc:Choice Requires="p14">
          <p:contentPart p14:bwMode="auto" r:id="rId4">
            <p14:nvContentPartPr>
              <p14:cNvPr id="436" name="Ink 435">
                <a:extLst>
                  <a:ext uri="{FF2B5EF4-FFF2-40B4-BE49-F238E27FC236}">
                    <a16:creationId xmlns:a16="http://schemas.microsoft.com/office/drawing/2014/main" id="{D8C54CDE-9E23-4FE0-B109-E0C7F606FC8E}"/>
                  </a:ext>
                </a:extLst>
              </p14:cNvPr>
              <p14:cNvContentPartPr/>
              <p14:nvPr/>
            </p14:nvContentPartPr>
            <p14:xfrm>
              <a:off x="9263155" y="7386835"/>
              <a:ext cx="360" cy="360"/>
            </p14:xfrm>
          </p:contentPart>
        </mc:Choice>
        <mc:Fallback xmlns="">
          <p:pic>
            <p:nvPicPr>
              <p:cNvPr id="436" name="Ink 435">
                <a:extLst>
                  <a:ext uri="{FF2B5EF4-FFF2-40B4-BE49-F238E27FC236}">
                    <a16:creationId xmlns:a16="http://schemas.microsoft.com/office/drawing/2014/main" id="{D8C54CDE-9E23-4FE0-B109-E0C7F606FC8E}"/>
                  </a:ext>
                </a:extLst>
              </p:cNvPr>
              <p:cNvPicPr/>
              <p:nvPr/>
            </p:nvPicPr>
            <p:blipFill>
              <a:blip r:embed="rId5"/>
              <a:stretch>
                <a:fillRect/>
              </a:stretch>
            </p:blipFill>
            <p:spPr>
              <a:xfrm>
                <a:off x="9209155" y="7278835"/>
                <a:ext cx="108000" cy="216000"/>
              </a:xfrm>
              <a:prstGeom prst="rect">
                <a:avLst/>
              </a:prstGeom>
            </p:spPr>
          </p:pic>
        </mc:Fallback>
      </mc:AlternateContent>
      <p:sp>
        <p:nvSpPr>
          <p:cNvPr id="26" name="Rectangle: Rounded Corners 25">
            <a:extLst>
              <a:ext uri="{FF2B5EF4-FFF2-40B4-BE49-F238E27FC236}">
                <a16:creationId xmlns:a16="http://schemas.microsoft.com/office/drawing/2014/main" id="{272E975F-E4EB-49A8-BBE2-C095ABF7B659}"/>
              </a:ext>
            </a:extLst>
          </p:cNvPr>
          <p:cNvSpPr/>
          <p:nvPr/>
        </p:nvSpPr>
        <p:spPr>
          <a:xfrm>
            <a:off x="3468829" y="4615944"/>
            <a:ext cx="1435118" cy="1890429"/>
          </a:xfrm>
          <a:prstGeom prst="roundRect">
            <a:avLst>
              <a:gd name="adj" fmla="val 10803"/>
            </a:avLst>
          </a:prstGeom>
          <a:solidFill>
            <a:srgbClr val="FFFFFF">
              <a:alpha val="8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8" name="Rectangle: Rounded Corners 437">
            <a:extLst>
              <a:ext uri="{FF2B5EF4-FFF2-40B4-BE49-F238E27FC236}">
                <a16:creationId xmlns:a16="http://schemas.microsoft.com/office/drawing/2014/main" id="{AA3F05FA-5E3E-426E-8B05-B1B038B747E3}"/>
              </a:ext>
            </a:extLst>
          </p:cNvPr>
          <p:cNvSpPr/>
          <p:nvPr/>
        </p:nvSpPr>
        <p:spPr>
          <a:xfrm>
            <a:off x="4996853" y="4593693"/>
            <a:ext cx="3254633" cy="1890429"/>
          </a:xfrm>
          <a:prstGeom prst="roundRect">
            <a:avLst>
              <a:gd name="adj" fmla="val 10803"/>
            </a:avLst>
          </a:prstGeom>
          <a:solidFill>
            <a:srgbClr val="FFFFFF">
              <a:alpha val="8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Arc 3">
            <a:extLst>
              <a:ext uri="{FF2B5EF4-FFF2-40B4-BE49-F238E27FC236}">
                <a16:creationId xmlns:a16="http://schemas.microsoft.com/office/drawing/2014/main" id="{34E20B21-4B87-4FDC-AB35-54BDF5E686C6}"/>
              </a:ext>
            </a:extLst>
          </p:cNvPr>
          <p:cNvSpPr/>
          <p:nvPr/>
        </p:nvSpPr>
        <p:spPr>
          <a:xfrm>
            <a:off x="4197424" y="2671981"/>
            <a:ext cx="1252711" cy="1724275"/>
          </a:xfrm>
          <a:prstGeom prst="arc">
            <a:avLst>
              <a:gd name="adj1" fmla="val 16200000"/>
              <a:gd name="adj2" fmla="val 5295682"/>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30501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148">
            <a:extLst>
              <a:ext uri="{FF2B5EF4-FFF2-40B4-BE49-F238E27FC236}">
                <a16:creationId xmlns:a16="http://schemas.microsoft.com/office/drawing/2014/main" id="{BE2E95EF-1E63-4BDB-86C5-BB7AA5CB165D}"/>
              </a:ext>
            </a:extLst>
          </p:cNvPr>
          <p:cNvPicPr>
            <a:picLocks noChangeAspect="1"/>
          </p:cNvPicPr>
          <p:nvPr/>
        </p:nvPicPr>
        <p:blipFill rotWithShape="1">
          <a:blip r:embed="rId3"/>
          <a:srcRect l="45682" r="24875"/>
          <a:stretch/>
        </p:blipFill>
        <p:spPr>
          <a:xfrm>
            <a:off x="753004" y="1365729"/>
            <a:ext cx="4323950" cy="4754880"/>
          </a:xfrm>
          <a:prstGeom prst="rect">
            <a:avLst/>
          </a:prstGeom>
        </p:spPr>
      </p:pic>
      <p:sp>
        <p:nvSpPr>
          <p:cNvPr id="2" name="Title 1">
            <a:extLst>
              <a:ext uri="{FF2B5EF4-FFF2-40B4-BE49-F238E27FC236}">
                <a16:creationId xmlns:a16="http://schemas.microsoft.com/office/drawing/2014/main" id="{838F6CB2-2D0D-496D-A112-4856107A8025}"/>
              </a:ext>
            </a:extLst>
          </p:cNvPr>
          <p:cNvSpPr>
            <a:spLocks noGrp="1"/>
          </p:cNvSpPr>
          <p:nvPr>
            <p:ph type="title"/>
          </p:nvPr>
        </p:nvSpPr>
        <p:spPr/>
        <p:txBody>
          <a:bodyPr>
            <a:normAutofit fontScale="90000"/>
          </a:bodyPr>
          <a:lstStyle/>
          <a:p>
            <a:r>
              <a:rPr lang="en-US"/>
              <a:t>Model Errors – What can you do?</a:t>
            </a:r>
          </a:p>
        </p:txBody>
      </p:sp>
      <p:sp>
        <p:nvSpPr>
          <p:cNvPr id="440" name="Text Placeholder 439">
            <a:extLst>
              <a:ext uri="{FF2B5EF4-FFF2-40B4-BE49-F238E27FC236}">
                <a16:creationId xmlns:a16="http://schemas.microsoft.com/office/drawing/2014/main" id="{87FCC91F-2756-41D0-BB89-669D6210D7EB}"/>
              </a:ext>
            </a:extLst>
          </p:cNvPr>
          <p:cNvSpPr>
            <a:spLocks noGrp="1"/>
          </p:cNvSpPr>
          <p:nvPr>
            <p:ph type="body" sz="quarter" idx="12"/>
          </p:nvPr>
        </p:nvSpPr>
        <p:spPr>
          <a:xfrm>
            <a:off x="5938644" y="1435100"/>
            <a:ext cx="5670607" cy="2739211"/>
          </a:xfrm>
        </p:spPr>
        <p:txBody>
          <a:bodyPr/>
          <a:lstStyle/>
          <a:p>
            <a:r>
              <a:rPr lang="en-US"/>
              <a:t>Common errors: false positives, false negatives, partially correct, uncertain…</a:t>
            </a:r>
          </a:p>
          <a:p>
            <a:r>
              <a:rPr lang="en-US"/>
              <a:t>Consider the costs of errors and provide appropriate mitigation strategies (or explanations)</a:t>
            </a:r>
          </a:p>
        </p:txBody>
      </p:sp>
      <p:grpSp>
        <p:nvGrpSpPr>
          <p:cNvPr id="56" name="Group 55">
            <a:extLst>
              <a:ext uri="{FF2B5EF4-FFF2-40B4-BE49-F238E27FC236}">
                <a16:creationId xmlns:a16="http://schemas.microsoft.com/office/drawing/2014/main" id="{7A1A47FC-C9C3-4BFC-B46D-00EFE7A8700C}"/>
              </a:ext>
            </a:extLst>
          </p:cNvPr>
          <p:cNvGrpSpPr>
            <a:grpSpLocks noChangeAspect="1"/>
          </p:cNvGrpSpPr>
          <p:nvPr/>
        </p:nvGrpSpPr>
        <p:grpSpPr>
          <a:xfrm>
            <a:off x="422939" y="4628815"/>
            <a:ext cx="7532873" cy="1815673"/>
            <a:chOff x="2037708" y="3461373"/>
            <a:chExt cx="6848061" cy="1650612"/>
          </a:xfrm>
        </p:grpSpPr>
        <p:grpSp>
          <p:nvGrpSpPr>
            <p:cNvPr id="57" name="Group 56">
              <a:extLst>
                <a:ext uri="{FF2B5EF4-FFF2-40B4-BE49-F238E27FC236}">
                  <a16:creationId xmlns:a16="http://schemas.microsoft.com/office/drawing/2014/main" id="{A73D39BE-EE5B-4F72-8ABF-0C4FEF5C8464}"/>
                </a:ext>
              </a:extLst>
            </p:cNvPr>
            <p:cNvGrpSpPr/>
            <p:nvPr/>
          </p:nvGrpSpPr>
          <p:grpSpPr>
            <a:xfrm>
              <a:off x="2037708" y="3461373"/>
              <a:ext cx="1280160" cy="1650612"/>
              <a:chOff x="2037708" y="3487358"/>
              <a:chExt cx="1280160" cy="1650612"/>
            </a:xfrm>
          </p:grpSpPr>
          <p:sp>
            <p:nvSpPr>
              <p:cNvPr id="70" name="Rectangle: Rounded Corners 69">
                <a:extLst>
                  <a:ext uri="{FF2B5EF4-FFF2-40B4-BE49-F238E27FC236}">
                    <a16:creationId xmlns:a16="http://schemas.microsoft.com/office/drawing/2014/main" id="{7073E662-57D0-466D-B075-3B7C9DD1FB6B}"/>
                  </a:ext>
                </a:extLst>
              </p:cNvPr>
              <p:cNvSpPr/>
              <p:nvPr/>
            </p:nvSpPr>
            <p:spPr>
              <a:xfrm>
                <a:off x="2037708"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invocation.</a:t>
                </a:r>
              </a:p>
            </p:txBody>
          </p:sp>
          <p:sp>
            <p:nvSpPr>
              <p:cNvPr id="71" name="TextBox 70">
                <a:extLst>
                  <a:ext uri="{FF2B5EF4-FFF2-40B4-BE49-F238E27FC236}">
                    <a16:creationId xmlns:a16="http://schemas.microsoft.com/office/drawing/2014/main" id="{A010C324-4718-4781-9CD5-E2B419A9E5B3}"/>
                  </a:ext>
                </a:extLst>
              </p:cNvPr>
              <p:cNvSpPr txBox="1"/>
              <p:nvPr/>
            </p:nvSpPr>
            <p:spPr>
              <a:xfrm>
                <a:off x="2066061" y="3487358"/>
                <a:ext cx="268431" cy="30777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7</a:t>
                </a:r>
              </a:p>
            </p:txBody>
          </p:sp>
        </p:grpSp>
        <p:grpSp>
          <p:nvGrpSpPr>
            <p:cNvPr id="58" name="Group 57">
              <a:extLst>
                <a:ext uri="{FF2B5EF4-FFF2-40B4-BE49-F238E27FC236}">
                  <a16:creationId xmlns:a16="http://schemas.microsoft.com/office/drawing/2014/main" id="{CA46729B-CC19-4282-B4E0-7D2E22E6473C}"/>
                </a:ext>
              </a:extLst>
            </p:cNvPr>
            <p:cNvGrpSpPr/>
            <p:nvPr/>
          </p:nvGrpSpPr>
          <p:grpSpPr>
            <a:xfrm>
              <a:off x="3429683" y="3461373"/>
              <a:ext cx="1280160" cy="1650612"/>
              <a:chOff x="3624605" y="3487358"/>
              <a:chExt cx="1280160" cy="1650612"/>
            </a:xfrm>
          </p:grpSpPr>
          <p:sp>
            <p:nvSpPr>
              <p:cNvPr id="68" name="Rectangle: Rounded Corners 67">
                <a:extLst>
                  <a:ext uri="{FF2B5EF4-FFF2-40B4-BE49-F238E27FC236}">
                    <a16:creationId xmlns:a16="http://schemas.microsoft.com/office/drawing/2014/main" id="{A436926F-7AC0-40A5-9A1B-FE2A4B165EAB}"/>
                  </a:ext>
                </a:extLst>
              </p:cNvPr>
              <p:cNvSpPr/>
              <p:nvPr/>
            </p:nvSpPr>
            <p:spPr>
              <a:xfrm>
                <a:off x="3624605"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dismissal.</a:t>
                </a:r>
              </a:p>
            </p:txBody>
          </p:sp>
          <p:sp>
            <p:nvSpPr>
              <p:cNvPr id="69" name="TextBox 68">
                <a:extLst>
                  <a:ext uri="{FF2B5EF4-FFF2-40B4-BE49-F238E27FC236}">
                    <a16:creationId xmlns:a16="http://schemas.microsoft.com/office/drawing/2014/main" id="{E1540CE4-FA85-4EB9-A236-297D72EA1E1C}"/>
                  </a:ext>
                </a:extLst>
              </p:cNvPr>
              <p:cNvSpPr txBox="1"/>
              <p:nvPr/>
            </p:nvSpPr>
            <p:spPr>
              <a:xfrm>
                <a:off x="3652958" y="3487358"/>
                <a:ext cx="268431" cy="30777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8</a:t>
                </a:r>
              </a:p>
            </p:txBody>
          </p:sp>
        </p:grpSp>
        <p:grpSp>
          <p:nvGrpSpPr>
            <p:cNvPr id="59" name="Group 58">
              <a:extLst>
                <a:ext uri="{FF2B5EF4-FFF2-40B4-BE49-F238E27FC236}">
                  <a16:creationId xmlns:a16="http://schemas.microsoft.com/office/drawing/2014/main" id="{36E6EB00-C3C9-4964-84B2-2125CD921C1F}"/>
                </a:ext>
              </a:extLst>
            </p:cNvPr>
            <p:cNvGrpSpPr/>
            <p:nvPr/>
          </p:nvGrpSpPr>
          <p:grpSpPr>
            <a:xfrm>
              <a:off x="4821658" y="3461373"/>
              <a:ext cx="1280160" cy="1650612"/>
              <a:chOff x="5034302" y="3487358"/>
              <a:chExt cx="1280160" cy="1650612"/>
            </a:xfrm>
          </p:grpSpPr>
          <p:sp>
            <p:nvSpPr>
              <p:cNvPr id="66" name="Rectangle: Rounded Corners 65">
                <a:extLst>
                  <a:ext uri="{FF2B5EF4-FFF2-40B4-BE49-F238E27FC236}">
                    <a16:creationId xmlns:a16="http://schemas.microsoft.com/office/drawing/2014/main" id="{86E59562-35ED-4D5E-B34F-FA28F1A4C466}"/>
                  </a:ext>
                </a:extLst>
              </p:cNvPr>
              <p:cNvSpPr/>
              <p:nvPr/>
            </p:nvSpPr>
            <p:spPr>
              <a:xfrm>
                <a:off x="5034302"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correction.</a:t>
                </a:r>
              </a:p>
            </p:txBody>
          </p:sp>
          <p:sp>
            <p:nvSpPr>
              <p:cNvPr id="67" name="TextBox 66">
                <a:extLst>
                  <a:ext uri="{FF2B5EF4-FFF2-40B4-BE49-F238E27FC236}">
                    <a16:creationId xmlns:a16="http://schemas.microsoft.com/office/drawing/2014/main" id="{40DC4758-DBA0-45FA-BD09-4199DD015F8E}"/>
                  </a:ext>
                </a:extLst>
              </p:cNvPr>
              <p:cNvSpPr txBox="1"/>
              <p:nvPr/>
            </p:nvSpPr>
            <p:spPr>
              <a:xfrm>
                <a:off x="5062655" y="3487358"/>
                <a:ext cx="268431" cy="30777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9</a:t>
                </a:r>
              </a:p>
            </p:txBody>
          </p:sp>
        </p:grpSp>
        <p:grpSp>
          <p:nvGrpSpPr>
            <p:cNvPr id="60" name="Group 59">
              <a:extLst>
                <a:ext uri="{FF2B5EF4-FFF2-40B4-BE49-F238E27FC236}">
                  <a16:creationId xmlns:a16="http://schemas.microsoft.com/office/drawing/2014/main" id="{B903BEE8-2712-4714-A374-BFE369FB105F}"/>
                </a:ext>
              </a:extLst>
            </p:cNvPr>
            <p:cNvGrpSpPr/>
            <p:nvPr/>
          </p:nvGrpSpPr>
          <p:grpSpPr>
            <a:xfrm>
              <a:off x="6213633" y="3461373"/>
              <a:ext cx="1280160" cy="1650612"/>
              <a:chOff x="6443999" y="3487358"/>
              <a:chExt cx="1280160" cy="1650612"/>
            </a:xfrm>
          </p:grpSpPr>
          <p:sp>
            <p:nvSpPr>
              <p:cNvPr id="64" name="Rectangle: Rounded Corners 63">
                <a:extLst>
                  <a:ext uri="{FF2B5EF4-FFF2-40B4-BE49-F238E27FC236}">
                    <a16:creationId xmlns:a16="http://schemas.microsoft.com/office/drawing/2014/main" id="{4A1070FA-4DDB-48BE-963E-0AC507F12724}"/>
                  </a:ext>
                </a:extLst>
              </p:cNvPr>
              <p:cNvSpPr/>
              <p:nvPr/>
            </p:nvSpPr>
            <p:spPr>
              <a:xfrm>
                <a:off x="6443999"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Scope services when in doubt.</a:t>
                </a:r>
              </a:p>
            </p:txBody>
          </p:sp>
          <p:sp>
            <p:nvSpPr>
              <p:cNvPr id="65" name="TextBox 64">
                <a:extLst>
                  <a:ext uri="{FF2B5EF4-FFF2-40B4-BE49-F238E27FC236}">
                    <a16:creationId xmlns:a16="http://schemas.microsoft.com/office/drawing/2014/main" id="{3EBF483F-FF49-49F4-A5AB-0E7D9F03FF47}"/>
                  </a:ext>
                </a:extLst>
              </p:cNvPr>
              <p:cNvSpPr txBox="1"/>
              <p:nvPr/>
            </p:nvSpPr>
            <p:spPr>
              <a:xfrm>
                <a:off x="6472352" y="3487358"/>
                <a:ext cx="368982" cy="30777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10</a:t>
                </a:r>
              </a:p>
            </p:txBody>
          </p:sp>
        </p:grpSp>
        <p:grpSp>
          <p:nvGrpSpPr>
            <p:cNvPr id="61" name="Group 60">
              <a:extLst>
                <a:ext uri="{FF2B5EF4-FFF2-40B4-BE49-F238E27FC236}">
                  <a16:creationId xmlns:a16="http://schemas.microsoft.com/office/drawing/2014/main" id="{0F9559AB-7A19-4608-B682-3868F7D14FAE}"/>
                </a:ext>
              </a:extLst>
            </p:cNvPr>
            <p:cNvGrpSpPr/>
            <p:nvPr/>
          </p:nvGrpSpPr>
          <p:grpSpPr>
            <a:xfrm>
              <a:off x="7605609" y="3461373"/>
              <a:ext cx="1280160" cy="1650612"/>
              <a:chOff x="7853697" y="3487357"/>
              <a:chExt cx="1280160" cy="1650612"/>
            </a:xfrm>
          </p:grpSpPr>
          <p:sp>
            <p:nvSpPr>
              <p:cNvPr id="62" name="Rectangle: Rounded Corners 61">
                <a:extLst>
                  <a:ext uri="{FF2B5EF4-FFF2-40B4-BE49-F238E27FC236}">
                    <a16:creationId xmlns:a16="http://schemas.microsoft.com/office/drawing/2014/main" id="{56285537-8886-43B0-9DF9-FF86DD664F2A}"/>
                  </a:ext>
                </a:extLst>
              </p:cNvPr>
              <p:cNvSpPr/>
              <p:nvPr/>
            </p:nvSpPr>
            <p:spPr>
              <a:xfrm>
                <a:off x="7853697" y="3492049"/>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Make clear why the system did what it did.</a:t>
                </a:r>
              </a:p>
            </p:txBody>
          </p:sp>
          <p:sp>
            <p:nvSpPr>
              <p:cNvPr id="63" name="TextBox 62">
                <a:extLst>
                  <a:ext uri="{FF2B5EF4-FFF2-40B4-BE49-F238E27FC236}">
                    <a16:creationId xmlns:a16="http://schemas.microsoft.com/office/drawing/2014/main" id="{A2E79DC3-A03D-41DD-B51B-AEAAF7CD3F0F}"/>
                  </a:ext>
                </a:extLst>
              </p:cNvPr>
              <p:cNvSpPr txBox="1"/>
              <p:nvPr/>
            </p:nvSpPr>
            <p:spPr>
              <a:xfrm>
                <a:off x="7882050" y="3487357"/>
                <a:ext cx="368982" cy="30777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11</a:t>
                </a:r>
              </a:p>
            </p:txBody>
          </p:sp>
        </p:grpSp>
      </p:grpSp>
      <mc:AlternateContent xmlns:mc="http://schemas.openxmlformats.org/markup-compatibility/2006" xmlns:p14="http://schemas.microsoft.com/office/powerpoint/2010/main">
        <mc:Choice Requires="p14">
          <p:contentPart p14:bwMode="auto" r:id="rId4">
            <p14:nvContentPartPr>
              <p14:cNvPr id="436" name="Ink 435">
                <a:extLst>
                  <a:ext uri="{FF2B5EF4-FFF2-40B4-BE49-F238E27FC236}">
                    <a16:creationId xmlns:a16="http://schemas.microsoft.com/office/drawing/2014/main" id="{D8C54CDE-9E23-4FE0-B109-E0C7F606FC8E}"/>
                  </a:ext>
                </a:extLst>
              </p14:cNvPr>
              <p14:cNvContentPartPr/>
              <p14:nvPr/>
            </p14:nvContentPartPr>
            <p14:xfrm>
              <a:off x="9263155" y="7386835"/>
              <a:ext cx="360" cy="360"/>
            </p14:xfrm>
          </p:contentPart>
        </mc:Choice>
        <mc:Fallback xmlns="">
          <p:pic>
            <p:nvPicPr>
              <p:cNvPr id="436" name="Ink 435">
                <a:extLst>
                  <a:ext uri="{FF2B5EF4-FFF2-40B4-BE49-F238E27FC236}">
                    <a16:creationId xmlns:a16="http://schemas.microsoft.com/office/drawing/2014/main" id="{D8C54CDE-9E23-4FE0-B109-E0C7F606FC8E}"/>
                  </a:ext>
                </a:extLst>
              </p:cNvPr>
              <p:cNvPicPr/>
              <p:nvPr/>
            </p:nvPicPr>
            <p:blipFill>
              <a:blip r:embed="rId5"/>
              <a:stretch>
                <a:fillRect/>
              </a:stretch>
            </p:blipFill>
            <p:spPr>
              <a:xfrm>
                <a:off x="9209155" y="7278835"/>
                <a:ext cx="108000" cy="216000"/>
              </a:xfrm>
              <a:prstGeom prst="rect">
                <a:avLst/>
              </a:prstGeom>
            </p:spPr>
          </p:pic>
        </mc:Fallback>
      </mc:AlternateContent>
      <p:sp>
        <p:nvSpPr>
          <p:cNvPr id="22" name="Arc 21">
            <a:extLst>
              <a:ext uri="{FF2B5EF4-FFF2-40B4-BE49-F238E27FC236}">
                <a16:creationId xmlns:a16="http://schemas.microsoft.com/office/drawing/2014/main" id="{BA20B4D3-570F-4F39-9480-577B282DF10E}"/>
              </a:ext>
            </a:extLst>
          </p:cNvPr>
          <p:cNvSpPr/>
          <p:nvPr/>
        </p:nvSpPr>
        <p:spPr>
          <a:xfrm>
            <a:off x="4197424" y="2671981"/>
            <a:ext cx="1252711" cy="1724275"/>
          </a:xfrm>
          <a:prstGeom prst="arc">
            <a:avLst>
              <a:gd name="adj1" fmla="val 16200000"/>
              <a:gd name="adj2" fmla="val 5295682"/>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0213738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24EBAF7-64FB-45DA-92F4-BF66FD44E0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31410" y="1299195"/>
            <a:ext cx="1005840" cy="1005840"/>
          </a:xfrm>
          <a:prstGeom prst="rect">
            <a:avLst/>
          </a:prstGeom>
        </p:spPr>
      </p:pic>
      <p:sp>
        <p:nvSpPr>
          <p:cNvPr id="2" name="TextBox 1">
            <a:extLst>
              <a:ext uri="{FF2B5EF4-FFF2-40B4-BE49-F238E27FC236}">
                <a16:creationId xmlns:a16="http://schemas.microsoft.com/office/drawing/2014/main" id="{44E0B7AA-CFCE-4AEC-ADB0-9E61F40919BF}"/>
              </a:ext>
            </a:extLst>
          </p:cNvPr>
          <p:cNvSpPr txBox="1"/>
          <p:nvPr/>
        </p:nvSpPr>
        <p:spPr>
          <a:xfrm>
            <a:off x="71911" y="662938"/>
            <a:ext cx="14325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D76BB"/>
                </a:solidFill>
                <a:effectLst/>
                <a:uLnTx/>
                <a:uFillTx/>
                <a:latin typeface="+mj-lt"/>
                <a:cs typeface="Segoe UI" panose="020B0502040204020203" pitchFamily="34" charset="0"/>
              </a:rPr>
              <a:t>INITIALLY</a:t>
            </a:r>
          </a:p>
        </p:txBody>
      </p:sp>
      <p:sp>
        <p:nvSpPr>
          <p:cNvPr id="7" name="TextBox 6">
            <a:extLst>
              <a:ext uri="{FF2B5EF4-FFF2-40B4-BE49-F238E27FC236}">
                <a16:creationId xmlns:a16="http://schemas.microsoft.com/office/drawing/2014/main" id="{E0C9721F-3D5F-405C-9FFC-4C32F5342392}"/>
              </a:ext>
            </a:extLst>
          </p:cNvPr>
          <p:cNvSpPr txBox="1"/>
          <p:nvPr/>
        </p:nvSpPr>
        <p:spPr>
          <a:xfrm>
            <a:off x="71911" y="2258102"/>
            <a:ext cx="19141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D53F26"/>
                </a:solidFill>
                <a:effectLst/>
                <a:uLnTx/>
                <a:uFillTx/>
                <a:latin typeface="+mj-lt"/>
                <a:ea typeface="+mn-ea"/>
                <a:cs typeface="Segoe UI" panose="020B0502040204020203" pitchFamily="34" charset="0"/>
              </a:rPr>
              <a:t>DURING INTERACTION</a:t>
            </a:r>
          </a:p>
        </p:txBody>
      </p:sp>
      <p:sp>
        <p:nvSpPr>
          <p:cNvPr id="8" name="TextBox 7">
            <a:extLst>
              <a:ext uri="{FF2B5EF4-FFF2-40B4-BE49-F238E27FC236}">
                <a16:creationId xmlns:a16="http://schemas.microsoft.com/office/drawing/2014/main" id="{3529D688-CA78-4D33-9AD9-11FF4E98CC4A}"/>
              </a:ext>
            </a:extLst>
          </p:cNvPr>
          <p:cNvSpPr txBox="1"/>
          <p:nvPr/>
        </p:nvSpPr>
        <p:spPr>
          <a:xfrm>
            <a:off x="71911" y="4161042"/>
            <a:ext cx="228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CB615"/>
                </a:solidFill>
                <a:effectLst/>
                <a:uLnTx/>
                <a:uFillTx/>
                <a:latin typeface="+mj-lt"/>
                <a:ea typeface="+mn-ea"/>
                <a:cs typeface="Segoe UI" panose="020B0502040204020203" pitchFamily="34" charset="0"/>
              </a:rPr>
              <a:t>WHEN WRONG</a:t>
            </a:r>
          </a:p>
        </p:txBody>
      </p:sp>
      <p:sp>
        <p:nvSpPr>
          <p:cNvPr id="9" name="TextBox 8">
            <a:extLst>
              <a:ext uri="{FF2B5EF4-FFF2-40B4-BE49-F238E27FC236}">
                <a16:creationId xmlns:a16="http://schemas.microsoft.com/office/drawing/2014/main" id="{00509686-BAA4-436F-97D1-479F2A47710D}"/>
              </a:ext>
            </a:extLst>
          </p:cNvPr>
          <p:cNvSpPr txBox="1"/>
          <p:nvPr/>
        </p:nvSpPr>
        <p:spPr>
          <a:xfrm>
            <a:off x="71911" y="5756207"/>
            <a:ext cx="228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97E3F"/>
                </a:solidFill>
                <a:effectLst/>
                <a:uLnTx/>
                <a:uFillTx/>
                <a:latin typeface="+mj-lt"/>
                <a:ea typeface="+mn-ea"/>
                <a:cs typeface="Segoe UI" panose="020B0502040204020203" pitchFamily="34" charset="0"/>
              </a:rPr>
              <a:t>OVER TIME</a:t>
            </a:r>
          </a:p>
        </p:txBody>
      </p:sp>
      <p:grpSp>
        <p:nvGrpSpPr>
          <p:cNvPr id="91" name="Group 90">
            <a:extLst>
              <a:ext uri="{FF2B5EF4-FFF2-40B4-BE49-F238E27FC236}">
                <a16:creationId xmlns:a16="http://schemas.microsoft.com/office/drawing/2014/main" id="{0948DBED-B59F-460F-84F6-1C152BCC2DE3}"/>
              </a:ext>
            </a:extLst>
          </p:cNvPr>
          <p:cNvGrpSpPr/>
          <p:nvPr/>
        </p:nvGrpSpPr>
        <p:grpSpPr>
          <a:xfrm>
            <a:off x="3430558" y="56599"/>
            <a:ext cx="1280160" cy="1650612"/>
            <a:chOff x="3621941" y="120391"/>
            <a:chExt cx="1280160" cy="1650612"/>
          </a:xfrm>
        </p:grpSpPr>
        <p:sp>
          <p:nvSpPr>
            <p:cNvPr id="11" name="Rectangle: Rounded Corners 10">
              <a:extLst>
                <a:ext uri="{FF2B5EF4-FFF2-40B4-BE49-F238E27FC236}">
                  <a16:creationId xmlns:a16="http://schemas.microsoft.com/office/drawing/2014/main" id="{3B195C28-4713-471F-BD50-CCDCD693908E}"/>
                </a:ext>
              </a:extLst>
            </p:cNvPr>
            <p:cNvSpPr/>
            <p:nvPr/>
          </p:nvSpPr>
          <p:spPr>
            <a:xfrm>
              <a:off x="3621941"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how well the system can do what it can do.</a:t>
              </a:r>
            </a:p>
          </p:txBody>
        </p:sp>
        <p:sp>
          <p:nvSpPr>
            <p:cNvPr id="12" name="TextBox 11">
              <a:extLst>
                <a:ext uri="{FF2B5EF4-FFF2-40B4-BE49-F238E27FC236}">
                  <a16:creationId xmlns:a16="http://schemas.microsoft.com/office/drawing/2014/main" id="{AFD0E9CE-AC13-40BA-A034-CE650F21652A}"/>
                </a:ext>
              </a:extLst>
            </p:cNvPr>
            <p:cNvSpPr txBox="1"/>
            <p:nvPr/>
          </p:nvSpPr>
          <p:spPr>
            <a:xfrm>
              <a:off x="3650294" y="120391"/>
              <a:ext cx="26802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a:t>
              </a:r>
            </a:p>
          </p:txBody>
        </p:sp>
      </p:grpSp>
      <p:grpSp>
        <p:nvGrpSpPr>
          <p:cNvPr id="90" name="Group 89">
            <a:extLst>
              <a:ext uri="{FF2B5EF4-FFF2-40B4-BE49-F238E27FC236}">
                <a16:creationId xmlns:a16="http://schemas.microsoft.com/office/drawing/2014/main" id="{B0A00F16-B499-4D73-9722-38A967BFFD7D}"/>
              </a:ext>
            </a:extLst>
          </p:cNvPr>
          <p:cNvGrpSpPr/>
          <p:nvPr/>
        </p:nvGrpSpPr>
        <p:grpSpPr>
          <a:xfrm>
            <a:off x="2044792" y="56599"/>
            <a:ext cx="1280160" cy="1650612"/>
            <a:chOff x="2044792" y="120391"/>
            <a:chExt cx="1280160" cy="1650612"/>
          </a:xfrm>
        </p:grpSpPr>
        <p:sp>
          <p:nvSpPr>
            <p:cNvPr id="15" name="Rectangle: Rounded Corners 14">
              <a:extLst>
                <a:ext uri="{FF2B5EF4-FFF2-40B4-BE49-F238E27FC236}">
                  <a16:creationId xmlns:a16="http://schemas.microsoft.com/office/drawing/2014/main" id="{B68E014A-395E-490C-BCE0-54E719AC2A24}"/>
                </a:ext>
              </a:extLst>
            </p:cNvPr>
            <p:cNvSpPr/>
            <p:nvPr/>
          </p:nvSpPr>
          <p:spPr>
            <a:xfrm>
              <a:off x="2044792" y="125083"/>
              <a:ext cx="1280160" cy="1645920"/>
            </a:xfrm>
            <a:prstGeom prst="roundRect">
              <a:avLst>
                <a:gd name="adj" fmla="val 8176"/>
              </a:avLst>
            </a:prstGeom>
            <a:solidFill>
              <a:srgbClr val="2D76BB"/>
            </a:solidFill>
            <a:ln>
              <a:solidFill>
                <a:srgbClr val="2D76BB"/>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Make clear what the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can do.</a:t>
              </a:r>
            </a:p>
          </p:txBody>
        </p:sp>
        <p:sp>
          <p:nvSpPr>
            <p:cNvPr id="16" name="TextBox 15">
              <a:extLst>
                <a:ext uri="{FF2B5EF4-FFF2-40B4-BE49-F238E27FC236}">
                  <a16:creationId xmlns:a16="http://schemas.microsoft.com/office/drawing/2014/main" id="{F850D719-57B0-481A-92C9-F66D9AC5DA23}"/>
                </a:ext>
              </a:extLst>
            </p:cNvPr>
            <p:cNvSpPr txBox="1"/>
            <p:nvPr/>
          </p:nvSpPr>
          <p:spPr>
            <a:xfrm>
              <a:off x="2073145" y="120391"/>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1</a:t>
              </a:r>
            </a:p>
          </p:txBody>
        </p:sp>
      </p:grpSp>
      <p:grpSp>
        <p:nvGrpSpPr>
          <p:cNvPr id="92" name="Group 91">
            <a:extLst>
              <a:ext uri="{FF2B5EF4-FFF2-40B4-BE49-F238E27FC236}">
                <a16:creationId xmlns:a16="http://schemas.microsoft.com/office/drawing/2014/main" id="{840CCDC2-CB1D-420D-A0F9-332AA5EF83BC}"/>
              </a:ext>
            </a:extLst>
          </p:cNvPr>
          <p:cNvGrpSpPr/>
          <p:nvPr/>
        </p:nvGrpSpPr>
        <p:grpSpPr>
          <a:xfrm>
            <a:off x="2034162" y="1758986"/>
            <a:ext cx="1280160" cy="1650612"/>
            <a:chOff x="2034162" y="1796786"/>
            <a:chExt cx="1280160" cy="1650612"/>
          </a:xfrm>
        </p:grpSpPr>
        <p:sp>
          <p:nvSpPr>
            <p:cNvPr id="24" name="Rectangle: Rounded Corners 23">
              <a:extLst>
                <a:ext uri="{FF2B5EF4-FFF2-40B4-BE49-F238E27FC236}">
                  <a16:creationId xmlns:a16="http://schemas.microsoft.com/office/drawing/2014/main" id="{4E997F9C-5019-4856-8711-FAA456E97608}"/>
                </a:ext>
              </a:extLst>
            </p:cNvPr>
            <p:cNvSpPr/>
            <p:nvPr/>
          </p:nvSpPr>
          <p:spPr>
            <a:xfrm>
              <a:off x="2034162"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Time services based on context.</a:t>
              </a:r>
            </a:p>
          </p:txBody>
        </p:sp>
        <p:sp>
          <p:nvSpPr>
            <p:cNvPr id="25" name="TextBox 24">
              <a:extLst>
                <a:ext uri="{FF2B5EF4-FFF2-40B4-BE49-F238E27FC236}">
                  <a16:creationId xmlns:a16="http://schemas.microsoft.com/office/drawing/2014/main" id="{60DC8C4E-BAAD-4C7C-A580-363B94CAE3BC}"/>
                </a:ext>
              </a:extLst>
            </p:cNvPr>
            <p:cNvSpPr txBox="1"/>
            <p:nvPr/>
          </p:nvSpPr>
          <p:spPr>
            <a:xfrm>
              <a:off x="2062515"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3</a:t>
              </a:r>
            </a:p>
          </p:txBody>
        </p:sp>
      </p:grpSp>
      <p:grpSp>
        <p:nvGrpSpPr>
          <p:cNvPr id="93" name="Group 92">
            <a:extLst>
              <a:ext uri="{FF2B5EF4-FFF2-40B4-BE49-F238E27FC236}">
                <a16:creationId xmlns:a16="http://schemas.microsoft.com/office/drawing/2014/main" id="{B27C3AF8-E2EF-43ED-A71C-B0DAB53C3C0C}"/>
              </a:ext>
            </a:extLst>
          </p:cNvPr>
          <p:cNvGrpSpPr/>
          <p:nvPr/>
        </p:nvGrpSpPr>
        <p:grpSpPr>
          <a:xfrm>
            <a:off x="3429389" y="1758986"/>
            <a:ext cx="1280160" cy="1650612"/>
            <a:chOff x="3623131" y="1796786"/>
            <a:chExt cx="1280160" cy="1650612"/>
          </a:xfrm>
        </p:grpSpPr>
        <p:sp>
          <p:nvSpPr>
            <p:cNvPr id="27" name="Rectangle: Rounded Corners 26">
              <a:extLst>
                <a:ext uri="{FF2B5EF4-FFF2-40B4-BE49-F238E27FC236}">
                  <a16:creationId xmlns:a16="http://schemas.microsoft.com/office/drawing/2014/main" id="{BABE4945-0F07-46A9-9FC9-6939B752397B}"/>
                </a:ext>
              </a:extLst>
            </p:cNvPr>
            <p:cNvSpPr/>
            <p:nvPr/>
          </p:nvSpPr>
          <p:spPr>
            <a:xfrm>
              <a:off x="3623131"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Show contextually relevant information.</a:t>
              </a:r>
            </a:p>
          </p:txBody>
        </p:sp>
        <p:sp>
          <p:nvSpPr>
            <p:cNvPr id="28" name="TextBox 27">
              <a:extLst>
                <a:ext uri="{FF2B5EF4-FFF2-40B4-BE49-F238E27FC236}">
                  <a16:creationId xmlns:a16="http://schemas.microsoft.com/office/drawing/2014/main" id="{3D93673C-8F12-419B-BB74-1F7450088560}"/>
                </a:ext>
              </a:extLst>
            </p:cNvPr>
            <p:cNvSpPr txBox="1"/>
            <p:nvPr/>
          </p:nvSpPr>
          <p:spPr>
            <a:xfrm>
              <a:off x="3651484"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4</a:t>
              </a:r>
            </a:p>
          </p:txBody>
        </p:sp>
      </p:grpSp>
      <p:grpSp>
        <p:nvGrpSpPr>
          <p:cNvPr id="94" name="Group 93">
            <a:extLst>
              <a:ext uri="{FF2B5EF4-FFF2-40B4-BE49-F238E27FC236}">
                <a16:creationId xmlns:a16="http://schemas.microsoft.com/office/drawing/2014/main" id="{FBC786DE-F75F-4A92-9CD5-31FDE3957D33}"/>
              </a:ext>
            </a:extLst>
          </p:cNvPr>
          <p:cNvGrpSpPr/>
          <p:nvPr/>
        </p:nvGrpSpPr>
        <p:grpSpPr>
          <a:xfrm>
            <a:off x="4824616" y="1758986"/>
            <a:ext cx="1280160" cy="1650612"/>
            <a:chOff x="5034900" y="1796786"/>
            <a:chExt cx="1280160" cy="1650612"/>
          </a:xfrm>
        </p:grpSpPr>
        <p:sp>
          <p:nvSpPr>
            <p:cNvPr id="30" name="Rectangle: Rounded Corners 29">
              <a:extLst>
                <a:ext uri="{FF2B5EF4-FFF2-40B4-BE49-F238E27FC236}">
                  <a16:creationId xmlns:a16="http://schemas.microsoft.com/office/drawing/2014/main" id="{47C81693-7060-4833-8E7D-94D866578A8C}"/>
                </a:ext>
              </a:extLst>
            </p:cNvPr>
            <p:cNvSpPr/>
            <p:nvPr/>
          </p:nvSpPr>
          <p:spPr>
            <a:xfrm>
              <a:off x="5034900"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Match relevant social norms.</a:t>
              </a:r>
            </a:p>
          </p:txBody>
        </p:sp>
        <p:sp>
          <p:nvSpPr>
            <p:cNvPr id="31" name="TextBox 30">
              <a:extLst>
                <a:ext uri="{FF2B5EF4-FFF2-40B4-BE49-F238E27FC236}">
                  <a16:creationId xmlns:a16="http://schemas.microsoft.com/office/drawing/2014/main" id="{5B7FB30D-A8F3-421E-8393-C92B7FDC532D}"/>
                </a:ext>
              </a:extLst>
            </p:cNvPr>
            <p:cNvSpPr txBox="1"/>
            <p:nvPr/>
          </p:nvSpPr>
          <p:spPr>
            <a:xfrm>
              <a:off x="5063253"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5</a:t>
              </a:r>
            </a:p>
          </p:txBody>
        </p:sp>
      </p:grpSp>
      <p:grpSp>
        <p:nvGrpSpPr>
          <p:cNvPr id="95" name="Group 94">
            <a:extLst>
              <a:ext uri="{FF2B5EF4-FFF2-40B4-BE49-F238E27FC236}">
                <a16:creationId xmlns:a16="http://schemas.microsoft.com/office/drawing/2014/main" id="{4BFFCA28-748B-429F-8583-618B5D9374FE}"/>
              </a:ext>
            </a:extLst>
          </p:cNvPr>
          <p:cNvGrpSpPr/>
          <p:nvPr/>
        </p:nvGrpSpPr>
        <p:grpSpPr>
          <a:xfrm>
            <a:off x="6219842" y="1758986"/>
            <a:ext cx="1280160" cy="1650612"/>
            <a:chOff x="6446668" y="1796786"/>
            <a:chExt cx="1280160" cy="1650612"/>
          </a:xfrm>
        </p:grpSpPr>
        <p:sp>
          <p:nvSpPr>
            <p:cNvPr id="33" name="Rectangle: Rounded Corners 32">
              <a:extLst>
                <a:ext uri="{FF2B5EF4-FFF2-40B4-BE49-F238E27FC236}">
                  <a16:creationId xmlns:a16="http://schemas.microsoft.com/office/drawing/2014/main" id="{70996E80-0587-4723-891F-78B2ACB991CB}"/>
                </a:ext>
              </a:extLst>
            </p:cNvPr>
            <p:cNvSpPr/>
            <p:nvPr/>
          </p:nvSpPr>
          <p:spPr>
            <a:xfrm>
              <a:off x="6446668" y="1801478"/>
              <a:ext cx="1280160" cy="1645920"/>
            </a:xfrm>
            <a:prstGeom prst="roundRect">
              <a:avLst>
                <a:gd name="adj" fmla="val 8176"/>
              </a:avLst>
            </a:prstGeom>
            <a:solidFill>
              <a:srgbClr val="D53F26"/>
            </a:solidFill>
            <a:ln>
              <a:solidFill>
                <a:srgbClr val="D53F2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Mitigate social biases.</a:t>
              </a:r>
            </a:p>
          </p:txBody>
        </p:sp>
        <p:sp>
          <p:nvSpPr>
            <p:cNvPr id="34" name="TextBox 33">
              <a:extLst>
                <a:ext uri="{FF2B5EF4-FFF2-40B4-BE49-F238E27FC236}">
                  <a16:creationId xmlns:a16="http://schemas.microsoft.com/office/drawing/2014/main" id="{F447DD5E-D504-48E2-8B01-29E79DFAAA49}"/>
                </a:ext>
              </a:extLst>
            </p:cNvPr>
            <p:cNvSpPr txBox="1"/>
            <p:nvPr/>
          </p:nvSpPr>
          <p:spPr>
            <a:xfrm>
              <a:off x="6475021" y="1796786"/>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6</a:t>
              </a:r>
            </a:p>
          </p:txBody>
        </p:sp>
      </p:grpSp>
      <p:grpSp>
        <p:nvGrpSpPr>
          <p:cNvPr id="3" name="Group 2">
            <a:extLst>
              <a:ext uri="{FF2B5EF4-FFF2-40B4-BE49-F238E27FC236}">
                <a16:creationId xmlns:a16="http://schemas.microsoft.com/office/drawing/2014/main" id="{387EA028-E008-4E42-A52C-DC2D5BAC86FE}"/>
              </a:ext>
            </a:extLst>
          </p:cNvPr>
          <p:cNvGrpSpPr/>
          <p:nvPr/>
        </p:nvGrpSpPr>
        <p:grpSpPr>
          <a:xfrm>
            <a:off x="2037708" y="3461373"/>
            <a:ext cx="6848061" cy="1650612"/>
            <a:chOff x="2037708" y="3461373"/>
            <a:chExt cx="6848061" cy="1650612"/>
          </a:xfrm>
        </p:grpSpPr>
        <p:grpSp>
          <p:nvGrpSpPr>
            <p:cNvPr id="96" name="Group 95">
              <a:extLst>
                <a:ext uri="{FF2B5EF4-FFF2-40B4-BE49-F238E27FC236}">
                  <a16:creationId xmlns:a16="http://schemas.microsoft.com/office/drawing/2014/main" id="{A25C45F3-56E8-4F6B-9A03-423CEC49F0EF}"/>
                </a:ext>
              </a:extLst>
            </p:cNvPr>
            <p:cNvGrpSpPr/>
            <p:nvPr/>
          </p:nvGrpSpPr>
          <p:grpSpPr>
            <a:xfrm>
              <a:off x="2037708" y="3461373"/>
              <a:ext cx="1280160" cy="1650612"/>
              <a:chOff x="2037708" y="3487358"/>
              <a:chExt cx="1280160" cy="1650612"/>
            </a:xfrm>
          </p:grpSpPr>
          <p:sp>
            <p:nvSpPr>
              <p:cNvPr id="36" name="Rectangle: Rounded Corners 35">
                <a:extLst>
                  <a:ext uri="{FF2B5EF4-FFF2-40B4-BE49-F238E27FC236}">
                    <a16:creationId xmlns:a16="http://schemas.microsoft.com/office/drawing/2014/main" id="{98F7EF6D-6F7A-42BE-AB57-D0286795CE90}"/>
                  </a:ext>
                </a:extLst>
              </p:cNvPr>
              <p:cNvSpPr/>
              <p:nvPr/>
            </p:nvSpPr>
            <p:spPr>
              <a:xfrm>
                <a:off x="2037708"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invocation.</a:t>
                </a:r>
              </a:p>
            </p:txBody>
          </p:sp>
          <p:sp>
            <p:nvSpPr>
              <p:cNvPr id="37" name="TextBox 36">
                <a:extLst>
                  <a:ext uri="{FF2B5EF4-FFF2-40B4-BE49-F238E27FC236}">
                    <a16:creationId xmlns:a16="http://schemas.microsoft.com/office/drawing/2014/main" id="{FFE76D9D-F883-4276-8D16-7E891172B201}"/>
                  </a:ext>
                </a:extLst>
              </p:cNvPr>
              <p:cNvSpPr txBox="1"/>
              <p:nvPr/>
            </p:nvSpPr>
            <p:spPr>
              <a:xfrm>
                <a:off x="2066061"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7</a:t>
                </a:r>
              </a:p>
            </p:txBody>
          </p:sp>
        </p:grpSp>
        <p:grpSp>
          <p:nvGrpSpPr>
            <p:cNvPr id="97" name="Group 96">
              <a:extLst>
                <a:ext uri="{FF2B5EF4-FFF2-40B4-BE49-F238E27FC236}">
                  <a16:creationId xmlns:a16="http://schemas.microsoft.com/office/drawing/2014/main" id="{BB36C3C6-8313-4A7F-9AAE-60A00602A0CE}"/>
                </a:ext>
              </a:extLst>
            </p:cNvPr>
            <p:cNvGrpSpPr/>
            <p:nvPr/>
          </p:nvGrpSpPr>
          <p:grpSpPr>
            <a:xfrm>
              <a:off x="3429683" y="3461373"/>
              <a:ext cx="1280160" cy="1650612"/>
              <a:chOff x="3624605" y="3487358"/>
              <a:chExt cx="1280160" cy="1650612"/>
            </a:xfrm>
          </p:grpSpPr>
          <p:sp>
            <p:nvSpPr>
              <p:cNvPr id="39" name="Rectangle: Rounded Corners 38">
                <a:extLst>
                  <a:ext uri="{FF2B5EF4-FFF2-40B4-BE49-F238E27FC236}">
                    <a16:creationId xmlns:a16="http://schemas.microsoft.com/office/drawing/2014/main" id="{82226A23-1EE0-4C35-8B9C-8AD78C53C5C7}"/>
                  </a:ext>
                </a:extLst>
              </p:cNvPr>
              <p:cNvSpPr/>
              <p:nvPr/>
            </p:nvSpPr>
            <p:spPr>
              <a:xfrm>
                <a:off x="3624605"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dismissal.</a:t>
                </a:r>
              </a:p>
            </p:txBody>
          </p:sp>
          <p:sp>
            <p:nvSpPr>
              <p:cNvPr id="40" name="TextBox 39">
                <a:extLst>
                  <a:ext uri="{FF2B5EF4-FFF2-40B4-BE49-F238E27FC236}">
                    <a16:creationId xmlns:a16="http://schemas.microsoft.com/office/drawing/2014/main" id="{7A5BBB6D-D0AF-4EB1-BAA7-255970E5F6AB}"/>
                  </a:ext>
                </a:extLst>
              </p:cNvPr>
              <p:cNvSpPr txBox="1"/>
              <p:nvPr/>
            </p:nvSpPr>
            <p:spPr>
              <a:xfrm>
                <a:off x="3652958"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8</a:t>
                </a:r>
              </a:p>
            </p:txBody>
          </p:sp>
        </p:grpSp>
        <p:grpSp>
          <p:nvGrpSpPr>
            <p:cNvPr id="98" name="Group 97">
              <a:extLst>
                <a:ext uri="{FF2B5EF4-FFF2-40B4-BE49-F238E27FC236}">
                  <a16:creationId xmlns:a16="http://schemas.microsoft.com/office/drawing/2014/main" id="{6CD6E276-C5E3-4BB9-829A-AD3CA8F7899D}"/>
                </a:ext>
              </a:extLst>
            </p:cNvPr>
            <p:cNvGrpSpPr/>
            <p:nvPr/>
          </p:nvGrpSpPr>
          <p:grpSpPr>
            <a:xfrm>
              <a:off x="4821658" y="3461373"/>
              <a:ext cx="1280160" cy="1650612"/>
              <a:chOff x="5034302" y="3487358"/>
              <a:chExt cx="1280160" cy="1650612"/>
            </a:xfrm>
          </p:grpSpPr>
          <p:sp>
            <p:nvSpPr>
              <p:cNvPr id="42" name="Rectangle: Rounded Corners 41">
                <a:extLst>
                  <a:ext uri="{FF2B5EF4-FFF2-40B4-BE49-F238E27FC236}">
                    <a16:creationId xmlns:a16="http://schemas.microsoft.com/office/drawing/2014/main" id="{8A28A9E2-79C9-40A6-9703-83D31A201A0D}"/>
                  </a:ext>
                </a:extLst>
              </p:cNvPr>
              <p:cNvSpPr/>
              <p:nvPr/>
            </p:nvSpPr>
            <p:spPr>
              <a:xfrm>
                <a:off x="5034302"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Support efficient correction.</a:t>
                </a:r>
              </a:p>
            </p:txBody>
          </p:sp>
          <p:sp>
            <p:nvSpPr>
              <p:cNvPr id="43" name="TextBox 42">
                <a:extLst>
                  <a:ext uri="{FF2B5EF4-FFF2-40B4-BE49-F238E27FC236}">
                    <a16:creationId xmlns:a16="http://schemas.microsoft.com/office/drawing/2014/main" id="{9141F559-52D4-4988-BC58-AEDB99A0102F}"/>
                  </a:ext>
                </a:extLst>
              </p:cNvPr>
              <p:cNvSpPr txBox="1"/>
              <p:nvPr/>
            </p:nvSpPr>
            <p:spPr>
              <a:xfrm>
                <a:off x="5062655" y="3487358"/>
                <a:ext cx="268022"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9</a:t>
                </a:r>
              </a:p>
            </p:txBody>
          </p:sp>
        </p:grpSp>
        <p:grpSp>
          <p:nvGrpSpPr>
            <p:cNvPr id="99" name="Group 98">
              <a:extLst>
                <a:ext uri="{FF2B5EF4-FFF2-40B4-BE49-F238E27FC236}">
                  <a16:creationId xmlns:a16="http://schemas.microsoft.com/office/drawing/2014/main" id="{B6DE3F13-ED8B-4D7E-9113-E5B73D957969}"/>
                </a:ext>
              </a:extLst>
            </p:cNvPr>
            <p:cNvGrpSpPr/>
            <p:nvPr/>
          </p:nvGrpSpPr>
          <p:grpSpPr>
            <a:xfrm>
              <a:off x="6213633" y="3461373"/>
              <a:ext cx="1280160" cy="1650612"/>
              <a:chOff x="6443999" y="3487358"/>
              <a:chExt cx="1280160" cy="1650612"/>
            </a:xfrm>
          </p:grpSpPr>
          <p:sp>
            <p:nvSpPr>
              <p:cNvPr id="45" name="Rectangle: Rounded Corners 44">
                <a:extLst>
                  <a:ext uri="{FF2B5EF4-FFF2-40B4-BE49-F238E27FC236}">
                    <a16:creationId xmlns:a16="http://schemas.microsoft.com/office/drawing/2014/main" id="{0A24BBA9-2147-4800-A8C6-2629950D3AD4}"/>
                  </a:ext>
                </a:extLst>
              </p:cNvPr>
              <p:cNvSpPr/>
              <p:nvPr/>
            </p:nvSpPr>
            <p:spPr>
              <a:xfrm>
                <a:off x="6443999" y="3492050"/>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Scope services when in doubt.</a:t>
                </a:r>
              </a:p>
            </p:txBody>
          </p:sp>
          <p:sp>
            <p:nvSpPr>
              <p:cNvPr id="46" name="TextBox 45">
                <a:extLst>
                  <a:ext uri="{FF2B5EF4-FFF2-40B4-BE49-F238E27FC236}">
                    <a16:creationId xmlns:a16="http://schemas.microsoft.com/office/drawing/2014/main" id="{2F4184A1-505C-4F6B-8536-B110B79B0140}"/>
                  </a:ext>
                </a:extLst>
              </p:cNvPr>
              <p:cNvSpPr txBox="1"/>
              <p:nvPr/>
            </p:nvSpPr>
            <p:spPr>
              <a:xfrm>
                <a:off x="6472352" y="3487358"/>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10</a:t>
                </a:r>
              </a:p>
            </p:txBody>
          </p:sp>
        </p:grpSp>
        <p:grpSp>
          <p:nvGrpSpPr>
            <p:cNvPr id="100" name="Group 99">
              <a:extLst>
                <a:ext uri="{FF2B5EF4-FFF2-40B4-BE49-F238E27FC236}">
                  <a16:creationId xmlns:a16="http://schemas.microsoft.com/office/drawing/2014/main" id="{CE274275-6B5F-4C6F-B523-09B50C45C4CF}"/>
                </a:ext>
              </a:extLst>
            </p:cNvPr>
            <p:cNvGrpSpPr/>
            <p:nvPr/>
          </p:nvGrpSpPr>
          <p:grpSpPr>
            <a:xfrm>
              <a:off x="7605609" y="3461373"/>
              <a:ext cx="1280160" cy="1650612"/>
              <a:chOff x="7853697" y="3487357"/>
              <a:chExt cx="1280160" cy="1650612"/>
            </a:xfrm>
          </p:grpSpPr>
          <p:sp>
            <p:nvSpPr>
              <p:cNvPr id="48" name="Rectangle: Rounded Corners 47">
                <a:extLst>
                  <a:ext uri="{FF2B5EF4-FFF2-40B4-BE49-F238E27FC236}">
                    <a16:creationId xmlns:a16="http://schemas.microsoft.com/office/drawing/2014/main" id="{AFB99094-A0AE-4351-A992-6E98B2D09690}"/>
                  </a:ext>
                </a:extLst>
              </p:cNvPr>
              <p:cNvSpPr/>
              <p:nvPr/>
            </p:nvSpPr>
            <p:spPr>
              <a:xfrm>
                <a:off x="7853697" y="3492049"/>
                <a:ext cx="1280160" cy="1645920"/>
              </a:xfrm>
              <a:prstGeom prst="roundRect">
                <a:avLst>
                  <a:gd name="adj" fmla="val 8176"/>
                </a:avLst>
              </a:prstGeom>
              <a:solidFill>
                <a:srgbClr val="FCB615"/>
              </a:solidFill>
              <a:ln>
                <a:solidFill>
                  <a:srgbClr val="FCB61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Make clear why the system did what it did.</a:t>
                </a:r>
              </a:p>
            </p:txBody>
          </p:sp>
          <p:sp>
            <p:nvSpPr>
              <p:cNvPr id="49" name="TextBox 48">
                <a:extLst>
                  <a:ext uri="{FF2B5EF4-FFF2-40B4-BE49-F238E27FC236}">
                    <a16:creationId xmlns:a16="http://schemas.microsoft.com/office/drawing/2014/main" id="{613CE537-A379-4CA9-B489-30F2F4FBCE6A}"/>
                  </a:ext>
                </a:extLst>
              </p:cNvPr>
              <p:cNvSpPr txBox="1"/>
              <p:nvPr/>
            </p:nvSpPr>
            <p:spPr>
              <a:xfrm>
                <a:off x="7882050" y="3487357"/>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11</a:t>
                </a:r>
              </a:p>
            </p:txBody>
          </p:sp>
        </p:grpSp>
      </p:grpSp>
      <p:grpSp>
        <p:nvGrpSpPr>
          <p:cNvPr id="101" name="Group 100">
            <a:extLst>
              <a:ext uri="{FF2B5EF4-FFF2-40B4-BE49-F238E27FC236}">
                <a16:creationId xmlns:a16="http://schemas.microsoft.com/office/drawing/2014/main" id="{897BFD99-BE7B-497E-ABAE-374BD1FE91A6}"/>
              </a:ext>
            </a:extLst>
          </p:cNvPr>
          <p:cNvGrpSpPr/>
          <p:nvPr/>
        </p:nvGrpSpPr>
        <p:grpSpPr>
          <a:xfrm>
            <a:off x="2041253" y="5163759"/>
            <a:ext cx="1280160" cy="1650612"/>
            <a:chOff x="2041253" y="5163759"/>
            <a:chExt cx="1280160" cy="1650612"/>
          </a:xfrm>
        </p:grpSpPr>
        <p:sp>
          <p:nvSpPr>
            <p:cNvPr id="51" name="Rectangle: Rounded Corners 50">
              <a:extLst>
                <a:ext uri="{FF2B5EF4-FFF2-40B4-BE49-F238E27FC236}">
                  <a16:creationId xmlns:a16="http://schemas.microsoft.com/office/drawing/2014/main" id="{072E74BD-E2AA-4854-A6A1-2BA94E56FE71}"/>
                </a:ext>
              </a:extLst>
            </p:cNvPr>
            <p:cNvSpPr/>
            <p:nvPr/>
          </p:nvSpPr>
          <p:spPr>
            <a:xfrm>
              <a:off x="2041253"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Remember recent interactions.</a:t>
              </a:r>
            </a:p>
          </p:txBody>
        </p:sp>
        <p:sp>
          <p:nvSpPr>
            <p:cNvPr id="52" name="TextBox 51">
              <a:extLst>
                <a:ext uri="{FF2B5EF4-FFF2-40B4-BE49-F238E27FC236}">
                  <a16:creationId xmlns:a16="http://schemas.microsoft.com/office/drawing/2014/main" id="{D91C20AE-D2D3-4046-8476-CF18748823D5}"/>
                </a:ext>
              </a:extLst>
            </p:cNvPr>
            <p:cNvSpPr txBox="1"/>
            <p:nvPr/>
          </p:nvSpPr>
          <p:spPr>
            <a:xfrm>
              <a:off x="2069606"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12</a:t>
              </a:r>
            </a:p>
          </p:txBody>
        </p:sp>
      </p:grpSp>
      <p:grpSp>
        <p:nvGrpSpPr>
          <p:cNvPr id="102" name="Group 101">
            <a:extLst>
              <a:ext uri="{FF2B5EF4-FFF2-40B4-BE49-F238E27FC236}">
                <a16:creationId xmlns:a16="http://schemas.microsoft.com/office/drawing/2014/main" id="{6E7BCBF9-A0BB-44BD-9163-8B3B46C80D6B}"/>
              </a:ext>
            </a:extLst>
          </p:cNvPr>
          <p:cNvGrpSpPr/>
          <p:nvPr/>
        </p:nvGrpSpPr>
        <p:grpSpPr>
          <a:xfrm>
            <a:off x="3432932" y="5163759"/>
            <a:ext cx="1280160" cy="1650612"/>
            <a:chOff x="3626672" y="5163759"/>
            <a:chExt cx="1280160" cy="1650612"/>
          </a:xfrm>
        </p:grpSpPr>
        <p:sp>
          <p:nvSpPr>
            <p:cNvPr id="54" name="Rectangle: Rounded Corners 53">
              <a:extLst>
                <a:ext uri="{FF2B5EF4-FFF2-40B4-BE49-F238E27FC236}">
                  <a16:creationId xmlns:a16="http://schemas.microsoft.com/office/drawing/2014/main" id="{10D68B73-7FE4-4EBC-B7E2-FFCEE2595EF3}"/>
                </a:ext>
              </a:extLst>
            </p:cNvPr>
            <p:cNvSpPr/>
            <p:nvPr/>
          </p:nvSpPr>
          <p:spPr>
            <a:xfrm>
              <a:off x="3626672"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Learn from user behavior.</a:t>
              </a:r>
            </a:p>
          </p:txBody>
        </p:sp>
        <p:sp>
          <p:nvSpPr>
            <p:cNvPr id="55" name="TextBox 54">
              <a:extLst>
                <a:ext uri="{FF2B5EF4-FFF2-40B4-BE49-F238E27FC236}">
                  <a16:creationId xmlns:a16="http://schemas.microsoft.com/office/drawing/2014/main" id="{8F077E16-94E9-4EBA-AFE1-C59950403BAB}"/>
                </a:ext>
              </a:extLst>
            </p:cNvPr>
            <p:cNvSpPr txBox="1"/>
            <p:nvPr/>
          </p:nvSpPr>
          <p:spPr>
            <a:xfrm>
              <a:off x="3655025"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13</a:t>
              </a:r>
            </a:p>
          </p:txBody>
        </p:sp>
      </p:grpSp>
      <p:grpSp>
        <p:nvGrpSpPr>
          <p:cNvPr id="103" name="Group 102">
            <a:extLst>
              <a:ext uri="{FF2B5EF4-FFF2-40B4-BE49-F238E27FC236}">
                <a16:creationId xmlns:a16="http://schemas.microsoft.com/office/drawing/2014/main" id="{0D6AE405-F1BC-40CA-8FEA-8AB2D4297392}"/>
              </a:ext>
            </a:extLst>
          </p:cNvPr>
          <p:cNvGrpSpPr/>
          <p:nvPr/>
        </p:nvGrpSpPr>
        <p:grpSpPr>
          <a:xfrm>
            <a:off x="4824611" y="5163759"/>
            <a:ext cx="1280160" cy="1650612"/>
            <a:chOff x="5034891" y="5163759"/>
            <a:chExt cx="1280160" cy="1650612"/>
          </a:xfrm>
        </p:grpSpPr>
        <p:sp>
          <p:nvSpPr>
            <p:cNvPr id="57" name="Rectangle: Rounded Corners 56">
              <a:extLst>
                <a:ext uri="{FF2B5EF4-FFF2-40B4-BE49-F238E27FC236}">
                  <a16:creationId xmlns:a16="http://schemas.microsoft.com/office/drawing/2014/main" id="{D5A54397-144B-48BD-AF3A-9BB56B7BDDE6}"/>
                </a:ext>
              </a:extLst>
            </p:cNvPr>
            <p:cNvSpPr/>
            <p:nvPr/>
          </p:nvSpPr>
          <p:spPr>
            <a:xfrm>
              <a:off x="5034891"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Update and adapt cautiously.</a:t>
              </a:r>
            </a:p>
          </p:txBody>
        </p:sp>
        <p:sp>
          <p:nvSpPr>
            <p:cNvPr id="58" name="TextBox 57">
              <a:extLst>
                <a:ext uri="{FF2B5EF4-FFF2-40B4-BE49-F238E27FC236}">
                  <a16:creationId xmlns:a16="http://schemas.microsoft.com/office/drawing/2014/main" id="{6E5E1497-285E-4AE4-A4ED-6A4ADD27B954}"/>
                </a:ext>
              </a:extLst>
            </p:cNvPr>
            <p:cNvSpPr txBox="1"/>
            <p:nvPr/>
          </p:nvSpPr>
          <p:spPr>
            <a:xfrm>
              <a:off x="5063244"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14</a:t>
              </a:r>
            </a:p>
          </p:txBody>
        </p:sp>
      </p:grpSp>
      <p:grpSp>
        <p:nvGrpSpPr>
          <p:cNvPr id="104" name="Group 103">
            <a:extLst>
              <a:ext uri="{FF2B5EF4-FFF2-40B4-BE49-F238E27FC236}">
                <a16:creationId xmlns:a16="http://schemas.microsoft.com/office/drawing/2014/main" id="{B4F4927C-BB2D-47CD-9BD0-7C4FAF7A9940}"/>
              </a:ext>
            </a:extLst>
          </p:cNvPr>
          <p:cNvGrpSpPr/>
          <p:nvPr/>
        </p:nvGrpSpPr>
        <p:grpSpPr>
          <a:xfrm>
            <a:off x="6216290" y="5163759"/>
            <a:ext cx="1280160" cy="1650612"/>
            <a:chOff x="6443110" y="5163759"/>
            <a:chExt cx="1280160" cy="1650612"/>
          </a:xfrm>
        </p:grpSpPr>
        <p:sp>
          <p:nvSpPr>
            <p:cNvPr id="60" name="Rectangle: Rounded Corners 59">
              <a:extLst>
                <a:ext uri="{FF2B5EF4-FFF2-40B4-BE49-F238E27FC236}">
                  <a16:creationId xmlns:a16="http://schemas.microsoft.com/office/drawing/2014/main" id="{967B2067-626A-400D-A125-BC7DB6D96224}"/>
                </a:ext>
              </a:extLst>
            </p:cNvPr>
            <p:cNvSpPr/>
            <p:nvPr/>
          </p:nvSpPr>
          <p:spPr>
            <a:xfrm>
              <a:off x="6443110"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Encourage granular feedback.</a:t>
              </a:r>
            </a:p>
          </p:txBody>
        </p:sp>
        <p:sp>
          <p:nvSpPr>
            <p:cNvPr id="61" name="TextBox 60">
              <a:extLst>
                <a:ext uri="{FF2B5EF4-FFF2-40B4-BE49-F238E27FC236}">
                  <a16:creationId xmlns:a16="http://schemas.microsoft.com/office/drawing/2014/main" id="{189FC732-832E-4A8B-BCCF-4E7787996668}"/>
                </a:ext>
              </a:extLst>
            </p:cNvPr>
            <p:cNvSpPr txBox="1"/>
            <p:nvPr/>
          </p:nvSpPr>
          <p:spPr>
            <a:xfrm>
              <a:off x="6471463"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15</a:t>
              </a:r>
            </a:p>
          </p:txBody>
        </p:sp>
      </p:grpSp>
      <p:grpSp>
        <p:nvGrpSpPr>
          <p:cNvPr id="106" name="Group 105">
            <a:extLst>
              <a:ext uri="{FF2B5EF4-FFF2-40B4-BE49-F238E27FC236}">
                <a16:creationId xmlns:a16="http://schemas.microsoft.com/office/drawing/2014/main" id="{DEE08140-C3BA-4F13-B334-F77D559FD4AE}"/>
              </a:ext>
            </a:extLst>
          </p:cNvPr>
          <p:cNvGrpSpPr/>
          <p:nvPr/>
        </p:nvGrpSpPr>
        <p:grpSpPr>
          <a:xfrm>
            <a:off x="8999648" y="5163759"/>
            <a:ext cx="1280160" cy="1650612"/>
            <a:chOff x="9259548" y="5163759"/>
            <a:chExt cx="1280160" cy="1650612"/>
          </a:xfrm>
        </p:grpSpPr>
        <p:sp>
          <p:nvSpPr>
            <p:cNvPr id="66" name="Rectangle: Rounded Corners 65">
              <a:extLst>
                <a:ext uri="{FF2B5EF4-FFF2-40B4-BE49-F238E27FC236}">
                  <a16:creationId xmlns:a16="http://schemas.microsoft.com/office/drawing/2014/main" id="{DDC32A56-DAAE-4D15-AA0D-C2B73FAA6696}"/>
                </a:ext>
              </a:extLst>
            </p:cNvPr>
            <p:cNvSpPr/>
            <p:nvPr/>
          </p:nvSpPr>
          <p:spPr>
            <a:xfrm>
              <a:off x="925954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Provide global controls.</a:t>
              </a:r>
            </a:p>
          </p:txBody>
        </p:sp>
        <p:sp>
          <p:nvSpPr>
            <p:cNvPr id="67" name="TextBox 66">
              <a:extLst>
                <a:ext uri="{FF2B5EF4-FFF2-40B4-BE49-F238E27FC236}">
                  <a16:creationId xmlns:a16="http://schemas.microsoft.com/office/drawing/2014/main" id="{0E0E5793-6430-4B00-8BFB-8098D270482A}"/>
                </a:ext>
              </a:extLst>
            </p:cNvPr>
            <p:cNvSpPr txBox="1"/>
            <p:nvPr/>
          </p:nvSpPr>
          <p:spPr>
            <a:xfrm>
              <a:off x="928790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17</a:t>
              </a:r>
            </a:p>
          </p:txBody>
        </p:sp>
      </p:grpSp>
      <p:grpSp>
        <p:nvGrpSpPr>
          <p:cNvPr id="107" name="Group 106">
            <a:extLst>
              <a:ext uri="{FF2B5EF4-FFF2-40B4-BE49-F238E27FC236}">
                <a16:creationId xmlns:a16="http://schemas.microsoft.com/office/drawing/2014/main" id="{D5D71359-92F2-4D9F-89BE-9D636D7DEB84}"/>
              </a:ext>
            </a:extLst>
          </p:cNvPr>
          <p:cNvGrpSpPr/>
          <p:nvPr/>
        </p:nvGrpSpPr>
        <p:grpSpPr>
          <a:xfrm>
            <a:off x="10391330" y="5163759"/>
            <a:ext cx="1280160" cy="1650612"/>
            <a:chOff x="10667768" y="5163759"/>
            <a:chExt cx="1280160" cy="1650612"/>
          </a:xfrm>
        </p:grpSpPr>
        <p:sp>
          <p:nvSpPr>
            <p:cNvPr id="69" name="Rectangle: Rounded Corners 68">
              <a:extLst>
                <a:ext uri="{FF2B5EF4-FFF2-40B4-BE49-F238E27FC236}">
                  <a16:creationId xmlns:a16="http://schemas.microsoft.com/office/drawing/2014/main" id="{28EEF271-9736-4D4B-A825-3EADA157E07A}"/>
                </a:ext>
              </a:extLst>
            </p:cNvPr>
            <p:cNvSpPr/>
            <p:nvPr/>
          </p:nvSpPr>
          <p:spPr>
            <a:xfrm>
              <a:off x="1066776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Notify users about changes.</a:t>
              </a:r>
            </a:p>
          </p:txBody>
        </p:sp>
        <p:sp>
          <p:nvSpPr>
            <p:cNvPr id="70" name="TextBox 69">
              <a:extLst>
                <a:ext uri="{FF2B5EF4-FFF2-40B4-BE49-F238E27FC236}">
                  <a16:creationId xmlns:a16="http://schemas.microsoft.com/office/drawing/2014/main" id="{E4023C61-0A10-48D1-9595-E01478AA44A6}"/>
                </a:ext>
              </a:extLst>
            </p:cNvPr>
            <p:cNvSpPr txBox="1"/>
            <p:nvPr/>
          </p:nvSpPr>
          <p:spPr>
            <a:xfrm>
              <a:off x="1069612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18</a:t>
              </a:r>
            </a:p>
          </p:txBody>
        </p:sp>
      </p:grpSp>
      <p:grpSp>
        <p:nvGrpSpPr>
          <p:cNvPr id="114" name="Group 113">
            <a:extLst>
              <a:ext uri="{FF2B5EF4-FFF2-40B4-BE49-F238E27FC236}">
                <a16:creationId xmlns:a16="http://schemas.microsoft.com/office/drawing/2014/main" id="{B6A8691D-62A3-413D-9604-54AAE42F27ED}"/>
              </a:ext>
            </a:extLst>
          </p:cNvPr>
          <p:cNvGrpSpPr/>
          <p:nvPr/>
        </p:nvGrpSpPr>
        <p:grpSpPr>
          <a:xfrm>
            <a:off x="7607969" y="5163759"/>
            <a:ext cx="1420032" cy="1650612"/>
            <a:chOff x="7607969" y="5163759"/>
            <a:chExt cx="1420032" cy="1650612"/>
          </a:xfrm>
        </p:grpSpPr>
        <p:grpSp>
          <p:nvGrpSpPr>
            <p:cNvPr id="105" name="Group 104">
              <a:extLst>
                <a:ext uri="{FF2B5EF4-FFF2-40B4-BE49-F238E27FC236}">
                  <a16:creationId xmlns:a16="http://schemas.microsoft.com/office/drawing/2014/main" id="{3BD5BC94-98A9-4083-917F-85F132BD1717}"/>
                </a:ext>
              </a:extLst>
            </p:cNvPr>
            <p:cNvGrpSpPr/>
            <p:nvPr/>
          </p:nvGrpSpPr>
          <p:grpSpPr>
            <a:xfrm>
              <a:off x="7607969" y="5163759"/>
              <a:ext cx="1280160" cy="1650612"/>
              <a:chOff x="7851329" y="5163759"/>
              <a:chExt cx="1280160" cy="1650612"/>
            </a:xfrm>
          </p:grpSpPr>
          <p:sp>
            <p:nvSpPr>
              <p:cNvPr id="63" name="Rectangle: Rounded Corners 62">
                <a:extLst>
                  <a:ext uri="{FF2B5EF4-FFF2-40B4-BE49-F238E27FC236}">
                    <a16:creationId xmlns:a16="http://schemas.microsoft.com/office/drawing/2014/main" id="{43B34CD7-4617-46AE-9EF4-8CE0B8189B2A}"/>
                  </a:ext>
                </a:extLst>
              </p:cNvPr>
              <p:cNvSpPr/>
              <p:nvPr/>
            </p:nvSpPr>
            <p:spPr>
              <a:xfrm>
                <a:off x="7851329"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endParaRPr>
              </a:p>
            </p:txBody>
          </p:sp>
          <p:sp>
            <p:nvSpPr>
              <p:cNvPr id="64" name="TextBox 63">
                <a:extLst>
                  <a:ext uri="{FF2B5EF4-FFF2-40B4-BE49-F238E27FC236}">
                    <a16:creationId xmlns:a16="http://schemas.microsoft.com/office/drawing/2014/main" id="{EF0CD037-229C-495D-95B2-0D1F507F41C6}"/>
                  </a:ext>
                </a:extLst>
              </p:cNvPr>
              <p:cNvSpPr txBox="1"/>
              <p:nvPr/>
            </p:nvSpPr>
            <p:spPr>
              <a:xfrm>
                <a:off x="7879682"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16</a:t>
                </a:r>
              </a:p>
            </p:txBody>
          </p:sp>
        </p:grpSp>
        <p:sp>
          <p:nvSpPr>
            <p:cNvPr id="113" name="TextBox 112">
              <a:extLst>
                <a:ext uri="{FF2B5EF4-FFF2-40B4-BE49-F238E27FC236}">
                  <a16:creationId xmlns:a16="http://schemas.microsoft.com/office/drawing/2014/main" id="{C0CB8BE3-2E90-4536-AF77-093748EE89B6}"/>
                </a:ext>
              </a:extLst>
            </p:cNvPr>
            <p:cNvSpPr txBox="1"/>
            <p:nvPr/>
          </p:nvSpPr>
          <p:spPr>
            <a:xfrm>
              <a:off x="7633962" y="5518328"/>
              <a:ext cx="139403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Convey the consequences of user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actions.</a:t>
              </a:r>
            </a:p>
          </p:txBody>
        </p:sp>
      </p:grpSp>
      <p:sp>
        <p:nvSpPr>
          <p:cNvPr id="14" name="Title 13">
            <a:extLst>
              <a:ext uri="{FF2B5EF4-FFF2-40B4-BE49-F238E27FC236}">
                <a16:creationId xmlns:a16="http://schemas.microsoft.com/office/drawing/2014/main" id="{13F8B77B-B703-40AE-9739-B70483923DA5}"/>
              </a:ext>
            </a:extLst>
          </p:cNvPr>
          <p:cNvSpPr>
            <a:spLocks noGrp="1"/>
          </p:cNvSpPr>
          <p:nvPr>
            <p:ph type="title"/>
          </p:nvPr>
        </p:nvSpPr>
        <p:spPr>
          <a:xfrm>
            <a:off x="625142" y="410034"/>
            <a:ext cx="11370821" cy="738664"/>
          </a:xfrm>
        </p:spPr>
        <p:txBody>
          <a:bodyPr>
            <a:normAutofit fontScale="90000"/>
          </a:bodyPr>
          <a:lstStyle/>
          <a:p>
            <a:pPr algn="r"/>
            <a:r>
              <a:rPr lang="en-US" sz="2800"/>
              <a:t>Guidelines for Human AI Interaction</a:t>
            </a:r>
            <a:br>
              <a:rPr lang="en-US"/>
            </a:br>
            <a:r>
              <a:rPr lang="en-US" sz="2000"/>
              <a:t>Learn more: </a:t>
            </a:r>
            <a:r>
              <a:rPr lang="en-US" sz="2000">
                <a:hlinkClick r:id="rId5"/>
              </a:rPr>
              <a:t>https://aka.ms/aiguidelines</a:t>
            </a:r>
            <a:r>
              <a:rPr lang="en-US" sz="2000"/>
              <a:t> </a:t>
            </a:r>
            <a:endParaRPr lang="en-US"/>
          </a:p>
        </p:txBody>
      </p:sp>
    </p:spTree>
    <p:extLst>
      <p:ext uri="{BB962C8B-B14F-4D97-AF65-F5344CB8AC3E}">
        <p14:creationId xmlns:p14="http://schemas.microsoft.com/office/powerpoint/2010/main" val="3172746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F6CB2-2D0D-496D-A112-4856107A8025}"/>
              </a:ext>
            </a:extLst>
          </p:cNvPr>
          <p:cNvSpPr>
            <a:spLocks noGrp="1"/>
          </p:cNvSpPr>
          <p:nvPr>
            <p:ph type="title"/>
          </p:nvPr>
        </p:nvSpPr>
        <p:spPr/>
        <p:txBody>
          <a:bodyPr>
            <a:normAutofit fontScale="90000"/>
          </a:bodyPr>
          <a:lstStyle/>
          <a:p>
            <a:r>
              <a:rPr lang="en-US"/>
              <a:t>Consider changes over time</a:t>
            </a:r>
          </a:p>
        </p:txBody>
      </p:sp>
      <mc:AlternateContent xmlns:mc="http://schemas.openxmlformats.org/markup-compatibility/2006" xmlns:p14="http://schemas.microsoft.com/office/powerpoint/2010/main">
        <mc:Choice Requires="p14">
          <p:contentPart p14:bwMode="auto" r:id="rId3">
            <p14:nvContentPartPr>
              <p14:cNvPr id="436" name="Ink 435">
                <a:extLst>
                  <a:ext uri="{FF2B5EF4-FFF2-40B4-BE49-F238E27FC236}">
                    <a16:creationId xmlns:a16="http://schemas.microsoft.com/office/drawing/2014/main" id="{D8C54CDE-9E23-4FE0-B109-E0C7F606FC8E}"/>
                  </a:ext>
                </a:extLst>
              </p14:cNvPr>
              <p14:cNvContentPartPr/>
              <p14:nvPr/>
            </p14:nvContentPartPr>
            <p14:xfrm>
              <a:off x="9263155" y="7386835"/>
              <a:ext cx="360" cy="360"/>
            </p14:xfrm>
          </p:contentPart>
        </mc:Choice>
        <mc:Fallback xmlns="">
          <p:pic>
            <p:nvPicPr>
              <p:cNvPr id="436" name="Ink 435">
                <a:extLst>
                  <a:ext uri="{FF2B5EF4-FFF2-40B4-BE49-F238E27FC236}">
                    <a16:creationId xmlns:a16="http://schemas.microsoft.com/office/drawing/2014/main" id="{D8C54CDE-9E23-4FE0-B109-E0C7F606FC8E}"/>
                  </a:ext>
                </a:extLst>
              </p:cNvPr>
              <p:cNvPicPr/>
              <p:nvPr/>
            </p:nvPicPr>
            <p:blipFill>
              <a:blip r:embed="rId4"/>
              <a:stretch>
                <a:fillRect/>
              </a:stretch>
            </p:blipFill>
            <p:spPr>
              <a:xfrm>
                <a:off x="9209155" y="7278835"/>
                <a:ext cx="108000" cy="216000"/>
              </a:xfrm>
              <a:prstGeom prst="rect">
                <a:avLst/>
              </a:prstGeom>
            </p:spPr>
          </p:pic>
        </mc:Fallback>
      </mc:AlternateContent>
      <p:pic>
        <p:nvPicPr>
          <p:cNvPr id="106" name="Picture 16" descr="An image of an inspirational post saying &quot;don't forget to be awesome&quot;">
            <a:extLst>
              <a:ext uri="{FF2B5EF4-FFF2-40B4-BE49-F238E27FC236}">
                <a16:creationId xmlns:a16="http://schemas.microsoft.com/office/drawing/2014/main" id="{712C5DAF-AA92-4285-B2DC-AC4E969EC51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58797" y="1694437"/>
            <a:ext cx="2375842" cy="194224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4" descr="An image of an inspirational post saying &quot;think positive be positive&quot;">
            <a:extLst>
              <a:ext uri="{FF2B5EF4-FFF2-40B4-BE49-F238E27FC236}">
                <a16:creationId xmlns:a16="http://schemas.microsoft.com/office/drawing/2014/main" id="{D6FC45C4-CF3F-4BD5-943D-9D82EE355F7F}"/>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200549" y="3764852"/>
            <a:ext cx="2425935" cy="1764869"/>
          </a:xfrm>
          <a:prstGeom prst="rect">
            <a:avLst/>
          </a:prstGeom>
          <a:noFill/>
          <a:extLst>
            <a:ext uri="{909E8E84-426E-40DD-AFC4-6F175D3DCCD1}">
              <a14:hiddenFill xmlns:a14="http://schemas.microsoft.com/office/drawing/2010/main">
                <a:solidFill>
                  <a:srgbClr val="FFFFFF"/>
                </a:solidFill>
              </a14:hiddenFill>
            </a:ext>
          </a:extLst>
        </p:spPr>
      </p:pic>
      <p:grpSp>
        <p:nvGrpSpPr>
          <p:cNvPr id="108" name="Group 107">
            <a:extLst>
              <a:ext uri="{FF2B5EF4-FFF2-40B4-BE49-F238E27FC236}">
                <a16:creationId xmlns:a16="http://schemas.microsoft.com/office/drawing/2014/main" id="{C8EC16BF-CBEA-4381-B82B-EEB0D3618F3F}"/>
              </a:ext>
            </a:extLst>
          </p:cNvPr>
          <p:cNvGrpSpPr>
            <a:grpSpLocks noChangeAspect="1"/>
          </p:cNvGrpSpPr>
          <p:nvPr/>
        </p:nvGrpSpPr>
        <p:grpSpPr>
          <a:xfrm>
            <a:off x="8947372" y="1694437"/>
            <a:ext cx="3028841" cy="3922185"/>
            <a:chOff x="7553712" y="732967"/>
            <a:chExt cx="4093029" cy="5713791"/>
          </a:xfrm>
        </p:grpSpPr>
        <p:sp>
          <p:nvSpPr>
            <p:cNvPr id="109" name="Rectangle 108" descr="A mockup of an inspirational post saying &quot;cupcakes are muffins that believed in miracles&quot;">
              <a:extLst>
                <a:ext uri="{FF2B5EF4-FFF2-40B4-BE49-F238E27FC236}">
                  <a16:creationId xmlns:a16="http://schemas.microsoft.com/office/drawing/2014/main" id="{C554B32F-C64C-41F2-934F-0926146A90EA}"/>
                </a:ext>
              </a:extLst>
            </p:cNvPr>
            <p:cNvSpPr/>
            <p:nvPr/>
          </p:nvSpPr>
          <p:spPr>
            <a:xfrm>
              <a:off x="7553712" y="732967"/>
              <a:ext cx="4093029" cy="5713791"/>
            </a:xfrm>
            <a:prstGeom prst="rect">
              <a:avLst/>
            </a:prstGeom>
            <a:solidFill>
              <a:srgbClr val="FFEB37"/>
            </a:solidFill>
            <a:ln>
              <a:solidFill>
                <a:srgbClr val="FFE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0" name="TextBox 109">
              <a:extLst>
                <a:ext uri="{FF2B5EF4-FFF2-40B4-BE49-F238E27FC236}">
                  <a16:creationId xmlns:a16="http://schemas.microsoft.com/office/drawing/2014/main" id="{3CFA6BBF-F321-41DB-81B8-FBA1840C7ACD}"/>
                </a:ext>
              </a:extLst>
            </p:cNvPr>
            <p:cNvSpPr txBox="1"/>
            <p:nvPr/>
          </p:nvSpPr>
          <p:spPr>
            <a:xfrm>
              <a:off x="7763194" y="1170142"/>
              <a:ext cx="3751492" cy="4618161"/>
            </a:xfrm>
            <a:prstGeom prst="rect">
              <a:avLst/>
            </a:prstGeom>
            <a:noFill/>
          </p:spPr>
          <p:txBody>
            <a:bodyPr wrap="square" rtlCol="0" anchor="ctr">
              <a:spAutoFit/>
            </a:bodyPr>
            <a:lstStyle/>
            <a:p>
              <a:r>
                <a:rPr lang="en-US" sz="4000">
                  <a:solidFill>
                    <a:schemeClr val="tx1">
                      <a:lumMod val="85000"/>
                      <a:lumOff val="15000"/>
                    </a:schemeClr>
                  </a:solidFill>
                  <a:latin typeface="Jokerman" panose="04090605060D06020702" pitchFamily="82" charset="0"/>
                </a:rPr>
                <a:t>Cupcakes</a:t>
              </a:r>
              <a:r>
                <a:rPr lang="en-US" sz="4000">
                  <a:solidFill>
                    <a:schemeClr val="tx1">
                      <a:lumMod val="85000"/>
                      <a:lumOff val="15000"/>
                    </a:schemeClr>
                  </a:solidFill>
                  <a:latin typeface="Bradley Hand ITC" panose="03070402050302030203" pitchFamily="66" charset="0"/>
                </a:rPr>
                <a:t> </a:t>
              </a:r>
            </a:p>
            <a:p>
              <a:r>
                <a:rPr lang="en-US" sz="2800">
                  <a:solidFill>
                    <a:schemeClr val="tx1">
                      <a:lumMod val="85000"/>
                      <a:lumOff val="15000"/>
                    </a:schemeClr>
                  </a:solidFill>
                  <a:latin typeface="Bradley Hand ITC" panose="03070402050302030203" pitchFamily="66" charset="0"/>
                </a:rPr>
                <a:t>are </a:t>
              </a:r>
            </a:p>
            <a:p>
              <a:r>
                <a:rPr lang="en-US" sz="4400">
                  <a:solidFill>
                    <a:schemeClr val="tx1">
                      <a:lumMod val="85000"/>
                      <a:lumOff val="15000"/>
                    </a:schemeClr>
                  </a:solidFill>
                  <a:latin typeface="Agency FB" panose="020B0503020202020204" pitchFamily="34" charset="0"/>
                  <a:cs typeface="Arial" panose="020B0604020202020204" pitchFamily="34" charset="0"/>
                </a:rPr>
                <a:t>muffins</a:t>
              </a:r>
              <a:r>
                <a:rPr lang="en-US" sz="4400">
                  <a:solidFill>
                    <a:schemeClr val="tx1">
                      <a:lumMod val="85000"/>
                      <a:lumOff val="15000"/>
                    </a:schemeClr>
                  </a:solidFill>
                  <a:latin typeface="Arial" panose="020B0604020202020204" pitchFamily="34" charset="0"/>
                  <a:cs typeface="Arial" panose="020B0604020202020204" pitchFamily="34" charset="0"/>
                </a:rPr>
                <a:t> </a:t>
              </a:r>
            </a:p>
            <a:p>
              <a:r>
                <a:rPr lang="en-US" sz="2800">
                  <a:solidFill>
                    <a:schemeClr val="tx1">
                      <a:lumMod val="85000"/>
                      <a:lumOff val="15000"/>
                    </a:schemeClr>
                  </a:solidFill>
                  <a:latin typeface="Bradley Hand ITC" panose="03070402050302030203" pitchFamily="66" charset="0"/>
                </a:rPr>
                <a:t>that </a:t>
              </a:r>
              <a:r>
                <a:rPr lang="en-US" sz="4400">
                  <a:solidFill>
                    <a:schemeClr val="tx1">
                      <a:lumMod val="85000"/>
                      <a:lumOff val="15000"/>
                    </a:schemeClr>
                  </a:solidFill>
                  <a:latin typeface="Bradley Hand ITC" panose="03070402050302030203" pitchFamily="66" charset="0"/>
                </a:rPr>
                <a:t>believed </a:t>
              </a:r>
            </a:p>
            <a:p>
              <a:r>
                <a:rPr lang="en-US" sz="3600">
                  <a:solidFill>
                    <a:schemeClr val="tx1">
                      <a:lumMod val="85000"/>
                      <a:lumOff val="15000"/>
                    </a:schemeClr>
                  </a:solidFill>
                  <a:latin typeface="Bradley Hand ITC" panose="03070402050302030203" pitchFamily="66" charset="0"/>
                </a:rPr>
                <a:t>in </a:t>
              </a:r>
              <a:r>
                <a:rPr lang="en-US" sz="4400" u="sng">
                  <a:solidFill>
                    <a:schemeClr val="tx1">
                      <a:lumMod val="85000"/>
                      <a:lumOff val="15000"/>
                    </a:schemeClr>
                  </a:solidFill>
                  <a:latin typeface="Bernard MT Condensed" panose="02050806060905020404" pitchFamily="18" charset="0"/>
                </a:rPr>
                <a:t>miracles</a:t>
              </a:r>
              <a:endParaRPr lang="en-US" sz="3600" u="sng">
                <a:solidFill>
                  <a:schemeClr val="tx1">
                    <a:lumMod val="85000"/>
                    <a:lumOff val="15000"/>
                  </a:schemeClr>
                </a:solidFill>
                <a:latin typeface="Bernard MT Condensed" panose="02050806060905020404" pitchFamily="18" charset="0"/>
              </a:endParaRPr>
            </a:p>
          </p:txBody>
        </p:sp>
      </p:grpSp>
      <p:pic>
        <p:nvPicPr>
          <p:cNvPr id="111" name="Picture 18" descr="An image of an inspirational post saying &quot;don't let anyone dull your sparkle&quot;">
            <a:extLst>
              <a:ext uri="{FF2B5EF4-FFF2-40B4-BE49-F238E27FC236}">
                <a16:creationId xmlns:a16="http://schemas.microsoft.com/office/drawing/2014/main" id="{B5F5106A-B852-40E8-A92B-E25A2961254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rcRect l="6897" t="3439" r="4390" b="7848"/>
          <a:stretch/>
        </p:blipFill>
        <p:spPr bwMode="auto">
          <a:xfrm>
            <a:off x="6750532" y="1753534"/>
            <a:ext cx="1826970" cy="182697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descr="An image of an inspirational post saying &quot;be a pineapple: stand tall, wear a crown, and be sweet on the inside&quot;">
            <a:extLst>
              <a:ext uri="{FF2B5EF4-FFF2-40B4-BE49-F238E27FC236}">
                <a16:creationId xmlns:a16="http://schemas.microsoft.com/office/drawing/2014/main" id="{B0C1012A-34A5-4E35-8380-C41B866E02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2860" y="3640579"/>
            <a:ext cx="2300629" cy="230062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a:extLst>
              <a:ext uri="{FF2B5EF4-FFF2-40B4-BE49-F238E27FC236}">
                <a16:creationId xmlns:a16="http://schemas.microsoft.com/office/drawing/2014/main" id="{6863BAA6-F03F-4DF4-8701-29732BE9D41F}"/>
              </a:ext>
            </a:extLst>
          </p:cNvPr>
          <p:cNvPicPr>
            <a:picLocks noChangeAspect="1"/>
          </p:cNvPicPr>
          <p:nvPr/>
        </p:nvPicPr>
        <p:blipFill rotWithShape="1">
          <a:blip r:embed="rId10"/>
          <a:srcRect l="75348" r="830"/>
          <a:stretch/>
        </p:blipFill>
        <p:spPr>
          <a:xfrm>
            <a:off x="786056" y="1431976"/>
            <a:ext cx="3296758" cy="4480560"/>
          </a:xfrm>
          <a:prstGeom prst="rect">
            <a:avLst/>
          </a:prstGeom>
        </p:spPr>
      </p:pic>
    </p:spTree>
    <p:extLst>
      <p:ext uri="{BB962C8B-B14F-4D97-AF65-F5344CB8AC3E}">
        <p14:creationId xmlns:p14="http://schemas.microsoft.com/office/powerpoint/2010/main" val="3394676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750"/>
                                  </p:stCondLst>
                                  <p:childTnLst>
                                    <p:set>
                                      <p:cBhvr>
                                        <p:cTn id="13" dur="1" fill="hold">
                                          <p:stCondLst>
                                            <p:cond delay="0"/>
                                          </p:stCondLst>
                                        </p:cTn>
                                        <p:tgtEl>
                                          <p:spTgt spid="107"/>
                                        </p:tgtEl>
                                        <p:attrNameLst>
                                          <p:attrName>style.visibility</p:attrName>
                                        </p:attrNameLst>
                                      </p:cBhvr>
                                      <p:to>
                                        <p:strVal val="visible"/>
                                      </p:to>
                                    </p:set>
                                  </p:childTnLst>
                                </p:cTn>
                              </p:par>
                            </p:childTnLst>
                          </p:cTn>
                        </p:par>
                        <p:par>
                          <p:cTn id="14" fill="hold">
                            <p:stCondLst>
                              <p:cond delay="750"/>
                            </p:stCondLst>
                            <p:childTnLst>
                              <p:par>
                                <p:cTn id="15" presetID="1" presetClass="entr" presetSubtype="0" fill="hold" nodeType="afterEffect">
                                  <p:stCondLst>
                                    <p:cond delay="750"/>
                                  </p:stCondLst>
                                  <p:childTnLst>
                                    <p:set>
                                      <p:cBhvr>
                                        <p:cTn id="16" dur="1" fill="hold">
                                          <p:stCondLst>
                                            <p:cond delay="0"/>
                                          </p:stCondLst>
                                        </p:cTn>
                                        <p:tgtEl>
                                          <p:spTgt spid="112"/>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nodeType="afterEffect">
                                  <p:stCondLst>
                                    <p:cond delay="1000"/>
                                  </p:stCondLst>
                                  <p:childTnLst>
                                    <p:set>
                                      <p:cBhvr>
                                        <p:cTn id="19"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852D-F909-0F40-873E-D6FCDB27D13D}"/>
              </a:ext>
            </a:extLst>
          </p:cNvPr>
          <p:cNvSpPr>
            <a:spLocks noGrp="1"/>
          </p:cNvSpPr>
          <p:nvPr>
            <p:ph type="title"/>
          </p:nvPr>
        </p:nvSpPr>
        <p:spPr>
          <a:xfrm>
            <a:off x="1586519" y="3071328"/>
            <a:ext cx="9022008" cy="553998"/>
          </a:xfrm>
        </p:spPr>
        <p:txBody>
          <a:bodyPr/>
          <a:lstStyle/>
          <a:p>
            <a:pPr algn="ctr"/>
            <a:r>
              <a:rPr lang="en-US"/>
              <a:t>Teams who have used the Workbook say</a:t>
            </a:r>
          </a:p>
        </p:txBody>
      </p:sp>
      <p:grpSp>
        <p:nvGrpSpPr>
          <p:cNvPr id="5" name="Group 4">
            <a:extLst>
              <a:ext uri="{FF2B5EF4-FFF2-40B4-BE49-F238E27FC236}">
                <a16:creationId xmlns:a16="http://schemas.microsoft.com/office/drawing/2014/main" id="{31EC6A64-7488-CA47-AFCC-3D99388D1EC1}"/>
              </a:ext>
            </a:extLst>
          </p:cNvPr>
          <p:cNvGrpSpPr/>
          <p:nvPr/>
        </p:nvGrpSpPr>
        <p:grpSpPr>
          <a:xfrm>
            <a:off x="424763" y="22021"/>
            <a:ext cx="6118397" cy="2767834"/>
            <a:chOff x="424763" y="22021"/>
            <a:chExt cx="6118397" cy="2767834"/>
          </a:xfrm>
        </p:grpSpPr>
        <p:sp>
          <p:nvSpPr>
            <p:cNvPr id="3" name="Rectangle 2">
              <a:extLst>
                <a:ext uri="{FF2B5EF4-FFF2-40B4-BE49-F238E27FC236}">
                  <a16:creationId xmlns:a16="http://schemas.microsoft.com/office/drawing/2014/main" id="{0FBFA0E7-0302-8F4F-B401-74613BEBDE7F}"/>
                </a:ext>
              </a:extLst>
            </p:cNvPr>
            <p:cNvSpPr/>
            <p:nvPr/>
          </p:nvSpPr>
          <p:spPr bwMode="auto">
            <a:xfrm>
              <a:off x="584200" y="718404"/>
              <a:ext cx="5367338" cy="1927978"/>
            </a:xfrm>
            <a:prstGeom prst="rect">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2C7C4541-E5B0-D142-B4F0-91F38FBD3BFD}"/>
                </a:ext>
              </a:extLst>
            </p:cNvPr>
            <p:cNvSpPr txBox="1"/>
            <p:nvPr/>
          </p:nvSpPr>
          <p:spPr>
            <a:xfrm>
              <a:off x="424763" y="22021"/>
              <a:ext cx="849592" cy="1459777"/>
            </a:xfrm>
            <a:prstGeom prst="rect">
              <a:avLst/>
            </a:prstGeom>
            <a:noFill/>
          </p:spPr>
          <p:txBody>
            <a:bodyPr wrap="non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t>“</a:t>
              </a:r>
            </a:p>
          </p:txBody>
        </p:sp>
        <p:sp>
          <p:nvSpPr>
            <p:cNvPr id="18" name="TextBox 17">
              <a:extLst>
                <a:ext uri="{FF2B5EF4-FFF2-40B4-BE49-F238E27FC236}">
                  <a16:creationId xmlns:a16="http://schemas.microsoft.com/office/drawing/2014/main" id="{B11C2A93-362A-D747-A0DE-D0904D3F8194}"/>
                </a:ext>
              </a:extLst>
            </p:cNvPr>
            <p:cNvSpPr txBox="1"/>
            <p:nvPr/>
          </p:nvSpPr>
          <p:spPr>
            <a:xfrm>
              <a:off x="5182873" y="2543634"/>
              <a:ext cx="493918" cy="246221"/>
            </a:xfrm>
            <a:prstGeom prst="rect">
              <a:avLst/>
            </a:prstGeom>
            <a:solidFill>
              <a:schemeClr val="bg1"/>
            </a:solid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PM</a:t>
              </a:r>
            </a:p>
          </p:txBody>
        </p:sp>
        <p:sp>
          <p:nvSpPr>
            <p:cNvPr id="20" name="TextBox 19">
              <a:extLst>
                <a:ext uri="{FF2B5EF4-FFF2-40B4-BE49-F238E27FC236}">
                  <a16:creationId xmlns:a16="http://schemas.microsoft.com/office/drawing/2014/main" id="{0BD611C5-DC30-B84D-9264-99B5B6A946B2}"/>
                </a:ext>
              </a:extLst>
            </p:cNvPr>
            <p:cNvSpPr txBox="1"/>
            <p:nvPr/>
          </p:nvSpPr>
          <p:spPr>
            <a:xfrm>
              <a:off x="5693568" y="1840707"/>
              <a:ext cx="849592" cy="926657"/>
            </a:xfrm>
            <a:prstGeom prst="rect">
              <a:avLst/>
            </a:prstGeom>
            <a:noFill/>
          </p:spPr>
          <p:txBody>
            <a:bodyPr wrap="non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0FBAE6A8-F891-C84A-9EA1-02813CE130FD}"/>
                </a:ext>
              </a:extLst>
            </p:cNvPr>
            <p:cNvSpPr txBox="1"/>
            <p:nvPr/>
          </p:nvSpPr>
          <p:spPr>
            <a:xfrm>
              <a:off x="967954" y="1156657"/>
              <a:ext cx="4930286" cy="110799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This is </a:t>
              </a:r>
              <a:r>
                <a:rPr kumimoji="0" lang="en-US" sz="1800" b="1" i="0" u="none" strike="noStrike" kern="1200" cap="none" spc="0" normalizeH="0" baseline="0" noProof="0">
                  <a:ln>
                    <a:noFill/>
                  </a:ln>
                  <a:solidFill>
                    <a:srgbClr val="0078D4"/>
                  </a:solidFill>
                  <a:effectLst/>
                  <a:uLnTx/>
                  <a:uFillTx/>
                  <a:latin typeface="Segoe UI Semilight" panose="020B0402040204020203" pitchFamily="34" charset="0"/>
                  <a:cs typeface="Segoe UI Semilight" panose="020B0402040204020203" pitchFamily="34" charset="0"/>
                </a:rPr>
                <a:t>a team alignment tool</a:t>
              </a:r>
              <a: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 We work on </a:t>
              </a:r>
              <a:b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br>
              <a: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the client side, just trying to speak the same language as the intelligence side—having a framework to do that around [is] super helpful.   </a:t>
              </a:r>
            </a:p>
          </p:txBody>
        </p:sp>
      </p:grpSp>
      <p:grpSp>
        <p:nvGrpSpPr>
          <p:cNvPr id="6" name="Group 5">
            <a:extLst>
              <a:ext uri="{FF2B5EF4-FFF2-40B4-BE49-F238E27FC236}">
                <a16:creationId xmlns:a16="http://schemas.microsoft.com/office/drawing/2014/main" id="{1793F5AD-B22E-E04D-B812-2A2740703CBC}"/>
              </a:ext>
            </a:extLst>
          </p:cNvPr>
          <p:cNvGrpSpPr/>
          <p:nvPr/>
        </p:nvGrpSpPr>
        <p:grpSpPr>
          <a:xfrm>
            <a:off x="6081025" y="22021"/>
            <a:ext cx="6118397" cy="2767834"/>
            <a:chOff x="6081025" y="22021"/>
            <a:chExt cx="6118397" cy="2767834"/>
          </a:xfrm>
        </p:grpSpPr>
        <p:sp>
          <p:nvSpPr>
            <p:cNvPr id="61" name="Rectangle 60">
              <a:extLst>
                <a:ext uri="{FF2B5EF4-FFF2-40B4-BE49-F238E27FC236}">
                  <a16:creationId xmlns:a16="http://schemas.microsoft.com/office/drawing/2014/main" id="{7C82D93B-EC23-E24E-B026-DC4A3CDE81A4}"/>
                </a:ext>
              </a:extLst>
            </p:cNvPr>
            <p:cNvSpPr/>
            <p:nvPr/>
          </p:nvSpPr>
          <p:spPr bwMode="auto">
            <a:xfrm>
              <a:off x="6240462" y="718404"/>
              <a:ext cx="5367338" cy="1927978"/>
            </a:xfrm>
            <a:prstGeom prst="rect">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2" name="TextBox 61">
              <a:extLst>
                <a:ext uri="{FF2B5EF4-FFF2-40B4-BE49-F238E27FC236}">
                  <a16:creationId xmlns:a16="http://schemas.microsoft.com/office/drawing/2014/main" id="{FD96E4E6-4CD3-FB4B-9C78-C1981EC245FE}"/>
                </a:ext>
              </a:extLst>
            </p:cNvPr>
            <p:cNvSpPr txBox="1"/>
            <p:nvPr/>
          </p:nvSpPr>
          <p:spPr>
            <a:xfrm>
              <a:off x="6081025" y="22021"/>
              <a:ext cx="849592" cy="1459777"/>
            </a:xfrm>
            <a:prstGeom prst="rect">
              <a:avLst/>
            </a:prstGeom>
            <a:noFill/>
          </p:spPr>
          <p:txBody>
            <a:bodyPr wrap="non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t>“</a:t>
              </a:r>
            </a:p>
          </p:txBody>
        </p:sp>
        <p:sp>
          <p:nvSpPr>
            <p:cNvPr id="63" name="TextBox 62">
              <a:extLst>
                <a:ext uri="{FF2B5EF4-FFF2-40B4-BE49-F238E27FC236}">
                  <a16:creationId xmlns:a16="http://schemas.microsoft.com/office/drawing/2014/main" id="{43DFD93C-68BC-6745-8B6F-09C83F424D49}"/>
                </a:ext>
              </a:extLst>
            </p:cNvPr>
            <p:cNvSpPr txBox="1"/>
            <p:nvPr/>
          </p:nvSpPr>
          <p:spPr>
            <a:xfrm>
              <a:off x="10839135" y="2543634"/>
              <a:ext cx="493918" cy="246221"/>
            </a:xfrm>
            <a:prstGeom prst="rect">
              <a:avLst/>
            </a:prstGeom>
            <a:solidFill>
              <a:schemeClr val="bg1"/>
            </a:solid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PM</a:t>
              </a:r>
            </a:p>
          </p:txBody>
        </p:sp>
        <p:sp>
          <p:nvSpPr>
            <p:cNvPr id="64" name="TextBox 63">
              <a:extLst>
                <a:ext uri="{FF2B5EF4-FFF2-40B4-BE49-F238E27FC236}">
                  <a16:creationId xmlns:a16="http://schemas.microsoft.com/office/drawing/2014/main" id="{6BD680E7-1D18-9B4D-B2EB-C39A0DB311C5}"/>
                </a:ext>
              </a:extLst>
            </p:cNvPr>
            <p:cNvSpPr txBox="1"/>
            <p:nvPr/>
          </p:nvSpPr>
          <p:spPr>
            <a:xfrm>
              <a:off x="11349830" y="1840707"/>
              <a:ext cx="849592" cy="926657"/>
            </a:xfrm>
            <a:prstGeom prst="rect">
              <a:avLst/>
            </a:prstGeom>
            <a:noFill/>
          </p:spPr>
          <p:txBody>
            <a:bodyPr wrap="non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t>”</a:t>
              </a:r>
            </a:p>
          </p:txBody>
        </p:sp>
        <p:sp>
          <p:nvSpPr>
            <p:cNvPr id="65" name="TextBox 64">
              <a:extLst>
                <a:ext uri="{FF2B5EF4-FFF2-40B4-BE49-F238E27FC236}">
                  <a16:creationId xmlns:a16="http://schemas.microsoft.com/office/drawing/2014/main" id="{D1671A5C-E1F0-EA43-8BBF-1E88674D7B5E}"/>
                </a:ext>
              </a:extLst>
            </p:cNvPr>
            <p:cNvSpPr txBox="1"/>
            <p:nvPr/>
          </p:nvSpPr>
          <p:spPr>
            <a:xfrm>
              <a:off x="6702597" y="1018158"/>
              <a:ext cx="4930286" cy="1384995"/>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As PMs, </a:t>
              </a:r>
              <a:r>
                <a:rPr kumimoji="0" lang="en-US" sz="1800" b="1" i="0" u="none" strike="noStrike" kern="1200" cap="none" spc="0" normalizeH="0" baseline="0" noProof="0">
                  <a:ln>
                    <a:noFill/>
                  </a:ln>
                  <a:solidFill>
                    <a:srgbClr val="0078D4"/>
                  </a:solidFill>
                  <a:effectLst/>
                  <a:uLnTx/>
                  <a:uFillTx/>
                  <a:latin typeface="Segoe UI Semilight" panose="020B0402040204020203" pitchFamily="34" charset="0"/>
                  <a:cs typeface="Segoe UI Semilight" panose="020B0402040204020203" pitchFamily="34" charset="0"/>
                </a:rPr>
                <a:t>we need to frame things to bosses and other disciplines, and we need to get funding</a:t>
              </a:r>
              <a: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 If we can say, “We all agree that Guideline x is something we need to do,” </a:t>
              </a:r>
              <a:b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br>
              <a: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that would be helpful for that pitch. </a:t>
              </a:r>
            </a:p>
          </p:txBody>
        </p:sp>
      </p:grpSp>
      <p:grpSp>
        <p:nvGrpSpPr>
          <p:cNvPr id="8" name="Group 7">
            <a:extLst>
              <a:ext uri="{FF2B5EF4-FFF2-40B4-BE49-F238E27FC236}">
                <a16:creationId xmlns:a16="http://schemas.microsoft.com/office/drawing/2014/main" id="{9040871D-765A-934C-9931-F0715DBDDFB7}"/>
              </a:ext>
            </a:extLst>
          </p:cNvPr>
          <p:cNvGrpSpPr/>
          <p:nvPr/>
        </p:nvGrpSpPr>
        <p:grpSpPr>
          <a:xfrm>
            <a:off x="505690" y="3451021"/>
            <a:ext cx="6118397" cy="2767834"/>
            <a:chOff x="505690" y="3451021"/>
            <a:chExt cx="6118397" cy="2767834"/>
          </a:xfrm>
        </p:grpSpPr>
        <p:sp>
          <p:nvSpPr>
            <p:cNvPr id="66" name="Rectangle 65">
              <a:extLst>
                <a:ext uri="{FF2B5EF4-FFF2-40B4-BE49-F238E27FC236}">
                  <a16:creationId xmlns:a16="http://schemas.microsoft.com/office/drawing/2014/main" id="{9293F323-785B-7040-AF82-4DEE60033EF5}"/>
                </a:ext>
              </a:extLst>
            </p:cNvPr>
            <p:cNvSpPr/>
            <p:nvPr/>
          </p:nvSpPr>
          <p:spPr bwMode="auto">
            <a:xfrm>
              <a:off x="665127" y="4147404"/>
              <a:ext cx="5367338" cy="1927978"/>
            </a:xfrm>
            <a:prstGeom prst="rect">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67" name="TextBox 66">
              <a:extLst>
                <a:ext uri="{FF2B5EF4-FFF2-40B4-BE49-F238E27FC236}">
                  <a16:creationId xmlns:a16="http://schemas.microsoft.com/office/drawing/2014/main" id="{4FC35B34-FE9A-A94C-B99C-C29C8AAA3D65}"/>
                </a:ext>
              </a:extLst>
            </p:cNvPr>
            <p:cNvSpPr txBox="1"/>
            <p:nvPr/>
          </p:nvSpPr>
          <p:spPr>
            <a:xfrm>
              <a:off x="505690" y="3451021"/>
              <a:ext cx="849592" cy="1459777"/>
            </a:xfrm>
            <a:prstGeom prst="rect">
              <a:avLst/>
            </a:prstGeom>
            <a:noFill/>
          </p:spPr>
          <p:txBody>
            <a:bodyPr wrap="non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t>“</a:t>
              </a:r>
            </a:p>
          </p:txBody>
        </p:sp>
        <p:sp>
          <p:nvSpPr>
            <p:cNvPr id="68" name="TextBox 67">
              <a:extLst>
                <a:ext uri="{FF2B5EF4-FFF2-40B4-BE49-F238E27FC236}">
                  <a16:creationId xmlns:a16="http://schemas.microsoft.com/office/drawing/2014/main" id="{FCBC98AA-2645-E545-92EA-87A909AB9D87}"/>
                </a:ext>
              </a:extLst>
            </p:cNvPr>
            <p:cNvSpPr txBox="1"/>
            <p:nvPr/>
          </p:nvSpPr>
          <p:spPr>
            <a:xfrm>
              <a:off x="4908126" y="5972634"/>
              <a:ext cx="849592" cy="246221"/>
            </a:xfrm>
            <a:prstGeom prst="rect">
              <a:avLst/>
            </a:prstGeom>
            <a:solidFill>
              <a:schemeClr val="bg1"/>
            </a:solid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Engineer</a:t>
              </a:r>
            </a:p>
          </p:txBody>
        </p:sp>
        <p:sp>
          <p:nvSpPr>
            <p:cNvPr id="69" name="TextBox 68">
              <a:extLst>
                <a:ext uri="{FF2B5EF4-FFF2-40B4-BE49-F238E27FC236}">
                  <a16:creationId xmlns:a16="http://schemas.microsoft.com/office/drawing/2014/main" id="{B4A5C860-2951-1C4F-9758-B0445DCCF744}"/>
                </a:ext>
              </a:extLst>
            </p:cNvPr>
            <p:cNvSpPr txBox="1"/>
            <p:nvPr/>
          </p:nvSpPr>
          <p:spPr>
            <a:xfrm>
              <a:off x="5774495" y="5269707"/>
              <a:ext cx="849592" cy="926657"/>
            </a:xfrm>
            <a:prstGeom prst="rect">
              <a:avLst/>
            </a:prstGeom>
            <a:noFill/>
          </p:spPr>
          <p:txBody>
            <a:bodyPr wrap="non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t>”</a:t>
              </a:r>
            </a:p>
          </p:txBody>
        </p:sp>
        <p:sp>
          <p:nvSpPr>
            <p:cNvPr id="70" name="TextBox 69">
              <a:extLst>
                <a:ext uri="{FF2B5EF4-FFF2-40B4-BE49-F238E27FC236}">
                  <a16:creationId xmlns:a16="http://schemas.microsoft.com/office/drawing/2014/main" id="{1CD31F7C-C91E-174E-8EAB-1E44979DAF0E}"/>
                </a:ext>
              </a:extLst>
            </p:cNvPr>
            <p:cNvSpPr txBox="1"/>
            <p:nvPr/>
          </p:nvSpPr>
          <p:spPr>
            <a:xfrm>
              <a:off x="1048881" y="4554588"/>
              <a:ext cx="4930286" cy="110799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I found a lot of points I hadn't considered </a:t>
              </a:r>
              <a:b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br>
              <a: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before, so it was helpful for me, I would use it </a:t>
              </a:r>
              <a:b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br>
              <a: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as a checklist, </a:t>
              </a:r>
              <a:r>
                <a:rPr kumimoji="0" lang="en-US" sz="1800" b="1" i="0" u="none" strike="noStrike" kern="1200" cap="none" spc="0" normalizeH="0" baseline="0" noProof="0">
                  <a:ln>
                    <a:noFill/>
                  </a:ln>
                  <a:solidFill>
                    <a:srgbClr val="0078D4"/>
                  </a:solidFill>
                  <a:effectLst/>
                  <a:uLnTx/>
                  <a:uFillTx/>
                  <a:latin typeface="Segoe UI Semilight" panose="020B0402040204020203" pitchFamily="34" charset="0"/>
                  <a:cs typeface="Segoe UI Semilight" panose="020B0402040204020203" pitchFamily="34" charset="0"/>
                </a:rPr>
                <a:t>when I develop a new feature </a:t>
              </a:r>
              <a:br>
                <a:rPr kumimoji="0" lang="en-US" sz="1800" b="1" i="0" u="none" strike="noStrike" kern="1200" cap="none" spc="0" normalizeH="0" baseline="0" noProof="0">
                  <a:ln>
                    <a:noFill/>
                  </a:ln>
                  <a:solidFill>
                    <a:srgbClr val="0078D4"/>
                  </a:solidFill>
                  <a:effectLst/>
                  <a:uLnTx/>
                  <a:uFillTx/>
                  <a:latin typeface="Segoe UI Semilight" panose="020B0402040204020203" pitchFamily="34" charset="0"/>
                  <a:cs typeface="Segoe UI Semilight" panose="020B0402040204020203" pitchFamily="34" charset="0"/>
                </a:rPr>
              </a:br>
              <a:r>
                <a:rPr kumimoji="0" lang="en-US" sz="1800" b="1" i="0" u="none" strike="noStrike" kern="1200" cap="none" spc="0" normalizeH="0" baseline="0" noProof="0">
                  <a:ln>
                    <a:noFill/>
                  </a:ln>
                  <a:solidFill>
                    <a:srgbClr val="0078D4"/>
                  </a:solidFill>
                  <a:effectLst/>
                  <a:uLnTx/>
                  <a:uFillTx/>
                  <a:latin typeface="Segoe UI Semilight" panose="020B0402040204020203" pitchFamily="34" charset="0"/>
                  <a:cs typeface="Segoe UI Semilight" panose="020B0402040204020203" pitchFamily="34" charset="0"/>
                </a:rPr>
                <a:t>to see if it abides by the Guidelines</a:t>
              </a:r>
              <a: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 </a:t>
              </a:r>
            </a:p>
          </p:txBody>
        </p:sp>
      </p:grpSp>
      <p:grpSp>
        <p:nvGrpSpPr>
          <p:cNvPr id="11" name="Group 10">
            <a:extLst>
              <a:ext uri="{FF2B5EF4-FFF2-40B4-BE49-F238E27FC236}">
                <a16:creationId xmlns:a16="http://schemas.microsoft.com/office/drawing/2014/main" id="{7785B8B8-95C8-F943-AE7D-819678CE2531}"/>
              </a:ext>
            </a:extLst>
          </p:cNvPr>
          <p:cNvGrpSpPr/>
          <p:nvPr/>
        </p:nvGrpSpPr>
        <p:grpSpPr>
          <a:xfrm>
            <a:off x="6161952" y="3451021"/>
            <a:ext cx="6118397" cy="2767834"/>
            <a:chOff x="6161952" y="3451021"/>
            <a:chExt cx="6118397" cy="2767834"/>
          </a:xfrm>
        </p:grpSpPr>
        <p:sp>
          <p:nvSpPr>
            <p:cNvPr id="71" name="Rectangle 70">
              <a:extLst>
                <a:ext uri="{FF2B5EF4-FFF2-40B4-BE49-F238E27FC236}">
                  <a16:creationId xmlns:a16="http://schemas.microsoft.com/office/drawing/2014/main" id="{29C629E7-FDA5-5048-8D1B-AA5360F2911C}"/>
                </a:ext>
              </a:extLst>
            </p:cNvPr>
            <p:cNvSpPr/>
            <p:nvPr/>
          </p:nvSpPr>
          <p:spPr bwMode="auto">
            <a:xfrm>
              <a:off x="6321389" y="4147404"/>
              <a:ext cx="5367338" cy="1927978"/>
            </a:xfrm>
            <a:prstGeom prst="rect">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2" name="TextBox 71">
              <a:extLst>
                <a:ext uri="{FF2B5EF4-FFF2-40B4-BE49-F238E27FC236}">
                  <a16:creationId xmlns:a16="http://schemas.microsoft.com/office/drawing/2014/main" id="{C920C93E-77AB-954D-9B90-56F4A12E1A42}"/>
                </a:ext>
              </a:extLst>
            </p:cNvPr>
            <p:cNvSpPr txBox="1"/>
            <p:nvPr/>
          </p:nvSpPr>
          <p:spPr>
            <a:xfrm>
              <a:off x="6161952" y="3451021"/>
              <a:ext cx="849592" cy="1459777"/>
            </a:xfrm>
            <a:prstGeom prst="rect">
              <a:avLst/>
            </a:prstGeom>
            <a:noFill/>
          </p:spPr>
          <p:txBody>
            <a:bodyPr wrap="non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t>“</a:t>
              </a:r>
            </a:p>
          </p:txBody>
        </p:sp>
        <p:sp>
          <p:nvSpPr>
            <p:cNvPr id="73" name="TextBox 72">
              <a:extLst>
                <a:ext uri="{FF2B5EF4-FFF2-40B4-BE49-F238E27FC236}">
                  <a16:creationId xmlns:a16="http://schemas.microsoft.com/office/drawing/2014/main" id="{E01BAD08-89DF-4C4D-94AC-FACBD7DE393E}"/>
                </a:ext>
              </a:extLst>
            </p:cNvPr>
            <p:cNvSpPr txBox="1"/>
            <p:nvPr/>
          </p:nvSpPr>
          <p:spPr>
            <a:xfrm>
              <a:off x="10564388" y="5972634"/>
              <a:ext cx="849592" cy="246221"/>
            </a:xfrm>
            <a:prstGeom prst="rect">
              <a:avLst/>
            </a:prstGeom>
            <a:solidFill>
              <a:schemeClr val="bg1"/>
            </a:solid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Designer</a:t>
              </a:r>
            </a:p>
          </p:txBody>
        </p:sp>
        <p:sp>
          <p:nvSpPr>
            <p:cNvPr id="74" name="TextBox 73">
              <a:extLst>
                <a:ext uri="{FF2B5EF4-FFF2-40B4-BE49-F238E27FC236}">
                  <a16:creationId xmlns:a16="http://schemas.microsoft.com/office/drawing/2014/main" id="{A41DBA09-DB1F-CD44-AFF5-C360D7B1FC52}"/>
                </a:ext>
              </a:extLst>
            </p:cNvPr>
            <p:cNvSpPr txBox="1"/>
            <p:nvPr/>
          </p:nvSpPr>
          <p:spPr>
            <a:xfrm>
              <a:off x="11430757" y="5269707"/>
              <a:ext cx="849592" cy="926657"/>
            </a:xfrm>
            <a:prstGeom prst="rect">
              <a:avLst/>
            </a:prstGeom>
            <a:noFill/>
          </p:spPr>
          <p:txBody>
            <a:bodyPr wrap="non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FFFFFF">
                      <a:lumMod val="95000"/>
                    </a:srgbClr>
                  </a:solidFill>
                  <a:effectLst/>
                  <a:uLnTx/>
                  <a:uFillTx/>
                  <a:latin typeface="Arial" panose="020B0604020202020204" pitchFamily="34" charset="0"/>
                  <a:ea typeface="+mn-ea"/>
                  <a:cs typeface="Arial" panose="020B0604020202020204" pitchFamily="34" charset="0"/>
                </a:rPr>
                <a:t>”</a:t>
              </a:r>
            </a:p>
          </p:txBody>
        </p:sp>
        <p:sp>
          <p:nvSpPr>
            <p:cNvPr id="75" name="TextBox 74">
              <a:extLst>
                <a:ext uri="{FF2B5EF4-FFF2-40B4-BE49-F238E27FC236}">
                  <a16:creationId xmlns:a16="http://schemas.microsoft.com/office/drawing/2014/main" id="{CA8ADA27-B2D2-0340-A326-020CBE5959ED}"/>
                </a:ext>
              </a:extLst>
            </p:cNvPr>
            <p:cNvSpPr txBox="1"/>
            <p:nvPr/>
          </p:nvSpPr>
          <p:spPr>
            <a:xfrm>
              <a:off x="6702597" y="4831587"/>
              <a:ext cx="4930286"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The Guidelines serve as </a:t>
              </a:r>
              <a:r>
                <a:rPr kumimoji="0" lang="en-US" sz="1800" b="1" i="0" u="none" strike="noStrike" kern="1200" cap="none" spc="0" normalizeH="0" baseline="0" noProof="0">
                  <a:ln>
                    <a:noFill/>
                  </a:ln>
                  <a:solidFill>
                    <a:srgbClr val="0078D4"/>
                  </a:solidFill>
                  <a:effectLst/>
                  <a:uLnTx/>
                  <a:uFillTx/>
                  <a:latin typeface="Segoe UI Semilight" panose="020B0402040204020203" pitchFamily="34" charset="0"/>
                  <a:cs typeface="Segoe UI Semilight" panose="020B0402040204020203" pitchFamily="34" charset="0"/>
                </a:rPr>
                <a:t>existing research evidence for my design decisions</a:t>
              </a:r>
              <a:r>
                <a:rPr kumimoji="0" lang="en-US" sz="18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 </a:t>
              </a:r>
            </a:p>
          </p:txBody>
        </p:sp>
      </p:grpSp>
    </p:spTree>
    <p:extLst>
      <p:ext uri="{BB962C8B-B14F-4D97-AF65-F5344CB8AC3E}">
        <p14:creationId xmlns:p14="http://schemas.microsoft.com/office/powerpoint/2010/main" val="375096583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a:extLst>
              <a:ext uri="{FF2B5EF4-FFF2-40B4-BE49-F238E27FC236}">
                <a16:creationId xmlns:a16="http://schemas.microsoft.com/office/drawing/2014/main" id="{A0CFB4AF-2B8D-451C-987A-1505F1CF11A9}"/>
              </a:ext>
            </a:extLst>
          </p:cNvPr>
          <p:cNvPicPr>
            <a:picLocks noChangeAspect="1"/>
          </p:cNvPicPr>
          <p:nvPr/>
        </p:nvPicPr>
        <p:blipFill rotWithShape="1">
          <a:blip r:embed="rId3"/>
          <a:srcRect l="75348" r="830"/>
          <a:stretch/>
        </p:blipFill>
        <p:spPr>
          <a:xfrm>
            <a:off x="786056" y="1431976"/>
            <a:ext cx="3296758" cy="4480560"/>
          </a:xfrm>
          <a:prstGeom prst="rect">
            <a:avLst/>
          </a:prstGeom>
        </p:spPr>
      </p:pic>
      <p:sp>
        <p:nvSpPr>
          <p:cNvPr id="2" name="Title 1">
            <a:extLst>
              <a:ext uri="{FF2B5EF4-FFF2-40B4-BE49-F238E27FC236}">
                <a16:creationId xmlns:a16="http://schemas.microsoft.com/office/drawing/2014/main" id="{838F6CB2-2D0D-496D-A112-4856107A8025}"/>
              </a:ext>
            </a:extLst>
          </p:cNvPr>
          <p:cNvSpPr>
            <a:spLocks noGrp="1"/>
          </p:cNvSpPr>
          <p:nvPr>
            <p:ph type="title"/>
          </p:nvPr>
        </p:nvSpPr>
        <p:spPr/>
        <p:txBody>
          <a:bodyPr>
            <a:normAutofit fontScale="90000"/>
          </a:bodyPr>
          <a:lstStyle/>
          <a:p>
            <a:r>
              <a:rPr lang="en-US"/>
              <a:t>Consider changes over time – What can you do?</a:t>
            </a:r>
          </a:p>
        </p:txBody>
      </p:sp>
      <mc:AlternateContent xmlns:mc="http://schemas.openxmlformats.org/markup-compatibility/2006" xmlns:p14="http://schemas.microsoft.com/office/powerpoint/2010/main">
        <mc:Choice Requires="p14">
          <p:contentPart p14:bwMode="auto" r:id="rId4">
            <p14:nvContentPartPr>
              <p14:cNvPr id="436" name="Ink 435">
                <a:extLst>
                  <a:ext uri="{FF2B5EF4-FFF2-40B4-BE49-F238E27FC236}">
                    <a16:creationId xmlns:a16="http://schemas.microsoft.com/office/drawing/2014/main" id="{D8C54CDE-9E23-4FE0-B109-E0C7F606FC8E}"/>
                  </a:ext>
                </a:extLst>
              </p14:cNvPr>
              <p14:cNvContentPartPr/>
              <p14:nvPr/>
            </p14:nvContentPartPr>
            <p14:xfrm>
              <a:off x="9263155" y="7386835"/>
              <a:ext cx="360" cy="360"/>
            </p14:xfrm>
          </p:contentPart>
        </mc:Choice>
        <mc:Fallback xmlns="">
          <p:pic>
            <p:nvPicPr>
              <p:cNvPr id="436" name="Ink 435">
                <a:extLst>
                  <a:ext uri="{FF2B5EF4-FFF2-40B4-BE49-F238E27FC236}">
                    <a16:creationId xmlns:a16="http://schemas.microsoft.com/office/drawing/2014/main" id="{D8C54CDE-9E23-4FE0-B109-E0C7F606FC8E}"/>
                  </a:ext>
                </a:extLst>
              </p:cNvPr>
              <p:cNvPicPr/>
              <p:nvPr/>
            </p:nvPicPr>
            <p:blipFill>
              <a:blip r:embed="rId5"/>
              <a:stretch>
                <a:fillRect/>
              </a:stretch>
            </p:blipFill>
            <p:spPr>
              <a:xfrm>
                <a:off x="9209155" y="7278835"/>
                <a:ext cx="108000" cy="216000"/>
              </a:xfrm>
              <a:prstGeom prst="rect">
                <a:avLst/>
              </a:prstGeom>
            </p:spPr>
          </p:pic>
        </mc:Fallback>
      </mc:AlternateContent>
      <p:grpSp>
        <p:nvGrpSpPr>
          <p:cNvPr id="87" name="Group 86">
            <a:extLst>
              <a:ext uri="{FF2B5EF4-FFF2-40B4-BE49-F238E27FC236}">
                <a16:creationId xmlns:a16="http://schemas.microsoft.com/office/drawing/2014/main" id="{9F57797F-38DD-467F-AD6E-BC8D4B3028C7}"/>
              </a:ext>
            </a:extLst>
          </p:cNvPr>
          <p:cNvGrpSpPr>
            <a:grpSpLocks noChangeAspect="1"/>
          </p:cNvGrpSpPr>
          <p:nvPr/>
        </p:nvGrpSpPr>
        <p:grpSpPr>
          <a:xfrm>
            <a:off x="422938" y="4625617"/>
            <a:ext cx="10571408" cy="1811927"/>
            <a:chOff x="2041253" y="5163759"/>
            <a:chExt cx="9630237" cy="1650612"/>
          </a:xfrm>
        </p:grpSpPr>
        <p:grpSp>
          <p:nvGrpSpPr>
            <p:cNvPr id="88" name="Group 87">
              <a:extLst>
                <a:ext uri="{FF2B5EF4-FFF2-40B4-BE49-F238E27FC236}">
                  <a16:creationId xmlns:a16="http://schemas.microsoft.com/office/drawing/2014/main" id="{D5B9B81B-2A35-495C-85CA-5C32CC4463B7}"/>
                </a:ext>
              </a:extLst>
            </p:cNvPr>
            <p:cNvGrpSpPr/>
            <p:nvPr/>
          </p:nvGrpSpPr>
          <p:grpSpPr>
            <a:xfrm>
              <a:off x="2041253" y="5163759"/>
              <a:ext cx="1280160" cy="1650612"/>
              <a:chOff x="2041253" y="5163759"/>
              <a:chExt cx="1280160" cy="1650612"/>
            </a:xfrm>
          </p:grpSpPr>
          <p:sp>
            <p:nvSpPr>
              <p:cNvPr id="116" name="Rectangle: Rounded Corners 115">
                <a:extLst>
                  <a:ext uri="{FF2B5EF4-FFF2-40B4-BE49-F238E27FC236}">
                    <a16:creationId xmlns:a16="http://schemas.microsoft.com/office/drawing/2014/main" id="{36328933-199E-4252-9BAA-9EF973BB5696}"/>
                  </a:ext>
                </a:extLst>
              </p:cNvPr>
              <p:cNvSpPr/>
              <p:nvPr/>
            </p:nvSpPr>
            <p:spPr>
              <a:xfrm>
                <a:off x="2041253"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Remember recent interactions.</a:t>
                </a:r>
              </a:p>
            </p:txBody>
          </p:sp>
          <p:sp>
            <p:nvSpPr>
              <p:cNvPr id="117" name="TextBox 116">
                <a:extLst>
                  <a:ext uri="{FF2B5EF4-FFF2-40B4-BE49-F238E27FC236}">
                    <a16:creationId xmlns:a16="http://schemas.microsoft.com/office/drawing/2014/main" id="{C974932A-6C72-43E6-932E-61EFDD229881}"/>
                  </a:ext>
                </a:extLst>
              </p:cNvPr>
              <p:cNvSpPr txBox="1"/>
              <p:nvPr/>
            </p:nvSpPr>
            <p:spPr>
              <a:xfrm>
                <a:off x="2069606"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12</a:t>
                </a:r>
              </a:p>
            </p:txBody>
          </p:sp>
        </p:grpSp>
        <p:grpSp>
          <p:nvGrpSpPr>
            <p:cNvPr id="89" name="Group 88">
              <a:extLst>
                <a:ext uri="{FF2B5EF4-FFF2-40B4-BE49-F238E27FC236}">
                  <a16:creationId xmlns:a16="http://schemas.microsoft.com/office/drawing/2014/main" id="{704B994A-993D-4BFA-82C0-BC7FC44CB004}"/>
                </a:ext>
              </a:extLst>
            </p:cNvPr>
            <p:cNvGrpSpPr/>
            <p:nvPr/>
          </p:nvGrpSpPr>
          <p:grpSpPr>
            <a:xfrm>
              <a:off x="3432932" y="5163759"/>
              <a:ext cx="1280160" cy="1650612"/>
              <a:chOff x="3626672" y="5163759"/>
              <a:chExt cx="1280160" cy="1650612"/>
            </a:xfrm>
          </p:grpSpPr>
          <p:sp>
            <p:nvSpPr>
              <p:cNvPr id="114" name="Rectangle: Rounded Corners 113">
                <a:extLst>
                  <a:ext uri="{FF2B5EF4-FFF2-40B4-BE49-F238E27FC236}">
                    <a16:creationId xmlns:a16="http://schemas.microsoft.com/office/drawing/2014/main" id="{CAB152DB-FEFB-42D2-ACF2-D88F1F7DDFEC}"/>
                  </a:ext>
                </a:extLst>
              </p:cNvPr>
              <p:cNvSpPr/>
              <p:nvPr/>
            </p:nvSpPr>
            <p:spPr>
              <a:xfrm>
                <a:off x="3626672"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Learn from user behavior.</a:t>
                </a:r>
              </a:p>
            </p:txBody>
          </p:sp>
          <p:sp>
            <p:nvSpPr>
              <p:cNvPr id="115" name="TextBox 114">
                <a:extLst>
                  <a:ext uri="{FF2B5EF4-FFF2-40B4-BE49-F238E27FC236}">
                    <a16:creationId xmlns:a16="http://schemas.microsoft.com/office/drawing/2014/main" id="{79CE1DA7-DD30-4BBF-89C7-34E22D65C616}"/>
                  </a:ext>
                </a:extLst>
              </p:cNvPr>
              <p:cNvSpPr txBox="1"/>
              <p:nvPr/>
            </p:nvSpPr>
            <p:spPr>
              <a:xfrm>
                <a:off x="3655025"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13</a:t>
                </a:r>
              </a:p>
            </p:txBody>
          </p:sp>
        </p:grpSp>
        <p:grpSp>
          <p:nvGrpSpPr>
            <p:cNvPr id="90" name="Group 89">
              <a:extLst>
                <a:ext uri="{FF2B5EF4-FFF2-40B4-BE49-F238E27FC236}">
                  <a16:creationId xmlns:a16="http://schemas.microsoft.com/office/drawing/2014/main" id="{160B337E-EBAD-4C65-8809-7CE6160CA812}"/>
                </a:ext>
              </a:extLst>
            </p:cNvPr>
            <p:cNvGrpSpPr/>
            <p:nvPr/>
          </p:nvGrpSpPr>
          <p:grpSpPr>
            <a:xfrm>
              <a:off x="4824611" y="5163759"/>
              <a:ext cx="1280160" cy="1650612"/>
              <a:chOff x="5034891" y="5163759"/>
              <a:chExt cx="1280160" cy="1650612"/>
            </a:xfrm>
          </p:grpSpPr>
          <p:sp>
            <p:nvSpPr>
              <p:cNvPr id="105" name="Rectangle: Rounded Corners 104">
                <a:extLst>
                  <a:ext uri="{FF2B5EF4-FFF2-40B4-BE49-F238E27FC236}">
                    <a16:creationId xmlns:a16="http://schemas.microsoft.com/office/drawing/2014/main" id="{72E2CB0A-7149-41F8-9DF1-B78680D7C4CF}"/>
                  </a:ext>
                </a:extLst>
              </p:cNvPr>
              <p:cNvSpPr/>
              <p:nvPr/>
            </p:nvSpPr>
            <p:spPr>
              <a:xfrm>
                <a:off x="5034891"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Update and adapt cautiously.</a:t>
                </a:r>
              </a:p>
            </p:txBody>
          </p:sp>
          <p:sp>
            <p:nvSpPr>
              <p:cNvPr id="113" name="TextBox 112">
                <a:extLst>
                  <a:ext uri="{FF2B5EF4-FFF2-40B4-BE49-F238E27FC236}">
                    <a16:creationId xmlns:a16="http://schemas.microsoft.com/office/drawing/2014/main" id="{8AB4FC7D-CCBC-4147-AD7C-491D22EC644E}"/>
                  </a:ext>
                </a:extLst>
              </p:cNvPr>
              <p:cNvSpPr txBox="1"/>
              <p:nvPr/>
            </p:nvSpPr>
            <p:spPr>
              <a:xfrm>
                <a:off x="5063244"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14</a:t>
                </a:r>
              </a:p>
            </p:txBody>
          </p:sp>
        </p:grpSp>
        <p:grpSp>
          <p:nvGrpSpPr>
            <p:cNvPr id="91" name="Group 90">
              <a:extLst>
                <a:ext uri="{FF2B5EF4-FFF2-40B4-BE49-F238E27FC236}">
                  <a16:creationId xmlns:a16="http://schemas.microsoft.com/office/drawing/2014/main" id="{3F9B6EF0-F953-4521-880A-FECF23F11181}"/>
                </a:ext>
              </a:extLst>
            </p:cNvPr>
            <p:cNvGrpSpPr/>
            <p:nvPr/>
          </p:nvGrpSpPr>
          <p:grpSpPr>
            <a:xfrm>
              <a:off x="6216290" y="5163759"/>
              <a:ext cx="1280160" cy="1650612"/>
              <a:chOff x="6443110" y="5163759"/>
              <a:chExt cx="1280160" cy="1650612"/>
            </a:xfrm>
          </p:grpSpPr>
          <p:sp>
            <p:nvSpPr>
              <p:cNvPr id="103" name="Rectangle: Rounded Corners 102">
                <a:extLst>
                  <a:ext uri="{FF2B5EF4-FFF2-40B4-BE49-F238E27FC236}">
                    <a16:creationId xmlns:a16="http://schemas.microsoft.com/office/drawing/2014/main" id="{049C4628-52F8-40F4-B9E0-DF72AEE44AEA}"/>
                  </a:ext>
                </a:extLst>
              </p:cNvPr>
              <p:cNvSpPr/>
              <p:nvPr/>
            </p:nvSpPr>
            <p:spPr>
              <a:xfrm>
                <a:off x="6443110"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Encourage granular feedback.</a:t>
                </a:r>
              </a:p>
            </p:txBody>
          </p:sp>
          <p:sp>
            <p:nvSpPr>
              <p:cNvPr id="104" name="TextBox 103">
                <a:extLst>
                  <a:ext uri="{FF2B5EF4-FFF2-40B4-BE49-F238E27FC236}">
                    <a16:creationId xmlns:a16="http://schemas.microsoft.com/office/drawing/2014/main" id="{155415B9-E8C2-4CE4-9DDD-343CE47C3CC0}"/>
                  </a:ext>
                </a:extLst>
              </p:cNvPr>
              <p:cNvSpPr txBox="1"/>
              <p:nvPr/>
            </p:nvSpPr>
            <p:spPr>
              <a:xfrm>
                <a:off x="6471463"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15</a:t>
                </a:r>
              </a:p>
            </p:txBody>
          </p:sp>
        </p:grpSp>
        <p:grpSp>
          <p:nvGrpSpPr>
            <p:cNvPr id="92" name="Group 91">
              <a:extLst>
                <a:ext uri="{FF2B5EF4-FFF2-40B4-BE49-F238E27FC236}">
                  <a16:creationId xmlns:a16="http://schemas.microsoft.com/office/drawing/2014/main" id="{25819DEB-58AE-4674-8286-E97EE2F43D87}"/>
                </a:ext>
              </a:extLst>
            </p:cNvPr>
            <p:cNvGrpSpPr/>
            <p:nvPr/>
          </p:nvGrpSpPr>
          <p:grpSpPr>
            <a:xfrm>
              <a:off x="8999648" y="5163759"/>
              <a:ext cx="1280160" cy="1650612"/>
              <a:chOff x="9259548" y="5163759"/>
              <a:chExt cx="1280160" cy="1650612"/>
            </a:xfrm>
          </p:grpSpPr>
          <p:sp>
            <p:nvSpPr>
              <p:cNvPr id="101" name="Rectangle: Rounded Corners 100">
                <a:extLst>
                  <a:ext uri="{FF2B5EF4-FFF2-40B4-BE49-F238E27FC236}">
                    <a16:creationId xmlns:a16="http://schemas.microsoft.com/office/drawing/2014/main" id="{AA1620CC-9C42-4F97-8202-F6E216C764B3}"/>
                  </a:ext>
                </a:extLst>
              </p:cNvPr>
              <p:cNvSpPr/>
              <p:nvPr/>
            </p:nvSpPr>
            <p:spPr>
              <a:xfrm>
                <a:off x="925954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Provide global controls.</a:t>
                </a:r>
              </a:p>
            </p:txBody>
          </p:sp>
          <p:sp>
            <p:nvSpPr>
              <p:cNvPr id="102" name="TextBox 101">
                <a:extLst>
                  <a:ext uri="{FF2B5EF4-FFF2-40B4-BE49-F238E27FC236}">
                    <a16:creationId xmlns:a16="http://schemas.microsoft.com/office/drawing/2014/main" id="{ED1711B8-C613-44DD-9269-612F56DDF1B5}"/>
                  </a:ext>
                </a:extLst>
              </p:cNvPr>
              <p:cNvSpPr txBox="1"/>
              <p:nvPr/>
            </p:nvSpPr>
            <p:spPr>
              <a:xfrm>
                <a:off x="928790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17</a:t>
                </a:r>
              </a:p>
            </p:txBody>
          </p:sp>
        </p:grpSp>
        <p:grpSp>
          <p:nvGrpSpPr>
            <p:cNvPr id="93" name="Group 92">
              <a:extLst>
                <a:ext uri="{FF2B5EF4-FFF2-40B4-BE49-F238E27FC236}">
                  <a16:creationId xmlns:a16="http://schemas.microsoft.com/office/drawing/2014/main" id="{6E957752-D793-44DB-9C5B-4F1511F6F105}"/>
                </a:ext>
              </a:extLst>
            </p:cNvPr>
            <p:cNvGrpSpPr/>
            <p:nvPr/>
          </p:nvGrpSpPr>
          <p:grpSpPr>
            <a:xfrm>
              <a:off x="10391330" y="5163759"/>
              <a:ext cx="1280160" cy="1650612"/>
              <a:chOff x="10667768" y="5163759"/>
              <a:chExt cx="1280160" cy="1650612"/>
            </a:xfrm>
          </p:grpSpPr>
          <p:sp>
            <p:nvSpPr>
              <p:cNvPr id="99" name="Rectangle: Rounded Corners 98">
                <a:extLst>
                  <a:ext uri="{FF2B5EF4-FFF2-40B4-BE49-F238E27FC236}">
                    <a16:creationId xmlns:a16="http://schemas.microsoft.com/office/drawing/2014/main" id="{D45A119F-1996-43D7-A161-7B2AB6F4353A}"/>
                  </a:ext>
                </a:extLst>
              </p:cNvPr>
              <p:cNvSpPr/>
              <p:nvPr/>
            </p:nvSpPr>
            <p:spPr>
              <a:xfrm>
                <a:off x="10667768"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rPr>
                  <a:t>Notify users about changes.</a:t>
                </a:r>
              </a:p>
            </p:txBody>
          </p:sp>
          <p:sp>
            <p:nvSpPr>
              <p:cNvPr id="100" name="TextBox 99">
                <a:extLst>
                  <a:ext uri="{FF2B5EF4-FFF2-40B4-BE49-F238E27FC236}">
                    <a16:creationId xmlns:a16="http://schemas.microsoft.com/office/drawing/2014/main" id="{081A43E0-1074-4C5F-B7F3-BFD42A288281}"/>
                  </a:ext>
                </a:extLst>
              </p:cNvPr>
              <p:cNvSpPr txBox="1"/>
              <p:nvPr/>
            </p:nvSpPr>
            <p:spPr>
              <a:xfrm>
                <a:off x="10696121"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18</a:t>
                </a:r>
              </a:p>
            </p:txBody>
          </p:sp>
        </p:grpSp>
        <p:grpSp>
          <p:nvGrpSpPr>
            <p:cNvPr id="94" name="Group 93">
              <a:extLst>
                <a:ext uri="{FF2B5EF4-FFF2-40B4-BE49-F238E27FC236}">
                  <a16:creationId xmlns:a16="http://schemas.microsoft.com/office/drawing/2014/main" id="{0A798C57-D4B5-4180-A0DF-D9F449CCCB4D}"/>
                </a:ext>
              </a:extLst>
            </p:cNvPr>
            <p:cNvGrpSpPr/>
            <p:nvPr/>
          </p:nvGrpSpPr>
          <p:grpSpPr>
            <a:xfrm>
              <a:off x="7607969" y="5163759"/>
              <a:ext cx="1420032" cy="1650612"/>
              <a:chOff x="7607969" y="5163759"/>
              <a:chExt cx="1420032" cy="1650612"/>
            </a:xfrm>
          </p:grpSpPr>
          <p:grpSp>
            <p:nvGrpSpPr>
              <p:cNvPr id="95" name="Group 94">
                <a:extLst>
                  <a:ext uri="{FF2B5EF4-FFF2-40B4-BE49-F238E27FC236}">
                    <a16:creationId xmlns:a16="http://schemas.microsoft.com/office/drawing/2014/main" id="{0463661C-E1C9-4ED8-A4D0-D8C27C7048AE}"/>
                  </a:ext>
                </a:extLst>
              </p:cNvPr>
              <p:cNvGrpSpPr/>
              <p:nvPr/>
            </p:nvGrpSpPr>
            <p:grpSpPr>
              <a:xfrm>
                <a:off x="7607969" y="5163759"/>
                <a:ext cx="1280160" cy="1650612"/>
                <a:chOff x="7851329" y="5163759"/>
                <a:chExt cx="1280160" cy="1650612"/>
              </a:xfrm>
            </p:grpSpPr>
            <p:sp>
              <p:nvSpPr>
                <p:cNvPr id="97" name="Rectangle: Rounded Corners 96">
                  <a:extLst>
                    <a:ext uri="{FF2B5EF4-FFF2-40B4-BE49-F238E27FC236}">
                      <a16:creationId xmlns:a16="http://schemas.microsoft.com/office/drawing/2014/main" id="{D23D4275-ABF6-45B6-B379-7656E3D81B4D}"/>
                    </a:ext>
                  </a:extLst>
                </p:cNvPr>
                <p:cNvSpPr/>
                <p:nvPr/>
              </p:nvSpPr>
              <p:spPr>
                <a:xfrm>
                  <a:off x="7851329" y="5168451"/>
                  <a:ext cx="1280160" cy="1645920"/>
                </a:xfrm>
                <a:prstGeom prst="roundRect">
                  <a:avLst>
                    <a:gd name="adj" fmla="val 8176"/>
                  </a:avLst>
                </a:prstGeom>
                <a:solidFill>
                  <a:srgbClr val="197E3F"/>
                </a:solidFill>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Light" panose="020B0502040204020203" pitchFamily="34" charset="0"/>
                    <a:ea typeface="+mn-ea"/>
                    <a:cs typeface="Segoe UI Light" panose="020B0502040204020203" pitchFamily="34" charset="0"/>
                  </a:endParaRPr>
                </a:p>
              </p:txBody>
            </p:sp>
            <p:sp>
              <p:nvSpPr>
                <p:cNvPr id="98" name="TextBox 97">
                  <a:extLst>
                    <a:ext uri="{FF2B5EF4-FFF2-40B4-BE49-F238E27FC236}">
                      <a16:creationId xmlns:a16="http://schemas.microsoft.com/office/drawing/2014/main" id="{DC009D03-E88D-4885-B905-1138A0E35C0B}"/>
                    </a:ext>
                  </a:extLst>
                </p:cNvPr>
                <p:cNvSpPr txBox="1"/>
                <p:nvPr/>
              </p:nvSpPr>
              <p:spPr>
                <a:xfrm>
                  <a:off x="7879682" y="5163759"/>
                  <a:ext cx="35137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w="0"/>
                      <a:solidFill>
                        <a:prstClr val="white"/>
                      </a:solidFill>
                      <a:effectLst>
                        <a:outerShdw blurRad="38100" dist="19050" dir="2700000" algn="tl" rotWithShape="0">
                          <a:prstClr val="black">
                            <a:alpha val="40000"/>
                          </a:prstClr>
                        </a:outerShdw>
                      </a:effectLst>
                      <a:uLnTx/>
                      <a:uFillTx/>
                      <a:latin typeface="Segoe UI" panose="020B0502040204020203" pitchFamily="34" charset="0"/>
                      <a:ea typeface="+mn-ea"/>
                      <a:cs typeface="Segoe UI" panose="020B0502040204020203" pitchFamily="34" charset="0"/>
                    </a:rPr>
                    <a:t>16</a:t>
                  </a:r>
                </a:p>
              </p:txBody>
            </p:sp>
          </p:grpSp>
          <p:sp>
            <p:nvSpPr>
              <p:cNvPr id="96" name="TextBox 95">
                <a:extLst>
                  <a:ext uri="{FF2B5EF4-FFF2-40B4-BE49-F238E27FC236}">
                    <a16:creationId xmlns:a16="http://schemas.microsoft.com/office/drawing/2014/main" id="{4ED83A42-D829-4FFB-83ED-95A2BF993796}"/>
                  </a:ext>
                </a:extLst>
              </p:cNvPr>
              <p:cNvSpPr txBox="1"/>
              <p:nvPr/>
            </p:nvSpPr>
            <p:spPr>
              <a:xfrm>
                <a:off x="7633962" y="5518328"/>
                <a:ext cx="139403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Convey the consequences of user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actions.</a:t>
                </a:r>
              </a:p>
            </p:txBody>
          </p:sp>
        </p:grpSp>
      </p:grpSp>
      <p:sp>
        <p:nvSpPr>
          <p:cNvPr id="42" name="Rectangle: Rounded Corners 41">
            <a:extLst>
              <a:ext uri="{FF2B5EF4-FFF2-40B4-BE49-F238E27FC236}">
                <a16:creationId xmlns:a16="http://schemas.microsoft.com/office/drawing/2014/main" id="{EAA9A2B5-8261-46B0-A1D7-B37B6BCCB197}"/>
              </a:ext>
            </a:extLst>
          </p:cNvPr>
          <p:cNvSpPr/>
          <p:nvPr/>
        </p:nvSpPr>
        <p:spPr>
          <a:xfrm>
            <a:off x="406785" y="4622768"/>
            <a:ext cx="1435118" cy="1890429"/>
          </a:xfrm>
          <a:prstGeom prst="roundRect">
            <a:avLst>
              <a:gd name="adj" fmla="val 10803"/>
            </a:avLst>
          </a:prstGeom>
          <a:solidFill>
            <a:srgbClr val="FFFFFF">
              <a:alpha val="8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D6BF6E9C-0AB8-4EE7-9150-583952BDB046}"/>
              </a:ext>
            </a:extLst>
          </p:cNvPr>
          <p:cNvSpPr/>
          <p:nvPr/>
        </p:nvSpPr>
        <p:spPr>
          <a:xfrm>
            <a:off x="8008131" y="4615944"/>
            <a:ext cx="3038299" cy="1890429"/>
          </a:xfrm>
          <a:prstGeom prst="roundRect">
            <a:avLst>
              <a:gd name="adj" fmla="val 10803"/>
            </a:avLst>
          </a:prstGeom>
          <a:solidFill>
            <a:srgbClr val="FFFFFF">
              <a:alpha val="84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6" name="Text Placeholder 439">
            <a:extLst>
              <a:ext uri="{FF2B5EF4-FFF2-40B4-BE49-F238E27FC236}">
                <a16:creationId xmlns:a16="http://schemas.microsoft.com/office/drawing/2014/main" id="{76B1150C-F7D9-485D-9AC8-03CF62A5E2A3}"/>
              </a:ext>
            </a:extLst>
          </p:cNvPr>
          <p:cNvSpPr txBox="1">
            <a:spLocks/>
          </p:cNvSpPr>
          <p:nvPr/>
        </p:nvSpPr>
        <p:spPr>
          <a:xfrm>
            <a:off x="4800600" y="1435100"/>
            <a:ext cx="6808651" cy="246221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224"/>
              </a:spcBef>
              <a:spcAft>
                <a:spcPts val="0"/>
              </a:spcAft>
              <a:buClr>
                <a:schemeClr val="tx1"/>
              </a:buClr>
              <a:buSzPct val="90000"/>
              <a:buFont typeface="Wingdings" panose="05000000000000000000" pitchFamily="2" charset="2"/>
              <a:buNone/>
              <a:tabLst/>
              <a:defRPr sz="2800" b="0"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1pPr>
            <a:lvl2pPr marL="2555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kern="1200" spc="0" baseline="0">
                <a:gradFill>
                  <a:gsLst>
                    <a:gs pos="1250">
                      <a:schemeClr val="tx1"/>
                    </a:gs>
                    <a:gs pos="100000">
                      <a:schemeClr val="tx1"/>
                    </a:gs>
                  </a:gsLst>
                  <a:lin ang="5400000" scaled="0"/>
                </a:gradFill>
                <a:latin typeface="+mn-lt"/>
                <a:ea typeface="+mn-ea"/>
                <a:cs typeface="+mn-cs"/>
              </a:defRPr>
            </a:lvl2pPr>
            <a:lvl3pPr marL="45085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0" kern="1200" spc="0" baseline="0">
                <a:gradFill>
                  <a:gsLst>
                    <a:gs pos="1250">
                      <a:schemeClr val="tx1"/>
                    </a:gs>
                    <a:gs pos="100000">
                      <a:schemeClr val="tx1"/>
                    </a:gs>
                  </a:gsLst>
                  <a:lin ang="5400000" scaled="0"/>
                </a:gradFill>
                <a:latin typeface="+mn-lt"/>
                <a:ea typeface="+mn-ea"/>
                <a:cs typeface="+mn-cs"/>
              </a:defRPr>
            </a:lvl3pPr>
            <a:lvl4pPr marL="65246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gradFill>
                  <a:gsLst>
                    <a:gs pos="1250">
                      <a:schemeClr val="tx1"/>
                    </a:gs>
                    <a:gs pos="100000">
                      <a:schemeClr val="tx1"/>
                    </a:gs>
                  </a:gsLst>
                  <a:lin ang="5400000" scaled="0"/>
                </a:gradFill>
                <a:latin typeface="+mn-lt"/>
                <a:ea typeface="+mn-ea"/>
                <a:cs typeface="+mn-cs"/>
              </a:defRPr>
            </a:lvl4pPr>
            <a:lvl5pPr marL="854075"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People and AI models can both change over time</a:t>
            </a:r>
          </a:p>
          <a:p>
            <a:r>
              <a:rPr lang="en-US"/>
              <a:t>Help people anticipate and guide these changes to suit their needs</a:t>
            </a:r>
          </a:p>
          <a:p>
            <a:endParaRPr lang="en-US"/>
          </a:p>
        </p:txBody>
      </p:sp>
    </p:spTree>
    <p:extLst>
      <p:ext uri="{BB962C8B-B14F-4D97-AF65-F5344CB8AC3E}">
        <p14:creationId xmlns:p14="http://schemas.microsoft.com/office/powerpoint/2010/main" val="492708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2F9DE1-2179-4DF3-AC36-F67489058962}"/>
              </a:ext>
            </a:extLst>
          </p:cNvPr>
          <p:cNvPicPr>
            <a:picLocks noChangeAspect="1"/>
          </p:cNvPicPr>
          <p:nvPr/>
        </p:nvPicPr>
        <p:blipFill>
          <a:blip r:embed="rId3"/>
          <a:stretch>
            <a:fillRect/>
          </a:stretch>
        </p:blipFill>
        <p:spPr>
          <a:xfrm>
            <a:off x="383598" y="997002"/>
            <a:ext cx="11424804" cy="5226846"/>
          </a:xfrm>
          <a:prstGeom prst="rect">
            <a:avLst/>
          </a:prstGeom>
        </p:spPr>
      </p:pic>
      <p:sp>
        <p:nvSpPr>
          <p:cNvPr id="7" name="Title 1">
            <a:extLst>
              <a:ext uri="{FF2B5EF4-FFF2-40B4-BE49-F238E27FC236}">
                <a16:creationId xmlns:a16="http://schemas.microsoft.com/office/drawing/2014/main" id="{5939121B-2232-4AC1-83A1-36A306EFDAAF}"/>
              </a:ext>
            </a:extLst>
          </p:cNvPr>
          <p:cNvSpPr>
            <a:spLocks noGrp="1"/>
          </p:cNvSpPr>
          <p:nvPr>
            <p:ph type="title"/>
          </p:nvPr>
        </p:nvSpPr>
        <p:spPr>
          <a:xfrm>
            <a:off x="383598" y="261579"/>
            <a:ext cx="11018520" cy="553998"/>
          </a:xfrm>
        </p:spPr>
        <p:txBody>
          <a:bodyPr>
            <a:noAutofit/>
          </a:bodyPr>
          <a:lstStyle/>
          <a:p>
            <a:r>
              <a:rPr lang="en-US" sz="3600">
                <a:latin typeface="Segoe UI Semibold" panose="020B0702040204020203" pitchFamily="34" charset="0"/>
                <a:cs typeface="Segoe UI Semibold" panose="020B0702040204020203" pitchFamily="34" charset="0"/>
              </a:rPr>
              <a:t>Workbook</a:t>
            </a:r>
          </a:p>
        </p:txBody>
      </p:sp>
    </p:spTree>
    <p:extLst>
      <p:ext uri="{BB962C8B-B14F-4D97-AF65-F5344CB8AC3E}">
        <p14:creationId xmlns:p14="http://schemas.microsoft.com/office/powerpoint/2010/main" val="593310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2F9DE1-2179-4DF3-AC36-F67489058962}"/>
              </a:ext>
            </a:extLst>
          </p:cNvPr>
          <p:cNvPicPr>
            <a:picLocks noChangeAspect="1"/>
          </p:cNvPicPr>
          <p:nvPr/>
        </p:nvPicPr>
        <p:blipFill>
          <a:blip r:embed="rId3"/>
          <a:stretch>
            <a:fillRect/>
          </a:stretch>
        </p:blipFill>
        <p:spPr>
          <a:xfrm>
            <a:off x="383598" y="997002"/>
            <a:ext cx="11424804" cy="5226846"/>
          </a:xfrm>
          <a:prstGeom prst="rect">
            <a:avLst/>
          </a:prstGeom>
        </p:spPr>
      </p:pic>
      <p:sp>
        <p:nvSpPr>
          <p:cNvPr id="7" name="Title 1">
            <a:extLst>
              <a:ext uri="{FF2B5EF4-FFF2-40B4-BE49-F238E27FC236}">
                <a16:creationId xmlns:a16="http://schemas.microsoft.com/office/drawing/2014/main" id="{5939121B-2232-4AC1-83A1-36A306EFDAAF}"/>
              </a:ext>
            </a:extLst>
          </p:cNvPr>
          <p:cNvSpPr>
            <a:spLocks noGrp="1"/>
          </p:cNvSpPr>
          <p:nvPr>
            <p:ph type="title"/>
          </p:nvPr>
        </p:nvSpPr>
        <p:spPr>
          <a:xfrm>
            <a:off x="383598" y="261579"/>
            <a:ext cx="11018520" cy="553998"/>
          </a:xfrm>
        </p:spPr>
        <p:txBody>
          <a:bodyPr>
            <a:noAutofit/>
          </a:bodyPr>
          <a:lstStyle/>
          <a:p>
            <a:r>
              <a:rPr lang="en-US" sz="3600">
                <a:latin typeface="Segoe UI Semibold" panose="020B0702040204020203" pitchFamily="34" charset="0"/>
                <a:cs typeface="Segoe UI Semibold" panose="020B0702040204020203" pitchFamily="34" charset="0"/>
              </a:rPr>
              <a:t>Workbook</a:t>
            </a:r>
          </a:p>
        </p:txBody>
      </p:sp>
      <p:grpSp>
        <p:nvGrpSpPr>
          <p:cNvPr id="10" name="Group 9">
            <a:extLst>
              <a:ext uri="{FF2B5EF4-FFF2-40B4-BE49-F238E27FC236}">
                <a16:creationId xmlns:a16="http://schemas.microsoft.com/office/drawing/2014/main" id="{B5E8E99C-2867-4DC0-8FA6-D49FF2F1013E}"/>
              </a:ext>
            </a:extLst>
          </p:cNvPr>
          <p:cNvGrpSpPr/>
          <p:nvPr/>
        </p:nvGrpSpPr>
        <p:grpSpPr>
          <a:xfrm>
            <a:off x="4166956" y="1600798"/>
            <a:ext cx="6679939" cy="4937444"/>
            <a:chOff x="3140015" y="517586"/>
            <a:chExt cx="6679939" cy="4937444"/>
          </a:xfrm>
        </p:grpSpPr>
        <p:pic>
          <p:nvPicPr>
            <p:cNvPr id="3" name="Picture 2">
              <a:extLst>
                <a:ext uri="{FF2B5EF4-FFF2-40B4-BE49-F238E27FC236}">
                  <a16:creationId xmlns:a16="http://schemas.microsoft.com/office/drawing/2014/main" id="{C8B8B5F2-A43A-4861-ABEE-B8CD57846B8A}"/>
                </a:ext>
              </a:extLst>
            </p:cNvPr>
            <p:cNvPicPr>
              <a:picLocks noChangeAspect="1"/>
            </p:cNvPicPr>
            <p:nvPr/>
          </p:nvPicPr>
          <p:blipFill>
            <a:blip r:embed="rId4"/>
            <a:stretch>
              <a:fillRect/>
            </a:stretch>
          </p:blipFill>
          <p:spPr>
            <a:xfrm>
              <a:off x="3140015" y="2217399"/>
              <a:ext cx="6679939" cy="3237631"/>
            </a:xfrm>
            <a:prstGeom prst="rect">
              <a:avLst/>
            </a:prstGeom>
            <a:ln w="76200">
              <a:solidFill>
                <a:srgbClr val="FFC000"/>
              </a:solidFill>
            </a:ln>
          </p:spPr>
        </p:pic>
        <p:cxnSp>
          <p:nvCxnSpPr>
            <p:cNvPr id="9" name="Straight Arrow Connector 8">
              <a:extLst>
                <a:ext uri="{FF2B5EF4-FFF2-40B4-BE49-F238E27FC236}">
                  <a16:creationId xmlns:a16="http://schemas.microsoft.com/office/drawing/2014/main" id="{E0886F2E-1FC2-42C2-AF2F-8F5A698CD39F}"/>
                </a:ext>
              </a:extLst>
            </p:cNvPr>
            <p:cNvCxnSpPr>
              <a:cxnSpLocks/>
            </p:cNvCxnSpPr>
            <p:nvPr/>
          </p:nvCxnSpPr>
          <p:spPr>
            <a:xfrm flipV="1">
              <a:off x="3140015" y="517586"/>
              <a:ext cx="0" cy="1699813"/>
            </a:xfrm>
            <a:prstGeom prst="straightConnector1">
              <a:avLst/>
            </a:prstGeom>
            <a:ln w="76200">
              <a:solidFill>
                <a:srgbClr val="FFC00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4215185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2F9DE1-2179-4DF3-AC36-F67489058962}"/>
              </a:ext>
            </a:extLst>
          </p:cNvPr>
          <p:cNvPicPr>
            <a:picLocks noChangeAspect="1"/>
          </p:cNvPicPr>
          <p:nvPr/>
        </p:nvPicPr>
        <p:blipFill>
          <a:blip r:embed="rId3"/>
          <a:stretch>
            <a:fillRect/>
          </a:stretch>
        </p:blipFill>
        <p:spPr>
          <a:xfrm>
            <a:off x="383598" y="997002"/>
            <a:ext cx="11424804" cy="5226846"/>
          </a:xfrm>
          <a:prstGeom prst="rect">
            <a:avLst/>
          </a:prstGeom>
        </p:spPr>
      </p:pic>
      <p:sp>
        <p:nvSpPr>
          <p:cNvPr id="7" name="Title 1">
            <a:extLst>
              <a:ext uri="{FF2B5EF4-FFF2-40B4-BE49-F238E27FC236}">
                <a16:creationId xmlns:a16="http://schemas.microsoft.com/office/drawing/2014/main" id="{5939121B-2232-4AC1-83A1-36A306EFDAAF}"/>
              </a:ext>
            </a:extLst>
          </p:cNvPr>
          <p:cNvSpPr>
            <a:spLocks noGrp="1"/>
          </p:cNvSpPr>
          <p:nvPr>
            <p:ph type="title"/>
          </p:nvPr>
        </p:nvSpPr>
        <p:spPr>
          <a:xfrm>
            <a:off x="383598" y="261579"/>
            <a:ext cx="11018520" cy="553998"/>
          </a:xfrm>
        </p:spPr>
        <p:txBody>
          <a:bodyPr>
            <a:noAutofit/>
          </a:bodyPr>
          <a:lstStyle/>
          <a:p>
            <a:r>
              <a:rPr lang="en-US" sz="3600">
                <a:latin typeface="Segoe UI Semibold" panose="020B0702040204020203" pitchFamily="34" charset="0"/>
                <a:cs typeface="Segoe UI Semibold" panose="020B0702040204020203" pitchFamily="34" charset="0"/>
              </a:rPr>
              <a:t>Workbook</a:t>
            </a:r>
          </a:p>
        </p:txBody>
      </p:sp>
      <p:grpSp>
        <p:nvGrpSpPr>
          <p:cNvPr id="3" name="Group 2">
            <a:extLst>
              <a:ext uri="{FF2B5EF4-FFF2-40B4-BE49-F238E27FC236}">
                <a16:creationId xmlns:a16="http://schemas.microsoft.com/office/drawing/2014/main" id="{32A636DC-E0A2-4BE0-BC99-EAC20A8EE54E}"/>
              </a:ext>
            </a:extLst>
          </p:cNvPr>
          <p:cNvGrpSpPr/>
          <p:nvPr/>
        </p:nvGrpSpPr>
        <p:grpSpPr>
          <a:xfrm>
            <a:off x="1875448" y="1617785"/>
            <a:ext cx="9287773" cy="4914979"/>
            <a:chOff x="1875448" y="1617785"/>
            <a:chExt cx="9287773" cy="4914979"/>
          </a:xfrm>
        </p:grpSpPr>
        <p:pic>
          <p:nvPicPr>
            <p:cNvPr id="6" name="Picture 5">
              <a:extLst>
                <a:ext uri="{FF2B5EF4-FFF2-40B4-BE49-F238E27FC236}">
                  <a16:creationId xmlns:a16="http://schemas.microsoft.com/office/drawing/2014/main" id="{4AE39368-7FE3-454F-A873-D172030E4870}"/>
                </a:ext>
              </a:extLst>
            </p:cNvPr>
            <p:cNvPicPr>
              <a:picLocks noChangeAspect="1"/>
            </p:cNvPicPr>
            <p:nvPr/>
          </p:nvPicPr>
          <p:blipFill>
            <a:blip r:embed="rId4"/>
            <a:stretch>
              <a:fillRect/>
            </a:stretch>
          </p:blipFill>
          <p:spPr>
            <a:xfrm>
              <a:off x="1875448" y="3238019"/>
              <a:ext cx="9287773" cy="3294745"/>
            </a:xfrm>
            <a:prstGeom prst="rect">
              <a:avLst/>
            </a:prstGeom>
            <a:ln w="76200">
              <a:solidFill>
                <a:srgbClr val="FFC000"/>
              </a:solidFill>
            </a:ln>
          </p:spPr>
        </p:pic>
        <p:cxnSp>
          <p:nvCxnSpPr>
            <p:cNvPr id="8" name="Straight Arrow Connector 7">
              <a:extLst>
                <a:ext uri="{FF2B5EF4-FFF2-40B4-BE49-F238E27FC236}">
                  <a16:creationId xmlns:a16="http://schemas.microsoft.com/office/drawing/2014/main" id="{315DE628-0434-4C47-A05B-D4DA7D07FB0C}"/>
                </a:ext>
              </a:extLst>
            </p:cNvPr>
            <p:cNvCxnSpPr>
              <a:cxnSpLocks/>
            </p:cNvCxnSpPr>
            <p:nvPr/>
          </p:nvCxnSpPr>
          <p:spPr>
            <a:xfrm flipV="1">
              <a:off x="1875448" y="1617785"/>
              <a:ext cx="3273327" cy="1620234"/>
            </a:xfrm>
            <a:prstGeom prst="straightConnector1">
              <a:avLst/>
            </a:prstGeom>
            <a:ln w="76200">
              <a:solidFill>
                <a:srgbClr val="FFC00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339706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2F9DE1-2179-4DF3-AC36-F67489058962}"/>
              </a:ext>
            </a:extLst>
          </p:cNvPr>
          <p:cNvPicPr>
            <a:picLocks noChangeAspect="1"/>
          </p:cNvPicPr>
          <p:nvPr/>
        </p:nvPicPr>
        <p:blipFill>
          <a:blip r:embed="rId3"/>
          <a:stretch>
            <a:fillRect/>
          </a:stretch>
        </p:blipFill>
        <p:spPr>
          <a:xfrm>
            <a:off x="383598" y="997002"/>
            <a:ext cx="11424804" cy="5226846"/>
          </a:xfrm>
          <a:prstGeom prst="rect">
            <a:avLst/>
          </a:prstGeom>
        </p:spPr>
      </p:pic>
      <p:sp>
        <p:nvSpPr>
          <p:cNvPr id="7" name="Title 1">
            <a:extLst>
              <a:ext uri="{FF2B5EF4-FFF2-40B4-BE49-F238E27FC236}">
                <a16:creationId xmlns:a16="http://schemas.microsoft.com/office/drawing/2014/main" id="{5939121B-2232-4AC1-83A1-36A306EFDAAF}"/>
              </a:ext>
            </a:extLst>
          </p:cNvPr>
          <p:cNvSpPr>
            <a:spLocks noGrp="1"/>
          </p:cNvSpPr>
          <p:nvPr>
            <p:ph type="title"/>
          </p:nvPr>
        </p:nvSpPr>
        <p:spPr>
          <a:xfrm>
            <a:off x="383598" y="261579"/>
            <a:ext cx="11018520" cy="553998"/>
          </a:xfrm>
        </p:spPr>
        <p:txBody>
          <a:bodyPr>
            <a:noAutofit/>
          </a:bodyPr>
          <a:lstStyle/>
          <a:p>
            <a:r>
              <a:rPr lang="en-US" sz="3600">
                <a:latin typeface="Segoe UI Semibold" panose="020B0702040204020203" pitchFamily="34" charset="0"/>
                <a:cs typeface="Segoe UI Semibold" panose="020B0702040204020203" pitchFamily="34" charset="0"/>
              </a:rPr>
              <a:t>Workbook</a:t>
            </a:r>
          </a:p>
        </p:txBody>
      </p:sp>
      <p:pic>
        <p:nvPicPr>
          <p:cNvPr id="2" name="Picture 1">
            <a:extLst>
              <a:ext uri="{FF2B5EF4-FFF2-40B4-BE49-F238E27FC236}">
                <a16:creationId xmlns:a16="http://schemas.microsoft.com/office/drawing/2014/main" id="{E1B56E1F-AA31-400C-A985-7983AC9E1937}"/>
              </a:ext>
            </a:extLst>
          </p:cNvPr>
          <p:cNvPicPr>
            <a:picLocks noChangeAspect="1"/>
          </p:cNvPicPr>
          <p:nvPr/>
        </p:nvPicPr>
        <p:blipFill>
          <a:blip r:embed="rId4"/>
          <a:stretch>
            <a:fillRect/>
          </a:stretch>
        </p:blipFill>
        <p:spPr>
          <a:xfrm>
            <a:off x="1705996" y="3266154"/>
            <a:ext cx="9478992" cy="3397208"/>
          </a:xfrm>
          <a:prstGeom prst="rect">
            <a:avLst/>
          </a:prstGeom>
          <a:ln w="76200">
            <a:solidFill>
              <a:srgbClr val="FFC000"/>
            </a:solidFill>
          </a:ln>
        </p:spPr>
      </p:pic>
      <p:cxnSp>
        <p:nvCxnSpPr>
          <p:cNvPr id="3" name="Straight Arrow Connector 2">
            <a:extLst>
              <a:ext uri="{FF2B5EF4-FFF2-40B4-BE49-F238E27FC236}">
                <a16:creationId xmlns:a16="http://schemas.microsoft.com/office/drawing/2014/main" id="{58E16699-250A-44B6-AAE6-B75865A530CA}"/>
              </a:ext>
            </a:extLst>
          </p:cNvPr>
          <p:cNvCxnSpPr>
            <a:cxnSpLocks/>
          </p:cNvCxnSpPr>
          <p:nvPr/>
        </p:nvCxnSpPr>
        <p:spPr>
          <a:xfrm flipV="1">
            <a:off x="1705996" y="1621235"/>
            <a:ext cx="5699184" cy="1644919"/>
          </a:xfrm>
          <a:prstGeom prst="straightConnector1">
            <a:avLst/>
          </a:prstGeom>
          <a:ln w="76200">
            <a:solidFill>
              <a:srgbClr val="FFC00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967234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2F9DE1-2179-4DF3-AC36-F67489058962}"/>
              </a:ext>
            </a:extLst>
          </p:cNvPr>
          <p:cNvPicPr>
            <a:picLocks noChangeAspect="1"/>
          </p:cNvPicPr>
          <p:nvPr/>
        </p:nvPicPr>
        <p:blipFill>
          <a:blip r:embed="rId3"/>
          <a:stretch>
            <a:fillRect/>
          </a:stretch>
        </p:blipFill>
        <p:spPr>
          <a:xfrm>
            <a:off x="383598" y="997002"/>
            <a:ext cx="11424804" cy="5226846"/>
          </a:xfrm>
          <a:prstGeom prst="rect">
            <a:avLst/>
          </a:prstGeom>
        </p:spPr>
      </p:pic>
      <p:sp>
        <p:nvSpPr>
          <p:cNvPr id="7" name="Title 1">
            <a:extLst>
              <a:ext uri="{FF2B5EF4-FFF2-40B4-BE49-F238E27FC236}">
                <a16:creationId xmlns:a16="http://schemas.microsoft.com/office/drawing/2014/main" id="{5939121B-2232-4AC1-83A1-36A306EFDAAF}"/>
              </a:ext>
            </a:extLst>
          </p:cNvPr>
          <p:cNvSpPr>
            <a:spLocks noGrp="1"/>
          </p:cNvSpPr>
          <p:nvPr>
            <p:ph type="title"/>
          </p:nvPr>
        </p:nvSpPr>
        <p:spPr>
          <a:xfrm>
            <a:off x="383598" y="261579"/>
            <a:ext cx="11018520" cy="553998"/>
          </a:xfrm>
        </p:spPr>
        <p:txBody>
          <a:bodyPr>
            <a:noAutofit/>
          </a:bodyPr>
          <a:lstStyle/>
          <a:p>
            <a:r>
              <a:rPr lang="en-US" sz="3600">
                <a:latin typeface="Segoe UI Semibold" panose="020B0702040204020203" pitchFamily="34" charset="0"/>
                <a:cs typeface="Segoe UI Semibold" panose="020B0702040204020203" pitchFamily="34" charset="0"/>
              </a:rPr>
              <a:t>Workbook</a:t>
            </a:r>
          </a:p>
        </p:txBody>
      </p:sp>
      <p:grpSp>
        <p:nvGrpSpPr>
          <p:cNvPr id="8" name="Group 7">
            <a:extLst>
              <a:ext uri="{FF2B5EF4-FFF2-40B4-BE49-F238E27FC236}">
                <a16:creationId xmlns:a16="http://schemas.microsoft.com/office/drawing/2014/main" id="{A55DC24D-8513-425B-822B-C428FA6C4163}"/>
              </a:ext>
            </a:extLst>
          </p:cNvPr>
          <p:cNvGrpSpPr/>
          <p:nvPr/>
        </p:nvGrpSpPr>
        <p:grpSpPr>
          <a:xfrm>
            <a:off x="2691018" y="1541933"/>
            <a:ext cx="7049367" cy="5128563"/>
            <a:chOff x="2691018" y="1541933"/>
            <a:chExt cx="7049367" cy="5128563"/>
          </a:xfrm>
        </p:grpSpPr>
        <p:pic>
          <p:nvPicPr>
            <p:cNvPr id="2" name="Picture 1">
              <a:extLst>
                <a:ext uri="{FF2B5EF4-FFF2-40B4-BE49-F238E27FC236}">
                  <a16:creationId xmlns:a16="http://schemas.microsoft.com/office/drawing/2014/main" id="{9C6E4E9A-E07A-4B52-AAA3-A32654E22F67}"/>
                </a:ext>
              </a:extLst>
            </p:cNvPr>
            <p:cNvPicPr>
              <a:picLocks noChangeAspect="1"/>
            </p:cNvPicPr>
            <p:nvPr/>
          </p:nvPicPr>
          <p:blipFill>
            <a:blip r:embed="rId4"/>
            <a:stretch>
              <a:fillRect/>
            </a:stretch>
          </p:blipFill>
          <p:spPr>
            <a:xfrm>
              <a:off x="2691018" y="3221613"/>
              <a:ext cx="3894859" cy="3448883"/>
            </a:xfrm>
            <a:prstGeom prst="rect">
              <a:avLst/>
            </a:prstGeom>
            <a:ln w="76200">
              <a:solidFill>
                <a:srgbClr val="FFC000"/>
              </a:solidFill>
            </a:ln>
          </p:spPr>
        </p:pic>
        <p:cxnSp>
          <p:nvCxnSpPr>
            <p:cNvPr id="3" name="Straight Arrow Connector 2">
              <a:extLst>
                <a:ext uri="{FF2B5EF4-FFF2-40B4-BE49-F238E27FC236}">
                  <a16:creationId xmlns:a16="http://schemas.microsoft.com/office/drawing/2014/main" id="{846488F1-A0FC-4B1B-BEFF-0DF8E55EDFE1}"/>
                </a:ext>
              </a:extLst>
            </p:cNvPr>
            <p:cNvCxnSpPr>
              <a:cxnSpLocks/>
            </p:cNvCxnSpPr>
            <p:nvPr/>
          </p:nvCxnSpPr>
          <p:spPr>
            <a:xfrm flipV="1">
              <a:off x="2691018" y="1541933"/>
              <a:ext cx="7049367" cy="1679680"/>
            </a:xfrm>
            <a:prstGeom prst="straightConnector1">
              <a:avLst/>
            </a:prstGeom>
            <a:ln w="76200">
              <a:solidFill>
                <a:srgbClr val="FFC00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1967937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2F9DE1-2179-4DF3-AC36-F67489058962}"/>
              </a:ext>
            </a:extLst>
          </p:cNvPr>
          <p:cNvPicPr>
            <a:picLocks noChangeAspect="1"/>
          </p:cNvPicPr>
          <p:nvPr/>
        </p:nvPicPr>
        <p:blipFill>
          <a:blip r:embed="rId3"/>
          <a:stretch>
            <a:fillRect/>
          </a:stretch>
        </p:blipFill>
        <p:spPr>
          <a:xfrm>
            <a:off x="383598" y="997002"/>
            <a:ext cx="11424804" cy="5226846"/>
          </a:xfrm>
          <a:prstGeom prst="rect">
            <a:avLst/>
          </a:prstGeom>
        </p:spPr>
      </p:pic>
      <p:sp>
        <p:nvSpPr>
          <p:cNvPr id="7" name="Title 1">
            <a:extLst>
              <a:ext uri="{FF2B5EF4-FFF2-40B4-BE49-F238E27FC236}">
                <a16:creationId xmlns:a16="http://schemas.microsoft.com/office/drawing/2014/main" id="{5939121B-2232-4AC1-83A1-36A306EFDAAF}"/>
              </a:ext>
            </a:extLst>
          </p:cNvPr>
          <p:cNvSpPr>
            <a:spLocks noGrp="1"/>
          </p:cNvSpPr>
          <p:nvPr>
            <p:ph type="title"/>
          </p:nvPr>
        </p:nvSpPr>
        <p:spPr>
          <a:xfrm>
            <a:off x="383598" y="261579"/>
            <a:ext cx="11018520" cy="553998"/>
          </a:xfrm>
        </p:spPr>
        <p:txBody>
          <a:bodyPr>
            <a:noAutofit/>
          </a:bodyPr>
          <a:lstStyle/>
          <a:p>
            <a:r>
              <a:rPr lang="en-US" sz="3600">
                <a:latin typeface="Segoe UI Semibold" panose="020B0702040204020203" pitchFamily="34" charset="0"/>
                <a:cs typeface="Segoe UI Semibold" panose="020B0702040204020203" pitchFamily="34" charset="0"/>
              </a:rPr>
              <a:t>Workbook</a:t>
            </a:r>
          </a:p>
        </p:txBody>
      </p:sp>
      <p:pic>
        <p:nvPicPr>
          <p:cNvPr id="2" name="Picture 1">
            <a:extLst>
              <a:ext uri="{FF2B5EF4-FFF2-40B4-BE49-F238E27FC236}">
                <a16:creationId xmlns:a16="http://schemas.microsoft.com/office/drawing/2014/main" id="{3597AB1D-B39C-4988-A540-A3F6DD75F3ED}"/>
              </a:ext>
            </a:extLst>
          </p:cNvPr>
          <p:cNvPicPr>
            <a:picLocks noChangeAspect="1"/>
          </p:cNvPicPr>
          <p:nvPr/>
        </p:nvPicPr>
        <p:blipFill>
          <a:blip r:embed="rId4"/>
          <a:stretch>
            <a:fillRect/>
          </a:stretch>
        </p:blipFill>
        <p:spPr>
          <a:xfrm>
            <a:off x="2759241" y="3294768"/>
            <a:ext cx="3697404" cy="3386043"/>
          </a:xfrm>
          <a:prstGeom prst="rect">
            <a:avLst/>
          </a:prstGeom>
          <a:ln w="76200">
            <a:solidFill>
              <a:srgbClr val="FFC000"/>
            </a:solidFill>
          </a:ln>
        </p:spPr>
      </p:pic>
      <p:cxnSp>
        <p:nvCxnSpPr>
          <p:cNvPr id="3" name="Straight Arrow Connector 2">
            <a:extLst>
              <a:ext uri="{FF2B5EF4-FFF2-40B4-BE49-F238E27FC236}">
                <a16:creationId xmlns:a16="http://schemas.microsoft.com/office/drawing/2014/main" id="{213FB7DA-6D82-4793-8D59-075A7382B242}"/>
              </a:ext>
            </a:extLst>
          </p:cNvPr>
          <p:cNvCxnSpPr>
            <a:cxnSpLocks/>
          </p:cNvCxnSpPr>
          <p:nvPr/>
        </p:nvCxnSpPr>
        <p:spPr>
          <a:xfrm flipV="1">
            <a:off x="2759241" y="1587395"/>
            <a:ext cx="7883237" cy="1707374"/>
          </a:xfrm>
          <a:prstGeom prst="straightConnector1">
            <a:avLst/>
          </a:prstGeom>
          <a:ln w="76200">
            <a:solidFill>
              <a:srgbClr val="FFC000"/>
            </a:solidFill>
            <a:headEnd type="oval" w="med" len="med"/>
            <a:tailEnd type="oval" w="med" len="me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123823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E29A141-9E87-4516-916F-67491DC7A169}"/>
              </a:ext>
            </a:extLst>
          </p:cNvPr>
          <p:cNvSpPr>
            <a:spLocks noGrp="1"/>
          </p:cNvSpPr>
          <p:nvPr>
            <p:ph type="sldNum" sz="quarter" idx="12"/>
          </p:nvPr>
        </p:nvSpPr>
        <p:spPr/>
        <p:txBody>
          <a:bodyPr/>
          <a:lstStyle/>
          <a:p>
            <a:fld id="{94D34ABF-D681-4349-B172-068E264D079D}" type="slidenum">
              <a:rPr lang="en-US" smtClean="0"/>
              <a:t>4</a:t>
            </a:fld>
            <a:endParaRPr lang="en-US"/>
          </a:p>
        </p:txBody>
      </p:sp>
      <p:sp>
        <p:nvSpPr>
          <p:cNvPr id="5" name="Rectangle 4">
            <a:extLst>
              <a:ext uri="{FF2B5EF4-FFF2-40B4-BE49-F238E27FC236}">
                <a16:creationId xmlns:a16="http://schemas.microsoft.com/office/drawing/2014/main" id="{744143B5-9D27-495F-BABC-887A1E3D1406}"/>
              </a:ext>
            </a:extLst>
          </p:cNvPr>
          <p:cNvSpPr/>
          <p:nvPr/>
        </p:nvSpPr>
        <p:spPr bwMode="auto">
          <a:xfrm>
            <a:off x="0" y="0"/>
            <a:ext cx="5299074" cy="6858000"/>
          </a:xfrm>
          <a:prstGeom prst="rect">
            <a:avLst/>
          </a:prstGeom>
          <a:solidFill>
            <a:srgbClr val="4040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95A314D3-C3EE-41B0-A788-0A970D5B3A01}"/>
              </a:ext>
            </a:extLst>
          </p:cNvPr>
          <p:cNvSpPr txBox="1">
            <a:spLocks/>
          </p:cNvSpPr>
          <p:nvPr/>
        </p:nvSpPr>
        <p:spPr>
          <a:xfrm>
            <a:off x="646294" y="1621415"/>
            <a:ext cx="4006486"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CA">
                <a:solidFill>
                  <a:srgbClr val="FFFFFF"/>
                </a:solidFill>
                <a:latin typeface="Segoe UI Semibold"/>
              </a:rPr>
              <a:t>When should we use the workbook?</a:t>
            </a:r>
          </a:p>
        </p:txBody>
      </p:sp>
      <p:sp>
        <p:nvSpPr>
          <p:cNvPr id="20" name="TextBox 19">
            <a:extLst>
              <a:ext uri="{FF2B5EF4-FFF2-40B4-BE49-F238E27FC236}">
                <a16:creationId xmlns:a16="http://schemas.microsoft.com/office/drawing/2014/main" id="{193CE326-6617-48E0-8FE4-BF7DAE731E09}"/>
              </a:ext>
            </a:extLst>
          </p:cNvPr>
          <p:cNvSpPr txBox="1"/>
          <p:nvPr/>
        </p:nvSpPr>
        <p:spPr>
          <a:xfrm>
            <a:off x="6126480" y="914400"/>
            <a:ext cx="5120640" cy="1107996"/>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When you have an idea for a new user-facing AI-based feature and you are starting to define requirements.</a:t>
            </a:r>
          </a:p>
        </p:txBody>
      </p:sp>
      <p:sp>
        <p:nvSpPr>
          <p:cNvPr id="23" name="TextBox 22">
            <a:extLst>
              <a:ext uri="{FF2B5EF4-FFF2-40B4-BE49-F238E27FC236}">
                <a16:creationId xmlns:a16="http://schemas.microsoft.com/office/drawing/2014/main" id="{EE8DB3F5-894A-4C3B-9329-63C514F4408B}"/>
              </a:ext>
            </a:extLst>
          </p:cNvPr>
          <p:cNvSpPr txBox="1"/>
          <p:nvPr/>
        </p:nvSpPr>
        <p:spPr>
          <a:xfrm>
            <a:off x="6096000" y="3592226"/>
            <a:ext cx="5120640" cy="1107996"/>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When you have an existing user-facing AI feature or prototype that you want to evolve or improve.</a:t>
            </a:r>
          </a:p>
        </p:txBody>
      </p:sp>
      <p:grpSp>
        <p:nvGrpSpPr>
          <p:cNvPr id="25" name="Group 24">
            <a:extLst>
              <a:ext uri="{FF2B5EF4-FFF2-40B4-BE49-F238E27FC236}">
                <a16:creationId xmlns:a16="http://schemas.microsoft.com/office/drawing/2014/main" id="{43521AB8-135B-44C3-BCCA-1F1B5CC6987B}"/>
              </a:ext>
            </a:extLst>
          </p:cNvPr>
          <p:cNvGrpSpPr/>
          <p:nvPr/>
        </p:nvGrpSpPr>
        <p:grpSpPr>
          <a:xfrm>
            <a:off x="5802564" y="2653422"/>
            <a:ext cx="5743142" cy="307777"/>
            <a:chOff x="5866246" y="3005157"/>
            <a:chExt cx="5743142" cy="307777"/>
          </a:xfrm>
        </p:grpSpPr>
        <p:cxnSp>
          <p:nvCxnSpPr>
            <p:cNvPr id="26" name="Straight Connector 25">
              <a:extLst>
                <a:ext uri="{FF2B5EF4-FFF2-40B4-BE49-F238E27FC236}">
                  <a16:creationId xmlns:a16="http://schemas.microsoft.com/office/drawing/2014/main" id="{4B254D0F-45CA-4192-8014-C69F20A0BCD8}"/>
                </a:ext>
              </a:extLst>
            </p:cNvPr>
            <p:cNvCxnSpPr>
              <a:cxnSpLocks/>
            </p:cNvCxnSpPr>
            <p:nvPr/>
          </p:nvCxnSpPr>
          <p:spPr>
            <a:xfrm>
              <a:off x="5866246" y="3159046"/>
              <a:ext cx="5743142" cy="0"/>
            </a:xfrm>
            <a:prstGeom prst="line">
              <a:avLst/>
            </a:prstGeom>
            <a:ln>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3DC1AE8-A357-4888-8EF5-BD1A28C77D8C}"/>
                </a:ext>
              </a:extLst>
            </p:cNvPr>
            <p:cNvSpPr txBox="1"/>
            <p:nvPr/>
          </p:nvSpPr>
          <p:spPr>
            <a:xfrm>
              <a:off x="8433947" y="3005157"/>
              <a:ext cx="607741" cy="307777"/>
            </a:xfrm>
            <a:prstGeom prst="rect">
              <a:avLst/>
            </a:prstGeom>
            <a:solidFill>
              <a:schemeClr val="bg1"/>
            </a:solid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243A5E"/>
                  </a:solidFill>
                  <a:effectLst/>
                  <a:uLnTx/>
                  <a:uFillTx/>
                  <a:latin typeface="Segoe UI"/>
                  <a:ea typeface="+mn-ea"/>
                  <a:cs typeface="+mn-cs"/>
                </a:rPr>
                <a:t> </a:t>
              </a:r>
              <a:r>
                <a:rPr kumimoji="0" lang="en-US" sz="2000" b="1" i="0" u="none" strike="noStrike" kern="1200" cap="none" spc="300" normalizeH="0" baseline="0" noProof="0">
                  <a:ln>
                    <a:noFill/>
                  </a:ln>
                  <a:effectLst/>
                  <a:uLnTx/>
                  <a:uFillTx/>
                  <a:latin typeface="Segoe UI"/>
                  <a:ea typeface="+mn-ea"/>
                  <a:cs typeface="+mn-cs"/>
                </a:rPr>
                <a:t>OR</a:t>
              </a:r>
              <a:r>
                <a:rPr kumimoji="0" lang="en-US" sz="2000" b="1" i="0" u="none" strike="noStrike" kern="1200" cap="none" spc="300" normalizeH="0" baseline="0" noProof="0">
                  <a:ln>
                    <a:noFill/>
                  </a:ln>
                  <a:solidFill>
                    <a:srgbClr val="243A5E"/>
                  </a:solidFill>
                  <a:effectLst/>
                  <a:uLnTx/>
                  <a:uFillTx/>
                  <a:latin typeface="Segoe UI"/>
                  <a:ea typeface="+mn-ea"/>
                  <a:cs typeface="+mn-cs"/>
                </a:rPr>
                <a:t> </a:t>
              </a:r>
            </a:p>
          </p:txBody>
        </p:sp>
      </p:grpSp>
    </p:spTree>
    <p:extLst>
      <p:ext uri="{BB962C8B-B14F-4D97-AF65-F5344CB8AC3E}">
        <p14:creationId xmlns:p14="http://schemas.microsoft.com/office/powerpoint/2010/main" val="150769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E29A141-9E87-4516-916F-67491DC7A169}"/>
              </a:ext>
            </a:extLst>
          </p:cNvPr>
          <p:cNvSpPr>
            <a:spLocks noGrp="1"/>
          </p:cNvSpPr>
          <p:nvPr>
            <p:ph type="sldNum" sz="quarter" idx="12"/>
          </p:nvPr>
        </p:nvSpPr>
        <p:spPr/>
        <p:txBody>
          <a:bodyPr/>
          <a:lstStyle/>
          <a:p>
            <a:fld id="{94D34ABF-D681-4349-B172-068E264D079D}" type="slidenum">
              <a:rPr lang="en-US" smtClean="0"/>
              <a:t>5</a:t>
            </a:fld>
            <a:endParaRPr lang="en-US"/>
          </a:p>
        </p:txBody>
      </p:sp>
      <p:sp>
        <p:nvSpPr>
          <p:cNvPr id="5" name="Rectangle 4">
            <a:extLst>
              <a:ext uri="{FF2B5EF4-FFF2-40B4-BE49-F238E27FC236}">
                <a16:creationId xmlns:a16="http://schemas.microsoft.com/office/drawing/2014/main" id="{744143B5-9D27-495F-BABC-887A1E3D1406}"/>
              </a:ext>
            </a:extLst>
          </p:cNvPr>
          <p:cNvSpPr/>
          <p:nvPr/>
        </p:nvSpPr>
        <p:spPr bwMode="auto">
          <a:xfrm>
            <a:off x="0" y="0"/>
            <a:ext cx="5299074" cy="6858000"/>
          </a:xfrm>
          <a:prstGeom prst="rect">
            <a:avLst/>
          </a:prstGeom>
          <a:solidFill>
            <a:srgbClr val="4040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95A314D3-C3EE-41B0-A788-0A970D5B3A01}"/>
              </a:ext>
            </a:extLst>
          </p:cNvPr>
          <p:cNvSpPr txBox="1">
            <a:spLocks/>
          </p:cNvSpPr>
          <p:nvPr/>
        </p:nvSpPr>
        <p:spPr>
          <a:xfrm>
            <a:off x="646294" y="1621415"/>
            <a:ext cx="4006486"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CA">
                <a:solidFill>
                  <a:srgbClr val="FFFFFF"/>
                </a:solidFill>
                <a:latin typeface="Segoe UI Semibold"/>
              </a:rPr>
              <a:t>Who should use the workbook?</a:t>
            </a:r>
          </a:p>
        </p:txBody>
      </p:sp>
      <p:sp>
        <p:nvSpPr>
          <p:cNvPr id="11" name="TextBox 10">
            <a:extLst>
              <a:ext uri="{FF2B5EF4-FFF2-40B4-BE49-F238E27FC236}">
                <a16:creationId xmlns:a16="http://schemas.microsoft.com/office/drawing/2014/main" id="{6DFEA35C-CC55-4041-B9F9-24CDC8297783}"/>
              </a:ext>
            </a:extLst>
          </p:cNvPr>
          <p:cNvSpPr txBox="1"/>
          <p:nvPr/>
        </p:nvSpPr>
        <p:spPr>
          <a:xfrm>
            <a:off x="6126480" y="914400"/>
            <a:ext cx="5597357" cy="4401205"/>
          </a:xfrm>
          <a:prstGeom prst="rect">
            <a:avLst/>
          </a:prstGeom>
          <a:noFill/>
        </p:spPr>
        <p:txBody>
          <a:bodyPr wrap="square" lIns="0" tIns="0" rIns="0" bIns="0" rtlCol="0">
            <a:spAutoFit/>
          </a:bodyPr>
          <a:lstStyle/>
          <a:p>
            <a:pPr defTabSz="914367">
              <a:spcAft>
                <a:spcPts val="4200"/>
              </a:spcAft>
            </a:pPr>
            <a:r>
              <a:rPr lang="en-US" sz="2400" b="1">
                <a:solidFill>
                  <a:srgbClr val="000000"/>
                </a:solidFill>
                <a:latin typeface="Segoe UI Semilight" panose="020B0402040204020203" pitchFamily="34" charset="0"/>
                <a:cs typeface="Segoe UI Semilight" panose="020B0402040204020203" pitchFamily="34" charset="0"/>
              </a:rPr>
              <a:t>Don’t do this alone!</a:t>
            </a:r>
          </a:p>
          <a:p>
            <a:pPr defTabSz="914367">
              <a:spcAft>
                <a:spcPts val="4200"/>
              </a:spcAft>
            </a:pPr>
            <a:r>
              <a:rPr lang="en-US" sz="2400">
                <a:solidFill>
                  <a:srgbClr val="000000"/>
                </a:solidFill>
                <a:latin typeface="Segoe UI Semilight" panose="020B0402040204020203" pitchFamily="34" charset="0"/>
                <a:cs typeface="Segoe UI Semilight" panose="020B0402040204020203" pitchFamily="34" charset="0"/>
              </a:rPr>
              <a:t>Involve PMs, User Researchers, Designers, Data Scientists and Engineers from your team or partner teams because </a:t>
            </a:r>
            <a:r>
              <a:rPr lang="en-US" sz="2400" b="1">
                <a:latin typeface="Segoe UI Semilight" panose="020B0402040204020203" pitchFamily="34" charset="0"/>
                <a:cs typeface="Segoe UI Semilight" panose="020B0402040204020203" pitchFamily="34" charset="0"/>
              </a:rPr>
              <a:t>implementing the guidelines can </a:t>
            </a:r>
            <a:r>
              <a:rPr lang="en-US" sz="2400" b="1">
                <a:solidFill>
                  <a:srgbClr val="000000"/>
                </a:solidFill>
                <a:latin typeface="Segoe UI Semilight" panose="020B0402040204020203" pitchFamily="34" charset="0"/>
                <a:cs typeface="Segoe UI Semilight" panose="020B0402040204020203" pitchFamily="34" charset="0"/>
                <a:hlinkClick r:id="rId3"/>
              </a:rPr>
              <a:t>impact a system’s UI, data, and AI models</a:t>
            </a:r>
            <a:r>
              <a:rPr lang="en-US" sz="2400">
                <a:solidFill>
                  <a:srgbClr val="000000"/>
                </a:solidFill>
                <a:latin typeface="Segoe UI Semilight" panose="020B0402040204020203" pitchFamily="34" charset="0"/>
                <a:cs typeface="Segoe UI Semilight" panose="020B0402040204020203" pitchFamily="34" charset="0"/>
              </a:rPr>
              <a:t>. </a:t>
            </a:r>
          </a:p>
          <a:p>
            <a:pPr defTabSz="914367">
              <a:spcAft>
                <a:spcPts val="4200"/>
              </a:spcAft>
            </a:pPr>
            <a:r>
              <a:rPr lang="en-US" sz="2400">
                <a:solidFill>
                  <a:srgbClr val="000000"/>
                </a:solidFill>
                <a:latin typeface="Segoe UI Semilight" panose="020B0402040204020203" pitchFamily="34" charset="0"/>
                <a:cs typeface="Segoe UI Semilight" panose="020B0402040204020203" pitchFamily="34" charset="0"/>
              </a:rPr>
              <a:t>Engage with users and stakeholders when using the workflow to better understand their needs and priorities.</a:t>
            </a:r>
          </a:p>
        </p:txBody>
      </p:sp>
    </p:spTree>
    <p:extLst>
      <p:ext uri="{BB962C8B-B14F-4D97-AF65-F5344CB8AC3E}">
        <p14:creationId xmlns:p14="http://schemas.microsoft.com/office/powerpoint/2010/main" val="255686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6F93F0D6-9BF0-488E-AEED-40A13F507BFC}"/>
              </a:ext>
            </a:extLst>
          </p:cNvPr>
          <p:cNvSpPr txBox="1"/>
          <p:nvPr/>
        </p:nvSpPr>
        <p:spPr>
          <a:xfrm>
            <a:off x="3045098" y="2076547"/>
            <a:ext cx="2699827" cy="523220"/>
          </a:xfrm>
          <a:prstGeom prst="rect">
            <a:avLst/>
          </a:prstGeom>
          <a:noFill/>
        </p:spPr>
        <p:txBody>
          <a:bodyPr wrap="square" rtlCol="0">
            <a:spAutoFit/>
          </a:bodyPr>
          <a:lstStyle/>
          <a:p>
            <a:pPr algn="ctr"/>
            <a:r>
              <a:rPr lang="en-US" sz="1400">
                <a:solidFill>
                  <a:schemeClr val="accent2"/>
                </a:solidFill>
                <a:latin typeface="Segoe UI" panose="020B0502040204020203" pitchFamily="34" charset="0"/>
                <a:cs typeface="Segoe UI" panose="020B0502040204020203" pitchFamily="34" charset="0"/>
              </a:rPr>
              <a:t>Complete step 1 and then filter to “Yes” relevant </a:t>
            </a:r>
            <a:r>
              <a:rPr lang="en-US" sz="1400" b="1">
                <a:solidFill>
                  <a:schemeClr val="accent2"/>
                </a:solidFill>
                <a:latin typeface="Segoe UI" panose="020B0502040204020203" pitchFamily="34" charset="0"/>
                <a:cs typeface="Segoe UI" panose="020B0502040204020203" pitchFamily="34" charset="0"/>
              </a:rPr>
              <a:t>before step 2</a:t>
            </a:r>
            <a:r>
              <a:rPr lang="en-US" sz="1400">
                <a:solidFill>
                  <a:schemeClr val="accent2"/>
                </a:solidFill>
                <a:latin typeface="Segoe UI" panose="020B0502040204020203" pitchFamily="34" charset="0"/>
                <a:cs typeface="Segoe UI" panose="020B0502040204020203" pitchFamily="34" charset="0"/>
              </a:rPr>
              <a:t> </a:t>
            </a:r>
          </a:p>
        </p:txBody>
      </p:sp>
      <p:grpSp>
        <p:nvGrpSpPr>
          <p:cNvPr id="8" name="Group 7">
            <a:extLst>
              <a:ext uri="{FF2B5EF4-FFF2-40B4-BE49-F238E27FC236}">
                <a16:creationId xmlns:a16="http://schemas.microsoft.com/office/drawing/2014/main" id="{B79BFE5A-9FBE-4732-9178-A302887021B1}"/>
              </a:ext>
            </a:extLst>
          </p:cNvPr>
          <p:cNvGrpSpPr/>
          <p:nvPr/>
        </p:nvGrpSpPr>
        <p:grpSpPr>
          <a:xfrm>
            <a:off x="1" y="3401078"/>
            <a:ext cx="12192000" cy="4572000"/>
            <a:chOff x="1" y="3401078"/>
            <a:chExt cx="12192000" cy="4572000"/>
          </a:xfrm>
        </p:grpSpPr>
        <p:pic>
          <p:nvPicPr>
            <p:cNvPr id="3" name="Picture 2">
              <a:extLst>
                <a:ext uri="{FF2B5EF4-FFF2-40B4-BE49-F238E27FC236}">
                  <a16:creationId xmlns:a16="http://schemas.microsoft.com/office/drawing/2014/main" id="{0DC70853-3356-4C17-980E-756290EE71E7}"/>
                </a:ext>
              </a:extLst>
            </p:cNvPr>
            <p:cNvPicPr>
              <a:picLocks noChangeAspect="1"/>
            </p:cNvPicPr>
            <p:nvPr/>
          </p:nvPicPr>
          <p:blipFill rotWithShape="1">
            <a:blip r:embed="rId3"/>
            <a:srcRect r="1787"/>
            <a:stretch/>
          </p:blipFill>
          <p:spPr>
            <a:xfrm>
              <a:off x="1" y="3401078"/>
              <a:ext cx="12192000" cy="4572000"/>
            </a:xfrm>
            <a:prstGeom prst="rect">
              <a:avLst/>
            </a:prstGeom>
          </p:spPr>
        </p:pic>
        <p:sp>
          <p:nvSpPr>
            <p:cNvPr id="4" name="Rectangle 3">
              <a:extLst>
                <a:ext uri="{FF2B5EF4-FFF2-40B4-BE49-F238E27FC236}">
                  <a16:creationId xmlns:a16="http://schemas.microsoft.com/office/drawing/2014/main" id="{EC8D3691-8E7F-4563-9057-F88615AA3836}"/>
                </a:ext>
              </a:extLst>
            </p:cNvPr>
            <p:cNvSpPr/>
            <p:nvPr/>
          </p:nvSpPr>
          <p:spPr>
            <a:xfrm>
              <a:off x="1031558" y="4590240"/>
              <a:ext cx="1060208" cy="3382838"/>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a:solidFill>
                    <a:schemeClr val="bg1">
                      <a:lumMod val="75000"/>
                    </a:schemeClr>
                  </a:solidFill>
                </a:rPr>
                <a:t>…</a:t>
              </a:r>
            </a:p>
          </p:txBody>
        </p:sp>
      </p:grpSp>
      <p:sp>
        <p:nvSpPr>
          <p:cNvPr id="33" name="Arc 32">
            <a:extLst>
              <a:ext uri="{FF2B5EF4-FFF2-40B4-BE49-F238E27FC236}">
                <a16:creationId xmlns:a16="http://schemas.microsoft.com/office/drawing/2014/main" id="{58CCFC40-67A9-4901-9D56-F9EF72FB9824}"/>
              </a:ext>
            </a:extLst>
          </p:cNvPr>
          <p:cNvSpPr/>
          <p:nvPr/>
        </p:nvSpPr>
        <p:spPr>
          <a:xfrm>
            <a:off x="3167529" y="2599767"/>
            <a:ext cx="2359706" cy="1468129"/>
          </a:xfrm>
          <a:prstGeom prst="arc">
            <a:avLst>
              <a:gd name="adj1" fmla="val 10695935"/>
              <a:gd name="adj2" fmla="val 0"/>
            </a:avLst>
          </a:prstGeom>
          <a:ln w="9525" cap="flat" cmpd="sng" algn="ctr">
            <a:solidFill>
              <a:schemeClr val="accent2"/>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974FE9EA-8A4F-4057-A453-590DF5A184AD}"/>
              </a:ext>
            </a:extLst>
          </p:cNvPr>
          <p:cNvSpPr txBox="1"/>
          <p:nvPr/>
        </p:nvSpPr>
        <p:spPr>
          <a:xfrm>
            <a:off x="6000376" y="2076547"/>
            <a:ext cx="1978212" cy="523220"/>
          </a:xfrm>
          <a:prstGeom prst="rect">
            <a:avLst/>
          </a:prstGeom>
          <a:noFill/>
        </p:spPr>
        <p:txBody>
          <a:bodyPr wrap="square" rtlCol="0">
            <a:spAutoFit/>
          </a:bodyPr>
          <a:lstStyle/>
          <a:p>
            <a:pPr algn="ctr"/>
            <a:r>
              <a:rPr lang="en-US" sz="1400">
                <a:solidFill>
                  <a:schemeClr val="accent2"/>
                </a:solidFill>
                <a:latin typeface="Segoe UI" panose="020B0502040204020203" pitchFamily="34" charset="0"/>
                <a:cs typeface="Segoe UI" panose="020B0502040204020203" pitchFamily="34" charset="0"/>
              </a:rPr>
              <a:t>Filter to “High” impact </a:t>
            </a:r>
            <a:r>
              <a:rPr lang="en-US" sz="1400" b="1">
                <a:solidFill>
                  <a:schemeClr val="accent2"/>
                </a:solidFill>
                <a:latin typeface="Segoe UI" panose="020B0502040204020203" pitchFamily="34" charset="0"/>
                <a:cs typeface="Segoe UI" panose="020B0502040204020203" pitchFamily="34" charset="0"/>
              </a:rPr>
              <a:t>before step 3 </a:t>
            </a:r>
          </a:p>
        </p:txBody>
      </p:sp>
      <p:sp>
        <p:nvSpPr>
          <p:cNvPr id="49" name="Arc 48">
            <a:extLst>
              <a:ext uri="{FF2B5EF4-FFF2-40B4-BE49-F238E27FC236}">
                <a16:creationId xmlns:a16="http://schemas.microsoft.com/office/drawing/2014/main" id="{73C5B0D9-6501-4F9A-A06A-220BAB35AAED}"/>
              </a:ext>
            </a:extLst>
          </p:cNvPr>
          <p:cNvSpPr/>
          <p:nvPr/>
        </p:nvSpPr>
        <p:spPr>
          <a:xfrm>
            <a:off x="5804692" y="2562323"/>
            <a:ext cx="2359706" cy="1468129"/>
          </a:xfrm>
          <a:prstGeom prst="arc">
            <a:avLst>
              <a:gd name="adj1" fmla="val 10695935"/>
              <a:gd name="adj2" fmla="val 0"/>
            </a:avLst>
          </a:prstGeom>
          <a:ln w="9525" cap="flat" cmpd="sng" algn="ctr">
            <a:solidFill>
              <a:schemeClr val="accent2"/>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56AFCF1-2860-4C00-8A32-FA51A653004E}"/>
              </a:ext>
            </a:extLst>
          </p:cNvPr>
          <p:cNvCxnSpPr>
            <a:cxnSpLocks/>
          </p:cNvCxnSpPr>
          <p:nvPr/>
        </p:nvCxnSpPr>
        <p:spPr>
          <a:xfrm>
            <a:off x="11518196" y="2660650"/>
            <a:ext cx="0" cy="739177"/>
          </a:xfrm>
          <a:prstGeom prst="straightConnector1">
            <a:avLst/>
          </a:prstGeom>
          <a:ln w="9525" cap="flat" cmpd="sng" algn="ctr">
            <a:solidFill>
              <a:schemeClr val="accent2"/>
            </a:solidFill>
            <a:prstDash val="dash"/>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7504BB06-AB7E-43BE-95C9-8B6C65AEECDE}"/>
              </a:ext>
            </a:extLst>
          </p:cNvPr>
          <p:cNvSpPr txBox="1"/>
          <p:nvPr/>
        </p:nvSpPr>
        <p:spPr>
          <a:xfrm>
            <a:off x="9954120" y="1861103"/>
            <a:ext cx="2135907" cy="738664"/>
          </a:xfrm>
          <a:prstGeom prst="rect">
            <a:avLst/>
          </a:prstGeom>
          <a:noFill/>
        </p:spPr>
        <p:txBody>
          <a:bodyPr wrap="square" rtlCol="0">
            <a:spAutoFit/>
          </a:bodyPr>
          <a:lstStyle/>
          <a:p>
            <a:pPr algn="ctr"/>
            <a:r>
              <a:rPr lang="en-US" sz="1400">
                <a:solidFill>
                  <a:schemeClr val="accent2"/>
                </a:solidFill>
                <a:latin typeface="Segoe UI" panose="020B0502040204020203" pitchFamily="34" charset="0"/>
                <a:cs typeface="Segoe UI" panose="020B0502040204020203" pitchFamily="34" charset="0"/>
              </a:rPr>
              <a:t>Track implementation progress here or in your own tools</a:t>
            </a:r>
            <a:endParaRPr lang="en-US" sz="1400" b="1">
              <a:solidFill>
                <a:schemeClr val="accent2"/>
              </a:solidFill>
              <a:latin typeface="Segoe UI" panose="020B0502040204020203" pitchFamily="34" charset="0"/>
              <a:cs typeface="Segoe UI" panose="020B0502040204020203" pitchFamily="34" charset="0"/>
            </a:endParaRPr>
          </a:p>
        </p:txBody>
      </p:sp>
      <p:sp>
        <p:nvSpPr>
          <p:cNvPr id="18" name="Title 1">
            <a:extLst>
              <a:ext uri="{FF2B5EF4-FFF2-40B4-BE49-F238E27FC236}">
                <a16:creationId xmlns:a16="http://schemas.microsoft.com/office/drawing/2014/main" id="{E659EDDE-059A-416B-9AB7-032F6A7D0F15}"/>
              </a:ext>
            </a:extLst>
          </p:cNvPr>
          <p:cNvSpPr txBox="1">
            <a:spLocks/>
          </p:cNvSpPr>
          <p:nvPr/>
        </p:nvSpPr>
        <p:spPr>
          <a:xfrm>
            <a:off x="588263" y="548786"/>
            <a:ext cx="3673019" cy="83099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50" normalizeH="0" baseline="0" noProof="0">
                <a:ln w="3175">
                  <a:noFill/>
                </a:ln>
                <a:effectLst/>
                <a:uLnTx/>
                <a:uFillTx/>
                <a:latin typeface="Segoe UI Semibold"/>
                <a:ea typeface="+mn-ea"/>
                <a:cs typeface="Segoe UI" pitchFamily="34" charset="0"/>
              </a:rPr>
              <a:t>Ready?</a:t>
            </a:r>
            <a:endParaRPr kumimoji="0" lang="en-US" sz="4400" b="0" i="0" u="none" strike="noStrike" kern="1200" cap="none" spc="-50" normalizeH="0" baseline="0" noProof="0">
              <a:ln w="3175">
                <a:noFill/>
              </a:ln>
              <a:effectLst/>
              <a:uLnTx/>
              <a:uFillTx/>
              <a:latin typeface="Segoe UI" panose="020B0502040204020203" pitchFamily="34" charset="0"/>
              <a:ea typeface="+mn-ea"/>
              <a:cs typeface="Segoe UI" pitchFamily="34" charset="0"/>
            </a:endParaRPr>
          </a:p>
        </p:txBody>
      </p:sp>
      <p:sp>
        <p:nvSpPr>
          <p:cNvPr id="19" name="TextBox 18">
            <a:extLst>
              <a:ext uri="{FF2B5EF4-FFF2-40B4-BE49-F238E27FC236}">
                <a16:creationId xmlns:a16="http://schemas.microsoft.com/office/drawing/2014/main" id="{C0562C97-EE1F-45CA-8612-8BD8C5D55176}"/>
              </a:ext>
            </a:extLst>
          </p:cNvPr>
          <p:cNvSpPr txBox="1"/>
          <p:nvPr/>
        </p:nvSpPr>
        <p:spPr>
          <a:xfrm>
            <a:off x="3186874" y="718712"/>
            <a:ext cx="5875086" cy="615553"/>
          </a:xfrm>
          <a:prstGeom prst="rect">
            <a:avLst/>
          </a:prstGeom>
          <a:noFill/>
        </p:spPr>
        <p:txBody>
          <a:bodyPr wrap="square" lIns="0" tIns="0" rIns="0" bIns="0" rtlCol="0">
            <a:spAutoFit/>
          </a:bodyPr>
          <a:lstStyle/>
          <a:p>
            <a:pPr defTabSz="914367"/>
            <a:r>
              <a:rPr lang="en-US" sz="2000" b="1">
                <a:solidFill>
                  <a:srgbClr val="000000"/>
                </a:solidFill>
                <a:latin typeface="Segoe UI"/>
                <a:hlinkClick r:id="rId4"/>
              </a:rPr>
              <a:t>Get the Workbook</a:t>
            </a:r>
            <a:r>
              <a:rPr lang="en-US" sz="2000">
                <a:solidFill>
                  <a:srgbClr val="000000"/>
                </a:solidFill>
                <a:latin typeface="Segoe UI"/>
              </a:rPr>
              <a:t>, choose one feature or experience to focus on, then follow the 5 steps.</a:t>
            </a:r>
          </a:p>
        </p:txBody>
      </p:sp>
      <p:cxnSp>
        <p:nvCxnSpPr>
          <p:cNvPr id="20" name="Straight Connector 19">
            <a:extLst>
              <a:ext uri="{FF2B5EF4-FFF2-40B4-BE49-F238E27FC236}">
                <a16:creationId xmlns:a16="http://schemas.microsoft.com/office/drawing/2014/main" id="{6877B774-3FD8-4C60-9331-BE460690E1F5}"/>
              </a:ext>
            </a:extLst>
          </p:cNvPr>
          <p:cNvCxnSpPr>
            <a:cxnSpLocks/>
          </p:cNvCxnSpPr>
          <p:nvPr/>
        </p:nvCxnSpPr>
        <p:spPr>
          <a:xfrm>
            <a:off x="3000964" y="672669"/>
            <a:ext cx="0" cy="661596"/>
          </a:xfrm>
          <a:prstGeom prst="line">
            <a:avLst/>
          </a:prstGeom>
          <a:noFill/>
          <a:ln w="9525" cap="flat" cmpd="sng" algn="ctr">
            <a:solidFill>
              <a:srgbClr val="FFFFFF">
                <a:lumMod val="75000"/>
              </a:srgbClr>
            </a:solidFill>
            <a:prstDash val="solid"/>
            <a:headEnd type="none" w="lg" len="med"/>
            <a:tailEnd type="none" w="lg" len="med"/>
          </a:ln>
          <a:effectLst/>
        </p:spPr>
      </p:cxnSp>
    </p:spTree>
    <p:extLst>
      <p:ext uri="{BB962C8B-B14F-4D97-AF65-F5344CB8AC3E}">
        <p14:creationId xmlns:p14="http://schemas.microsoft.com/office/powerpoint/2010/main" val="4192931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E29A141-9E87-4516-916F-67491DC7A169}"/>
              </a:ext>
            </a:extLst>
          </p:cNvPr>
          <p:cNvSpPr>
            <a:spLocks noGrp="1"/>
          </p:cNvSpPr>
          <p:nvPr>
            <p:ph type="sldNum" sz="quarter" idx="12"/>
          </p:nvPr>
        </p:nvSpPr>
        <p:spPr/>
        <p:txBody>
          <a:bodyPr/>
          <a:lstStyle/>
          <a:p>
            <a:fld id="{94D34ABF-D681-4349-B172-068E264D079D}" type="slidenum">
              <a:rPr lang="en-US" smtClean="0"/>
              <a:t>7</a:t>
            </a:fld>
            <a:endParaRPr lang="en-US"/>
          </a:p>
        </p:txBody>
      </p:sp>
      <p:sp>
        <p:nvSpPr>
          <p:cNvPr id="5" name="Rectangle 4">
            <a:extLst>
              <a:ext uri="{FF2B5EF4-FFF2-40B4-BE49-F238E27FC236}">
                <a16:creationId xmlns:a16="http://schemas.microsoft.com/office/drawing/2014/main" id="{744143B5-9D27-495F-BABC-887A1E3D1406}"/>
              </a:ext>
            </a:extLst>
          </p:cNvPr>
          <p:cNvSpPr/>
          <p:nvPr/>
        </p:nvSpPr>
        <p:spPr bwMode="auto">
          <a:xfrm>
            <a:off x="0" y="0"/>
            <a:ext cx="5299074" cy="6858000"/>
          </a:xfrm>
          <a:prstGeom prst="rect">
            <a:avLst/>
          </a:prstGeom>
          <a:solidFill>
            <a:srgbClr val="4040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95A314D3-C3EE-41B0-A788-0A970D5B3A01}"/>
              </a:ext>
            </a:extLst>
          </p:cNvPr>
          <p:cNvSpPr txBox="1">
            <a:spLocks/>
          </p:cNvSpPr>
          <p:nvPr/>
        </p:nvSpPr>
        <p:spPr>
          <a:xfrm>
            <a:off x="646294" y="1621415"/>
            <a:ext cx="4006486"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CA">
                <a:solidFill>
                  <a:srgbClr val="FFFFFF"/>
                </a:solidFill>
                <a:latin typeface="Segoe UI Semibold"/>
              </a:rPr>
              <a:t>Not familiar with the guidelines?</a:t>
            </a:r>
          </a:p>
        </p:txBody>
      </p:sp>
      <p:sp>
        <p:nvSpPr>
          <p:cNvPr id="10" name="TextBox 9">
            <a:extLst>
              <a:ext uri="{FF2B5EF4-FFF2-40B4-BE49-F238E27FC236}">
                <a16:creationId xmlns:a16="http://schemas.microsoft.com/office/drawing/2014/main" id="{E76FEED9-4BA3-4A69-A72D-2C90AE45B7CB}"/>
              </a:ext>
            </a:extLst>
          </p:cNvPr>
          <p:cNvSpPr txBox="1"/>
          <p:nvPr/>
        </p:nvSpPr>
        <p:spPr>
          <a:xfrm>
            <a:off x="6126480" y="914400"/>
            <a:ext cx="5486400" cy="3200876"/>
          </a:xfrm>
          <a:prstGeom prst="rect">
            <a:avLst/>
          </a:prstGeom>
          <a:noFill/>
        </p:spPr>
        <p:txBody>
          <a:bodyPr wrap="square" lIns="0" tIns="0" rIns="0" bIns="0" rtlCol="0">
            <a:spAutoFit/>
          </a:bodyPr>
          <a:lstStyle/>
          <a:p>
            <a:pPr defTabSz="914367">
              <a:spcAft>
                <a:spcPts val="2400"/>
              </a:spcAft>
            </a:pPr>
            <a:r>
              <a:rPr lang="en-US" sz="2400">
                <a:solidFill>
                  <a:srgbClr val="000000"/>
                </a:solidFill>
                <a:latin typeface="Segoe UI Semilight" panose="020B0402040204020203" pitchFamily="34" charset="0"/>
                <a:cs typeface="Segoe UI Semilight" panose="020B0402040204020203" pitchFamily="34" charset="0"/>
              </a:rPr>
              <a:t>That’s OK, the</a:t>
            </a:r>
            <a:r>
              <a:rPr lang="en-US" sz="2400">
                <a:latin typeface="Segoe UI Semilight" panose="020B0402040204020203" pitchFamily="34" charset="0"/>
                <a:cs typeface="Segoe UI Semilight" panose="020B0402040204020203" pitchFamily="34" charset="0"/>
              </a:rPr>
              <a:t> </a:t>
            </a:r>
            <a:r>
              <a:rPr lang="en-US" sz="2400" b="1">
                <a:latin typeface="Segoe UI Semilight" panose="020B0402040204020203" pitchFamily="34" charset="0"/>
                <a:cs typeface="Segoe UI Semilight" panose="020B0402040204020203" pitchFamily="34" charset="0"/>
              </a:rPr>
              <a:t>examples in the Workbook </a:t>
            </a:r>
            <a:r>
              <a:rPr lang="en-US" sz="2400">
                <a:solidFill>
                  <a:srgbClr val="000000"/>
                </a:solidFill>
                <a:latin typeface="Segoe UI Semilight" panose="020B0402040204020203" pitchFamily="34" charset="0"/>
                <a:cs typeface="Segoe UI Semilight" panose="020B0402040204020203" pitchFamily="34" charset="0"/>
              </a:rPr>
              <a:t>will help you understand them.</a:t>
            </a:r>
          </a:p>
          <a:p>
            <a:pPr defTabSz="914367">
              <a:spcAft>
                <a:spcPts val="2400"/>
              </a:spcAft>
            </a:pPr>
            <a:r>
              <a:rPr lang="en-US" sz="2400">
                <a:solidFill>
                  <a:srgbClr val="000000"/>
                </a:solidFill>
                <a:latin typeface="Segoe UI Semilight" panose="020B0402040204020203" pitchFamily="34" charset="0"/>
                <a:cs typeface="Segoe UI Semilight" panose="020B0402040204020203" pitchFamily="34" charset="0"/>
              </a:rPr>
              <a:t>But if you want a crash course – see the </a:t>
            </a:r>
            <a:r>
              <a:rPr lang="en-US" sz="2400" b="1">
                <a:solidFill>
                  <a:srgbClr val="000000"/>
                </a:solidFill>
                <a:latin typeface="Segoe UI Semilight" panose="020B0402040204020203" pitchFamily="34" charset="0"/>
                <a:cs typeface="Segoe UI Semilight" panose="020B0402040204020203" pitchFamily="34" charset="0"/>
              </a:rPr>
              <a:t>Appendix</a:t>
            </a:r>
            <a:r>
              <a:rPr lang="en-US" sz="2400">
                <a:solidFill>
                  <a:srgbClr val="000000"/>
                </a:solidFill>
                <a:latin typeface="Segoe UI Semilight" panose="020B0402040204020203" pitchFamily="34" charset="0"/>
                <a:cs typeface="Segoe UI Semilight" panose="020B0402040204020203" pitchFamily="34" charset="0"/>
              </a:rPr>
              <a:t> slides.</a:t>
            </a:r>
          </a:p>
          <a:p>
            <a:pPr defTabSz="914367">
              <a:spcAft>
                <a:spcPts val="2400"/>
              </a:spcAft>
            </a:pPr>
            <a:r>
              <a:rPr lang="en-US" sz="2400">
                <a:solidFill>
                  <a:srgbClr val="000000"/>
                </a:solidFill>
                <a:latin typeface="Segoe UI Semilight" panose="020B0402040204020203" pitchFamily="34" charset="0"/>
                <a:cs typeface="Segoe UI Semilight" panose="020B0402040204020203" pitchFamily="34" charset="0"/>
              </a:rPr>
              <a:t>And if you want more in-depth information, take a look at the </a:t>
            </a:r>
            <a:r>
              <a:rPr lang="en-US" sz="2400" b="1">
                <a:solidFill>
                  <a:srgbClr val="000000"/>
                </a:solidFill>
                <a:latin typeface="Segoe UI Semilight" panose="020B0402040204020203" pitchFamily="34" charset="0"/>
                <a:cs typeface="Segoe UI Semilight" panose="020B0402040204020203" pitchFamily="34" charset="0"/>
              </a:rPr>
              <a:t>Resources</a:t>
            </a:r>
            <a:r>
              <a:rPr lang="en-US" sz="2400">
                <a:solidFill>
                  <a:srgbClr val="000000"/>
                </a:solidFill>
                <a:latin typeface="Segoe UI Semilight" panose="020B0402040204020203" pitchFamily="34" charset="0"/>
                <a:cs typeface="Segoe UI Semilight" panose="020B0402040204020203" pitchFamily="34" charset="0"/>
              </a:rPr>
              <a:t> listed on the next slide.</a:t>
            </a:r>
          </a:p>
        </p:txBody>
      </p:sp>
    </p:spTree>
    <p:extLst>
      <p:ext uri="{BB962C8B-B14F-4D97-AF65-F5344CB8AC3E}">
        <p14:creationId xmlns:p14="http://schemas.microsoft.com/office/powerpoint/2010/main" val="501714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852D-F909-0F40-873E-D6FCDB27D13D}"/>
              </a:ext>
            </a:extLst>
          </p:cNvPr>
          <p:cNvSpPr>
            <a:spLocks noGrp="1"/>
          </p:cNvSpPr>
          <p:nvPr>
            <p:ph type="title"/>
          </p:nvPr>
        </p:nvSpPr>
        <p:spPr/>
        <p:txBody>
          <a:bodyPr/>
          <a:lstStyle/>
          <a:p>
            <a:r>
              <a:rPr lang="en-US"/>
              <a:t>Resources</a:t>
            </a:r>
          </a:p>
        </p:txBody>
      </p:sp>
      <p:sp>
        <p:nvSpPr>
          <p:cNvPr id="3" name="Text Placeholder 2">
            <a:extLst>
              <a:ext uri="{FF2B5EF4-FFF2-40B4-BE49-F238E27FC236}">
                <a16:creationId xmlns:a16="http://schemas.microsoft.com/office/drawing/2014/main" id="{BB50018A-D1FD-AE4F-BA9A-FA0D72E79CFA}"/>
              </a:ext>
            </a:extLst>
          </p:cNvPr>
          <p:cNvSpPr>
            <a:spLocks noGrp="1"/>
          </p:cNvSpPr>
          <p:nvPr>
            <p:ph type="body" sz="quarter" idx="10"/>
          </p:nvPr>
        </p:nvSpPr>
        <p:spPr>
          <a:xfrm>
            <a:off x="584200" y="1435100"/>
            <a:ext cx="5212080" cy="4596130"/>
          </a:xfrm>
        </p:spPr>
        <p:txBody>
          <a:bodyPr/>
          <a:lstStyle/>
          <a:p>
            <a:pPr>
              <a:spcAft>
                <a:spcPts val="1200"/>
              </a:spcAft>
            </a:pPr>
            <a:r>
              <a:rPr lang="en-US" sz="2000" b="1">
                <a:latin typeface="Segoe UI Semibold" panose="020B0502040204020203" pitchFamily="34" charset="0"/>
                <a:cs typeface="Segoe UI Semibold" panose="020B0502040204020203" pitchFamily="34" charset="0"/>
              </a:rPr>
              <a:t>Guidelines for Human-AI Interaction</a:t>
            </a:r>
          </a:p>
          <a:p>
            <a:pPr fontAlgn="base">
              <a:spcBef>
                <a:spcPts val="1800"/>
              </a:spcBef>
              <a:spcAft>
                <a:spcPts val="400"/>
              </a:spcAft>
            </a:pPr>
            <a:r>
              <a:rPr lang="en-US" sz="1200" b="1"/>
              <a:t>Learn the guidelines</a:t>
            </a:r>
          </a:p>
          <a:p>
            <a:pPr lvl="1" fontAlgn="base">
              <a:spcBef>
                <a:spcPts val="600"/>
              </a:spcBef>
              <a:spcAft>
                <a:spcPts val="400"/>
              </a:spcAft>
            </a:pPr>
            <a:r>
              <a:rPr lang="en-US" sz="1200">
                <a:hlinkClick r:id="rId2" tooltip="(Opens in new window) (Opens in new window)"/>
              </a:rPr>
              <a:t>Introduction to  guidelines for human-AI interaction</a:t>
            </a:r>
            <a:endParaRPr lang="en-US" sz="1200"/>
          </a:p>
          <a:p>
            <a:pPr lvl="1" fontAlgn="base">
              <a:spcBef>
                <a:spcPts val="600"/>
              </a:spcBef>
              <a:spcAft>
                <a:spcPts val="400"/>
              </a:spcAft>
            </a:pPr>
            <a:r>
              <a:rPr lang="en-US" sz="1200">
                <a:hlinkClick r:id="rId3" tooltip="(Opens in new window) (Opens in new window)"/>
              </a:rPr>
              <a:t>Interactive cards with examples of the guidelines in practice</a:t>
            </a:r>
            <a:endParaRPr lang="en-US" sz="1200"/>
          </a:p>
          <a:p>
            <a:pPr fontAlgn="base">
              <a:spcBef>
                <a:spcPts val="1800"/>
              </a:spcBef>
              <a:spcAft>
                <a:spcPts val="400"/>
              </a:spcAft>
            </a:pPr>
            <a:r>
              <a:rPr lang="en-US" sz="1200" b="1"/>
              <a:t>ML implications for setting expectations (Guidelines 1 &amp; 2)</a:t>
            </a:r>
          </a:p>
          <a:p>
            <a:pPr lvl="1" fontAlgn="base">
              <a:spcBef>
                <a:spcPts val="600"/>
              </a:spcBef>
              <a:spcAft>
                <a:spcPts val="400"/>
              </a:spcAft>
            </a:pPr>
            <a:r>
              <a:rPr lang="en-US" sz="1200">
                <a:hlinkClick r:id="rId4"/>
              </a:rPr>
              <a:t>How to build effective human-AI interaction: Considerations for machine learning and software engineering</a:t>
            </a:r>
            <a:r>
              <a:rPr lang="en-US" sz="1200"/>
              <a:t>, Microsoft Research Blog</a:t>
            </a:r>
          </a:p>
          <a:p>
            <a:pPr fontAlgn="base">
              <a:spcBef>
                <a:spcPts val="1800"/>
              </a:spcBef>
              <a:spcAft>
                <a:spcPts val="400"/>
              </a:spcAft>
            </a:pPr>
            <a:r>
              <a:rPr lang="en-US" sz="1200" b="1"/>
              <a:t>Use the guidelines in your work</a:t>
            </a:r>
          </a:p>
          <a:p>
            <a:pPr lvl="1" fontAlgn="base">
              <a:spcBef>
                <a:spcPts val="600"/>
              </a:spcBef>
              <a:spcAft>
                <a:spcPts val="400"/>
              </a:spcAft>
            </a:pPr>
            <a:r>
              <a:rPr lang="en-US" sz="1200">
                <a:hlinkClick r:id="rId5" tooltip="(Opens in new window) (Opens in new window)"/>
              </a:rPr>
              <a:t>Printable cards (PDF)</a:t>
            </a:r>
            <a:endParaRPr lang="en-US" sz="1200"/>
          </a:p>
          <a:p>
            <a:pPr lvl="1" fontAlgn="base">
              <a:spcBef>
                <a:spcPts val="600"/>
              </a:spcBef>
              <a:spcAft>
                <a:spcPts val="400"/>
              </a:spcAft>
            </a:pPr>
            <a:r>
              <a:rPr lang="en-US" sz="1200">
                <a:hlinkClick r:id="rId6" tooltip="(Opens in new window) (Opens in new window)"/>
              </a:rPr>
              <a:t>Printable poster (PDF)</a:t>
            </a:r>
            <a:endParaRPr lang="en-US" sz="1200"/>
          </a:p>
          <a:p>
            <a:pPr fontAlgn="base"/>
            <a:endParaRPr lang="en-US" sz="1200"/>
          </a:p>
          <a:p>
            <a:endParaRPr lang="en-US" sz="1100"/>
          </a:p>
          <a:p>
            <a:endParaRPr lang="en-US" sz="1100"/>
          </a:p>
        </p:txBody>
      </p:sp>
      <p:sp>
        <p:nvSpPr>
          <p:cNvPr id="4" name="Text Placeholder 3">
            <a:extLst>
              <a:ext uri="{FF2B5EF4-FFF2-40B4-BE49-F238E27FC236}">
                <a16:creationId xmlns:a16="http://schemas.microsoft.com/office/drawing/2014/main" id="{685A14C0-1AC0-4E4E-A97A-23E6A5FE656A}"/>
              </a:ext>
            </a:extLst>
          </p:cNvPr>
          <p:cNvSpPr>
            <a:spLocks noGrp="1"/>
          </p:cNvSpPr>
          <p:nvPr>
            <p:ph type="body" sz="quarter" idx="12"/>
          </p:nvPr>
        </p:nvSpPr>
        <p:spPr>
          <a:xfrm>
            <a:off x="6397171" y="1435100"/>
            <a:ext cx="5212080" cy="3062377"/>
          </a:xfrm>
        </p:spPr>
        <p:txBody>
          <a:bodyPr/>
          <a:lstStyle/>
          <a:p>
            <a:pPr>
              <a:spcAft>
                <a:spcPts val="1200"/>
              </a:spcAft>
            </a:pPr>
            <a:r>
              <a:rPr lang="en-US" sz="2000" b="1">
                <a:latin typeface="Segoe UI Semibold" panose="020B0502040204020203" pitchFamily="34" charset="0"/>
                <a:cs typeface="Segoe UI Semibold" panose="020B0502040204020203" pitchFamily="34" charset="0"/>
              </a:rPr>
              <a:t>Responsible AI Principles and Tools</a:t>
            </a:r>
          </a:p>
          <a:p>
            <a:pPr fontAlgn="base">
              <a:spcBef>
                <a:spcPts val="1800"/>
              </a:spcBef>
              <a:spcAft>
                <a:spcPts val="400"/>
              </a:spcAft>
            </a:pPr>
            <a:r>
              <a:rPr lang="en-US" sz="1200" b="1"/>
              <a:t>Microsoft’s </a:t>
            </a:r>
            <a:r>
              <a:rPr lang="en-US" sz="1200" b="1">
                <a:hlinkClick r:id="rId7"/>
              </a:rPr>
              <a:t>AI Principles</a:t>
            </a:r>
            <a:endParaRPr lang="en-US" sz="1200" b="1"/>
          </a:p>
          <a:p>
            <a:pPr fontAlgn="base">
              <a:spcBef>
                <a:spcPts val="600"/>
              </a:spcBef>
              <a:spcAft>
                <a:spcPts val="400"/>
              </a:spcAft>
            </a:pPr>
            <a:r>
              <a:rPr lang="en-US" sz="1200" b="1"/>
              <a:t>Microsoft’s </a:t>
            </a:r>
            <a:r>
              <a:rPr lang="en-US" sz="1200" b="1">
                <a:hlinkClick r:id="rId8"/>
              </a:rPr>
              <a:t>Harms Framework</a:t>
            </a:r>
            <a:endParaRPr lang="en-US" sz="1200" b="1"/>
          </a:p>
          <a:p>
            <a:pPr fontAlgn="base">
              <a:spcBef>
                <a:spcPts val="1800"/>
              </a:spcBef>
              <a:spcAft>
                <a:spcPts val="400"/>
              </a:spcAft>
            </a:pPr>
            <a:r>
              <a:rPr lang="en-US" sz="1200" b="1"/>
              <a:t>Fairness and bias (Guideline 6)</a:t>
            </a:r>
          </a:p>
          <a:p>
            <a:pPr lvl="1" fontAlgn="base">
              <a:spcBef>
                <a:spcPts val="600"/>
              </a:spcBef>
              <a:spcAft>
                <a:spcPts val="400"/>
              </a:spcAft>
            </a:pPr>
            <a:r>
              <a:rPr lang="en-US" sz="1200">
                <a:hlinkClick r:id="rId9"/>
              </a:rPr>
              <a:t>Interpret ML toolkit</a:t>
            </a:r>
            <a:endParaRPr lang="en-US" sz="1200"/>
          </a:p>
          <a:p>
            <a:pPr lvl="1" fontAlgn="base">
              <a:spcBef>
                <a:spcPts val="600"/>
              </a:spcBef>
              <a:spcAft>
                <a:spcPts val="400"/>
              </a:spcAft>
            </a:pPr>
            <a:r>
              <a:rPr lang="en-US" sz="1200">
                <a:hlinkClick r:id="rId10"/>
              </a:rPr>
              <a:t>Fairness checklist</a:t>
            </a:r>
            <a:endParaRPr lang="en-US" sz="1200"/>
          </a:p>
          <a:p>
            <a:pPr lvl="1" fontAlgn="base">
              <a:spcBef>
                <a:spcPts val="600"/>
              </a:spcBef>
              <a:spcAft>
                <a:spcPts val="400"/>
              </a:spcAft>
            </a:pPr>
            <a:r>
              <a:rPr lang="en-US" sz="1200">
                <a:hlinkClick r:id="rId11"/>
              </a:rPr>
              <a:t>Datasheets for datasets</a:t>
            </a:r>
            <a:endParaRPr lang="en-US" sz="1200"/>
          </a:p>
          <a:p>
            <a:pPr fontAlgn="base">
              <a:spcBef>
                <a:spcPts val="1800"/>
              </a:spcBef>
              <a:spcAft>
                <a:spcPts val="400"/>
              </a:spcAft>
            </a:pPr>
            <a:r>
              <a:rPr lang="en-US" sz="1200" b="1"/>
              <a:t>More </a:t>
            </a:r>
            <a:r>
              <a:rPr lang="en-US" sz="1200" b="1">
                <a:hlinkClick r:id="rId12"/>
              </a:rPr>
              <a:t>Responsible AI resources </a:t>
            </a:r>
            <a:r>
              <a:rPr lang="en-US" sz="1200" b="1"/>
              <a:t>from Microsoft</a:t>
            </a:r>
          </a:p>
        </p:txBody>
      </p:sp>
      <p:sp>
        <p:nvSpPr>
          <p:cNvPr id="5" name="TextBox 4">
            <a:extLst>
              <a:ext uri="{FF2B5EF4-FFF2-40B4-BE49-F238E27FC236}">
                <a16:creationId xmlns:a16="http://schemas.microsoft.com/office/drawing/2014/main" id="{6C55A3AC-AA91-0343-A72D-78AA1652669E}"/>
              </a:ext>
            </a:extLst>
          </p:cNvPr>
          <p:cNvSpPr txBox="1"/>
          <p:nvPr/>
        </p:nvSpPr>
        <p:spPr>
          <a:xfrm>
            <a:off x="584200" y="6084372"/>
            <a:ext cx="8887048" cy="184666"/>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Segoe UI"/>
                <a:ea typeface="+mn-ea"/>
                <a:cs typeface="+mn-cs"/>
              </a:rPr>
              <a:t>Contact our team: </a:t>
            </a:r>
            <a:r>
              <a:rPr kumimoji="0" lang="en-US" sz="1200" b="0" i="0" u="none" strike="noStrike" kern="1200" cap="none" spc="0" normalizeH="0" baseline="0" noProof="0">
                <a:ln>
                  <a:noFill/>
                </a:ln>
                <a:solidFill>
                  <a:srgbClr val="000000"/>
                </a:solidFill>
                <a:effectLst/>
                <a:uLnTx/>
                <a:uFillTx/>
                <a:latin typeface="Segoe UI"/>
                <a:ea typeface="+mn-ea"/>
                <a:cs typeface="+mn-cs"/>
                <a:hlinkClick r:id="rId13"/>
              </a:rPr>
              <a:t>Saleema Amershi</a:t>
            </a:r>
            <a:r>
              <a:rPr kumimoji="0" lang="en-US" sz="1200" b="0" i="0" u="none" strike="noStrike" kern="1200" cap="none" spc="0" normalizeH="0" baseline="0" noProof="0">
                <a:ln>
                  <a:noFill/>
                </a:ln>
                <a:solidFill>
                  <a:srgbClr val="000000"/>
                </a:solidFill>
                <a:effectLst/>
                <a:uLnTx/>
                <a:uFillTx/>
                <a:latin typeface="Segoe UI"/>
                <a:ea typeface="+mn-ea"/>
                <a:cs typeface="+mn-cs"/>
              </a:rPr>
              <a:t>, </a:t>
            </a:r>
            <a:r>
              <a:rPr kumimoji="0" lang="en-US" sz="1200" b="0" i="0" u="none" strike="noStrike" kern="1200" cap="none" spc="0" normalizeH="0" baseline="0" noProof="0">
                <a:ln>
                  <a:noFill/>
                </a:ln>
                <a:solidFill>
                  <a:srgbClr val="000000"/>
                </a:solidFill>
                <a:effectLst/>
                <a:uLnTx/>
                <a:uFillTx/>
                <a:latin typeface="Segoe UI"/>
                <a:ea typeface="+mn-ea"/>
                <a:cs typeface="+mn-cs"/>
                <a:hlinkClick r:id="rId14"/>
              </a:rPr>
              <a:t>Mihaela Vorvoreanu</a:t>
            </a:r>
            <a:r>
              <a:rPr kumimoji="0" lang="en-US" sz="1200" b="0" i="0" u="none" strike="noStrike" kern="1200" cap="none" spc="0" normalizeH="0" baseline="0" noProof="0">
                <a:ln>
                  <a:noFill/>
                </a:ln>
                <a:solidFill>
                  <a:srgbClr val="000000"/>
                </a:solidFill>
                <a:effectLst/>
                <a:uLnTx/>
                <a:uFillTx/>
                <a:latin typeface="Segoe UI"/>
                <a:ea typeface="+mn-ea"/>
                <a:cs typeface="+mn-cs"/>
              </a:rPr>
              <a:t>, </a:t>
            </a:r>
            <a:r>
              <a:rPr kumimoji="0" lang="en-US" sz="1200" b="0" i="0" u="none" strike="noStrike" kern="1200" cap="none" spc="0" normalizeH="0" baseline="0" noProof="0">
                <a:ln>
                  <a:noFill/>
                </a:ln>
                <a:solidFill>
                  <a:srgbClr val="000000"/>
                </a:solidFill>
                <a:effectLst/>
                <a:uLnTx/>
                <a:uFillTx/>
                <a:latin typeface="Segoe UI"/>
                <a:ea typeface="+mn-ea"/>
                <a:cs typeface="+mn-cs"/>
                <a:hlinkClick r:id="rId15"/>
              </a:rPr>
              <a:t>Jenn Wortman-Vaughan</a:t>
            </a:r>
            <a:r>
              <a:rPr kumimoji="0" lang="en-US" sz="1200" b="0" i="0" u="none" strike="noStrike" kern="1200" cap="none" spc="0" normalizeH="0" baseline="0" noProof="0">
                <a:ln>
                  <a:noFill/>
                </a:ln>
                <a:solidFill>
                  <a:srgbClr val="000000"/>
                </a:solidFill>
                <a:effectLst/>
                <a:uLnTx/>
                <a:uFillTx/>
                <a:latin typeface="Segoe UI"/>
                <a:ea typeface="+mn-ea"/>
                <a:cs typeface="+mn-cs"/>
              </a:rPr>
              <a:t>, </a:t>
            </a:r>
            <a:r>
              <a:rPr kumimoji="0" lang="en-US" sz="1200" b="0" i="0" u="none" strike="noStrike" kern="1200" cap="none" spc="0" normalizeH="0" baseline="0" noProof="0">
                <a:ln>
                  <a:noFill/>
                </a:ln>
                <a:solidFill>
                  <a:srgbClr val="000000"/>
                </a:solidFill>
                <a:effectLst/>
                <a:uLnTx/>
                <a:uFillTx/>
                <a:latin typeface="Segoe UI"/>
                <a:ea typeface="+mn-ea"/>
                <a:cs typeface="+mn-cs"/>
                <a:hlinkClick r:id="rId16"/>
              </a:rPr>
              <a:t>Hanna Wallach </a:t>
            </a:r>
            <a:r>
              <a:rPr kumimoji="0" lang="en-US" sz="1200" b="0" i="0" u="none" strike="noStrike" kern="1200" cap="none" spc="0" normalizeH="0" baseline="0" noProof="0">
                <a:ln>
                  <a:noFill/>
                </a:ln>
                <a:solidFill>
                  <a:srgbClr val="000000"/>
                </a:solidFill>
                <a:effectLst/>
                <a:uLnTx/>
                <a:uFillTx/>
                <a:latin typeface="Segoe UI"/>
                <a:ea typeface="+mn-ea"/>
                <a:cs typeface="+mn-cs"/>
              </a:rPr>
              <a:t>or </a:t>
            </a:r>
            <a:r>
              <a:rPr kumimoji="0" lang="en-US" sz="1200" b="0" i="0" u="none" strike="noStrike" kern="1200" cap="none" spc="0" normalizeH="0" baseline="0" noProof="0">
                <a:ln>
                  <a:noFill/>
                </a:ln>
                <a:solidFill>
                  <a:srgbClr val="000000"/>
                </a:solidFill>
                <a:effectLst/>
                <a:uLnTx/>
                <a:uFillTx/>
                <a:latin typeface="Segoe UI"/>
                <a:ea typeface="+mn-ea"/>
                <a:cs typeface="+mn-cs"/>
                <a:hlinkClick r:id="rId17"/>
              </a:rPr>
              <a:t>aiguidelines@microsoft.com</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cxnSp>
        <p:nvCxnSpPr>
          <p:cNvPr id="7" name="Straight Connector 6">
            <a:extLst>
              <a:ext uri="{FF2B5EF4-FFF2-40B4-BE49-F238E27FC236}">
                <a16:creationId xmlns:a16="http://schemas.microsoft.com/office/drawing/2014/main" id="{73D122FD-FE2E-C148-9FA2-C70515F06FF9}"/>
              </a:ext>
            </a:extLst>
          </p:cNvPr>
          <p:cNvCxnSpPr>
            <a:cxnSpLocks/>
          </p:cNvCxnSpPr>
          <p:nvPr/>
        </p:nvCxnSpPr>
        <p:spPr>
          <a:xfrm>
            <a:off x="584200" y="1890215"/>
            <a:ext cx="5219700"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062A668-FAD2-5847-A146-9917164B11E8}"/>
              </a:ext>
            </a:extLst>
          </p:cNvPr>
          <p:cNvCxnSpPr>
            <a:cxnSpLocks/>
          </p:cNvCxnSpPr>
          <p:nvPr/>
        </p:nvCxnSpPr>
        <p:spPr>
          <a:xfrm>
            <a:off x="6377675" y="1890215"/>
            <a:ext cx="5219700"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10094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610A84C-BD52-4074-8DF0-35945008381F}"/>
              </a:ext>
            </a:extLst>
          </p:cNvPr>
          <p:cNvSpPr/>
          <p:nvPr/>
        </p:nvSpPr>
        <p:spPr bwMode="auto">
          <a:xfrm>
            <a:off x="0" y="0"/>
            <a:ext cx="5299074" cy="6858000"/>
          </a:xfrm>
          <a:prstGeom prst="rect">
            <a:avLst/>
          </a:prstGeom>
          <a:solidFill>
            <a:srgbClr val="40404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a:extLst>
              <a:ext uri="{FF2B5EF4-FFF2-40B4-BE49-F238E27FC236}">
                <a16:creationId xmlns:a16="http://schemas.microsoft.com/office/drawing/2014/main" id="{9EC98405-1CEC-DF4E-9CEE-82D1B38A0955}"/>
              </a:ext>
            </a:extLst>
          </p:cNvPr>
          <p:cNvSpPr txBox="1"/>
          <p:nvPr/>
        </p:nvSpPr>
        <p:spPr>
          <a:xfrm>
            <a:off x="6121551" y="4390811"/>
            <a:ext cx="5486400" cy="110799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Use Steps 1 and 2 in the Workbook as a discussion guide to help the team prioritize which guidelines to apply.</a:t>
            </a:r>
          </a:p>
        </p:txBody>
      </p:sp>
      <p:sp>
        <p:nvSpPr>
          <p:cNvPr id="9" name="TextBox 8">
            <a:extLst>
              <a:ext uri="{FF2B5EF4-FFF2-40B4-BE49-F238E27FC236}">
                <a16:creationId xmlns:a16="http://schemas.microsoft.com/office/drawing/2014/main" id="{75361C77-C14B-CD40-A7D3-6ABD7CB62A2A}"/>
              </a:ext>
            </a:extLst>
          </p:cNvPr>
          <p:cNvSpPr txBox="1"/>
          <p:nvPr/>
        </p:nvSpPr>
        <p:spPr>
          <a:xfrm>
            <a:off x="6126480" y="914400"/>
            <a:ext cx="5486400" cy="244682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Have each team member bring to the meeting 3-5 guidelines they think are most important to the product.</a:t>
            </a:r>
          </a:p>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light" panose="020B0402040204020203" pitchFamily="34" charset="0"/>
                <a:cs typeface="Segoe UI Semilight" panose="020B0402040204020203" pitchFamily="34" charset="0"/>
              </a:rPr>
              <a:t>As a team, agree on the most important set and go through the 5 steps only for the selected guidelines.</a:t>
            </a:r>
          </a:p>
        </p:txBody>
      </p:sp>
      <p:grpSp>
        <p:nvGrpSpPr>
          <p:cNvPr id="2" name="Group 1">
            <a:extLst>
              <a:ext uri="{FF2B5EF4-FFF2-40B4-BE49-F238E27FC236}">
                <a16:creationId xmlns:a16="http://schemas.microsoft.com/office/drawing/2014/main" id="{2ECA1D66-091A-4417-A6C6-395E3A1653A2}"/>
              </a:ext>
            </a:extLst>
          </p:cNvPr>
          <p:cNvGrpSpPr/>
          <p:nvPr/>
        </p:nvGrpSpPr>
        <p:grpSpPr>
          <a:xfrm>
            <a:off x="5933810" y="3645962"/>
            <a:ext cx="5743142" cy="307777"/>
            <a:chOff x="5866246" y="3005157"/>
            <a:chExt cx="5743142" cy="307777"/>
          </a:xfrm>
        </p:grpSpPr>
        <p:cxnSp>
          <p:nvCxnSpPr>
            <p:cNvPr id="19" name="Straight Connector 18">
              <a:extLst>
                <a:ext uri="{FF2B5EF4-FFF2-40B4-BE49-F238E27FC236}">
                  <a16:creationId xmlns:a16="http://schemas.microsoft.com/office/drawing/2014/main" id="{80426297-5028-F244-9C52-CC41A6FDE181}"/>
                </a:ext>
              </a:extLst>
            </p:cNvPr>
            <p:cNvCxnSpPr>
              <a:cxnSpLocks/>
            </p:cNvCxnSpPr>
            <p:nvPr/>
          </p:nvCxnSpPr>
          <p:spPr>
            <a:xfrm>
              <a:off x="5866246" y="3159046"/>
              <a:ext cx="5743142" cy="0"/>
            </a:xfrm>
            <a:prstGeom prst="line">
              <a:avLst/>
            </a:prstGeom>
            <a:ln>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C344A96-2A9E-544B-897E-660550CC05D9}"/>
                </a:ext>
              </a:extLst>
            </p:cNvPr>
            <p:cNvSpPr txBox="1"/>
            <p:nvPr/>
          </p:nvSpPr>
          <p:spPr>
            <a:xfrm>
              <a:off x="8433947" y="3005157"/>
              <a:ext cx="607741" cy="307777"/>
            </a:xfrm>
            <a:prstGeom prst="rect">
              <a:avLst/>
            </a:prstGeom>
            <a:solidFill>
              <a:schemeClr val="bg1"/>
            </a:solid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243A5E"/>
                  </a:solidFill>
                  <a:effectLst/>
                  <a:uLnTx/>
                  <a:uFillTx/>
                  <a:latin typeface="Segoe UI"/>
                  <a:ea typeface="+mn-ea"/>
                  <a:cs typeface="+mn-cs"/>
                </a:rPr>
                <a:t> </a:t>
              </a:r>
              <a:r>
                <a:rPr kumimoji="0" lang="en-US" sz="2000" b="1" i="0" u="none" strike="noStrike" kern="1200" cap="none" spc="300" normalizeH="0" baseline="0" noProof="0">
                  <a:ln>
                    <a:noFill/>
                  </a:ln>
                  <a:effectLst/>
                  <a:uLnTx/>
                  <a:uFillTx/>
                  <a:latin typeface="Segoe UI"/>
                  <a:ea typeface="+mn-ea"/>
                  <a:cs typeface="+mn-cs"/>
                </a:rPr>
                <a:t>OR</a:t>
              </a:r>
              <a:r>
                <a:rPr kumimoji="0" lang="en-US" sz="2000" b="1" i="0" u="none" strike="noStrike" kern="1200" cap="none" spc="300" normalizeH="0" baseline="0" noProof="0">
                  <a:ln>
                    <a:noFill/>
                  </a:ln>
                  <a:solidFill>
                    <a:srgbClr val="243A5E"/>
                  </a:solidFill>
                  <a:effectLst/>
                  <a:uLnTx/>
                  <a:uFillTx/>
                  <a:latin typeface="Segoe UI"/>
                  <a:ea typeface="+mn-ea"/>
                  <a:cs typeface="+mn-cs"/>
                </a:rPr>
                <a:t> </a:t>
              </a:r>
            </a:p>
          </p:txBody>
        </p:sp>
      </p:grpSp>
      <p:grpSp>
        <p:nvGrpSpPr>
          <p:cNvPr id="17" name="Group 16">
            <a:extLst>
              <a:ext uri="{FF2B5EF4-FFF2-40B4-BE49-F238E27FC236}">
                <a16:creationId xmlns:a16="http://schemas.microsoft.com/office/drawing/2014/main" id="{DDFB4EA8-CCF4-D845-ACAA-5F4D40E1F4B3}"/>
              </a:ext>
            </a:extLst>
          </p:cNvPr>
          <p:cNvGrpSpPr/>
          <p:nvPr/>
        </p:nvGrpSpPr>
        <p:grpSpPr>
          <a:xfrm>
            <a:off x="584201" y="960641"/>
            <a:ext cx="4223767" cy="2044410"/>
            <a:chOff x="584201" y="2266552"/>
            <a:chExt cx="4223767" cy="2044410"/>
          </a:xfrm>
        </p:grpSpPr>
        <p:sp>
          <p:nvSpPr>
            <p:cNvPr id="13" name="Title 1">
              <a:extLst>
                <a:ext uri="{FF2B5EF4-FFF2-40B4-BE49-F238E27FC236}">
                  <a16:creationId xmlns:a16="http://schemas.microsoft.com/office/drawing/2014/main" id="{328495BB-637F-3047-9157-FB7DE8452393}"/>
                </a:ext>
              </a:extLst>
            </p:cNvPr>
            <p:cNvSpPr txBox="1">
              <a:spLocks/>
            </p:cNvSpPr>
            <p:nvPr/>
          </p:nvSpPr>
          <p:spPr>
            <a:xfrm>
              <a:off x="584201" y="2266552"/>
              <a:ext cx="4223767"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50" normalizeH="0" baseline="0" noProof="0">
                  <a:ln w="3175">
                    <a:noFill/>
                  </a:ln>
                  <a:solidFill>
                    <a:srgbClr val="FFFFFF"/>
                  </a:solidFill>
                  <a:effectLst/>
                  <a:uLnTx/>
                  <a:uFillTx/>
                  <a:latin typeface="Segoe UI Semibold"/>
                  <a:ea typeface="+mn-ea"/>
                  <a:cs typeface="Segoe UI" pitchFamily="34" charset="0"/>
                </a:rPr>
                <a:t>Short on time?</a:t>
              </a:r>
            </a:p>
          </p:txBody>
        </p:sp>
        <p:sp>
          <p:nvSpPr>
            <p:cNvPr id="14" name="TextBox 13">
              <a:extLst>
                <a:ext uri="{FF2B5EF4-FFF2-40B4-BE49-F238E27FC236}">
                  <a16:creationId xmlns:a16="http://schemas.microsoft.com/office/drawing/2014/main" id="{5BBDFBDF-9C38-7243-84B8-EDF119ABB7F2}"/>
                </a:ext>
              </a:extLst>
            </p:cNvPr>
            <p:cNvSpPr txBox="1"/>
            <p:nvPr/>
          </p:nvSpPr>
          <p:spPr>
            <a:xfrm>
              <a:off x="584201" y="3202966"/>
              <a:ext cx="4223767" cy="110799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Here are some ideas for a lightweight way to engage with the Workbook</a:t>
              </a:r>
            </a:p>
          </p:txBody>
        </p:sp>
      </p:grpSp>
    </p:spTree>
    <p:extLst>
      <p:ext uri="{BB962C8B-B14F-4D97-AF65-F5344CB8AC3E}">
        <p14:creationId xmlns:p14="http://schemas.microsoft.com/office/powerpoint/2010/main" val="163114268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25CE949E3893428C654EF7A9A2473B" ma:contentTypeVersion="2" ma:contentTypeDescription="Create a new document." ma:contentTypeScope="" ma:versionID="0c8210d49927277b88aeee4dc4cf5856">
  <xsd:schema xmlns:xsd="http://www.w3.org/2001/XMLSchema" xmlns:xs="http://www.w3.org/2001/XMLSchema" xmlns:p="http://schemas.microsoft.com/office/2006/metadata/properties" xmlns:ns2="0c356986-fa0c-4bf6-bc48-8ab9a3b607ff" targetNamespace="http://schemas.microsoft.com/office/2006/metadata/properties" ma:root="true" ma:fieldsID="ecfec699ed8328b45ad23a2ddc8dab1d" ns2:_="">
    <xsd:import namespace="0c356986-fa0c-4bf6-bc48-8ab9a3b607f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356986-fa0c-4bf6-bc48-8ab9a3b607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A8790E-4662-44F5-9E59-DFB532277789}">
  <ds:schemaRefs>
    <ds:schemaRef ds:uri="121fa052-fa89-413f-ab6d-96a7f30ac5cb"/>
    <ds:schemaRef ds:uri="d12b8d1e-9d26-4a09-87b8-90d8c8306e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s>
</ds:datastoreItem>
</file>

<file path=customXml/itemProps2.xml><?xml version="1.0" encoding="utf-8"?>
<ds:datastoreItem xmlns:ds="http://schemas.openxmlformats.org/officeDocument/2006/customXml" ds:itemID="{32F6DBF4-DD66-4F84-9F30-FA08FE89CBAA}">
  <ds:schemaRefs>
    <ds:schemaRef ds:uri="http://schemas.microsoft.com/sharepoint/v3/contenttype/forms"/>
  </ds:schemaRefs>
</ds:datastoreItem>
</file>

<file path=customXml/itemProps3.xml><?xml version="1.0" encoding="utf-8"?>
<ds:datastoreItem xmlns:ds="http://schemas.openxmlformats.org/officeDocument/2006/customXml" ds:itemID="{24AFC1EE-4A6C-4204-98BF-35E71E2D7C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356986-fa0c-4bf6-bc48-8ab9a3b607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3935</Words>
  <Application>Microsoft Office PowerPoint</Application>
  <PresentationFormat>Widescreen</PresentationFormat>
  <Paragraphs>650</Paragraphs>
  <Slides>36</Slides>
  <Notes>34</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White Template</vt:lpstr>
      <vt:lpstr>Intro to the Human-AI Interaction Workbook</vt:lpstr>
      <vt:lpstr>PowerPoint Presentation</vt:lpstr>
      <vt:lpstr>Teams who have used the Workbook say</vt:lpstr>
      <vt:lpstr>PowerPoint Presentation</vt:lpstr>
      <vt:lpstr>PowerPoint Presentation</vt:lpstr>
      <vt:lpstr>PowerPoint Presentation</vt:lpstr>
      <vt:lpstr>PowerPoint Presentation</vt:lpstr>
      <vt:lpstr>Resources</vt:lpstr>
      <vt:lpstr>PowerPoint Presentation</vt:lpstr>
      <vt:lpstr>PowerPoint Presentation</vt:lpstr>
      <vt:lpstr> </vt:lpstr>
      <vt:lpstr>Creating the Guidelines for Human-AI Interaction ACM CHI 2019, Honorable Mention Award</vt:lpstr>
      <vt:lpstr>PowerPoint Presentation</vt:lpstr>
      <vt:lpstr>Disclaimers</vt:lpstr>
      <vt:lpstr>Guidelines for Human AI Interaction Learn more: https://aka.ms/aiguidelines </vt:lpstr>
      <vt:lpstr>Examples from common AI-based products</vt:lpstr>
      <vt:lpstr>Guidelines for Human AI Interaction Learn more: https://aka.ms/aiguidelines </vt:lpstr>
      <vt:lpstr>Set the right expectations</vt:lpstr>
      <vt:lpstr>Set the right expectations – What can you do?</vt:lpstr>
      <vt:lpstr>Isn’t this important for all systems?</vt:lpstr>
      <vt:lpstr>Guidelines for Human AI Interaction Learn more: https://aka.ms/aiguidelines </vt:lpstr>
      <vt:lpstr>Contextual Mismatches</vt:lpstr>
      <vt:lpstr>Contextual Mismatches – What can you do?</vt:lpstr>
      <vt:lpstr>Contextual Mismatches – What can you do?</vt:lpstr>
      <vt:lpstr>Guidelines for Human AI Interaction Learn more: https://aka.ms/aiguidelines </vt:lpstr>
      <vt:lpstr>Model Errors – What can you do?</vt:lpstr>
      <vt:lpstr>Model Errors – What can you do?</vt:lpstr>
      <vt:lpstr>Guidelines for Human AI Interaction Learn more: https://aka.ms/aiguidelines </vt:lpstr>
      <vt:lpstr>Consider changes over time</vt:lpstr>
      <vt:lpstr>Consider changes over time – What can you do?</vt:lpstr>
      <vt:lpstr>Workbook</vt:lpstr>
      <vt:lpstr>Workbook</vt:lpstr>
      <vt:lpstr>Workbook</vt:lpstr>
      <vt:lpstr>Workbook</vt:lpstr>
      <vt:lpstr>Workbook</vt:lpstr>
      <vt:lpstr>Workbook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Human-AI Interaction Toolkit</dc:title>
  <dc:creator>Saleema Amershi</dc:creator>
  <cp:lastModifiedBy>Saleema Amershi</cp:lastModifiedBy>
  <cp:revision>4</cp:revision>
  <dcterms:created xsi:type="dcterms:W3CDTF">2020-05-06T15:31:52Z</dcterms:created>
  <dcterms:modified xsi:type="dcterms:W3CDTF">2021-05-20T17:37:08Z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0x010100CB25CE949E3893428C654EF7A9A2473B</vt:lpwstr>
  </property>
</Properties>
</file>