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slideLayouts/slideLayout2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75" r:id="rId3"/>
    <p:sldMasterId id="2147483687" r:id="rId4"/>
  </p:sldMasterIdLst>
  <p:notesMasterIdLst>
    <p:notesMasterId r:id="rId44"/>
  </p:notesMasterIdLst>
  <p:sldIdLst>
    <p:sldId id="256" r:id="rId5"/>
    <p:sldId id="349" r:id="rId6"/>
    <p:sldId id="258" r:id="rId7"/>
    <p:sldId id="339" r:id="rId8"/>
    <p:sldId id="350" r:id="rId9"/>
    <p:sldId id="340" r:id="rId10"/>
    <p:sldId id="352" r:id="rId11"/>
    <p:sldId id="296" r:id="rId12"/>
    <p:sldId id="299" r:id="rId13"/>
    <p:sldId id="301" r:id="rId14"/>
    <p:sldId id="306" r:id="rId15"/>
    <p:sldId id="332" r:id="rId16"/>
    <p:sldId id="327" r:id="rId17"/>
    <p:sldId id="305" r:id="rId18"/>
    <p:sldId id="333" r:id="rId19"/>
    <p:sldId id="310" r:id="rId20"/>
    <p:sldId id="334" r:id="rId21"/>
    <p:sldId id="338" r:id="rId22"/>
    <p:sldId id="307" r:id="rId23"/>
    <p:sldId id="328" r:id="rId24"/>
    <p:sldId id="341" r:id="rId25"/>
    <p:sldId id="347" r:id="rId26"/>
    <p:sldId id="342" r:id="rId27"/>
    <p:sldId id="343" r:id="rId28"/>
    <p:sldId id="344" r:id="rId29"/>
    <p:sldId id="346" r:id="rId30"/>
    <p:sldId id="348" r:id="rId31"/>
    <p:sldId id="308" r:id="rId32"/>
    <p:sldId id="314" r:id="rId33"/>
    <p:sldId id="315" r:id="rId34"/>
    <p:sldId id="316" r:id="rId35"/>
    <p:sldId id="321" r:id="rId36"/>
    <p:sldId id="335" r:id="rId37"/>
    <p:sldId id="336" r:id="rId38"/>
    <p:sldId id="320" r:id="rId39"/>
    <p:sldId id="322" r:id="rId40"/>
    <p:sldId id="326" r:id="rId41"/>
    <p:sldId id="351" r:id="rId42"/>
    <p:sldId id="324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nuel Fahndrich" initials="MaF" lastIdx="1" clrIdx="0"/>
  <p:cmAuthor id="1" name="Francesco Logozzo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7518" autoAdjust="0"/>
  </p:normalViewPr>
  <p:slideViewPr>
    <p:cSldViewPr>
      <p:cViewPr varScale="1">
        <p:scale>
          <a:sx n="71" d="100"/>
          <a:sy n="71" d="100"/>
        </p:scale>
        <p:origin x="-3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BD9618-14C5-4D1C-8D35-849CA07A43F3}" type="doc">
      <dgm:prSet loTypeId="urn:diagrams.loki3.com/VaryingWidthList+Icon" loCatId="list" qsTypeId="urn:microsoft.com/office/officeart/2005/8/quickstyle/simple5" qsCatId="simple" csTypeId="urn:microsoft.com/office/officeart/2005/8/colors/colorful1" csCatId="colorful" phldr="1"/>
      <dgm:spPr/>
    </dgm:pt>
    <dgm:pt modelId="{9FB73B0B-7099-4750-867A-EB0B5CAE0101}">
      <dgm:prSet phldrT="[Text]"/>
      <dgm:spPr/>
      <dgm:t>
        <a:bodyPr/>
        <a:lstStyle/>
        <a:p>
          <a:r>
            <a:rPr lang="en-US" dirty="0" smtClean="0"/>
            <a:t>Expression Reconstruction</a:t>
          </a:r>
          <a:endParaRPr lang="en-US" dirty="0"/>
        </a:p>
      </dgm:t>
    </dgm:pt>
    <dgm:pt modelId="{3B6CB3D0-7D2F-4F70-B442-0B5266D56FF6}" type="parTrans" cxnId="{FC192214-9FE2-4812-AA22-624120B79EEA}">
      <dgm:prSet/>
      <dgm:spPr/>
      <dgm:t>
        <a:bodyPr/>
        <a:lstStyle/>
        <a:p>
          <a:endParaRPr lang="en-US"/>
        </a:p>
      </dgm:t>
    </dgm:pt>
    <dgm:pt modelId="{68F1D211-042A-45C0-BFB7-A96769995E93}" type="sibTrans" cxnId="{FC192214-9FE2-4812-AA22-624120B79EEA}">
      <dgm:prSet/>
      <dgm:spPr/>
      <dgm:t>
        <a:bodyPr/>
        <a:lstStyle/>
        <a:p>
          <a:endParaRPr lang="en-US"/>
        </a:p>
      </dgm:t>
    </dgm:pt>
    <dgm:pt modelId="{2FDBD201-6D44-4015-B37B-932DBD7841A3}">
      <dgm:prSet phldrT="[Text]"/>
      <dgm:spPr/>
      <dgm:t>
        <a:bodyPr/>
        <a:lstStyle/>
        <a:p>
          <a:r>
            <a:rPr lang="en-US" dirty="0" smtClean="0"/>
            <a:t>Heap Analysis</a:t>
          </a:r>
          <a:endParaRPr lang="en-US" dirty="0"/>
        </a:p>
      </dgm:t>
    </dgm:pt>
    <dgm:pt modelId="{01789808-7E73-456E-A137-7988D6C0AEB9}" type="parTrans" cxnId="{B0F62FAC-C35B-40D6-9F6E-823AD7AA6A47}">
      <dgm:prSet/>
      <dgm:spPr/>
      <dgm:t>
        <a:bodyPr/>
        <a:lstStyle/>
        <a:p>
          <a:endParaRPr lang="en-US"/>
        </a:p>
      </dgm:t>
    </dgm:pt>
    <dgm:pt modelId="{83945231-90A5-403F-9768-7B262E46AE92}" type="sibTrans" cxnId="{B0F62FAC-C35B-40D6-9F6E-823AD7AA6A47}">
      <dgm:prSet/>
      <dgm:spPr/>
      <dgm:t>
        <a:bodyPr/>
        <a:lstStyle/>
        <a:p>
          <a:endParaRPr lang="en-US"/>
        </a:p>
      </dgm:t>
    </dgm:pt>
    <dgm:pt modelId="{CE00CEFF-8B16-4049-9825-D29338F7D58A}">
      <dgm:prSet phldrT="[Text]"/>
      <dgm:spPr/>
      <dgm:t>
        <a:bodyPr/>
        <a:lstStyle/>
        <a:p>
          <a:r>
            <a:rPr lang="en-US" dirty="0" err="1" smtClean="0"/>
            <a:t>Destack</a:t>
          </a:r>
          <a:endParaRPr lang="en-US" dirty="0"/>
        </a:p>
      </dgm:t>
    </dgm:pt>
    <dgm:pt modelId="{CF29D403-5E7E-458E-8538-DD1AAD2EB5D3}" type="parTrans" cxnId="{7CC1A094-6EB7-4BA2-910B-807BE439E6BD}">
      <dgm:prSet/>
      <dgm:spPr/>
      <dgm:t>
        <a:bodyPr/>
        <a:lstStyle/>
        <a:p>
          <a:endParaRPr lang="en-US"/>
        </a:p>
      </dgm:t>
    </dgm:pt>
    <dgm:pt modelId="{E71D9D81-FD46-456B-BF65-2FF7AC55ABA3}" type="sibTrans" cxnId="{7CC1A094-6EB7-4BA2-910B-807BE439E6BD}">
      <dgm:prSet/>
      <dgm:spPr/>
      <dgm:t>
        <a:bodyPr/>
        <a:lstStyle/>
        <a:p>
          <a:endParaRPr lang="en-US"/>
        </a:p>
      </dgm:t>
    </dgm:pt>
    <dgm:pt modelId="{0530A1A6-2822-4861-A546-3C625D8C6B87}" type="pres">
      <dgm:prSet presAssocID="{0BBD9618-14C5-4D1C-8D35-849CA07A43F3}" presName="Name0" presStyleCnt="0">
        <dgm:presLayoutVars>
          <dgm:resizeHandles/>
        </dgm:presLayoutVars>
      </dgm:prSet>
      <dgm:spPr/>
    </dgm:pt>
    <dgm:pt modelId="{1ADD4FE9-7B90-4B31-BC93-90C2C7A296C1}" type="pres">
      <dgm:prSet presAssocID="{9FB73B0B-7099-4750-867A-EB0B5CAE0101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7227A9-3D7E-4C58-AA65-A9D80612DCB2}" type="pres">
      <dgm:prSet presAssocID="{68F1D211-042A-45C0-BFB7-A96769995E93}" presName="space" presStyleCnt="0"/>
      <dgm:spPr/>
    </dgm:pt>
    <dgm:pt modelId="{78545F8B-DE23-4A0F-84F3-5AA4F05D6BB0}" type="pres">
      <dgm:prSet presAssocID="{2FDBD201-6D44-4015-B37B-932DBD7841A3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43F37B-EE68-4AA2-B89A-14D0CDFBD367}" type="pres">
      <dgm:prSet presAssocID="{83945231-90A5-403F-9768-7B262E46AE92}" presName="space" presStyleCnt="0"/>
      <dgm:spPr/>
    </dgm:pt>
    <dgm:pt modelId="{7D3B3C4C-4EC4-4A4C-B956-8527D8876DBD}" type="pres">
      <dgm:prSet presAssocID="{CE00CEFF-8B16-4049-9825-D29338F7D58A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B400FCB-2461-42EF-8117-3DDB5C46DAA9}" type="presOf" srcId="{9FB73B0B-7099-4750-867A-EB0B5CAE0101}" destId="{1ADD4FE9-7B90-4B31-BC93-90C2C7A296C1}" srcOrd="0" destOrd="0" presId="urn:diagrams.loki3.com/VaryingWidthList+Icon"/>
    <dgm:cxn modelId="{FC192214-9FE2-4812-AA22-624120B79EEA}" srcId="{0BBD9618-14C5-4D1C-8D35-849CA07A43F3}" destId="{9FB73B0B-7099-4750-867A-EB0B5CAE0101}" srcOrd="0" destOrd="0" parTransId="{3B6CB3D0-7D2F-4F70-B442-0B5266D56FF6}" sibTransId="{68F1D211-042A-45C0-BFB7-A96769995E93}"/>
    <dgm:cxn modelId="{7CC1A094-6EB7-4BA2-910B-807BE439E6BD}" srcId="{0BBD9618-14C5-4D1C-8D35-849CA07A43F3}" destId="{CE00CEFF-8B16-4049-9825-D29338F7D58A}" srcOrd="2" destOrd="0" parTransId="{CF29D403-5E7E-458E-8538-DD1AAD2EB5D3}" sibTransId="{E71D9D81-FD46-456B-BF65-2FF7AC55ABA3}"/>
    <dgm:cxn modelId="{BC71C50C-CA0C-4CDA-9547-C662B8C0AA7A}" type="presOf" srcId="{2FDBD201-6D44-4015-B37B-932DBD7841A3}" destId="{78545F8B-DE23-4A0F-84F3-5AA4F05D6BB0}" srcOrd="0" destOrd="0" presId="urn:diagrams.loki3.com/VaryingWidthList+Icon"/>
    <dgm:cxn modelId="{31DDBF39-B0EF-429A-8882-FD99EFD292B6}" type="presOf" srcId="{0BBD9618-14C5-4D1C-8D35-849CA07A43F3}" destId="{0530A1A6-2822-4861-A546-3C625D8C6B87}" srcOrd="0" destOrd="0" presId="urn:diagrams.loki3.com/VaryingWidthList+Icon"/>
    <dgm:cxn modelId="{AFC6CE8F-FEBF-4218-9AEA-175933031544}" type="presOf" srcId="{CE00CEFF-8B16-4049-9825-D29338F7D58A}" destId="{7D3B3C4C-4EC4-4A4C-B956-8527D8876DBD}" srcOrd="0" destOrd="0" presId="urn:diagrams.loki3.com/VaryingWidthList+Icon"/>
    <dgm:cxn modelId="{B0F62FAC-C35B-40D6-9F6E-823AD7AA6A47}" srcId="{0BBD9618-14C5-4D1C-8D35-849CA07A43F3}" destId="{2FDBD201-6D44-4015-B37B-932DBD7841A3}" srcOrd="1" destOrd="0" parTransId="{01789808-7E73-456E-A137-7988D6C0AEB9}" sibTransId="{83945231-90A5-403F-9768-7B262E46AE92}"/>
    <dgm:cxn modelId="{DCC6E00B-0621-44C2-853E-150A4A59B4DB}" type="presParOf" srcId="{0530A1A6-2822-4861-A546-3C625D8C6B87}" destId="{1ADD4FE9-7B90-4B31-BC93-90C2C7A296C1}" srcOrd="0" destOrd="0" presId="urn:diagrams.loki3.com/VaryingWidthList+Icon"/>
    <dgm:cxn modelId="{4A66FB0E-28AF-4829-8D44-620A68920013}" type="presParOf" srcId="{0530A1A6-2822-4861-A546-3C625D8C6B87}" destId="{7D7227A9-3D7E-4C58-AA65-A9D80612DCB2}" srcOrd="1" destOrd="0" presId="urn:diagrams.loki3.com/VaryingWidthList+Icon"/>
    <dgm:cxn modelId="{1BD2A3B8-A002-4AB9-8500-9DB8C4C484A4}" type="presParOf" srcId="{0530A1A6-2822-4861-A546-3C625D8C6B87}" destId="{78545F8B-DE23-4A0F-84F3-5AA4F05D6BB0}" srcOrd="2" destOrd="0" presId="urn:diagrams.loki3.com/VaryingWidthList+Icon"/>
    <dgm:cxn modelId="{E05FD754-4F12-4C96-9DE6-E4289F00C8BA}" type="presParOf" srcId="{0530A1A6-2822-4861-A546-3C625D8C6B87}" destId="{0643F37B-EE68-4AA2-B89A-14D0CDFBD367}" srcOrd="3" destOrd="0" presId="urn:diagrams.loki3.com/VaryingWidthList+Icon"/>
    <dgm:cxn modelId="{F9FDCAA6-9BD7-48AE-B2F1-03477E237AFC}" type="presParOf" srcId="{0530A1A6-2822-4861-A546-3C625D8C6B87}" destId="{7D3B3C4C-4EC4-4A4C-B956-8527D8876DBD}" srcOrd="4" destOrd="0" presId="urn:diagrams.loki3.com/VaryingWidth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CDB158-9183-4F7E-AA8B-F35D03E8F65E}" type="doc">
      <dgm:prSet loTypeId="urn:microsoft.com/office/officeart/2005/8/layout/chevron1" loCatId="process" qsTypeId="urn:microsoft.com/office/officeart/2005/8/quickstyle/simple5" qsCatId="simple" csTypeId="urn:microsoft.com/office/officeart/2005/8/colors/accent6_3" csCatId="accent6" phldr="1"/>
      <dgm:spPr/>
      <dgm:t>
        <a:bodyPr/>
        <a:lstStyle/>
        <a:p>
          <a:endParaRPr lang="en-US"/>
        </a:p>
      </dgm:t>
    </dgm:pt>
    <dgm:pt modelId="{32536936-1D40-4309-80BE-820BFC33DF9C}">
      <dgm:prSet phldrT="[Text]"/>
      <dgm:spPr/>
      <dgm:t>
        <a:bodyPr/>
        <a:lstStyle/>
        <a:p>
          <a:r>
            <a:rPr lang="en-US" dirty="0" smtClean="0"/>
            <a:t>Abstract Domain AD1</a:t>
          </a:r>
          <a:endParaRPr lang="en-US" dirty="0"/>
        </a:p>
      </dgm:t>
    </dgm:pt>
    <dgm:pt modelId="{4E078099-27BF-485C-9B7C-D3F966200BB1}" type="parTrans" cxnId="{48C1694C-6C09-4B3E-9544-3D5548851CE5}">
      <dgm:prSet/>
      <dgm:spPr/>
      <dgm:t>
        <a:bodyPr/>
        <a:lstStyle/>
        <a:p>
          <a:endParaRPr lang="en-US"/>
        </a:p>
      </dgm:t>
    </dgm:pt>
    <dgm:pt modelId="{F4E0D87C-DA78-40FD-8104-916CD7DB40ED}" type="sibTrans" cxnId="{48C1694C-6C09-4B3E-9544-3D5548851CE5}">
      <dgm:prSet/>
      <dgm:spPr/>
      <dgm:t>
        <a:bodyPr/>
        <a:lstStyle/>
        <a:p>
          <a:endParaRPr lang="en-US"/>
        </a:p>
      </dgm:t>
    </dgm:pt>
    <dgm:pt modelId="{89625B92-48F7-440F-949A-E1AF22FBC62F}">
      <dgm:prSet phldrT="[Text]"/>
      <dgm:spPr/>
      <dgm:t>
        <a:bodyPr/>
        <a:lstStyle/>
        <a:p>
          <a:r>
            <a:rPr lang="en-US" dirty="0" smtClean="0"/>
            <a:t>Abstract Domain AD2</a:t>
          </a:r>
          <a:endParaRPr lang="en-US" dirty="0"/>
        </a:p>
      </dgm:t>
    </dgm:pt>
    <dgm:pt modelId="{E6D16603-611D-44C5-8718-9FEB465B5964}" type="parTrans" cxnId="{1C265F29-115F-46ED-A8E7-AE234EE38A7E}">
      <dgm:prSet/>
      <dgm:spPr/>
      <dgm:t>
        <a:bodyPr/>
        <a:lstStyle/>
        <a:p>
          <a:endParaRPr lang="en-US"/>
        </a:p>
      </dgm:t>
    </dgm:pt>
    <dgm:pt modelId="{38ABE94A-919D-4F6A-8430-1B6F8D7597A7}" type="sibTrans" cxnId="{1C265F29-115F-46ED-A8E7-AE234EE38A7E}">
      <dgm:prSet/>
      <dgm:spPr/>
      <dgm:t>
        <a:bodyPr/>
        <a:lstStyle/>
        <a:p>
          <a:endParaRPr lang="en-US"/>
        </a:p>
      </dgm:t>
    </dgm:pt>
    <dgm:pt modelId="{D1ACE967-BFFE-4C60-A023-4B02EB6DF90D}">
      <dgm:prSet phldrT="[Text]"/>
      <dgm:spPr/>
      <dgm:t>
        <a:bodyPr/>
        <a:lstStyle/>
        <a:p>
          <a:r>
            <a:rPr lang="en-US" dirty="0" smtClean="0"/>
            <a:t>Abstract Domain AD3</a:t>
          </a:r>
          <a:endParaRPr lang="en-US" dirty="0"/>
        </a:p>
      </dgm:t>
    </dgm:pt>
    <dgm:pt modelId="{28A8D742-50F1-432D-9DE0-7CC8AF57CECF}" type="sibTrans" cxnId="{8883BD3A-EBC7-416D-A673-09B610EB8938}">
      <dgm:prSet/>
      <dgm:spPr/>
      <dgm:t>
        <a:bodyPr/>
        <a:lstStyle/>
        <a:p>
          <a:endParaRPr lang="en-US"/>
        </a:p>
      </dgm:t>
    </dgm:pt>
    <dgm:pt modelId="{5C28FB61-3F1A-46F1-A3FC-E453533FCEAE}" type="parTrans" cxnId="{8883BD3A-EBC7-416D-A673-09B610EB8938}">
      <dgm:prSet/>
      <dgm:spPr/>
      <dgm:t>
        <a:bodyPr/>
        <a:lstStyle/>
        <a:p>
          <a:endParaRPr lang="en-US"/>
        </a:p>
      </dgm:t>
    </dgm:pt>
    <dgm:pt modelId="{EA843238-46EC-4F84-BBA1-C0125D5280AE}" type="pres">
      <dgm:prSet presAssocID="{45CDB158-9183-4F7E-AA8B-F35D03E8F65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4952440-E309-45D0-859F-A89007681871}" type="pres">
      <dgm:prSet presAssocID="{32536936-1D40-4309-80BE-820BFC33DF9C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4C568D-2130-4184-AB3D-4E4AC8B3B6B4}" type="pres">
      <dgm:prSet presAssocID="{F4E0D87C-DA78-40FD-8104-916CD7DB40ED}" presName="parTxOnlySpace" presStyleCnt="0"/>
      <dgm:spPr/>
    </dgm:pt>
    <dgm:pt modelId="{D3206E9F-9034-4A19-8731-54477033F04B}" type="pres">
      <dgm:prSet presAssocID="{89625B92-48F7-440F-949A-E1AF22FBC62F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A6862E-933F-45C5-BC22-D2162070DA81}" type="pres">
      <dgm:prSet presAssocID="{38ABE94A-919D-4F6A-8430-1B6F8D7597A7}" presName="parTxOnlySpace" presStyleCnt="0"/>
      <dgm:spPr/>
    </dgm:pt>
    <dgm:pt modelId="{9EDF2B1B-ACE9-4482-A402-2C53B84739CE}" type="pres">
      <dgm:prSet presAssocID="{D1ACE967-BFFE-4C60-A023-4B02EB6DF90D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C265F29-115F-46ED-A8E7-AE234EE38A7E}" srcId="{45CDB158-9183-4F7E-AA8B-F35D03E8F65E}" destId="{89625B92-48F7-440F-949A-E1AF22FBC62F}" srcOrd="1" destOrd="0" parTransId="{E6D16603-611D-44C5-8718-9FEB465B5964}" sibTransId="{38ABE94A-919D-4F6A-8430-1B6F8D7597A7}"/>
    <dgm:cxn modelId="{8883BD3A-EBC7-416D-A673-09B610EB8938}" srcId="{45CDB158-9183-4F7E-AA8B-F35D03E8F65E}" destId="{D1ACE967-BFFE-4C60-A023-4B02EB6DF90D}" srcOrd="2" destOrd="0" parTransId="{5C28FB61-3F1A-46F1-A3FC-E453533FCEAE}" sibTransId="{28A8D742-50F1-432D-9DE0-7CC8AF57CECF}"/>
    <dgm:cxn modelId="{48C1694C-6C09-4B3E-9544-3D5548851CE5}" srcId="{45CDB158-9183-4F7E-AA8B-F35D03E8F65E}" destId="{32536936-1D40-4309-80BE-820BFC33DF9C}" srcOrd="0" destOrd="0" parTransId="{4E078099-27BF-485C-9B7C-D3F966200BB1}" sibTransId="{F4E0D87C-DA78-40FD-8104-916CD7DB40ED}"/>
    <dgm:cxn modelId="{76828D15-D586-4535-8E51-12749DA77B93}" type="presOf" srcId="{45CDB158-9183-4F7E-AA8B-F35D03E8F65E}" destId="{EA843238-46EC-4F84-BBA1-C0125D5280AE}" srcOrd="0" destOrd="0" presId="urn:microsoft.com/office/officeart/2005/8/layout/chevron1"/>
    <dgm:cxn modelId="{34C84A61-7C85-40B3-B71A-D2B5DE1A54AB}" type="presOf" srcId="{32536936-1D40-4309-80BE-820BFC33DF9C}" destId="{04952440-E309-45D0-859F-A89007681871}" srcOrd="0" destOrd="0" presId="urn:microsoft.com/office/officeart/2005/8/layout/chevron1"/>
    <dgm:cxn modelId="{2B462081-E559-4424-9836-60C270D33967}" type="presOf" srcId="{89625B92-48F7-440F-949A-E1AF22FBC62F}" destId="{D3206E9F-9034-4A19-8731-54477033F04B}" srcOrd="0" destOrd="0" presId="urn:microsoft.com/office/officeart/2005/8/layout/chevron1"/>
    <dgm:cxn modelId="{5FB38780-08CA-4D18-96EF-A1C2890AD7B0}" type="presOf" srcId="{D1ACE967-BFFE-4C60-A023-4B02EB6DF90D}" destId="{9EDF2B1B-ACE9-4482-A402-2C53B84739CE}" srcOrd="0" destOrd="0" presId="urn:microsoft.com/office/officeart/2005/8/layout/chevron1"/>
    <dgm:cxn modelId="{A547A2CA-A201-44E2-BE79-7162B679805D}" type="presParOf" srcId="{EA843238-46EC-4F84-BBA1-C0125D5280AE}" destId="{04952440-E309-45D0-859F-A89007681871}" srcOrd="0" destOrd="0" presId="urn:microsoft.com/office/officeart/2005/8/layout/chevron1"/>
    <dgm:cxn modelId="{79D73608-7C2E-49F7-B1FD-DA81ACCDD1A4}" type="presParOf" srcId="{EA843238-46EC-4F84-BBA1-C0125D5280AE}" destId="{CD4C568D-2130-4184-AB3D-4E4AC8B3B6B4}" srcOrd="1" destOrd="0" presId="urn:microsoft.com/office/officeart/2005/8/layout/chevron1"/>
    <dgm:cxn modelId="{692C8909-F36C-4FAE-9036-3D32E40DAF74}" type="presParOf" srcId="{EA843238-46EC-4F84-BBA1-C0125D5280AE}" destId="{D3206E9F-9034-4A19-8731-54477033F04B}" srcOrd="2" destOrd="0" presId="urn:microsoft.com/office/officeart/2005/8/layout/chevron1"/>
    <dgm:cxn modelId="{F049FD5D-9DC6-4CCD-B01C-89D0925A027E}" type="presParOf" srcId="{EA843238-46EC-4F84-BBA1-C0125D5280AE}" destId="{53A6862E-933F-45C5-BC22-D2162070DA81}" srcOrd="3" destOrd="0" presId="urn:microsoft.com/office/officeart/2005/8/layout/chevron1"/>
    <dgm:cxn modelId="{67B4C792-EC0C-4A33-BDB8-70B4EA186C91}" type="presParOf" srcId="{EA843238-46EC-4F84-BBA1-C0125D5280AE}" destId="{9EDF2B1B-ACE9-4482-A402-2C53B84739CE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DD4FE9-7B90-4B31-BC93-90C2C7A296C1}">
      <dsp:nvSpPr>
        <dsp:cNvPr id="0" name=""/>
        <dsp:cNvSpPr/>
      </dsp:nvSpPr>
      <dsp:spPr>
        <a:xfrm>
          <a:off x="0" y="1984"/>
          <a:ext cx="6096000" cy="130968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2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Expression Reconstruction</a:t>
          </a:r>
          <a:endParaRPr lang="en-US" sz="4000" kern="1200" dirty="0"/>
        </a:p>
      </dsp:txBody>
      <dsp:txXfrm>
        <a:off x="0" y="1984"/>
        <a:ext cx="6096000" cy="1309687"/>
      </dsp:txXfrm>
    </dsp:sp>
    <dsp:sp modelId="{78545F8B-DE23-4A0F-84F3-5AA4F05D6BB0}">
      <dsp:nvSpPr>
        <dsp:cNvPr id="0" name=""/>
        <dsp:cNvSpPr/>
      </dsp:nvSpPr>
      <dsp:spPr>
        <a:xfrm>
          <a:off x="1383375" y="1377156"/>
          <a:ext cx="3329250" cy="130968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Heap Analysis</a:t>
          </a:r>
          <a:endParaRPr lang="en-US" sz="4000" kern="1200" dirty="0"/>
        </a:p>
      </dsp:txBody>
      <dsp:txXfrm>
        <a:off x="1383375" y="1377156"/>
        <a:ext cx="3329250" cy="1309687"/>
      </dsp:txXfrm>
    </dsp:sp>
    <dsp:sp modelId="{7D3B3C4C-4EC4-4A4C-B956-8527D8876DBD}">
      <dsp:nvSpPr>
        <dsp:cNvPr id="0" name=""/>
        <dsp:cNvSpPr/>
      </dsp:nvSpPr>
      <dsp:spPr>
        <a:xfrm>
          <a:off x="2080500" y="2752328"/>
          <a:ext cx="1935000" cy="130968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4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err="1" smtClean="0"/>
            <a:t>Destack</a:t>
          </a:r>
          <a:endParaRPr lang="en-US" sz="4000" kern="1200" dirty="0"/>
        </a:p>
      </dsp:txBody>
      <dsp:txXfrm>
        <a:off x="2080500" y="2752328"/>
        <a:ext cx="1935000" cy="13096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952440-E309-45D0-859F-A89007681871}">
      <dsp:nvSpPr>
        <dsp:cNvPr id="0" name=""/>
        <dsp:cNvSpPr/>
      </dsp:nvSpPr>
      <dsp:spPr>
        <a:xfrm>
          <a:off x="1808" y="359486"/>
          <a:ext cx="2203065" cy="881226"/>
        </a:xfrm>
        <a:prstGeom prst="chevron">
          <a:avLst/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6">
                <a:shade val="8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6">
                <a:shade val="8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6">
              <a:shade val="80000"/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Abstract Domain AD1</a:t>
          </a:r>
          <a:endParaRPr lang="en-US" sz="1800" kern="1200" dirty="0"/>
        </a:p>
      </dsp:txBody>
      <dsp:txXfrm>
        <a:off x="442421" y="359486"/>
        <a:ext cx="1321839" cy="881226"/>
      </dsp:txXfrm>
    </dsp:sp>
    <dsp:sp modelId="{D3206E9F-9034-4A19-8731-54477033F04B}">
      <dsp:nvSpPr>
        <dsp:cNvPr id="0" name=""/>
        <dsp:cNvSpPr/>
      </dsp:nvSpPr>
      <dsp:spPr>
        <a:xfrm>
          <a:off x="1984567" y="359486"/>
          <a:ext cx="2203065" cy="881226"/>
        </a:xfrm>
        <a:prstGeom prst="chevron">
          <a:avLst/>
        </a:prstGeom>
        <a:gradFill rotWithShape="0">
          <a:gsLst>
            <a:gs pos="0">
              <a:schemeClr val="accent6">
                <a:shade val="80000"/>
                <a:hueOff val="-166271"/>
                <a:satOff val="-10312"/>
                <a:lumOff val="14886"/>
                <a:alphaOff val="0"/>
                <a:shade val="15000"/>
                <a:satMod val="180000"/>
              </a:schemeClr>
            </a:gs>
            <a:gs pos="50000">
              <a:schemeClr val="accent6">
                <a:shade val="80000"/>
                <a:hueOff val="-166271"/>
                <a:satOff val="-10312"/>
                <a:lumOff val="14886"/>
                <a:alphaOff val="0"/>
                <a:shade val="45000"/>
                <a:satMod val="170000"/>
              </a:schemeClr>
            </a:gs>
            <a:gs pos="70000">
              <a:schemeClr val="accent6">
                <a:shade val="80000"/>
                <a:hueOff val="-166271"/>
                <a:satOff val="-10312"/>
                <a:lumOff val="14886"/>
                <a:alphaOff val="0"/>
                <a:tint val="99000"/>
                <a:shade val="65000"/>
                <a:satMod val="155000"/>
              </a:schemeClr>
            </a:gs>
            <a:gs pos="100000">
              <a:schemeClr val="accent6">
                <a:shade val="80000"/>
                <a:hueOff val="-166271"/>
                <a:satOff val="-10312"/>
                <a:lumOff val="14886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6">
              <a:shade val="80000"/>
              <a:hueOff val="-166271"/>
              <a:satOff val="-10312"/>
              <a:lumOff val="14886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Abstract Domain AD2</a:t>
          </a:r>
          <a:endParaRPr lang="en-US" sz="1800" kern="1200" dirty="0"/>
        </a:p>
      </dsp:txBody>
      <dsp:txXfrm>
        <a:off x="2425180" y="359486"/>
        <a:ext cx="1321839" cy="881226"/>
      </dsp:txXfrm>
    </dsp:sp>
    <dsp:sp modelId="{9EDF2B1B-ACE9-4482-A402-2C53B84739CE}">
      <dsp:nvSpPr>
        <dsp:cNvPr id="0" name=""/>
        <dsp:cNvSpPr/>
      </dsp:nvSpPr>
      <dsp:spPr>
        <a:xfrm>
          <a:off x="3967326" y="359486"/>
          <a:ext cx="2203065" cy="881226"/>
        </a:xfrm>
        <a:prstGeom prst="chevron">
          <a:avLst/>
        </a:prstGeom>
        <a:gradFill rotWithShape="0">
          <a:gsLst>
            <a:gs pos="0">
              <a:schemeClr val="accent6">
                <a:shade val="80000"/>
                <a:hueOff val="-332542"/>
                <a:satOff val="-20625"/>
                <a:lumOff val="29772"/>
                <a:alphaOff val="0"/>
                <a:shade val="15000"/>
                <a:satMod val="180000"/>
              </a:schemeClr>
            </a:gs>
            <a:gs pos="50000">
              <a:schemeClr val="accent6">
                <a:shade val="80000"/>
                <a:hueOff val="-332542"/>
                <a:satOff val="-20625"/>
                <a:lumOff val="29772"/>
                <a:alphaOff val="0"/>
                <a:shade val="45000"/>
                <a:satMod val="170000"/>
              </a:schemeClr>
            </a:gs>
            <a:gs pos="70000">
              <a:schemeClr val="accent6">
                <a:shade val="80000"/>
                <a:hueOff val="-332542"/>
                <a:satOff val="-20625"/>
                <a:lumOff val="29772"/>
                <a:alphaOff val="0"/>
                <a:tint val="99000"/>
                <a:shade val="65000"/>
                <a:satMod val="155000"/>
              </a:schemeClr>
            </a:gs>
            <a:gs pos="100000">
              <a:schemeClr val="accent6">
                <a:shade val="80000"/>
                <a:hueOff val="-332542"/>
                <a:satOff val="-20625"/>
                <a:lumOff val="29772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6">
              <a:shade val="80000"/>
              <a:hueOff val="-332542"/>
              <a:satOff val="-20625"/>
              <a:lumOff val="29772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Abstract Domain AD3</a:t>
          </a:r>
          <a:endParaRPr lang="en-US" sz="1800" kern="1200" dirty="0"/>
        </a:p>
      </dsp:txBody>
      <dsp:txXfrm>
        <a:off x="4407939" y="359486"/>
        <a:ext cx="1321839" cy="8812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VaryingWidthList+Icon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CB74C7-7C1E-4EDE-8CAC-74E7C5B90DBA}" type="datetimeFigureOut">
              <a:rPr lang="en-US" smtClean="0"/>
              <a:t>1/22/2011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05116D-2169-4A14-B058-D39C91E50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355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Two choices here:</a:t>
            </a:r>
          </a:p>
          <a:p>
            <a:r>
              <a:rPr lang="en-US" dirty="0" smtClean="0"/>
              <a:t>Pre:</a:t>
            </a:r>
            <a:r>
              <a:rPr lang="en-US" baseline="0" dirty="0" smtClean="0"/>
              <a:t> true</a:t>
            </a:r>
          </a:p>
          <a:p>
            <a:r>
              <a:rPr lang="en-US" baseline="0" dirty="0" smtClean="0"/>
              <a:t>Post: x &gt;= 0 || x == </a:t>
            </a:r>
            <a:r>
              <a:rPr lang="en-US" baseline="0" dirty="0" err="1" smtClean="0"/>
              <a:t>int.MinValue</a:t>
            </a:r>
            <a:endParaRPr lang="en-US" baseline="0" dirty="0" smtClean="0"/>
          </a:p>
          <a:p>
            <a:r>
              <a:rPr lang="en-US" baseline="0" dirty="0" smtClean="0"/>
              <a:t>Or</a:t>
            </a:r>
          </a:p>
          <a:p>
            <a:r>
              <a:rPr lang="en-US" baseline="0" dirty="0" smtClean="0"/>
              <a:t>Pre: x != </a:t>
            </a:r>
            <a:r>
              <a:rPr lang="en-US" baseline="0" dirty="0" err="1" smtClean="0"/>
              <a:t>Int.MinValue</a:t>
            </a:r>
            <a:endParaRPr lang="en-US" baseline="0" dirty="0" smtClean="0"/>
          </a:p>
          <a:p>
            <a:r>
              <a:rPr lang="en-US" baseline="0" dirty="0" smtClean="0"/>
              <a:t>Post: x &gt;= 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5116D-2169-4A14-B058-D39C91E502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627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69E990-07A9-4CCC-97CB-4C5A387256C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569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0" y="762000"/>
            <a:ext cx="9144000" cy="5638800"/>
          </a:xfrm>
          <a:prstGeom prst="rect">
            <a:avLst/>
          </a:prstGeom>
          <a:gradFill>
            <a:gsLst>
              <a:gs pos="0">
                <a:srgbClr val="CCCCFF">
                  <a:alpha val="0"/>
                </a:srgbClr>
              </a:gs>
              <a:gs pos="17999">
                <a:schemeClr val="tx1">
                  <a:alpha val="78000"/>
                </a:schemeClr>
              </a:gs>
              <a:gs pos="36000">
                <a:schemeClr val="tx1"/>
              </a:gs>
              <a:gs pos="61000">
                <a:schemeClr val="tx1"/>
              </a:gs>
              <a:gs pos="82001">
                <a:schemeClr val="tx1">
                  <a:alpha val="84000"/>
                </a:schemeClr>
              </a:gs>
              <a:gs pos="100000">
                <a:srgbClr val="CCCCFF">
                  <a:alpha val="0"/>
                </a:srgbClr>
              </a:gs>
            </a:gsLst>
            <a:lin ang="16200000" scaled="0"/>
          </a:gradFill>
          <a:ln>
            <a:headEnd type="none" w="med" len="med"/>
            <a:tailEnd type="none" w="med" len="med"/>
          </a:ln>
          <a:effectLst/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prstMaterial="flat">
            <a:contourClr>
              <a:schemeClr val="accent2">
                <a:satMod val="30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gradFill>
                <a:gsLst>
                  <a:gs pos="5000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effectLst>
                <a:outerShdw blurRad="50800" dist="38100" dir="2700000" algn="tl" rotWithShape="0">
                  <a:schemeClr val="bg2">
                    <a:alpha val="40000"/>
                  </a:schemeClr>
                </a:outerShdw>
              </a:effectLst>
              <a:latin typeface="Segoe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bg2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 descr="MS--and-Research-logo-treat.png"/>
          <p:cNvPicPr>
            <a:picLocks noChangeAspect="1"/>
          </p:cNvPicPr>
          <p:nvPr/>
        </p:nvPicPr>
        <p:blipFill>
          <a:blip r:embed="rId3"/>
          <a:srcRect l="75000" b="88889"/>
          <a:stretch>
            <a:fillRect/>
          </a:stretch>
        </p:blipFill>
        <p:spPr>
          <a:xfrm>
            <a:off x="6858000" y="0"/>
            <a:ext cx="2286000" cy="762000"/>
          </a:xfrm>
          <a:prstGeom prst="rect">
            <a:avLst/>
          </a:prstGeom>
        </p:spPr>
      </p:pic>
      <p:pic>
        <p:nvPicPr>
          <p:cNvPr id="5" name="Picture 4" descr="MS--and-Research-logo-treat.png"/>
          <p:cNvPicPr>
            <a:picLocks noChangeAspect="1"/>
          </p:cNvPicPr>
          <p:nvPr/>
        </p:nvPicPr>
        <p:blipFill>
          <a:blip r:embed="rId3"/>
          <a:srcRect l="80833" t="88889"/>
          <a:stretch>
            <a:fillRect/>
          </a:stretch>
        </p:blipFill>
        <p:spPr>
          <a:xfrm>
            <a:off x="7391400" y="6096000"/>
            <a:ext cx="1752600" cy="76200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gradFill>
                  <a:gsLst>
                    <a:gs pos="70000">
                      <a:schemeClr val="tx1"/>
                    </a:gs>
                    <a:gs pos="100000">
                      <a:schemeClr val="tx1"/>
                    </a:gs>
                  </a:gsLst>
                  <a:lin ang="16200000" scaled="0"/>
                </a:gradFill>
              </a:defRPr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gradFill>
                  <a:gsLst>
                    <a:gs pos="70000">
                      <a:schemeClr val="tx1"/>
                    </a:gs>
                    <a:gs pos="100000">
                      <a:schemeClr val="tx1"/>
                    </a:gs>
                  </a:gsLst>
                  <a:lin ang="16200000" scaled="0"/>
                </a:gradFill>
              </a:defRPr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gradFill>
                  <a:gsLst>
                    <a:gs pos="70000">
                      <a:schemeClr val="tx1"/>
                    </a:gs>
                    <a:gs pos="100000">
                      <a:schemeClr val="tx1"/>
                    </a:gs>
                  </a:gsLst>
                  <a:lin ang="16200000" scaled="0"/>
                </a:gradFill>
              </a:defRPr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gradFill>
                  <a:gsLst>
                    <a:gs pos="70000">
                      <a:schemeClr val="tx1"/>
                    </a:gs>
                    <a:gs pos="100000">
                      <a:schemeClr val="tx1"/>
                    </a:gs>
                  </a:gsLst>
                  <a:lin ang="16200000" scaled="0"/>
                </a:gradFill>
              </a:defRPr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gradFill>
                  <a:gsLst>
                    <a:gs pos="70000">
                      <a:schemeClr val="tx1"/>
                    </a:gs>
                    <a:gs pos="100000">
                      <a:schemeClr val="tx1"/>
                    </a:gs>
                  </a:gsLst>
                  <a:lin ang="16200000" scaled="0"/>
                </a:gra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gradFill>
                  <a:gsLst>
                    <a:gs pos="70000">
                      <a:schemeClr val="tx1"/>
                    </a:gs>
                    <a:gs pos="100000">
                      <a:schemeClr val="tx1"/>
                    </a:gs>
                  </a:gsLst>
                  <a:lin ang="16200000" scaled="0"/>
                </a:gradFill>
              </a:defRPr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gradFill>
                  <a:gsLst>
                    <a:gs pos="70000">
                      <a:schemeClr val="tx1"/>
                    </a:gs>
                    <a:gs pos="100000">
                      <a:schemeClr val="tx1"/>
                    </a:gs>
                  </a:gsLst>
                  <a:lin ang="16200000" scaled="0"/>
                </a:gradFill>
              </a:defRPr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gradFill>
                  <a:gsLst>
                    <a:gs pos="70000">
                      <a:schemeClr val="tx1"/>
                    </a:gs>
                    <a:gs pos="100000">
                      <a:schemeClr val="tx1"/>
                    </a:gs>
                  </a:gsLst>
                  <a:lin ang="16200000" scaled="0"/>
                </a:gradFill>
              </a:defRPr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gradFill>
                  <a:gsLst>
                    <a:gs pos="70000">
                      <a:schemeClr val="tx1"/>
                    </a:gs>
                    <a:gs pos="100000">
                      <a:schemeClr val="tx1"/>
                    </a:gs>
                  </a:gsLst>
                  <a:lin ang="16200000" scaled="0"/>
                </a:gradFill>
              </a:defRPr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gradFill>
                  <a:gsLst>
                    <a:gs pos="70000">
                      <a:schemeClr val="tx1"/>
                    </a:gs>
                    <a:gs pos="100000">
                      <a:schemeClr val="tx1"/>
                    </a:gs>
                  </a:gsLst>
                  <a:lin ang="16200000" scaled="0"/>
                </a:gra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Segoe Semibold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193899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bg2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Documents and Settings\sarahb\Desktop\DVD_ART34\Artwork_Imagery\Shapes\Lines\line drop shadow.png"/>
          <p:cNvPicPr>
            <a:picLocks noChangeAspect="1" noChangeArrowheads="1"/>
          </p:cNvPicPr>
          <p:nvPr/>
        </p:nvPicPr>
        <p:blipFill>
          <a:blip r:embed="rId3">
            <a:lum bright="100000"/>
          </a:blip>
          <a:srcRect l="12500" b="-12538"/>
          <a:stretch>
            <a:fillRect/>
          </a:stretch>
        </p:blipFill>
        <p:spPr bwMode="auto">
          <a:xfrm>
            <a:off x="0" y="3398264"/>
            <a:ext cx="8001000" cy="25933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804672"/>
            <a:ext cx="8031163" cy="1523494"/>
          </a:xfrm>
        </p:spPr>
        <p:txBody>
          <a:bodyPr anchor="ctr" anchorCtr="0">
            <a:noAutofit/>
          </a:bodyPr>
          <a:lstStyle>
            <a:lvl1pPr algn="l" defTabSz="9143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5400" b="0" kern="1200" cap="none" spc="-150" dirty="0">
                <a:ln w="3175">
                  <a:noFill/>
                </a:ln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  <a:ea typeface="+mn-ea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344988"/>
            <a:ext cx="8031163" cy="461665"/>
          </a:xfrm>
        </p:spPr>
        <p:txBody>
          <a:bodyPr>
            <a:noAutofit/>
          </a:bodyPr>
          <a:lstStyle>
            <a:lvl1pPr marL="0" indent="0" algn="l" defTabSz="914363" rtl="0" eaLnBrk="1" latinLnBrk="0" hangingPunct="1">
              <a:lnSpc>
                <a:spcPct val="90000"/>
              </a:lnSpc>
              <a:spcBef>
                <a:spcPts val="0"/>
              </a:spcBef>
              <a:buFontTx/>
              <a:buNone/>
              <a:defRPr lang="en-US" sz="3200" kern="12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28000">
                      <a:schemeClr val="accent5"/>
                    </a:gs>
                    <a:gs pos="62000">
                      <a:schemeClr val="accent2"/>
                    </a:gs>
                    <a:gs pos="88000">
                      <a:schemeClr val="bg2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egoe" pitchFamily="34" charset="0"/>
                <a:ea typeface="+mn-ea"/>
                <a:cs typeface="+mn-cs"/>
              </a:defRPr>
            </a:lvl1pPr>
          </a:lstStyle>
          <a:p>
            <a:pPr marL="0" lvl="0" indent="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en-US" dirty="0" smtClean="0"/>
              <a:t>click to…</a:t>
            </a:r>
          </a:p>
        </p:txBody>
      </p:sp>
      <p:pic>
        <p:nvPicPr>
          <p:cNvPr id="5" name="Picture 4" descr="MS-Research-logo.png"/>
          <p:cNvPicPr>
            <a:picLocks noChangeAspect="1"/>
          </p:cNvPicPr>
          <p:nvPr/>
        </p:nvPicPr>
        <p:blipFill>
          <a:blip r:embed="rId4">
            <a:lum bright="100000"/>
          </a:blip>
          <a:stretch>
            <a:fillRect/>
          </a:stretch>
        </p:blipFill>
        <p:spPr>
          <a:xfrm>
            <a:off x="7519239" y="6282881"/>
            <a:ext cx="1243761" cy="34652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Documents and Settings\sarahb\Desktop\DVD_ART34\Artwork_Imagery\Shapes\Lines\line drop shadow.png"/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lum/>
          </a:blip>
          <a:srcRect l="12500" b="-12538"/>
          <a:stretch>
            <a:fillRect/>
          </a:stretch>
        </p:blipFill>
        <p:spPr bwMode="auto">
          <a:xfrm>
            <a:off x="0" y="3398264"/>
            <a:ext cx="8001000" cy="25933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807848"/>
            <a:ext cx="8031427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344988"/>
            <a:ext cx="803116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bg2"/>
                </a:solidFill>
                <a:effectLst/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28000">
                      <a:schemeClr val="accent5"/>
                    </a:gs>
                    <a:gs pos="62000">
                      <a:schemeClr val="accent2"/>
                    </a:gs>
                    <a:gs pos="88000">
                      <a:schemeClr val="bg2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egoe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  <p:pic>
        <p:nvPicPr>
          <p:cNvPr id="6" name="Picture 5" descr="MS-Research-logo.png"/>
          <p:cNvPicPr>
            <a:picLocks noChangeAspect="1"/>
          </p:cNvPicPr>
          <p:nvPr/>
        </p:nvPicPr>
        <p:blipFill>
          <a:blip r:embed="rId4">
            <a:lum bright="100000"/>
          </a:blip>
          <a:stretch>
            <a:fillRect/>
          </a:stretch>
        </p:blipFill>
        <p:spPr>
          <a:xfrm>
            <a:off x="7519239" y="6282881"/>
            <a:ext cx="1243761" cy="34652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bg bwMode="lt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Segoe Semibold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193899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bg bwMode="ltGray"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762000"/>
            <a:ext cx="9144000" cy="5638800"/>
          </a:xfrm>
          <a:prstGeom prst="rect">
            <a:avLst/>
          </a:prstGeom>
          <a:gradFill>
            <a:gsLst>
              <a:gs pos="0">
                <a:srgbClr val="CCCCFF">
                  <a:alpha val="0"/>
                </a:srgbClr>
              </a:gs>
              <a:gs pos="17999">
                <a:schemeClr val="tx1">
                  <a:alpha val="78000"/>
                </a:schemeClr>
              </a:gs>
              <a:gs pos="36000">
                <a:schemeClr val="tx1"/>
              </a:gs>
              <a:gs pos="61000">
                <a:schemeClr val="tx1"/>
              </a:gs>
              <a:gs pos="82001">
                <a:schemeClr val="tx1">
                  <a:alpha val="84000"/>
                </a:schemeClr>
              </a:gs>
              <a:gs pos="100000">
                <a:srgbClr val="CCCCFF">
                  <a:alpha val="0"/>
                </a:srgbClr>
              </a:gs>
            </a:gsLst>
            <a:lin ang="16200000" scaled="0"/>
          </a:gradFill>
          <a:ln>
            <a:headEnd type="none" w="med" len="med"/>
            <a:tailEnd type="none" w="med" len="med"/>
          </a:ln>
          <a:effectLst/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prstMaterial="flat">
            <a:contourClr>
              <a:schemeClr val="accent2">
                <a:satMod val="30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gradFill>
                <a:gsLst>
                  <a:gs pos="5000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effectLst>
                <a:outerShdw blurRad="50800" dist="38100" dir="2700000" algn="tl" rotWithShape="0">
                  <a:schemeClr val="bg2">
                    <a:alpha val="40000"/>
                  </a:schemeClr>
                </a:outerShdw>
              </a:effectLst>
              <a:latin typeface="Segoe" pitchFamily="34" charset="0"/>
            </a:endParaRPr>
          </a:p>
        </p:txBody>
      </p:sp>
      <p:pic>
        <p:nvPicPr>
          <p:cNvPr id="2" name="Picture 1" descr="MS--and-Research-logo-treat.png"/>
          <p:cNvPicPr>
            <a:picLocks noChangeAspect="1"/>
          </p:cNvPicPr>
          <p:nvPr/>
        </p:nvPicPr>
        <p:blipFill>
          <a:blip r:embed="rId3"/>
          <a:srcRect l="75000" b="88889"/>
          <a:stretch>
            <a:fillRect/>
          </a:stretch>
        </p:blipFill>
        <p:spPr>
          <a:xfrm>
            <a:off x="6858000" y="0"/>
            <a:ext cx="2286000" cy="762000"/>
          </a:xfrm>
          <a:prstGeom prst="rect">
            <a:avLst/>
          </a:prstGeom>
        </p:spPr>
      </p:pic>
      <p:pic>
        <p:nvPicPr>
          <p:cNvPr id="3" name="Picture 2" descr="MS--and-Research-logo-treat.png"/>
          <p:cNvPicPr>
            <a:picLocks noChangeAspect="1"/>
          </p:cNvPicPr>
          <p:nvPr/>
        </p:nvPicPr>
        <p:blipFill>
          <a:blip r:embed="rId3"/>
          <a:srcRect l="80833" t="88889"/>
          <a:stretch>
            <a:fillRect/>
          </a:stretch>
        </p:blipFill>
        <p:spPr>
          <a:xfrm>
            <a:off x="7391400" y="6096000"/>
            <a:ext cx="1752600" cy="76200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8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971800" y="6579834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>
                  <a:gsLst>
                    <a:gs pos="36000">
                      <a:schemeClr val="tx1"/>
                    </a:gs>
                    <a:gs pos="86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Segoe" pitchFamily="34" charset="0"/>
          <a:ea typeface="+mn-ea"/>
          <a:cs typeface="Arial" charset="0"/>
        </a:defRPr>
      </a:lvl1pPr>
    </p:titleStyle>
    <p:bodyStyle>
      <a:lvl1pPr marL="460375" indent="-4603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3200" kern="1200">
          <a:solidFill>
            <a:schemeClr val="bg2"/>
          </a:solidFill>
          <a:effectLst/>
          <a:latin typeface="+mn-lt"/>
          <a:ea typeface="+mn-ea"/>
          <a:cs typeface="+mn-cs"/>
        </a:defRPr>
      </a:lvl1pPr>
      <a:lvl2pPr marL="855663" indent="-3952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800" kern="1200">
          <a:solidFill>
            <a:schemeClr val="bg2"/>
          </a:solidFill>
          <a:effectLst/>
          <a:latin typeface="+mn-lt"/>
          <a:ea typeface="+mn-ea"/>
          <a:cs typeface="+mn-cs"/>
        </a:defRPr>
      </a:lvl2pPr>
      <a:lvl3pPr marL="1258888" indent="-40322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bg2"/>
          </a:solidFill>
          <a:effectLst/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bg2"/>
          </a:solidFill>
          <a:effectLst/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bg2"/>
          </a:solidFill>
          <a:effectLst/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5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ransition>
    <p:fade/>
  </p:transition>
  <p:hf sldNum="0"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Segoe" pitchFamily="34" charset="0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000548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819400" y="6627813"/>
            <a:ext cx="3505200" cy="184666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marL="0" algn="ctr" defTabSz="914363" rtl="0" eaLnBrk="1" latinLnBrk="0" hangingPunct="1">
              <a:defRPr lang="en-US" sz="1200" kern="1200" smtClean="0">
                <a:gradFill>
                  <a:gsLst>
                    <a:gs pos="36000">
                      <a:schemeClr val="tx1"/>
                    </a:gs>
                    <a:gs pos="86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Segoe" pitchFamily="34" charset="0"/>
          <a:ea typeface="+mn-ea"/>
          <a:cs typeface="Arial" charset="0"/>
        </a:defRPr>
      </a:lvl1pPr>
    </p:titleStyle>
    <p:bodyStyle>
      <a:lvl1pPr marL="460375" indent="-4603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3200" kern="1200">
          <a:gradFill>
            <a:gsLst>
              <a:gs pos="50000">
                <a:schemeClr val="tx1"/>
              </a:gs>
              <a:gs pos="100000">
                <a:schemeClr val="tx1"/>
              </a:gs>
            </a:gsLst>
            <a:lin ang="5400000" scaled="0"/>
          </a:gra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855663" indent="-3952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800" kern="1200">
          <a:gradFill>
            <a:gsLst>
              <a:gs pos="50000">
                <a:schemeClr val="tx1"/>
              </a:gs>
              <a:gs pos="100000">
                <a:schemeClr val="tx1"/>
              </a:gs>
            </a:gsLst>
            <a:lin ang="5400000" scaled="0"/>
          </a:gra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258888" indent="-40322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gradFill>
            <a:gsLst>
              <a:gs pos="50000">
                <a:schemeClr val="tx1"/>
              </a:gs>
              <a:gs pos="100000">
                <a:schemeClr val="tx1"/>
              </a:gs>
            </a:gsLst>
            <a:lin ang="5400000" scaled="0"/>
          </a:gra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000" kern="1200">
          <a:gradFill>
            <a:gsLst>
              <a:gs pos="50000">
                <a:schemeClr val="tx1"/>
              </a:gs>
              <a:gs pos="100000">
                <a:schemeClr val="tx1"/>
              </a:gs>
            </a:gsLst>
            <a:lin ang="5400000" scaled="0"/>
          </a:gra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000" kern="1200">
          <a:gradFill>
            <a:gsLst>
              <a:gs pos="50000">
                <a:schemeClr val="tx1"/>
              </a:gs>
              <a:gs pos="100000">
                <a:schemeClr val="tx1"/>
              </a:gs>
            </a:gsLst>
            <a:lin ang="5400000" scaled="0"/>
          </a:gra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Segoe" pitchFamily="34" charset="0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research.microsoft.com/contracts" TargetMode="External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6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tags" Target="../tags/tag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6.jpeg"/><Relationship Id="rId2" Type="http://schemas.openxmlformats.org/officeDocument/2006/relationships/hyperlink" Target="http://www.amazon.com/Depth-What-you-need-master/dp/1933988363/ref=sr_1_1?ie=UTF8&amp;s=books&amp;qid=1275579004&amp;sr=8-1" TargetMode="External"/><Relationship Id="rId1" Type="http://schemas.openxmlformats.org/officeDocument/2006/relationships/slideLayout" Target="../slideLayouts/slideLayout17.xml"/><Relationship Id="rId6" Type="http://schemas.openxmlformats.org/officeDocument/2006/relationships/hyperlink" Target="http://www.amazon.com/C-4-0-Nutshell-Definitive-Reference/dp/0596800959/ref=sr_1_3?ie=UTF8&amp;s=books&amp;qid=1275579121&amp;sr=1-3" TargetMode="External"/><Relationship Id="rId5" Type="http://schemas.openxmlformats.org/officeDocument/2006/relationships/image" Target="../media/image15.jpeg"/><Relationship Id="rId4" Type="http://schemas.openxmlformats.org/officeDocument/2006/relationships/hyperlink" Target="http://www.amazon.com/CLR-via-Dev-Pro-Jeffrey-Richter/dp/0735627045/ref=sr_1_1?ie=UTF8&amp;s=books&amp;qid=1275579092&amp;sr=1-1" TargetMode="Externa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pexforfun.com/absverified" TargetMode="External"/><Relationship Id="rId1" Type="http://schemas.openxmlformats.org/officeDocument/2006/relationships/slideLayout" Target="../slideLayouts/slideLayout1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Practical verification with abstract interpretation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76600"/>
            <a:ext cx="7681913" cy="461665"/>
          </a:xfrm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/>
          <a:lstStyle/>
          <a:p>
            <a:endParaRPr lang="en-US" dirty="0" smtClean="0"/>
          </a:p>
          <a:p>
            <a:r>
              <a:rPr lang="en-US" i="1" dirty="0" smtClean="0"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37500">
                      <a:srgbClr val="FFE8A9"/>
                    </a:gs>
                    <a:gs pos="25000">
                      <a:srgbClr val="FFE69D"/>
                    </a:gs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lumMod val="75000"/>
                      </a:schemeClr>
                    </a:gs>
                  </a:gsLst>
                  <a:lin ang="5400000" scaled="0"/>
                </a:gradFill>
              </a:rPr>
              <a:t>Francesco Logozzo</a:t>
            </a:r>
          </a:p>
          <a:p>
            <a:endParaRPr lang="en-US" i="1" dirty="0" smtClean="0">
              <a:gradFill>
                <a:gsLst>
                  <a:gs pos="0">
                    <a:schemeClr val="tx2">
                      <a:lumMod val="75000"/>
                    </a:schemeClr>
                  </a:gs>
                  <a:gs pos="37500">
                    <a:srgbClr val="FFE8A9"/>
                  </a:gs>
                  <a:gs pos="25000">
                    <a:srgbClr val="FFE69D"/>
                  </a:gs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endParaRPr>
          </a:p>
          <a:p>
            <a:r>
              <a:rPr lang="en-US" sz="2400" dirty="0" smtClean="0"/>
              <a:t>Joint work with Manuel </a:t>
            </a:r>
            <a:r>
              <a:rPr lang="en-US" sz="2400" dirty="0" smtClean="0"/>
              <a:t>Fahndrich </a:t>
            </a:r>
            <a:endParaRPr lang="en-US" i="1" dirty="0" smtClean="0">
              <a:gradFill>
                <a:gsLst>
                  <a:gs pos="0">
                    <a:schemeClr val="tx2">
                      <a:lumMod val="75000"/>
                    </a:schemeClr>
                  </a:gs>
                  <a:gs pos="37500">
                    <a:srgbClr val="FFE8A9"/>
                  </a:gs>
                  <a:gs pos="25000">
                    <a:srgbClr val="FFE69D"/>
                  </a:gs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endParaRPr>
          </a:p>
          <a:p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6019800"/>
            <a:ext cx="1943297" cy="71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662362" y="5181600"/>
            <a:ext cx="47478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u="sng" dirty="0">
                <a:hlinkClick r:id="rId3"/>
              </a:rPr>
              <a:t>http://research.microsoft.com/contracts</a:t>
            </a:r>
            <a:r>
              <a:rPr lang="en-US" sz="2000" dirty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7315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obligations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066800"/>
            <a:ext cx="8610600" cy="5115246"/>
          </a:xfrm>
        </p:spPr>
        <p:txBody>
          <a:bodyPr/>
          <a:lstStyle/>
          <a:p>
            <a:r>
              <a:rPr lang="en-US" dirty="0"/>
              <a:t>Implicit</a:t>
            </a:r>
          </a:p>
          <a:p>
            <a:pPr lvl="1"/>
            <a:r>
              <a:rPr lang="en-US" dirty="0" err="1"/>
              <a:t>NonNull</a:t>
            </a:r>
            <a:r>
              <a:rPr lang="en-US" dirty="0"/>
              <a:t> checking</a:t>
            </a:r>
          </a:p>
          <a:p>
            <a:pPr lvl="1"/>
            <a:r>
              <a:rPr lang="en-US" dirty="0"/>
              <a:t>Bounds checking</a:t>
            </a:r>
          </a:p>
          <a:p>
            <a:pPr lvl="1"/>
            <a:r>
              <a:rPr lang="en-US" dirty="0"/>
              <a:t>Divisions by zero, overflows, float </a:t>
            </a:r>
            <a:r>
              <a:rPr lang="en-US" dirty="0" smtClean="0"/>
              <a:t>comparisons</a:t>
            </a:r>
          </a:p>
          <a:p>
            <a:pPr lvl="1"/>
            <a:r>
              <a:rPr lang="en-US" dirty="0" smtClean="0"/>
              <a:t>…</a:t>
            </a:r>
            <a:endParaRPr lang="en-US" dirty="0"/>
          </a:p>
          <a:p>
            <a:r>
              <a:rPr lang="en-US" dirty="0" smtClean="0"/>
              <a:t>Explicit </a:t>
            </a:r>
            <a:endParaRPr lang="en-US" dirty="0"/>
          </a:p>
          <a:p>
            <a:pPr lvl="1"/>
            <a:r>
              <a:rPr lang="en-US" dirty="0"/>
              <a:t>Assertions</a:t>
            </a:r>
          </a:p>
          <a:p>
            <a:pPr lvl="1"/>
            <a:r>
              <a:rPr lang="en-US" dirty="0"/>
              <a:t>When calling a method, its precondition</a:t>
            </a:r>
          </a:p>
          <a:p>
            <a:pPr lvl="1"/>
            <a:r>
              <a:rPr lang="en-US" dirty="0"/>
              <a:t>When returning from a method</a:t>
            </a:r>
          </a:p>
          <a:p>
            <a:pPr lvl="2"/>
            <a:r>
              <a:rPr lang="en-US" dirty="0" smtClean="0"/>
              <a:t>its </a:t>
            </a:r>
            <a:r>
              <a:rPr lang="en-US" dirty="0" err="1"/>
              <a:t>postcondition</a:t>
            </a:r>
            <a:endParaRPr lang="en-US" dirty="0"/>
          </a:p>
          <a:p>
            <a:pPr lvl="2"/>
            <a:r>
              <a:rPr lang="en-US" dirty="0"/>
              <a:t>its object </a:t>
            </a:r>
            <a:r>
              <a:rPr lang="en-US" dirty="0" smtClean="0"/>
              <a:t>invariant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5040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steps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504753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Read the </a:t>
            </a:r>
            <a:r>
              <a:rPr lang="en-US" dirty="0" err="1" smtClean="0"/>
              <a:t>bytecode</a:t>
            </a:r>
            <a:r>
              <a:rPr lang="en-US" dirty="0" smtClean="0"/>
              <a:t>, extract contracts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Program transformations:</a:t>
            </a:r>
          </a:p>
          <a:p>
            <a:pPr marL="909638" lvl="1" indent="-514350">
              <a:buFont typeface="+mj-lt"/>
              <a:buAutoNum type="arabicPeriod"/>
            </a:pPr>
            <a:r>
              <a:rPr lang="en-US" dirty="0" smtClean="0"/>
              <a:t>De-Stack</a:t>
            </a:r>
          </a:p>
          <a:p>
            <a:pPr marL="909638" lvl="1" indent="-514350">
              <a:buFont typeface="+mj-lt"/>
              <a:buAutoNum type="arabicPeriod"/>
            </a:pPr>
            <a:r>
              <a:rPr lang="en-US" dirty="0" smtClean="0"/>
              <a:t>CFG Construction</a:t>
            </a:r>
          </a:p>
          <a:p>
            <a:pPr marL="909638" lvl="1" indent="-514350">
              <a:buFont typeface="+mj-lt"/>
              <a:buAutoNum type="arabicPeriod"/>
            </a:pPr>
            <a:r>
              <a:rPr lang="en-US" dirty="0" smtClean="0"/>
              <a:t>De-heap</a:t>
            </a:r>
          </a:p>
          <a:p>
            <a:pPr marL="909638" lvl="1" indent="-514350">
              <a:buFont typeface="+mj-lt"/>
              <a:buAutoNum type="arabicPeriod"/>
            </a:pPr>
            <a:r>
              <a:rPr lang="en-US" dirty="0" smtClean="0"/>
              <a:t>Expression recovery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Value Analyses</a:t>
            </a:r>
          </a:p>
          <a:p>
            <a:pPr marL="909638" lvl="1" indent="-514350">
              <a:buFont typeface="Arial" pitchFamily="34" charset="0"/>
              <a:buChar char="•"/>
            </a:pPr>
            <a:r>
              <a:rPr lang="en-US" dirty="0" smtClean="0"/>
              <a:t>Non-null, numerical, containers, buffers …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Checking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Inference propagation</a:t>
            </a:r>
          </a:p>
        </p:txBody>
      </p:sp>
    </p:spTree>
    <p:extLst>
      <p:ext uri="{BB962C8B-B14F-4D97-AF65-F5344CB8AC3E}">
        <p14:creationId xmlns:p14="http://schemas.microsoft.com/office/powerpoint/2010/main" val="4608141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Analyzing Bytecode?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505849"/>
          </a:xfrm>
        </p:spPr>
        <p:txBody>
          <a:bodyPr/>
          <a:lstStyle/>
          <a:p>
            <a:r>
              <a:rPr lang="en-US" dirty="0" smtClean="0"/>
              <a:t>Stable, standard format</a:t>
            </a:r>
          </a:p>
          <a:p>
            <a:pPr lvl="1"/>
            <a:r>
              <a:rPr lang="en-US" dirty="0" smtClean="0"/>
              <a:t>Languages change, </a:t>
            </a:r>
            <a:r>
              <a:rPr lang="en-US" dirty="0" err="1" smtClean="0"/>
              <a:t>bytecode</a:t>
            </a:r>
            <a:r>
              <a:rPr lang="en-US" dirty="0" smtClean="0"/>
              <a:t> does not</a:t>
            </a:r>
          </a:p>
          <a:p>
            <a:pPr lvl="1"/>
            <a:r>
              <a:rPr lang="en-US" dirty="0" smtClean="0"/>
              <a:t>C# 2.0 -&gt; C# 3.0 -&gt; C# 4.0</a:t>
            </a:r>
          </a:p>
          <a:p>
            <a:r>
              <a:rPr lang="en-US" dirty="0" smtClean="0"/>
              <a:t>Analyze one instead of many</a:t>
            </a:r>
          </a:p>
          <a:p>
            <a:pPr lvl="1"/>
            <a:r>
              <a:rPr lang="en-US" dirty="0" smtClean="0"/>
              <a:t>C#, VB, Managed C++, F#, Delphi, Oxygen …</a:t>
            </a:r>
          </a:p>
          <a:p>
            <a:r>
              <a:rPr lang="en-US" dirty="0" smtClean="0"/>
              <a:t>Leverage the compiler work</a:t>
            </a:r>
          </a:p>
          <a:p>
            <a:pPr lvl="1"/>
            <a:r>
              <a:rPr lang="en-US" dirty="0" smtClean="0"/>
              <a:t>Type inference, generics …</a:t>
            </a:r>
          </a:p>
          <a:p>
            <a:r>
              <a:rPr lang="en-US" dirty="0" smtClean="0"/>
              <a:t>Main Drawback: Structure lost</a:t>
            </a:r>
          </a:p>
          <a:p>
            <a:pPr lvl="1"/>
            <a:r>
              <a:rPr lang="en-US" dirty="0" smtClean="0"/>
              <a:t>Should Reconstruct it!</a:t>
            </a:r>
          </a:p>
        </p:txBody>
      </p:sp>
    </p:spTree>
    <p:extLst>
      <p:ext uri="{BB962C8B-B14F-4D97-AF65-F5344CB8AC3E}">
        <p14:creationId xmlns:p14="http://schemas.microsoft.com/office/powerpoint/2010/main" val="19221914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 Analysis Stack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23517960"/>
              </p:ext>
            </p:extLst>
          </p:nvPr>
        </p:nvGraphicFramePr>
        <p:xfrm>
          <a:off x="1447800" y="18796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691162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 abstraction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1325819"/>
            <a:ext cx="3861955" cy="440120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400" dirty="0">
                <a:latin typeface="Consolas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public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class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400" dirty="0">
                <a:solidFill>
                  <a:srgbClr val="2B91AF"/>
                </a:solidFill>
                <a:latin typeface="Consolas"/>
              </a:rPr>
              <a:t>Alias</a:t>
            </a:r>
            <a:endParaRPr lang="en-US" sz="1400" dirty="0">
              <a:solidFill>
                <a:prstClr val="black"/>
              </a:solidFill>
              <a:latin typeface="Consolas"/>
            </a:endParaRPr>
          </a:p>
          <a:p>
            <a:r>
              <a:rPr lang="en-US" sz="1400" dirty="0">
                <a:solidFill>
                  <a:prstClr val="black"/>
                </a:solidFill>
                <a:latin typeface="Consolas"/>
              </a:rPr>
              <a:t>  {</a:t>
            </a:r>
          </a:p>
          <a:p>
            <a:r>
              <a:rPr lang="en-US" sz="14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x;</a:t>
            </a:r>
          </a:p>
          <a:p>
            <a:endParaRPr lang="en-US" sz="1400" dirty="0">
              <a:solidFill>
                <a:prstClr val="black"/>
              </a:solidFill>
              <a:latin typeface="Consolas"/>
            </a:endParaRPr>
          </a:p>
          <a:p>
            <a:r>
              <a:rPr lang="en-US" sz="14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public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Foo(</a:t>
            </a:r>
            <a:r>
              <a:rPr lang="en-US" sz="1400" dirty="0" err="1">
                <a:solidFill>
                  <a:srgbClr val="0000FF"/>
                </a:solidFill>
                <a:latin typeface="Consolas"/>
              </a:rPr>
              <a:t>bool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b)</a:t>
            </a:r>
          </a:p>
          <a:p>
            <a:r>
              <a:rPr lang="en-US" sz="14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en-US" sz="1400" dirty="0" smtClean="0">
                <a:solidFill>
                  <a:srgbClr val="2B91AF"/>
                </a:solidFill>
                <a:latin typeface="Consolas"/>
              </a:rPr>
              <a:t>      </a:t>
            </a:r>
            <a:r>
              <a:rPr lang="en-US" sz="1400" dirty="0" err="1" smtClean="0">
                <a:solidFill>
                  <a:srgbClr val="2B91AF"/>
                </a:solidFill>
                <a:latin typeface="Consolas"/>
              </a:rPr>
              <a:t>Contract.</a:t>
            </a:r>
            <a:r>
              <a:rPr lang="en-US" sz="1400" dirty="0" err="1" smtClean="0">
                <a:solidFill>
                  <a:prstClr val="black"/>
                </a:solidFill>
                <a:latin typeface="Consolas"/>
              </a:rPr>
              <a:t>Ensures</a:t>
            </a:r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1400" dirty="0" err="1" smtClean="0">
                <a:solidFill>
                  <a:prstClr val="black"/>
                </a:solidFill>
                <a:latin typeface="Consolas"/>
              </a:rPr>
              <a:t>tmp.x</a:t>
            </a:r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 &gt;= -20);</a:t>
            </a:r>
            <a:endParaRPr lang="en-US" sz="1400" dirty="0">
              <a:solidFill>
                <a:prstClr val="black"/>
              </a:solidFill>
              <a:latin typeface="Consolas"/>
            </a:endParaRPr>
          </a:p>
          <a:p>
            <a:endParaRPr lang="en-US" sz="1400" dirty="0">
              <a:solidFill>
                <a:prstClr val="black"/>
              </a:solidFill>
              <a:latin typeface="Consolas"/>
            </a:endParaRPr>
          </a:p>
          <a:p>
            <a:r>
              <a:rPr lang="en-US" sz="1400" dirty="0">
                <a:solidFill>
                  <a:prstClr val="black"/>
                </a:solidFill>
                <a:latin typeface="Consolas"/>
              </a:rPr>
              <a:t>      </a:t>
            </a:r>
            <a:r>
              <a:rPr lang="en-US" sz="1400" dirty="0">
                <a:solidFill>
                  <a:srgbClr val="2B91AF"/>
                </a:solidFill>
                <a:latin typeface="Consolas"/>
              </a:rPr>
              <a:t>Alias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Consolas"/>
              </a:rPr>
              <a:t>tmp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new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400" dirty="0">
                <a:solidFill>
                  <a:srgbClr val="2B91AF"/>
                </a:solidFill>
                <a:latin typeface="Consolas"/>
              </a:rPr>
              <a:t>Alias</a:t>
            </a:r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();</a:t>
            </a:r>
            <a:endParaRPr lang="en-US" sz="1400" dirty="0">
              <a:solidFill>
                <a:prstClr val="black"/>
              </a:solidFill>
              <a:latin typeface="Consolas"/>
            </a:endParaRPr>
          </a:p>
          <a:p>
            <a:r>
              <a:rPr lang="en-US" sz="1400" dirty="0">
                <a:solidFill>
                  <a:prstClr val="black"/>
                </a:solidFill>
                <a:latin typeface="Consolas"/>
              </a:rPr>
              <a:t>      </a:t>
            </a:r>
            <a:r>
              <a:rPr lang="en-US" sz="1400" dirty="0" err="1">
                <a:solidFill>
                  <a:prstClr val="black"/>
                </a:solidFill>
                <a:latin typeface="Consolas"/>
              </a:rPr>
              <a:t>tmp.x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= -11;</a:t>
            </a:r>
          </a:p>
          <a:p>
            <a:endParaRPr lang="en-US" sz="1400" dirty="0">
              <a:solidFill>
                <a:prstClr val="black"/>
              </a:solidFill>
              <a:latin typeface="Consolas"/>
            </a:endParaRPr>
          </a:p>
          <a:p>
            <a:r>
              <a:rPr lang="en-US" sz="1400" dirty="0">
                <a:solidFill>
                  <a:prstClr val="black"/>
                </a:solidFill>
                <a:latin typeface="Consolas"/>
              </a:rPr>
              <a:t>      </a:t>
            </a:r>
            <a:r>
              <a:rPr lang="en-US" sz="1400" dirty="0">
                <a:solidFill>
                  <a:srgbClr val="2B91AF"/>
                </a:solidFill>
                <a:latin typeface="Consolas"/>
              </a:rPr>
              <a:t>Alias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Consolas"/>
              </a:rPr>
              <a:t>alias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1400" dirty="0" err="1">
                <a:solidFill>
                  <a:prstClr val="black"/>
                </a:solidFill>
                <a:latin typeface="Consolas"/>
              </a:rPr>
              <a:t>tmp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endParaRPr lang="en-US" sz="1400" dirty="0">
              <a:solidFill>
                <a:prstClr val="black"/>
              </a:solidFill>
              <a:latin typeface="Consolas"/>
            </a:endParaRPr>
          </a:p>
          <a:p>
            <a:r>
              <a:rPr lang="en-US" sz="1400" dirty="0">
                <a:solidFill>
                  <a:prstClr val="black"/>
                </a:solidFill>
                <a:latin typeface="Consolas"/>
              </a:rPr>
              <a:t>     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if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(b)</a:t>
            </a:r>
          </a:p>
          <a:p>
            <a:r>
              <a:rPr lang="en-US" sz="1400" dirty="0">
                <a:solidFill>
                  <a:prstClr val="black"/>
                </a:solidFill>
                <a:latin typeface="Consolas"/>
              </a:rPr>
              <a:t>      {</a:t>
            </a:r>
          </a:p>
          <a:p>
            <a:r>
              <a:rPr lang="en-US" sz="1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1400" dirty="0" err="1">
                <a:solidFill>
                  <a:prstClr val="black"/>
                </a:solidFill>
                <a:latin typeface="Consolas"/>
              </a:rPr>
              <a:t>alias.x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= 10;</a:t>
            </a:r>
          </a:p>
          <a:p>
            <a:r>
              <a:rPr lang="en-US" sz="1400" dirty="0">
                <a:solidFill>
                  <a:prstClr val="black"/>
                </a:solidFill>
                <a:latin typeface="Consolas"/>
              </a:rPr>
              <a:t>      }</a:t>
            </a:r>
          </a:p>
          <a:p>
            <a:endParaRPr lang="en-US" sz="1400" dirty="0">
              <a:solidFill>
                <a:prstClr val="black"/>
              </a:solidFill>
              <a:latin typeface="Consolas"/>
            </a:endParaRPr>
          </a:p>
          <a:p>
            <a:r>
              <a:rPr lang="en-US" sz="1400" dirty="0">
                <a:solidFill>
                  <a:prstClr val="black"/>
                </a:solidFill>
                <a:latin typeface="Consolas"/>
              </a:rPr>
              <a:t>    }</a:t>
            </a:r>
          </a:p>
          <a:p>
            <a:r>
              <a:rPr lang="en-US" sz="1400" dirty="0">
                <a:solidFill>
                  <a:prstClr val="black"/>
                </a:solidFill>
                <a:latin typeface="Consolas"/>
              </a:rPr>
              <a:t>  }</a:t>
            </a:r>
            <a:endParaRPr lang="en-US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05400" y="1698605"/>
            <a:ext cx="3733800" cy="310854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dirty="0">
                <a:latin typeface="Consolas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public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class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2B91AF"/>
                </a:solidFill>
                <a:latin typeface="Consolas"/>
              </a:rPr>
              <a:t>Alias</a:t>
            </a:r>
            <a:endParaRPr lang="en-US" sz="1400" dirty="0">
              <a:solidFill>
                <a:prstClr val="black"/>
              </a:solidFill>
              <a:latin typeface="Consolas"/>
            </a:endParaRPr>
          </a:p>
          <a:p>
            <a:r>
              <a:rPr lang="en-US" sz="1400" dirty="0">
                <a:solidFill>
                  <a:prstClr val="black"/>
                </a:solidFill>
                <a:latin typeface="Consolas"/>
              </a:rPr>
              <a:t>  {    </a:t>
            </a:r>
          </a:p>
          <a:p>
            <a:r>
              <a:rPr lang="en-US" sz="14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public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Foo(</a:t>
            </a:r>
            <a:r>
              <a:rPr lang="en-US" sz="1400" dirty="0" err="1">
                <a:solidFill>
                  <a:srgbClr val="0000FF"/>
                </a:solidFill>
                <a:latin typeface="Consolas"/>
              </a:rPr>
              <a:t>bool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b)</a:t>
            </a:r>
          </a:p>
          <a:p>
            <a:r>
              <a:rPr lang="en-US" sz="1400" dirty="0">
                <a:solidFill>
                  <a:prstClr val="black"/>
                </a:solidFill>
                <a:latin typeface="Consolas"/>
              </a:rPr>
              <a:t>    {</a:t>
            </a:r>
          </a:p>
          <a:p>
            <a:r>
              <a:rPr lang="en-US" sz="1400" dirty="0">
                <a:solidFill>
                  <a:prstClr val="black"/>
                </a:solidFill>
                <a:latin typeface="Consolas"/>
              </a:rPr>
              <a:t>     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svX = -11;</a:t>
            </a:r>
          </a:p>
          <a:p>
            <a:r>
              <a:rPr lang="en-US" sz="1400" dirty="0">
                <a:solidFill>
                  <a:srgbClr val="0000FF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0000FF"/>
                </a:solidFill>
                <a:latin typeface="Consolas"/>
              </a:rPr>
              <a:t>     </a:t>
            </a:r>
          </a:p>
          <a:p>
            <a:r>
              <a:rPr lang="en-US" sz="1400" dirty="0">
                <a:solidFill>
                  <a:srgbClr val="0000FF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0000FF"/>
                </a:solidFill>
                <a:latin typeface="Consolas"/>
              </a:rPr>
              <a:t>     assume</a:t>
            </a:r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(b)</a:t>
            </a:r>
          </a:p>
          <a:p>
            <a:r>
              <a:rPr lang="en-US" sz="1400" dirty="0">
                <a:solidFill>
                  <a:prstClr val="black"/>
                </a:solidFill>
                <a:latin typeface="Consolas"/>
              </a:rPr>
              <a:t>      {</a:t>
            </a:r>
          </a:p>
          <a:p>
            <a:r>
              <a:rPr lang="en-US" sz="1400" dirty="0">
                <a:solidFill>
                  <a:prstClr val="black"/>
                </a:solidFill>
                <a:latin typeface="Consolas"/>
              </a:rPr>
              <a:t>        svX = 10;</a:t>
            </a:r>
          </a:p>
          <a:p>
            <a:r>
              <a:rPr lang="en-US" sz="1400" dirty="0">
                <a:solidFill>
                  <a:prstClr val="black"/>
                </a:solidFill>
                <a:latin typeface="Consolas"/>
              </a:rPr>
              <a:t>      }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      </a:t>
            </a:r>
          </a:p>
          <a:p>
            <a:r>
              <a:rPr lang="en-US" sz="1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     </a:t>
            </a:r>
            <a:r>
              <a:rPr lang="en-US" sz="1400" dirty="0" smtClean="0">
                <a:solidFill>
                  <a:srgbClr val="0000FF"/>
                </a:solidFill>
                <a:latin typeface="Consolas"/>
              </a:rPr>
              <a:t>assert </a:t>
            </a:r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(svX 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&gt;</a:t>
            </a:r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= -20);</a:t>
            </a:r>
            <a:endParaRPr lang="en-US" sz="1400" dirty="0">
              <a:solidFill>
                <a:prstClr val="black"/>
              </a:solidFill>
              <a:latin typeface="Consolas"/>
            </a:endParaRPr>
          </a:p>
          <a:p>
            <a:r>
              <a:rPr lang="en-US" sz="1400" dirty="0">
                <a:solidFill>
                  <a:prstClr val="black"/>
                </a:solidFill>
                <a:latin typeface="Consolas"/>
              </a:rPr>
              <a:t>    }</a:t>
            </a:r>
          </a:p>
          <a:p>
            <a:r>
              <a:rPr lang="en-US" sz="1400" dirty="0">
                <a:solidFill>
                  <a:prstClr val="black"/>
                </a:solidFill>
                <a:latin typeface="Consolas"/>
              </a:rPr>
              <a:t>  }</a:t>
            </a:r>
            <a:endParaRPr lang="en-US" sz="1400" dirty="0"/>
          </a:p>
        </p:txBody>
      </p:sp>
      <p:sp>
        <p:nvSpPr>
          <p:cNvPr id="23" name="Right Arrow 22"/>
          <p:cNvSpPr/>
          <p:nvPr/>
        </p:nvSpPr>
        <p:spPr bwMode="auto">
          <a:xfrm>
            <a:off x="4191000" y="2062557"/>
            <a:ext cx="762000" cy="670441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4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5791200"/>
            <a:ext cx="8382000" cy="984885"/>
          </a:xfrm>
        </p:spPr>
        <p:txBody>
          <a:bodyPr/>
          <a:lstStyle/>
          <a:p>
            <a:r>
              <a:rPr lang="en-US" dirty="0" smtClean="0"/>
              <a:t>Output: program in scalar form</a:t>
            </a:r>
            <a:endParaRPr lang="en-US" dirty="0"/>
          </a:p>
          <a:p>
            <a:r>
              <a:rPr lang="en-US" dirty="0" smtClean="0"/>
              <a:t>Optimistic assumptions </a:t>
            </a:r>
            <a:r>
              <a:rPr lang="en-US" smtClean="0"/>
              <a:t>on external aliasing</a:t>
            </a:r>
            <a:endParaRPr lang="en-US" dirty="0" smtClean="0"/>
          </a:p>
        </p:txBody>
      </p:sp>
      <p:cxnSp>
        <p:nvCxnSpPr>
          <p:cNvPr id="5" name="Curved Connector 4"/>
          <p:cNvCxnSpPr/>
          <p:nvPr/>
        </p:nvCxnSpPr>
        <p:spPr>
          <a:xfrm>
            <a:off x="3962400" y="2819400"/>
            <a:ext cx="1828800" cy="1371600"/>
          </a:xfrm>
          <a:prstGeom prst="curvedConnector3">
            <a:avLst/>
          </a:prstGeom>
          <a:ln cmpd="sng"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602827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Analyses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573560"/>
          </a:xfrm>
        </p:spPr>
        <p:txBody>
          <a:bodyPr/>
          <a:lstStyle/>
          <a:p>
            <a:r>
              <a:rPr lang="en-US" dirty="0" smtClean="0"/>
              <a:t>Built on the top of the stack</a:t>
            </a:r>
          </a:p>
          <a:p>
            <a:r>
              <a:rPr lang="en-US" dirty="0" smtClean="0"/>
              <a:t>Non-Null </a:t>
            </a:r>
          </a:p>
          <a:p>
            <a:pPr lvl="1"/>
            <a:r>
              <a:rPr lang="en-US" dirty="0" smtClean="0"/>
              <a:t>Is this object valid?</a:t>
            </a:r>
          </a:p>
          <a:p>
            <a:r>
              <a:rPr lang="en-US" dirty="0" smtClean="0"/>
              <a:t>Numerical</a:t>
            </a:r>
          </a:p>
          <a:p>
            <a:pPr lvl="1"/>
            <a:r>
              <a:rPr lang="en-US" dirty="0" smtClean="0"/>
              <a:t>Ranges and linear restraints over variables</a:t>
            </a:r>
          </a:p>
          <a:p>
            <a:r>
              <a:rPr lang="en-US" dirty="0" smtClean="0"/>
              <a:t>Arrays</a:t>
            </a:r>
          </a:p>
          <a:p>
            <a:pPr lvl="1"/>
            <a:r>
              <a:rPr lang="en-US" dirty="0" smtClean="0"/>
              <a:t>Compound structure values</a:t>
            </a:r>
          </a:p>
          <a:p>
            <a:r>
              <a:rPr lang="en-US" dirty="0" smtClean="0"/>
              <a:t>Enums</a:t>
            </a:r>
          </a:p>
          <a:p>
            <a:pPr lvl="1"/>
            <a:r>
              <a:rPr lang="en-US" dirty="0" smtClean="0"/>
              <a:t>Which </a:t>
            </a:r>
            <a:r>
              <a:rPr lang="en-US" dirty="0" err="1" smtClean="0"/>
              <a:t>enum</a:t>
            </a:r>
            <a:r>
              <a:rPr lang="en-US" dirty="0" smtClean="0"/>
              <a:t> values are legal?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4287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ntervals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1905000"/>
            <a:ext cx="3733800" cy="310854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dirty="0">
                <a:latin typeface="Consolas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public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class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2B91AF"/>
                </a:solidFill>
                <a:latin typeface="Consolas"/>
              </a:rPr>
              <a:t>Alias</a:t>
            </a:r>
            <a:endParaRPr lang="en-US" sz="1400" dirty="0">
              <a:solidFill>
                <a:prstClr val="black"/>
              </a:solidFill>
              <a:latin typeface="Consolas"/>
            </a:endParaRPr>
          </a:p>
          <a:p>
            <a:r>
              <a:rPr lang="en-US" sz="1400" dirty="0">
                <a:solidFill>
                  <a:prstClr val="black"/>
                </a:solidFill>
                <a:latin typeface="Consolas"/>
              </a:rPr>
              <a:t>  {    </a:t>
            </a:r>
          </a:p>
          <a:p>
            <a:r>
              <a:rPr lang="en-US" sz="14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public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Foo(</a:t>
            </a:r>
            <a:r>
              <a:rPr lang="en-US" sz="1400" dirty="0" smtClean="0">
                <a:solidFill>
                  <a:srgbClr val="0000FF"/>
                </a:solidFill>
                <a:latin typeface="Consolas"/>
              </a:rPr>
              <a:t>int </a:t>
            </a:r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f, </a:t>
            </a:r>
            <a:r>
              <a:rPr lang="en-US" sz="1400" dirty="0" smtClean="0">
                <a:solidFill>
                  <a:srgbClr val="0000FF"/>
                </a:solidFill>
                <a:latin typeface="Consolas"/>
              </a:rPr>
              <a:t>int </a:t>
            </a:r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max)</a:t>
            </a:r>
            <a:endParaRPr lang="en-US" sz="1400" dirty="0">
              <a:solidFill>
                <a:prstClr val="black"/>
              </a:solidFill>
              <a:latin typeface="Consolas"/>
            </a:endParaRPr>
          </a:p>
          <a:p>
            <a:r>
              <a:rPr lang="en-US" sz="1400" dirty="0">
                <a:solidFill>
                  <a:prstClr val="black"/>
                </a:solidFill>
                <a:latin typeface="Consolas"/>
              </a:rPr>
              <a:t>    {</a:t>
            </a:r>
          </a:p>
          <a:p>
            <a:r>
              <a:rPr lang="en-US" sz="1400" dirty="0">
                <a:solidFill>
                  <a:prstClr val="black"/>
                </a:solidFill>
                <a:latin typeface="Consolas"/>
              </a:rPr>
              <a:t>     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x 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= 0</a:t>
            </a:r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;</a:t>
            </a:r>
            <a:endParaRPr lang="en-US" sz="1400" dirty="0">
              <a:solidFill>
                <a:prstClr val="black"/>
              </a:solidFill>
              <a:latin typeface="Consolas"/>
            </a:endParaRPr>
          </a:p>
          <a:p>
            <a:endParaRPr lang="en-US" sz="1400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0000FF"/>
                </a:solidFill>
                <a:latin typeface="Consolas"/>
              </a:rPr>
              <a:t>while</a:t>
            </a:r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 (x &lt; max)</a:t>
            </a:r>
            <a:endParaRPr lang="en-US" sz="1400" dirty="0">
              <a:solidFill>
                <a:prstClr val="black"/>
              </a:solidFill>
              <a:latin typeface="Consolas"/>
            </a:endParaRPr>
          </a:p>
          <a:p>
            <a:r>
              <a:rPr lang="en-US" sz="1400" dirty="0">
                <a:solidFill>
                  <a:prstClr val="black"/>
                </a:solidFill>
                <a:latin typeface="Consolas"/>
              </a:rPr>
              <a:t>      {</a:t>
            </a:r>
          </a:p>
          <a:p>
            <a:r>
              <a:rPr lang="en-US" sz="1400" dirty="0">
                <a:solidFill>
                  <a:prstClr val="black"/>
                </a:solidFill>
                <a:latin typeface="Consolas"/>
              </a:rPr>
              <a:t>        x</a:t>
            </a:r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++;</a:t>
            </a:r>
            <a:endParaRPr lang="en-US" sz="1400" dirty="0">
              <a:solidFill>
                <a:prstClr val="black"/>
              </a:solidFill>
              <a:latin typeface="Consolas"/>
            </a:endParaRPr>
          </a:p>
          <a:p>
            <a:r>
              <a:rPr lang="en-US" sz="1400" dirty="0">
                <a:solidFill>
                  <a:prstClr val="black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}</a:t>
            </a:r>
          </a:p>
          <a:p>
            <a:endParaRPr lang="en-US" sz="1400" dirty="0">
              <a:solidFill>
                <a:prstClr val="black"/>
              </a:solidFill>
              <a:latin typeface="Consolas"/>
            </a:endParaRPr>
          </a:p>
          <a:p>
            <a:r>
              <a:rPr lang="en-US" sz="1400" dirty="0">
                <a:solidFill>
                  <a:prstClr val="black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2B91AF"/>
                </a:solidFill>
                <a:latin typeface="Consolas"/>
              </a:rPr>
              <a:t>Contract</a:t>
            </a:r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.Assert(x &gt;= -20);</a:t>
            </a:r>
            <a:endParaRPr lang="en-US" sz="1400" dirty="0">
              <a:solidFill>
                <a:prstClr val="black"/>
              </a:solidFill>
              <a:latin typeface="Consolas"/>
            </a:endParaRPr>
          </a:p>
          <a:p>
            <a:r>
              <a:rPr lang="en-US" sz="1400" dirty="0">
                <a:solidFill>
                  <a:prstClr val="black"/>
                </a:solidFill>
                <a:latin typeface="Consolas"/>
              </a:rPr>
              <a:t>    }</a:t>
            </a:r>
          </a:p>
          <a:p>
            <a:r>
              <a:rPr lang="en-US" sz="1400" dirty="0">
                <a:solidFill>
                  <a:prstClr val="black"/>
                </a:solidFill>
                <a:latin typeface="Consolas"/>
              </a:rPr>
              <a:t>  }</a:t>
            </a:r>
            <a:endParaRPr lang="en-US" sz="1400" dirty="0"/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5638800" y="2743200"/>
            <a:ext cx="3124200" cy="838200"/>
          </a:xfrm>
          <a:prstGeom prst="wedgeRoundRectCallout">
            <a:avLst>
              <a:gd name="adj1" fmla="val -155245"/>
              <a:gd name="adj2" fmla="val -5412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Infer x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∈[0, +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oo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</a:t>
            </a: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5755640" y="5410200"/>
            <a:ext cx="3124200" cy="838200"/>
          </a:xfrm>
          <a:prstGeom prst="wedgeRoundRectCallout">
            <a:avLst>
              <a:gd name="adj1" fmla="val -139863"/>
              <a:gd name="adj2" fmla="val -15535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Check: Ok!</a:t>
            </a:r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5486400" y="4111289"/>
            <a:ext cx="3124200" cy="838200"/>
          </a:xfrm>
          <a:prstGeom prst="wedgeRoundRectCallout">
            <a:avLst>
              <a:gd name="adj1" fmla="val -163990"/>
              <a:gd name="adj2" fmla="val -94913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No overflow!</a:t>
            </a:r>
          </a:p>
        </p:txBody>
      </p:sp>
    </p:spTree>
    <p:extLst>
      <p:ext uri="{BB962C8B-B14F-4D97-AF65-F5344CB8AC3E}">
        <p14:creationId xmlns:p14="http://schemas.microsoft.com/office/powerpoint/2010/main" val="36050676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DisIntervals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43198"/>
          </a:xfrm>
        </p:spPr>
        <p:txBody>
          <a:bodyPr/>
          <a:lstStyle/>
          <a:p>
            <a:r>
              <a:rPr lang="en-US" dirty="0" smtClean="0"/>
              <a:t>Disjunctions of intervals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2057399"/>
            <a:ext cx="8458200" cy="418576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  <a:latin typeface="Consolas"/>
              </a:rPr>
              <a:t>public</a:t>
            </a:r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400" dirty="0" err="1">
                <a:solidFill>
                  <a:srgbClr val="0000FF"/>
                </a:solidFill>
                <a:latin typeface="Consolas"/>
              </a:rPr>
              <a:t>enum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400" dirty="0" err="1">
                <a:solidFill>
                  <a:srgbClr val="2B91AF"/>
                </a:solidFill>
                <a:latin typeface="Consolas"/>
              </a:rPr>
              <a:t>ItalianBikeBrand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{ </a:t>
            </a:r>
            <a:r>
              <a:rPr lang="en-US" sz="1400" dirty="0" err="1" smtClean="0">
                <a:solidFill>
                  <a:prstClr val="black"/>
                </a:solidFill>
                <a:latin typeface="Consolas"/>
              </a:rPr>
              <a:t>DeRosa</a:t>
            </a:r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=0, </a:t>
            </a:r>
            <a:r>
              <a:rPr lang="en-US" sz="1400" dirty="0" err="1" smtClean="0">
                <a:solidFill>
                  <a:prstClr val="black"/>
                </a:solidFill>
                <a:latin typeface="Consolas"/>
              </a:rPr>
              <a:t>Colnago</a:t>
            </a:r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=2, </a:t>
            </a:r>
            <a:r>
              <a:rPr lang="en-US" sz="1400" dirty="0" err="1" smtClean="0">
                <a:solidFill>
                  <a:prstClr val="black"/>
                </a:solidFill>
                <a:latin typeface="Consolas"/>
              </a:rPr>
              <a:t>Pinarello</a:t>
            </a:r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=4, </a:t>
            </a:r>
            <a:r>
              <a:rPr lang="en-US" sz="1400" dirty="0" err="1" smtClean="0">
                <a:solidFill>
                  <a:prstClr val="black"/>
                </a:solidFill>
                <a:latin typeface="Consolas"/>
              </a:rPr>
              <a:t>Daccordi</a:t>
            </a:r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=6 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endParaRPr lang="en-US" sz="1400" dirty="0">
              <a:solidFill>
                <a:prstClr val="black"/>
              </a:solidFill>
              <a:latin typeface="Consolas"/>
            </a:endParaRPr>
          </a:p>
          <a:p>
            <a:r>
              <a:rPr lang="en-US" sz="1400" dirty="0" smtClean="0">
                <a:solidFill>
                  <a:srgbClr val="0000FF"/>
                </a:solidFill>
                <a:latin typeface="Consolas"/>
              </a:rPr>
              <a:t>public</a:t>
            </a:r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string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Consolas"/>
              </a:rPr>
              <a:t>CityFor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1400" dirty="0" err="1">
                <a:solidFill>
                  <a:srgbClr val="2B91AF"/>
                </a:solidFill>
                <a:latin typeface="Consolas"/>
              </a:rPr>
              <a:t>ItalianBikeBrand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bike)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{</a:t>
            </a:r>
            <a:endParaRPr lang="en-US" sz="1400" dirty="0">
              <a:solidFill>
                <a:prstClr val="black"/>
              </a:solidFill>
              <a:latin typeface="Consolas"/>
            </a:endParaRPr>
          </a:p>
          <a:p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switch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(bike)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  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case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400" dirty="0" err="1">
                <a:solidFill>
                  <a:srgbClr val="2B91AF"/>
                </a:solidFill>
                <a:latin typeface="Consolas"/>
              </a:rPr>
              <a:t>ItalianBikeBrand</a:t>
            </a:r>
            <a:r>
              <a:rPr lang="en-US" sz="1400" dirty="0" err="1">
                <a:solidFill>
                  <a:prstClr val="black"/>
                </a:solidFill>
                <a:latin typeface="Consolas"/>
              </a:rPr>
              <a:t>.DeRosa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: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    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400" dirty="0">
                <a:solidFill>
                  <a:srgbClr val="A31515"/>
                </a:solidFill>
                <a:latin typeface="Consolas"/>
              </a:rPr>
              <a:t>"Milan"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  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case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400" dirty="0" err="1">
                <a:solidFill>
                  <a:srgbClr val="2B91AF"/>
                </a:solidFill>
                <a:latin typeface="Consolas"/>
              </a:rPr>
              <a:t>ItalianBikeBrand</a:t>
            </a:r>
            <a:r>
              <a:rPr lang="en-US" sz="1400" dirty="0" err="1">
                <a:solidFill>
                  <a:prstClr val="black"/>
                </a:solidFill>
                <a:latin typeface="Consolas"/>
              </a:rPr>
              <a:t>.Daccordi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: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    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400" dirty="0">
                <a:solidFill>
                  <a:srgbClr val="A31515"/>
                </a:solidFill>
                <a:latin typeface="Consolas"/>
              </a:rPr>
              <a:t>"Pisa"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r>
              <a:rPr lang="en-US" sz="1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case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400" dirty="0" err="1">
                <a:solidFill>
                  <a:srgbClr val="2B91AF"/>
                </a:solidFill>
                <a:latin typeface="Consolas"/>
              </a:rPr>
              <a:t>ItalianBikeBrand</a:t>
            </a:r>
            <a:r>
              <a:rPr lang="en-US" sz="1400" dirty="0" err="1">
                <a:solidFill>
                  <a:prstClr val="black"/>
                </a:solidFill>
                <a:latin typeface="Consolas"/>
              </a:rPr>
              <a:t>.Pinarello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:</a:t>
            </a:r>
          </a:p>
          <a:p>
            <a:r>
              <a:rPr lang="en-US" sz="1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400" dirty="0">
                <a:solidFill>
                  <a:srgbClr val="A31515"/>
                </a:solidFill>
                <a:latin typeface="Consolas"/>
              </a:rPr>
              <a:t>"Treviso"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   </a:t>
            </a:r>
            <a:r>
              <a:rPr lang="en-US" sz="1400" dirty="0" smtClean="0">
                <a:solidFill>
                  <a:srgbClr val="0000FF"/>
                </a:solidFill>
                <a:latin typeface="Consolas"/>
              </a:rPr>
              <a:t>case</a:t>
            </a:r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400" dirty="0" err="1" smtClean="0">
                <a:solidFill>
                  <a:srgbClr val="2B91AF"/>
                </a:solidFill>
                <a:latin typeface="Consolas"/>
              </a:rPr>
              <a:t>ItalianBikeBrand</a:t>
            </a:r>
            <a:r>
              <a:rPr lang="en-US" sz="1400" dirty="0" err="1" smtClean="0">
                <a:solidFill>
                  <a:prstClr val="black"/>
                </a:solidFill>
                <a:latin typeface="Consolas"/>
              </a:rPr>
              <a:t>.Colnago</a:t>
            </a:r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: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     </a:t>
            </a:r>
            <a:r>
              <a:rPr lang="en-US" sz="1400" dirty="0" smtClean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A31515"/>
                </a:solidFill>
                <a:latin typeface="Consolas"/>
              </a:rPr>
              <a:t>"Milan"</a:t>
            </a:r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   </a:t>
            </a:r>
            <a:r>
              <a:rPr lang="en-US" sz="1400" dirty="0" smtClean="0">
                <a:solidFill>
                  <a:srgbClr val="0000FF"/>
                </a:solidFill>
                <a:latin typeface="Consolas"/>
              </a:rPr>
              <a:t>default</a:t>
            </a:r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: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     </a:t>
            </a:r>
            <a:r>
              <a:rPr lang="en-US" sz="1400" dirty="0" smtClean="0">
                <a:solidFill>
                  <a:srgbClr val="2B91AF"/>
                </a:solidFill>
                <a:latin typeface="Consolas"/>
              </a:rPr>
              <a:t>Contract</a:t>
            </a:r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.Assert(</a:t>
            </a:r>
            <a:r>
              <a:rPr lang="en-US" sz="1400" dirty="0" smtClean="0">
                <a:solidFill>
                  <a:srgbClr val="0000FF"/>
                </a:solidFill>
                <a:latin typeface="Consolas"/>
              </a:rPr>
              <a:t>false</a:t>
            </a:r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); </a:t>
            </a:r>
            <a:r>
              <a:rPr lang="en-US" sz="1400" dirty="0">
                <a:solidFill>
                  <a:srgbClr val="008000"/>
                </a:solidFill>
                <a:latin typeface="Consolas"/>
              </a:rPr>
              <a:t>// Should prove </a:t>
            </a:r>
            <a:r>
              <a:rPr lang="en-US" sz="1400" dirty="0" smtClean="0">
                <a:solidFill>
                  <a:srgbClr val="008000"/>
                </a:solidFill>
                <a:latin typeface="Consolas"/>
              </a:rPr>
              <a:t>unreachable</a:t>
            </a:r>
            <a:endParaRPr lang="en-US" sz="1400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    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null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r>
              <a:rPr lang="en-US" sz="1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}</a:t>
            </a:r>
            <a:endParaRPr lang="en-US" sz="1400" dirty="0"/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4267200" y="3429000"/>
            <a:ext cx="4953000" cy="1046480"/>
          </a:xfrm>
          <a:prstGeom prst="wedgeRoundRectCallout">
            <a:avLst>
              <a:gd name="adj1" fmla="val -71862"/>
              <a:gd name="adj2" fmla="val 121763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DisIntervals infer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en-US" sz="2400" dirty="0" smtClean="0"/>
              <a:t>-∞,-1] [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1,1] [3,3] [5,5] [7, +</a:t>
            </a:r>
            <a:r>
              <a:rPr lang="en-US" sz="2400" dirty="0" smtClean="0"/>
              <a:t>∞]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</a:t>
            </a: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4267200" y="6019800"/>
            <a:ext cx="3124200" cy="838200"/>
          </a:xfrm>
          <a:prstGeom prst="wedgeRoundRectCallout">
            <a:avLst>
              <a:gd name="adj1" fmla="val -98729"/>
              <a:gd name="adj2" fmla="val -10080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Check: </a:t>
            </a:r>
            <a:r>
              <a:rPr lang="en-US" sz="2400" dirty="0"/>
              <a:t>⊥</a:t>
            </a:r>
            <a:endParaRPr lang="en-US" sz="2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4193059" y="4782820"/>
            <a:ext cx="4953000" cy="1046480"/>
          </a:xfrm>
          <a:prstGeom prst="wedgeRoundRectCallout">
            <a:avLst>
              <a:gd name="adj1" fmla="val -70365"/>
              <a:gd name="adj2" fmla="val 8407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Admissible values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[0,0] [2,2] [4,4] [6,6]</a:t>
            </a:r>
            <a:r>
              <a:rPr lang="en-US" sz="24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</a:t>
            </a:r>
            <a:endParaRPr lang="en-US" sz="2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3059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Numerical domain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5047536"/>
          </a:xfrm>
        </p:spPr>
        <p:txBody>
          <a:bodyPr/>
          <a:lstStyle/>
          <a:p>
            <a:r>
              <a:rPr lang="en-US" dirty="0" smtClean="0"/>
              <a:t>Reduced product of</a:t>
            </a:r>
          </a:p>
          <a:p>
            <a:pPr lvl="1"/>
            <a:r>
              <a:rPr lang="en-US" dirty="0" smtClean="0"/>
              <a:t>DisIntervals</a:t>
            </a:r>
          </a:p>
          <a:p>
            <a:pPr lvl="2"/>
            <a:r>
              <a:rPr lang="en-US" dirty="0"/>
              <a:t>x</a:t>
            </a:r>
            <a:r>
              <a:rPr lang="en-US" dirty="0" smtClean="0"/>
              <a:t> </a:t>
            </a:r>
            <a:r>
              <a:rPr lang="en-US" dirty="0" smtClean="0">
                <a:effectLst/>
              </a:rPr>
              <a:t>∈ [a</a:t>
            </a:r>
            <a:r>
              <a:rPr lang="en-US" baseline="-25000" dirty="0" smtClean="0">
                <a:effectLst/>
              </a:rPr>
              <a:t>0</a:t>
            </a:r>
            <a:r>
              <a:rPr lang="en-US" dirty="0" smtClean="0">
                <a:effectLst/>
              </a:rPr>
              <a:t>, b</a:t>
            </a:r>
            <a:r>
              <a:rPr lang="en-US" baseline="-25000" dirty="0" smtClean="0">
                <a:effectLst/>
              </a:rPr>
              <a:t>0</a:t>
            </a:r>
            <a:r>
              <a:rPr lang="en-US" dirty="0" smtClean="0">
                <a:effectLst/>
              </a:rPr>
              <a:t>] ∨ [a</a:t>
            </a:r>
            <a:r>
              <a:rPr lang="en-US" baseline="-25000" dirty="0" smtClean="0">
                <a:effectLst/>
              </a:rPr>
              <a:t>1</a:t>
            </a:r>
            <a:r>
              <a:rPr lang="en-US" dirty="0" smtClean="0">
                <a:effectLst/>
              </a:rPr>
              <a:t>, b</a:t>
            </a:r>
            <a:r>
              <a:rPr lang="en-US" baseline="-25000" dirty="0" smtClean="0">
                <a:effectLst/>
              </a:rPr>
              <a:t>1</a:t>
            </a:r>
            <a:r>
              <a:rPr lang="en-US" dirty="0" smtClean="0">
                <a:effectLst/>
              </a:rPr>
              <a:t>] </a:t>
            </a:r>
            <a:r>
              <a:rPr lang="en-US" dirty="0">
                <a:effectLst/>
              </a:rPr>
              <a:t>∨</a:t>
            </a:r>
            <a:r>
              <a:rPr lang="en-US" dirty="0" smtClean="0">
                <a:effectLst/>
              </a:rPr>
              <a:t>… ∨ [a</a:t>
            </a:r>
            <a:r>
              <a:rPr lang="en-US" baseline="-25000" dirty="0" smtClean="0">
                <a:effectLst/>
              </a:rPr>
              <a:t>n</a:t>
            </a:r>
            <a:r>
              <a:rPr lang="en-US" dirty="0" smtClean="0">
                <a:effectLst/>
              </a:rPr>
              <a:t>, </a:t>
            </a:r>
            <a:r>
              <a:rPr lang="en-US" dirty="0" err="1" smtClean="0">
                <a:effectLst/>
              </a:rPr>
              <a:t>b</a:t>
            </a:r>
            <a:r>
              <a:rPr lang="en-US" baseline="-25000" dirty="0" err="1" smtClean="0">
                <a:effectLst/>
              </a:rPr>
              <a:t>n</a:t>
            </a:r>
            <a:r>
              <a:rPr lang="en-US" dirty="0" smtClean="0">
                <a:effectLst/>
              </a:rPr>
              <a:t>]</a:t>
            </a:r>
            <a:endParaRPr lang="en-US" dirty="0" smtClean="0"/>
          </a:p>
          <a:p>
            <a:pPr lvl="1"/>
            <a:r>
              <a:rPr lang="en-US" dirty="0" smtClean="0"/>
              <a:t>LT</a:t>
            </a:r>
          </a:p>
          <a:p>
            <a:pPr lvl="2"/>
            <a:r>
              <a:rPr lang="en-US" dirty="0"/>
              <a:t>x</a:t>
            </a:r>
            <a:r>
              <a:rPr lang="en-US" dirty="0" smtClean="0"/>
              <a:t> &lt; </a:t>
            </a:r>
            <a:r>
              <a:rPr lang="en-US" dirty="0">
                <a:effectLst/>
              </a:rPr>
              <a:t>{ y</a:t>
            </a:r>
            <a:r>
              <a:rPr lang="en-US" baseline="-25000" dirty="0">
                <a:effectLst/>
              </a:rPr>
              <a:t>0</a:t>
            </a:r>
            <a:r>
              <a:rPr lang="en-US" dirty="0">
                <a:effectLst/>
              </a:rPr>
              <a:t>, y</a:t>
            </a:r>
            <a:r>
              <a:rPr lang="en-US" baseline="-25000" dirty="0">
                <a:effectLst/>
              </a:rPr>
              <a:t>1</a:t>
            </a:r>
            <a:r>
              <a:rPr lang="en-US" dirty="0">
                <a:effectLst/>
              </a:rPr>
              <a:t>, y</a:t>
            </a:r>
            <a:r>
              <a:rPr lang="en-US" baseline="-25000" dirty="0">
                <a:effectLst/>
              </a:rPr>
              <a:t>2</a:t>
            </a:r>
            <a:r>
              <a:rPr lang="en-US" dirty="0">
                <a:effectLst/>
              </a:rPr>
              <a:t> … </a:t>
            </a:r>
            <a:r>
              <a:rPr lang="en-US" dirty="0" smtClean="0">
                <a:effectLst/>
              </a:rPr>
              <a:t>}</a:t>
            </a:r>
            <a:r>
              <a:rPr lang="en-US" dirty="0">
                <a:effectLst/>
              </a:rPr>
              <a:t> </a:t>
            </a:r>
            <a:endParaRPr lang="en-US" dirty="0" smtClean="0"/>
          </a:p>
          <a:p>
            <a:pPr lvl="1"/>
            <a:r>
              <a:rPr lang="en-US" dirty="0" err="1" smtClean="0"/>
              <a:t>Leq</a:t>
            </a:r>
            <a:endParaRPr lang="en-US" dirty="0" smtClean="0"/>
          </a:p>
          <a:p>
            <a:pPr lvl="2"/>
            <a:r>
              <a:rPr lang="en-US" dirty="0" smtClean="0">
                <a:effectLst/>
              </a:rPr>
              <a:t>x ≤ { y</a:t>
            </a:r>
            <a:r>
              <a:rPr lang="en-US" baseline="-25000" dirty="0" smtClean="0">
                <a:effectLst/>
              </a:rPr>
              <a:t>0</a:t>
            </a:r>
            <a:r>
              <a:rPr lang="en-US" dirty="0" smtClean="0">
                <a:effectLst/>
              </a:rPr>
              <a:t>, y</a:t>
            </a:r>
            <a:r>
              <a:rPr lang="en-US" baseline="-25000" dirty="0" smtClean="0">
                <a:effectLst/>
              </a:rPr>
              <a:t>1</a:t>
            </a:r>
            <a:r>
              <a:rPr lang="en-US" dirty="0" smtClean="0">
                <a:effectLst/>
              </a:rPr>
              <a:t>, y</a:t>
            </a:r>
            <a:r>
              <a:rPr lang="en-US" baseline="-25000" dirty="0" smtClean="0">
                <a:effectLst/>
              </a:rPr>
              <a:t>2</a:t>
            </a:r>
            <a:r>
              <a:rPr lang="en-US" dirty="0" smtClean="0">
                <a:effectLst/>
              </a:rPr>
              <a:t> … }</a:t>
            </a:r>
          </a:p>
          <a:p>
            <a:pPr lvl="1"/>
            <a:r>
              <a:rPr lang="en-US" dirty="0" smtClean="0">
                <a:effectLst/>
              </a:rPr>
              <a:t>Linear Equalities</a:t>
            </a:r>
          </a:p>
          <a:p>
            <a:pPr lvl="2"/>
            <a:r>
              <a:rPr lang="en-US" dirty="0" smtClean="0">
                <a:effectLst/>
              </a:rPr>
              <a:t>a</a:t>
            </a:r>
            <a:r>
              <a:rPr lang="en-US" baseline="-25000" dirty="0" smtClean="0">
                <a:effectLst/>
              </a:rPr>
              <a:t>0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⋅ x</a:t>
            </a:r>
            <a:r>
              <a:rPr lang="en-US" baseline="-25000" dirty="0" smtClean="0">
                <a:effectLst/>
              </a:rPr>
              <a:t>0</a:t>
            </a:r>
            <a:r>
              <a:rPr lang="en-US" dirty="0" smtClean="0">
                <a:effectLst/>
              </a:rPr>
              <a:t> + … + a</a:t>
            </a:r>
            <a:r>
              <a:rPr lang="en-US" baseline="-25000" dirty="0" smtClean="0">
                <a:effectLst/>
              </a:rPr>
              <a:t>n</a:t>
            </a:r>
            <a:r>
              <a:rPr lang="en-US" dirty="0" smtClean="0">
                <a:effectLst/>
              </a:rPr>
              <a:t> ⋅ </a:t>
            </a:r>
            <a:r>
              <a:rPr lang="en-US" dirty="0" err="1" smtClean="0">
                <a:effectLst/>
              </a:rPr>
              <a:t>x</a:t>
            </a:r>
            <a:r>
              <a:rPr lang="en-US" baseline="-25000" dirty="0" err="1" smtClean="0">
                <a:effectLst/>
              </a:rPr>
              <a:t>n</a:t>
            </a:r>
            <a:r>
              <a:rPr lang="en-US" dirty="0" smtClean="0">
                <a:effectLst/>
              </a:rPr>
              <a:t> = b </a:t>
            </a:r>
          </a:p>
          <a:p>
            <a:r>
              <a:rPr lang="en-US" dirty="0" smtClean="0">
                <a:effectLst/>
              </a:rPr>
              <a:t>Main advantage: It’s fast!</a:t>
            </a:r>
          </a:p>
          <a:p>
            <a:pPr lvl="1"/>
            <a:r>
              <a:rPr lang="en-US" dirty="0" smtClean="0">
                <a:effectLst/>
              </a:rPr>
              <a:t>Most operations are linear</a:t>
            </a:r>
          </a:p>
        </p:txBody>
      </p:sp>
    </p:spTree>
    <p:extLst>
      <p:ext uri="{BB962C8B-B14F-4D97-AF65-F5344CB8AC3E}">
        <p14:creationId xmlns:p14="http://schemas.microsoft.com/office/powerpoint/2010/main" val="6735202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reduction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2057400"/>
            <a:ext cx="3276600" cy="26776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  <a:latin typeface="Consolas"/>
              </a:rPr>
              <a:t>public</a:t>
            </a:r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F()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{</a:t>
            </a:r>
            <a:endParaRPr lang="en-US" sz="1400" dirty="0">
              <a:solidFill>
                <a:prstClr val="black"/>
              </a:solidFill>
              <a:latin typeface="Consolas"/>
            </a:endParaRPr>
          </a:p>
          <a:p>
            <a:r>
              <a:rPr lang="es-ES" sz="1400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s-ES" sz="14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s-ES" sz="1400" dirty="0">
                <a:solidFill>
                  <a:prstClr val="black"/>
                </a:solidFill>
                <a:latin typeface="Consolas"/>
              </a:rPr>
              <a:t> x = 5, y = 100;</a:t>
            </a:r>
          </a:p>
          <a:p>
            <a:endParaRPr lang="en-US" sz="1400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while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(x &gt;= 0)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  {</a:t>
            </a:r>
            <a:endParaRPr lang="en-US" sz="1400" dirty="0">
              <a:solidFill>
                <a:prstClr val="black"/>
              </a:solidFill>
              <a:latin typeface="Consolas"/>
            </a:endParaRPr>
          </a:p>
          <a:p>
            <a:r>
              <a:rPr lang="en-US" sz="1400" dirty="0">
                <a:solidFill>
                  <a:prstClr val="black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   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x = x - 1;</a:t>
            </a:r>
          </a:p>
          <a:p>
            <a:r>
              <a:rPr lang="en-US" sz="1400" dirty="0">
                <a:solidFill>
                  <a:prstClr val="black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   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y = y + 10;</a:t>
            </a:r>
          </a:p>
          <a:p>
            <a:r>
              <a:rPr lang="en-US" sz="1400" dirty="0">
                <a:solidFill>
                  <a:prstClr val="black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}</a:t>
            </a:r>
            <a:endParaRPr lang="en-US" sz="1400" dirty="0">
              <a:solidFill>
                <a:prstClr val="black"/>
              </a:solidFill>
              <a:latin typeface="Consolas"/>
            </a:endParaRPr>
          </a:p>
          <a:p>
            <a:r>
              <a:rPr lang="en-US" sz="1400" dirty="0">
                <a:solidFill>
                  <a:prstClr val="black"/>
                </a:solidFill>
                <a:latin typeface="Consolas"/>
              </a:rPr>
              <a:t>  </a:t>
            </a:r>
          </a:p>
          <a:p>
            <a:r>
              <a:rPr lang="en-US" sz="1400" dirty="0">
                <a:solidFill>
                  <a:prstClr val="black"/>
                </a:solidFill>
                <a:latin typeface="Consolas"/>
              </a:rPr>
              <a:t>  </a:t>
            </a:r>
            <a:r>
              <a:rPr lang="en-US" sz="1400" dirty="0" err="1" smtClean="0">
                <a:solidFill>
                  <a:srgbClr val="2B91AF"/>
                </a:solidFill>
                <a:latin typeface="Consolas"/>
              </a:rPr>
              <a:t>Contract</a:t>
            </a:r>
            <a:r>
              <a:rPr lang="en-US" sz="1400" dirty="0" err="1" smtClean="0">
                <a:solidFill>
                  <a:prstClr val="black"/>
                </a:solidFill>
                <a:latin typeface="Consolas"/>
              </a:rPr>
              <a:t>.Assert</a:t>
            </a:r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(y 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== 160);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}</a:t>
            </a:r>
            <a:endParaRPr lang="en-US" sz="1400" dirty="0"/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5485371" y="3619500"/>
            <a:ext cx="3124200" cy="838200"/>
          </a:xfrm>
          <a:prstGeom prst="wedgeRoundRectCallout">
            <a:avLst>
              <a:gd name="adj1" fmla="val -118233"/>
              <a:gd name="adj2" fmla="val 35572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Linear equalities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10 * x + y == 150</a:t>
            </a:r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5486400" y="5257800"/>
            <a:ext cx="3124200" cy="838200"/>
          </a:xfrm>
          <a:prstGeom prst="wedgeRoundRectCallout">
            <a:avLst>
              <a:gd name="adj1" fmla="val -134590"/>
              <a:gd name="adj2" fmla="val -13645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Check: ok!</a:t>
            </a:r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5492578" y="1752600"/>
            <a:ext cx="3499022" cy="1059592"/>
          </a:xfrm>
          <a:prstGeom prst="wedgeRoundRectCallout">
            <a:avLst>
              <a:gd name="adj1" fmla="val -117781"/>
              <a:gd name="adj2" fmla="val 18105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Intervals infer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x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∈[-1, -1]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y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∈[100, +∞]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327864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Exercise: Specify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Abs(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x)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4191000"/>
            <a:ext cx="8382000" cy="984885"/>
          </a:xfrm>
        </p:spPr>
        <p:txBody>
          <a:bodyPr/>
          <a:lstStyle/>
          <a:p>
            <a:r>
              <a:rPr lang="en-US" dirty="0"/>
              <a:t>Precondition</a:t>
            </a:r>
            <a:r>
              <a:rPr lang="en-US" dirty="0" smtClean="0"/>
              <a:t>?</a:t>
            </a:r>
          </a:p>
          <a:p>
            <a:r>
              <a:rPr lang="en-US" dirty="0" smtClean="0"/>
              <a:t>Postcondition?</a:t>
            </a:r>
          </a:p>
        </p:txBody>
      </p:sp>
      <p:sp>
        <p:nvSpPr>
          <p:cNvPr id="4" name="Rectangle 3"/>
          <p:cNvSpPr/>
          <p:nvPr/>
        </p:nvSpPr>
        <p:spPr>
          <a:xfrm>
            <a:off x="2213429" y="1371600"/>
            <a:ext cx="4572000" cy="203132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  public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Abs(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x)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{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if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(x &lt; 0)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   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-x;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else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   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x;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}</a:t>
            </a:r>
            <a:endParaRPr lang="en-US" dirty="0"/>
          </a:p>
        </p:txBody>
      </p:sp>
      <p:sp>
        <p:nvSpPr>
          <p:cNvPr id="5" name="Cloud 4"/>
          <p:cNvSpPr/>
          <p:nvPr/>
        </p:nvSpPr>
        <p:spPr bwMode="auto">
          <a:xfrm>
            <a:off x="4918529" y="2743200"/>
            <a:ext cx="3733800" cy="2514600"/>
          </a:xfrm>
          <a:prstGeom prst="cloud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Little reminder: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-(-2</a:t>
            </a:r>
            <a:r>
              <a:rPr lang="en-US" sz="2400" baseline="30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31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)==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-2</a:t>
            </a:r>
            <a:r>
              <a:rPr lang="en-US" sz="2400" baseline="30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31</a:t>
            </a:r>
            <a:endParaRPr lang="en-US" sz="2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46764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SubPolyhedra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917174"/>
          </a:xfrm>
        </p:spPr>
        <p:txBody>
          <a:bodyPr/>
          <a:lstStyle/>
          <a:p>
            <a:r>
              <a:rPr lang="en-US" dirty="0" smtClean="0"/>
              <a:t>Often we need the full linear </a:t>
            </a:r>
            <a:r>
              <a:rPr lang="en-US" i="1" dirty="0" smtClean="0"/>
              <a:t>in</a:t>
            </a:r>
            <a:r>
              <a:rPr lang="en-US" dirty="0" smtClean="0"/>
              <a:t>equalities</a:t>
            </a:r>
            <a:endParaRPr lang="en-US" dirty="0"/>
          </a:p>
          <a:p>
            <a:pPr lvl="1"/>
            <a:r>
              <a:rPr lang="en-US" dirty="0" smtClean="0"/>
              <a:t>Polyhedra do not scale up (we tried them)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2362200"/>
            <a:ext cx="7543800" cy="369331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Count(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[] values)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{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nn-NO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nn-NO" dirty="0">
                <a:solidFill>
                  <a:srgbClr val="0000FF"/>
                </a:solidFill>
                <a:latin typeface="Consolas"/>
              </a:rPr>
              <a:t>int</a:t>
            </a:r>
            <a:r>
              <a:rPr lang="nn-NO" dirty="0">
                <a:solidFill>
                  <a:prstClr val="black"/>
                </a:solidFill>
                <a:latin typeface="Consolas"/>
              </a:rPr>
              <a:t> neg = 0, pos = 0, j= 0;</a:t>
            </a:r>
          </a:p>
          <a:p>
            <a:r>
              <a:rPr lang="sv-SE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sv-SE" dirty="0">
                <a:solidFill>
                  <a:srgbClr val="0000FF"/>
                </a:solidFill>
                <a:latin typeface="Consolas"/>
              </a:rPr>
              <a:t>foreach</a:t>
            </a:r>
            <a:r>
              <a:rPr lang="sv-SE" dirty="0">
                <a:solidFill>
                  <a:prstClr val="black"/>
                </a:solidFill>
                <a:latin typeface="Consolas"/>
              </a:rPr>
              <a:t> (</a:t>
            </a:r>
            <a:r>
              <a:rPr lang="sv-SE" dirty="0">
                <a:solidFill>
                  <a:srgbClr val="0000FF"/>
                </a:solidFill>
                <a:latin typeface="Consolas"/>
              </a:rPr>
              <a:t>var</a:t>
            </a:r>
            <a:r>
              <a:rPr lang="sv-SE" dirty="0">
                <a:solidFill>
                  <a:prstClr val="black"/>
                </a:solidFill>
                <a:latin typeface="Consolas"/>
              </a:rPr>
              <a:t> x </a:t>
            </a:r>
            <a:r>
              <a:rPr lang="sv-SE" dirty="0">
                <a:solidFill>
                  <a:srgbClr val="0000FF"/>
                </a:solidFill>
                <a:latin typeface="Consolas"/>
              </a:rPr>
              <a:t>in</a:t>
            </a:r>
            <a:r>
              <a:rPr lang="sv-SE" dirty="0">
                <a:solidFill>
                  <a:prstClr val="black"/>
                </a:solidFill>
                <a:latin typeface="Consolas"/>
              </a:rPr>
              <a:t> values)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if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(x &lt; 0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)  </a:t>
            </a:r>
          </a:p>
          <a:p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  {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neg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++; j++; }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else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if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(x &gt; 0)</a:t>
            </a:r>
          </a:p>
          <a:p>
            <a:r>
              <a:rPr lang="en-US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{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pos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++; j++; }</a:t>
            </a:r>
          </a:p>
          <a:p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}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2B91AF"/>
                </a:solidFill>
                <a:latin typeface="Consolas"/>
              </a:rPr>
              <a:t>Contract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.Assert(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neg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+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pos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== j);</a:t>
            </a:r>
          </a:p>
          <a:p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2B91AF"/>
                </a:solidFill>
                <a:latin typeface="Consolas"/>
              </a:rPr>
              <a:t>Contract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.Assert(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neg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+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pos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&lt;=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values.Length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4076700" y="2971800"/>
            <a:ext cx="3124200" cy="838200"/>
          </a:xfrm>
          <a:prstGeom prst="wedgeRoundRectCallout">
            <a:avLst>
              <a:gd name="adj1" fmla="val -78681"/>
              <a:gd name="adj2" fmla="val 208053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Proven by Linear equalities</a:t>
            </a: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5486400" y="3972697"/>
            <a:ext cx="3124200" cy="838200"/>
          </a:xfrm>
          <a:prstGeom prst="wedgeRoundRectCallout">
            <a:avLst>
              <a:gd name="adj1" fmla="val -70375"/>
              <a:gd name="adj2" fmla="val 134343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Proven by </a:t>
            </a:r>
            <a:r>
              <a:rPr lang="en-US" sz="24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SubPolyhedra</a:t>
            </a:r>
            <a:endParaRPr lang="en-US" sz="2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9846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SubPolyhedra</a:t>
            </a:r>
            <a:r>
              <a:rPr lang="en-US" dirty="0" smtClean="0"/>
              <a:t> (with V. Laviron)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505849"/>
          </a:xfrm>
        </p:spPr>
        <p:txBody>
          <a:bodyPr/>
          <a:lstStyle/>
          <a:p>
            <a:r>
              <a:rPr lang="en-US" dirty="0" smtClean="0"/>
              <a:t>As expressive as Polyhedra</a:t>
            </a:r>
          </a:p>
          <a:p>
            <a:pPr lvl="1"/>
            <a:r>
              <a:rPr lang="en-US" dirty="0" smtClean="0"/>
              <a:t>Full linear inequalities</a:t>
            </a:r>
          </a:p>
          <a:p>
            <a:pPr lvl="1"/>
            <a:r>
              <a:rPr lang="en-US" dirty="0" smtClean="0"/>
              <a:t>No templates!</a:t>
            </a:r>
          </a:p>
          <a:p>
            <a:r>
              <a:rPr lang="en-US" dirty="0" smtClean="0"/>
              <a:t>Give up some of the inference power</a:t>
            </a:r>
          </a:p>
          <a:p>
            <a:r>
              <a:rPr lang="en-US" dirty="0" smtClean="0"/>
              <a:t>Idea: </a:t>
            </a:r>
            <a:r>
              <a:rPr lang="en-US" dirty="0" smtClean="0">
                <a:effectLst/>
              </a:rPr>
              <a:t>∑</a:t>
            </a:r>
            <a:r>
              <a:rPr lang="en-US" i="1" dirty="0" err="1" smtClean="0">
                <a:effectLst/>
              </a:rPr>
              <a:t>a</a:t>
            </a:r>
            <a:r>
              <a:rPr lang="en-US" i="1" baseline="-25000" dirty="0" err="1" smtClean="0">
                <a:effectLst/>
              </a:rPr>
              <a:t>i</a:t>
            </a:r>
            <a:r>
              <a:rPr lang="en-US" dirty="0" err="1" smtClean="0">
                <a:effectLst/>
              </a:rPr>
              <a:t>x</a:t>
            </a:r>
            <a:r>
              <a:rPr lang="en-US" baseline="-25000" dirty="0" err="1" smtClean="0">
                <a:effectLst/>
              </a:rPr>
              <a:t>i</a:t>
            </a:r>
            <a:r>
              <a:rPr lang="en-US" dirty="0" smtClean="0">
                <a:effectLst/>
              </a:rPr>
              <a:t> ≤ </a:t>
            </a:r>
            <a:r>
              <a:rPr lang="en-US" i="1" dirty="0" smtClean="0">
                <a:effectLst/>
              </a:rPr>
              <a:t>b </a:t>
            </a:r>
            <a:r>
              <a:rPr lang="en-US" dirty="0" smtClean="0">
                <a:effectLst/>
              </a:rPr>
              <a:t>⇔ </a:t>
            </a:r>
            <a:r>
              <a:rPr lang="en-US" dirty="0">
                <a:effectLst/>
              </a:rPr>
              <a:t>∑</a:t>
            </a:r>
            <a:r>
              <a:rPr lang="en-US" i="1" dirty="0" err="1">
                <a:effectLst/>
              </a:rPr>
              <a:t>a</a:t>
            </a:r>
            <a:r>
              <a:rPr lang="en-US" i="1" baseline="-25000" dirty="0" err="1">
                <a:effectLst/>
              </a:rPr>
              <a:t>i</a:t>
            </a:r>
            <a:r>
              <a:rPr lang="en-US" dirty="0" err="1">
                <a:effectLst/>
              </a:rPr>
              <a:t>x</a:t>
            </a:r>
            <a:r>
              <a:rPr lang="en-US" baseline="-25000" dirty="0" err="1">
                <a:effectLst/>
              </a:rPr>
              <a:t>i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= β ∧ β ∈ [-∞, </a:t>
            </a:r>
            <a:r>
              <a:rPr lang="en-US" i="1" dirty="0" smtClean="0">
                <a:effectLst/>
              </a:rPr>
              <a:t>b</a:t>
            </a:r>
            <a:r>
              <a:rPr lang="en-US" dirty="0" smtClean="0">
                <a:effectLst/>
              </a:rPr>
              <a:t>]</a:t>
            </a:r>
          </a:p>
          <a:p>
            <a:pPr lvl="1"/>
            <a:r>
              <a:rPr lang="en-US" dirty="0" smtClean="0">
                <a:effectLst/>
              </a:rPr>
              <a:t>Combination of Linear Equalities and Intervals</a:t>
            </a:r>
          </a:p>
          <a:p>
            <a:r>
              <a:rPr lang="en-US" dirty="0" smtClean="0">
                <a:effectLst/>
              </a:rPr>
              <a:t>Challenge: Join</a:t>
            </a:r>
          </a:p>
          <a:p>
            <a:pPr lvl="1"/>
            <a:r>
              <a:rPr lang="en-US" dirty="0" smtClean="0">
                <a:effectLst/>
              </a:rPr>
              <a:t>The point wise join is too imprecise</a:t>
            </a:r>
          </a:p>
          <a:p>
            <a:r>
              <a:rPr lang="en-US" dirty="0" smtClean="0">
                <a:effectLst/>
              </a:rPr>
              <a:t>Scales up to hundreds of variables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302584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Join algorithm : SubPolyhedra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4381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Uniform slack variables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Reduce the states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 the pair-wise join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Recover </a:t>
            </a:r>
            <a:r>
              <a:rPr lang="en-US" dirty="0" smtClean="0"/>
              <a:t>precision using hints</a:t>
            </a:r>
          </a:p>
          <a:p>
            <a:pPr marL="836599" lvl="1" indent="-514350">
              <a:buFont typeface="Arial" pitchFamily="34" charset="0"/>
              <a:buChar char="•"/>
            </a:pPr>
            <a:r>
              <a:rPr lang="en-US" dirty="0" smtClean="0"/>
              <a:t>Deleted equalities </a:t>
            </a:r>
          </a:p>
          <a:p>
            <a:pPr marL="836599" lvl="1" indent="-514350">
              <a:buFont typeface="Arial" pitchFamily="34" charset="0"/>
              <a:buChar char="•"/>
            </a:pPr>
            <a:r>
              <a:rPr lang="en-US" dirty="0" smtClean="0"/>
              <a:t>Templates</a:t>
            </a:r>
            <a:endParaRPr lang="en-US" dirty="0"/>
          </a:p>
          <a:p>
            <a:pPr marL="836599" lvl="1" indent="-514350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2D Convex </a:t>
            </a:r>
            <a:r>
              <a:rPr lang="en-US" dirty="0" smtClean="0"/>
              <a:t>Hull</a:t>
            </a:r>
          </a:p>
          <a:p>
            <a:pPr marL="836599" lvl="1" indent="-514350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Annotations </a:t>
            </a:r>
            <a:endParaRPr lang="en-US" dirty="0" smtClean="0"/>
          </a:p>
          <a:p>
            <a:pPr marL="836599" lvl="1" indent="-514350">
              <a:buFont typeface="Arial" pitchFamily="34" charset="0"/>
              <a:buChar char="•"/>
            </a:pPr>
            <a:r>
              <a:rPr lang="en-US" dirty="0" smtClean="0"/>
              <a:t>…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9331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: Join Step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dirty="0" smtClean="0"/>
              <a:t>Entry State:</a:t>
            </a:r>
          </a:p>
          <a:p>
            <a:pPr>
              <a:buFont typeface="Arial" charset="0"/>
              <a:buNone/>
            </a:pPr>
            <a:r>
              <a:rPr lang="en-US" sz="2400" dirty="0" smtClean="0"/>
              <a:t>	s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: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〈</a:t>
            </a:r>
            <a:r>
              <a:rPr lang="en-US" sz="2400" dirty="0" smtClean="0"/>
              <a:t>x - y == </a:t>
            </a:r>
            <a:r>
              <a:rPr lang="el-GR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β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n-US" sz="2400" dirty="0" smtClean="0"/>
              <a:t> </a:t>
            </a:r>
            <a:r>
              <a:rPr lang="el-GR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β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US" sz="2400" dirty="0" smtClean="0"/>
              <a:t> [-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∞</a:t>
            </a:r>
            <a:r>
              <a:rPr lang="en-US" sz="2400" dirty="0" smtClean="0"/>
              <a:t>, 0]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〉 </a:t>
            </a:r>
          </a:p>
          <a:p>
            <a:pPr>
              <a:buFont typeface="Arial" charset="0"/>
              <a:buNone/>
            </a:pPr>
            <a:r>
              <a:rPr lang="en-US" sz="2400" dirty="0" smtClean="0"/>
              <a:t>	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: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〈</a:t>
            </a:r>
            <a:r>
              <a:rPr lang="en-US" sz="2400" dirty="0" smtClean="0"/>
              <a:t>T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n-US" sz="2400" dirty="0" smtClean="0"/>
              <a:t> x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US" sz="2400" dirty="0" smtClean="0"/>
              <a:t> [0,0]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⋀</a:t>
            </a:r>
            <a:r>
              <a:rPr lang="en-US" sz="2400" dirty="0" smtClean="0"/>
              <a:t> y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US" sz="2400" dirty="0" smtClean="0"/>
              <a:t> [1,1]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〉</a:t>
            </a:r>
            <a:endParaRPr lang="en-US" sz="2400" dirty="0" smtClean="0"/>
          </a:p>
          <a:p>
            <a:pPr>
              <a:buFont typeface="Arial" charset="0"/>
              <a:buNone/>
            </a:pPr>
            <a:r>
              <a:rPr lang="en-US" dirty="0" smtClean="0"/>
              <a:t>Step 1 (uniform slack variables) </a:t>
            </a:r>
          </a:p>
          <a:p>
            <a:pPr>
              <a:buFont typeface="Arial" charset="0"/>
              <a:buNone/>
            </a:pPr>
            <a:r>
              <a:rPr lang="en-US" sz="2400" dirty="0" smtClean="0"/>
              <a:t>	s’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: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〈</a:t>
            </a:r>
            <a:r>
              <a:rPr lang="en-US" sz="2400" dirty="0" smtClean="0"/>
              <a:t>x - y == </a:t>
            </a:r>
            <a:r>
              <a:rPr lang="el-GR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β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n-US" sz="2400" dirty="0" smtClean="0"/>
              <a:t> </a:t>
            </a:r>
            <a:r>
              <a:rPr lang="el-GR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β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US" sz="2400" dirty="0" smtClean="0"/>
              <a:t> [-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∞</a:t>
            </a:r>
            <a:r>
              <a:rPr lang="en-US" sz="2400" dirty="0" smtClean="0"/>
              <a:t>, 0]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〉 </a:t>
            </a:r>
          </a:p>
          <a:p>
            <a:pPr>
              <a:buFont typeface="Arial" charset="0"/>
              <a:buNone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2400" dirty="0" smtClean="0"/>
              <a:t>s’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: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〈</a:t>
            </a:r>
            <a:r>
              <a:rPr lang="en-US" sz="2400" dirty="0" smtClean="0">
                <a:solidFill>
                  <a:srgbClr val="FF0000"/>
                </a:solidFill>
              </a:rPr>
              <a:t>x - y == </a:t>
            </a:r>
            <a:r>
              <a:rPr lang="el-GR" sz="240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β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n-US" sz="2400" dirty="0" smtClean="0"/>
              <a:t> x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US" sz="2400" dirty="0" smtClean="0"/>
              <a:t> [0,0]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⋀</a:t>
            </a:r>
            <a:r>
              <a:rPr lang="en-US" sz="2400" dirty="0" smtClean="0"/>
              <a:t> y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US" sz="2400" dirty="0" smtClean="0"/>
              <a:t> [1,1]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〉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9631191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Example: Join steps 2-3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dirty="0" smtClean="0"/>
              <a:t>Step 2  (Reduction)</a:t>
            </a:r>
          </a:p>
          <a:p>
            <a:pPr>
              <a:buFont typeface="Arial" charset="0"/>
              <a:buNone/>
            </a:pPr>
            <a:r>
              <a:rPr lang="en-US" sz="3200" dirty="0" smtClean="0"/>
              <a:t>	</a:t>
            </a:r>
            <a:r>
              <a:rPr lang="en-US" sz="2400" dirty="0" smtClean="0"/>
              <a:t>s’’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: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〈</a:t>
            </a:r>
            <a:r>
              <a:rPr lang="en-US" sz="2400" dirty="0" smtClean="0"/>
              <a:t>x - y == </a:t>
            </a:r>
            <a:r>
              <a:rPr lang="el-GR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β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n-US" sz="2400" dirty="0" smtClean="0"/>
              <a:t> </a:t>
            </a:r>
            <a:r>
              <a:rPr lang="el-GR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β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US" sz="2400" dirty="0" smtClean="0"/>
              <a:t> [-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∞</a:t>
            </a:r>
            <a:r>
              <a:rPr lang="en-US" sz="2400" dirty="0" smtClean="0"/>
              <a:t>, 0]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〉</a:t>
            </a:r>
          </a:p>
          <a:p>
            <a:pPr>
              <a:buFont typeface="Arial" charset="0"/>
              <a:buNone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2400" dirty="0" smtClean="0"/>
              <a:t>s’’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: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〈</a:t>
            </a:r>
            <a:r>
              <a:rPr lang="en-US" sz="2400" dirty="0" smtClean="0"/>
              <a:t>x - y == </a:t>
            </a:r>
            <a:r>
              <a:rPr lang="el-GR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β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n-US" sz="2400" dirty="0" smtClean="0"/>
              <a:t> x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US" sz="2400" dirty="0" smtClean="0"/>
              <a:t> [0,0]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⋀</a:t>
            </a:r>
            <a:r>
              <a:rPr lang="en-US" sz="2400" dirty="0" smtClean="0"/>
              <a:t> y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US" sz="2400" dirty="0" smtClean="0"/>
              <a:t> [1,1]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⋀</a:t>
            </a:r>
            <a:r>
              <a:rPr lang="en-US" sz="2400" dirty="0" smtClean="0"/>
              <a:t> </a:t>
            </a:r>
            <a:r>
              <a:rPr lang="el-GR" sz="240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β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US" sz="2400" dirty="0" smtClean="0">
                <a:solidFill>
                  <a:srgbClr val="FF0000"/>
                </a:solidFill>
              </a:rPr>
              <a:t> [-1,-1]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〉</a:t>
            </a:r>
            <a:endParaRPr lang="en-US" sz="2400" dirty="0" smtClean="0"/>
          </a:p>
          <a:p>
            <a:pPr>
              <a:buFont typeface="Arial" charset="0"/>
              <a:buNone/>
            </a:pPr>
            <a:r>
              <a:rPr lang="en-US" dirty="0" smtClean="0"/>
              <a:t>Step 3 (Pair-wise join)</a:t>
            </a:r>
          </a:p>
          <a:p>
            <a:pPr>
              <a:buFont typeface="Arial" charset="0"/>
              <a:buNone/>
            </a:pPr>
            <a:r>
              <a:rPr lang="en-US" sz="2400" dirty="0" smtClean="0"/>
              <a:t>	s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: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〈</a:t>
            </a:r>
            <a:r>
              <a:rPr lang="en-US" sz="2400" dirty="0" smtClean="0"/>
              <a:t>x - y == </a:t>
            </a:r>
            <a:r>
              <a:rPr lang="el-GR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β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n-US" sz="2400" dirty="0" smtClean="0"/>
              <a:t> </a:t>
            </a:r>
            <a:r>
              <a:rPr lang="el-GR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β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US" sz="2400" dirty="0" smtClean="0"/>
              <a:t> [-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∞</a:t>
            </a:r>
            <a:r>
              <a:rPr lang="en-US" sz="2400" dirty="0" smtClean="0"/>
              <a:t>, 0]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〉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1762323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Example: Join Step 4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Recover lost relations</a:t>
            </a:r>
            <a:endParaRPr lang="en-US" dirty="0"/>
          </a:p>
        </p:txBody>
      </p:sp>
      <p:sp>
        <p:nvSpPr>
          <p:cNvPr id="4" name="TextBox 10"/>
          <p:cNvSpPr txBox="1">
            <a:spLocks noChangeArrowheads="1"/>
          </p:cNvSpPr>
          <p:nvPr/>
        </p:nvSpPr>
        <p:spPr bwMode="auto">
          <a:xfrm>
            <a:off x="2286000" y="2265960"/>
            <a:ext cx="14890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assume x == y</a:t>
            </a:r>
          </a:p>
        </p:txBody>
      </p:sp>
      <p:sp>
        <p:nvSpPr>
          <p:cNvPr id="5" name="TextBox 11"/>
          <p:cNvSpPr txBox="1">
            <a:spLocks noChangeArrowheads="1"/>
          </p:cNvSpPr>
          <p:nvPr/>
        </p:nvSpPr>
        <p:spPr bwMode="auto">
          <a:xfrm>
            <a:off x="4648200" y="2265960"/>
            <a:ext cx="12334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x = 0;  y = 1</a:t>
            </a:r>
          </a:p>
        </p:txBody>
      </p:sp>
      <p:sp>
        <p:nvSpPr>
          <p:cNvPr id="6" name="TextBox 12"/>
          <p:cNvSpPr txBox="1">
            <a:spLocks noChangeArrowheads="1"/>
          </p:cNvSpPr>
          <p:nvPr/>
        </p:nvSpPr>
        <p:spPr bwMode="auto">
          <a:xfrm>
            <a:off x="3716337" y="5074247"/>
            <a:ext cx="13404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assert </a:t>
            </a:r>
            <a:r>
              <a:rPr lang="en-US" dirty="0" smtClean="0">
                <a:latin typeface="Calibri" pitchFamily="34" charset="0"/>
              </a:rPr>
              <a:t> x</a:t>
            </a:r>
            <a:r>
              <a:rPr lang="en-US" dirty="0">
                <a:latin typeface="Calibri" pitchFamily="34" charset="0"/>
              </a:rPr>
              <a:t>&lt;= y</a:t>
            </a:r>
          </a:p>
        </p:txBody>
      </p:sp>
      <p:cxnSp>
        <p:nvCxnSpPr>
          <p:cNvPr id="7" name="Shape 8"/>
          <p:cNvCxnSpPr>
            <a:stCxn id="4" idx="2"/>
            <a:endCxn id="6" idx="0"/>
          </p:cNvCxnSpPr>
          <p:nvPr/>
        </p:nvCxnSpPr>
        <p:spPr>
          <a:xfrm rot="16200000" flipH="1">
            <a:off x="2489345" y="3177039"/>
            <a:ext cx="2438400" cy="135601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stCxn id="5" idx="2"/>
            <a:endCxn id="6" idx="0"/>
          </p:cNvCxnSpPr>
          <p:nvPr/>
        </p:nvCxnSpPr>
        <p:spPr>
          <a:xfrm rot="5400000">
            <a:off x="3606549" y="3415852"/>
            <a:ext cx="2438400" cy="87839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33400" y="2788247"/>
            <a:ext cx="2116137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〈</a:t>
            </a:r>
            <a:r>
              <a:rPr lang="en-US" dirty="0"/>
              <a:t>x - y == 0</a:t>
            </a:r>
            <a:r>
              <a:rPr lang="en-US" dirty="0">
                <a:latin typeface="Arial Unicode MS"/>
                <a:ea typeface="Arial Unicode MS"/>
                <a:cs typeface="Arial Unicode MS"/>
              </a:rPr>
              <a:t>, </a:t>
            </a:r>
            <a:r>
              <a:rPr lang="en-US" dirty="0"/>
              <a:t>T</a:t>
            </a:r>
            <a:r>
              <a:rPr lang="en-US" dirty="0">
                <a:latin typeface="Arial Unicode MS"/>
                <a:ea typeface="Arial Unicode MS"/>
                <a:cs typeface="Arial Unicode MS"/>
              </a:rPr>
              <a:t>〉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545136" y="2788247"/>
            <a:ext cx="2989263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〈</a:t>
            </a:r>
            <a:r>
              <a:rPr lang="en-US" dirty="0"/>
              <a:t>T</a:t>
            </a:r>
            <a:r>
              <a:rPr lang="en-US" dirty="0">
                <a:latin typeface="Arial Unicode MS"/>
                <a:ea typeface="Arial Unicode MS"/>
                <a:cs typeface="Arial Unicode MS"/>
              </a:rPr>
              <a:t>,</a:t>
            </a:r>
            <a:r>
              <a:rPr lang="en-US" dirty="0"/>
              <a:t> x </a:t>
            </a:r>
            <a:r>
              <a:rPr lang="en-US" dirty="0">
                <a:latin typeface="Arial Unicode MS"/>
                <a:ea typeface="Arial Unicode MS"/>
                <a:cs typeface="Arial Unicode MS"/>
              </a:rPr>
              <a:t>∈</a:t>
            </a:r>
            <a:r>
              <a:rPr lang="en-US" dirty="0"/>
              <a:t> [0,0] </a:t>
            </a:r>
            <a:r>
              <a:rPr lang="en-US" dirty="0">
                <a:latin typeface="Arial Unicode MS"/>
                <a:ea typeface="Arial Unicode MS"/>
                <a:cs typeface="Arial Unicode MS"/>
              </a:rPr>
              <a:t>⋀</a:t>
            </a:r>
            <a:r>
              <a:rPr lang="en-US" dirty="0"/>
              <a:t> y </a:t>
            </a:r>
            <a:r>
              <a:rPr lang="en-US" dirty="0">
                <a:latin typeface="Arial Unicode MS"/>
                <a:ea typeface="Arial Unicode MS"/>
                <a:cs typeface="Arial Unicode MS"/>
              </a:rPr>
              <a:t>∈</a:t>
            </a:r>
            <a:r>
              <a:rPr lang="en-US" dirty="0"/>
              <a:t> [1,1]</a:t>
            </a:r>
            <a:r>
              <a:rPr lang="en-US" dirty="0">
                <a:latin typeface="Arial Unicode MS"/>
                <a:ea typeface="Arial Unicode MS"/>
                <a:cs typeface="Arial Unicode MS"/>
              </a:rPr>
              <a:t>〉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554536" y="4007447"/>
            <a:ext cx="1236663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〈</a:t>
            </a:r>
            <a:r>
              <a:rPr lang="en-US" dirty="0"/>
              <a:t>T</a:t>
            </a:r>
            <a:r>
              <a:rPr lang="en-US" dirty="0">
                <a:latin typeface="Arial Unicode MS"/>
                <a:ea typeface="Arial Unicode MS"/>
                <a:cs typeface="Arial Unicode MS"/>
              </a:rPr>
              <a:t>, </a:t>
            </a:r>
            <a:r>
              <a:rPr lang="en-US" dirty="0"/>
              <a:t>T</a:t>
            </a:r>
            <a:r>
              <a:rPr lang="en-US" dirty="0">
                <a:latin typeface="Arial Unicode MS"/>
                <a:ea typeface="Arial Unicode MS"/>
                <a:cs typeface="Arial Unicode MS"/>
              </a:rPr>
              <a:t>〉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572000" y="4094760"/>
            <a:ext cx="3141663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〈</a:t>
            </a:r>
            <a:r>
              <a:rPr lang="en-US" dirty="0"/>
              <a:t>x - y == </a:t>
            </a:r>
            <a:r>
              <a:rPr lang="el-GR" dirty="0">
                <a:latin typeface="Arial Unicode MS"/>
                <a:ea typeface="Arial Unicode MS"/>
                <a:cs typeface="Arial Unicode MS"/>
              </a:rPr>
              <a:t>β</a:t>
            </a:r>
            <a:r>
              <a:rPr lang="en-US" dirty="0">
                <a:latin typeface="Arial Unicode MS"/>
                <a:ea typeface="Arial Unicode MS"/>
                <a:cs typeface="Arial Unicode MS"/>
              </a:rPr>
              <a:t>,</a:t>
            </a:r>
            <a:r>
              <a:rPr lang="en-US" dirty="0"/>
              <a:t> </a:t>
            </a:r>
            <a:r>
              <a:rPr lang="el-GR" dirty="0">
                <a:latin typeface="Arial Unicode MS"/>
                <a:ea typeface="Arial Unicode MS"/>
                <a:cs typeface="Arial Unicode MS"/>
              </a:rPr>
              <a:t>β</a:t>
            </a:r>
            <a:r>
              <a:rPr lang="en-US" dirty="0"/>
              <a:t> </a:t>
            </a:r>
            <a:r>
              <a:rPr lang="en-US" dirty="0">
                <a:latin typeface="Arial Unicode MS"/>
                <a:ea typeface="Arial Unicode MS"/>
                <a:cs typeface="Arial Unicode MS"/>
              </a:rPr>
              <a:t>∈</a:t>
            </a:r>
            <a:r>
              <a:rPr lang="en-US" dirty="0"/>
              <a:t> [-</a:t>
            </a:r>
            <a:r>
              <a:rPr lang="en-US" dirty="0">
                <a:latin typeface="Arial Unicode MS"/>
                <a:ea typeface="Arial Unicode MS"/>
                <a:cs typeface="Arial Unicode MS"/>
              </a:rPr>
              <a:t>1</a:t>
            </a:r>
            <a:r>
              <a:rPr lang="en-US" dirty="0"/>
              <a:t>, 0]</a:t>
            </a:r>
            <a:r>
              <a:rPr lang="en-US" dirty="0">
                <a:latin typeface="Arial Unicode MS"/>
                <a:ea typeface="Arial Unicode MS"/>
                <a:cs typeface="Arial Unicode MS"/>
              </a:rPr>
              <a:t>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86414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Critical operation: Reduction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5047536"/>
          </a:xfrm>
        </p:spPr>
        <p:txBody>
          <a:bodyPr/>
          <a:lstStyle/>
          <a:p>
            <a:r>
              <a:rPr lang="en-US" dirty="0" smtClean="0"/>
              <a:t>Infer tightest bounds</a:t>
            </a:r>
          </a:p>
          <a:p>
            <a:r>
              <a:rPr lang="en-US" dirty="0" smtClean="0"/>
              <a:t>Instance of a Linear programming problem</a:t>
            </a:r>
          </a:p>
          <a:p>
            <a:pPr lvl="1"/>
            <a:r>
              <a:rPr lang="en-US" dirty="0" smtClean="0"/>
              <a:t>Solution in polynomial time</a:t>
            </a:r>
          </a:p>
          <a:p>
            <a:pPr lvl="1"/>
            <a:r>
              <a:rPr lang="en-US" dirty="0" smtClean="0"/>
              <a:t>But may still be too expensive</a:t>
            </a:r>
          </a:p>
          <a:p>
            <a:r>
              <a:rPr lang="en-US" dirty="0" smtClean="0"/>
              <a:t>We have implemented</a:t>
            </a:r>
          </a:p>
          <a:p>
            <a:pPr lvl="1"/>
            <a:r>
              <a:rPr lang="en-US" dirty="0" smtClean="0"/>
              <a:t>Simplex</a:t>
            </a:r>
          </a:p>
          <a:p>
            <a:pPr lvl="2"/>
            <a:r>
              <a:rPr lang="en-US" dirty="0" smtClean="0"/>
              <a:t>Theoretically complete</a:t>
            </a:r>
          </a:p>
          <a:p>
            <a:pPr lvl="2"/>
            <a:r>
              <a:rPr lang="en-US" dirty="0" smtClean="0"/>
              <a:t>Rounding problems</a:t>
            </a:r>
          </a:p>
          <a:p>
            <a:pPr lvl="1"/>
            <a:r>
              <a:rPr lang="en-US" dirty="0" smtClean="0"/>
              <a:t>Basis exploration</a:t>
            </a:r>
          </a:p>
          <a:p>
            <a:pPr lvl="2"/>
            <a:r>
              <a:rPr lang="en-US" dirty="0" smtClean="0"/>
              <a:t>Incomplete</a:t>
            </a:r>
          </a:p>
          <a:p>
            <a:pPr lvl="2"/>
            <a:r>
              <a:rPr lang="en-US" dirty="0" smtClean="0"/>
              <a:t>No rounding problems</a:t>
            </a:r>
          </a:p>
        </p:txBody>
      </p:sp>
    </p:spTree>
    <p:extLst>
      <p:ext uri="{BB962C8B-B14F-4D97-AF65-F5344CB8AC3E}">
        <p14:creationId xmlns:p14="http://schemas.microsoft.com/office/powerpoint/2010/main" val="17463153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ight Arrow 20"/>
          <p:cNvSpPr/>
          <p:nvPr/>
        </p:nvSpPr>
        <p:spPr bwMode="auto">
          <a:xfrm rot="19467971">
            <a:off x="2418130" y="2779929"/>
            <a:ext cx="5691483" cy="1491734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Precision/ Cost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</p:spPr>
        <p:txBody>
          <a:bodyPr/>
          <a:lstStyle/>
          <a:p>
            <a:r>
              <a:rPr lang="en-US" dirty="0" err="1" smtClean="0"/>
              <a:t>SubPolyhedra</a:t>
            </a:r>
            <a:r>
              <a:rPr lang="en-US" dirty="0" smtClean="0"/>
              <a:t>: a family of domains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85800" y="6172200"/>
            <a:ext cx="80772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914400" y="1600200"/>
            <a:ext cx="0" cy="48768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428092" y="6282722"/>
            <a:ext cx="2579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Hints for Join/Widening</a:t>
            </a:r>
          </a:p>
        </p:txBody>
      </p:sp>
      <p:sp>
        <p:nvSpPr>
          <p:cNvPr id="11" name="TextBox 10"/>
          <p:cNvSpPr txBox="1"/>
          <p:nvPr/>
        </p:nvSpPr>
        <p:spPr>
          <a:xfrm rot="16200000">
            <a:off x="-474651" y="2618863"/>
            <a:ext cx="2300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Reduction algorithm,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19200" y="4648200"/>
            <a:ext cx="1875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Basis exploration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219200" y="3769178"/>
            <a:ext cx="2073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Simplex with floats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19199" y="2971800"/>
            <a:ext cx="1556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Exact Simplex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19199" y="1981200"/>
            <a:ext cx="404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406346" y="4654378"/>
            <a:ext cx="981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Hint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495800" y="4032422"/>
            <a:ext cx="11065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Die-Hard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602385" y="3341132"/>
            <a:ext cx="1651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Semantic hints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858000" y="2742515"/>
            <a:ext cx="1709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2D Convex hull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013144" y="2133600"/>
            <a:ext cx="404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29593002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Incremental analysis in Clousot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354765"/>
          </a:xfrm>
        </p:spPr>
        <p:txBody>
          <a:bodyPr/>
          <a:lstStyle/>
          <a:p>
            <a:r>
              <a:rPr lang="en-US" dirty="0" smtClean="0"/>
              <a:t>First analyze with “cheap” domains</a:t>
            </a:r>
          </a:p>
          <a:p>
            <a:pPr lvl="1"/>
            <a:r>
              <a:rPr lang="en-US" dirty="0"/>
              <a:t>If </a:t>
            </a:r>
            <a:r>
              <a:rPr lang="en-US" dirty="0" smtClean="0"/>
              <a:t>check is definitive (True, False, Bottom)</a:t>
            </a:r>
            <a:endParaRPr lang="en-US" dirty="0"/>
          </a:p>
          <a:p>
            <a:pPr marL="855663" lvl="2" indent="0">
              <a:buNone/>
            </a:pPr>
            <a:r>
              <a:rPr lang="en-US" dirty="0"/>
              <a:t>	</a:t>
            </a:r>
            <a:r>
              <a:rPr lang="en-US" sz="2800" dirty="0"/>
              <a:t>Done!</a:t>
            </a:r>
            <a:endParaRPr lang="en-US" dirty="0"/>
          </a:p>
          <a:p>
            <a:pPr lvl="1"/>
            <a:r>
              <a:rPr lang="en-US" dirty="0" smtClean="0"/>
              <a:t>Otherwise</a:t>
            </a:r>
            <a:endParaRPr lang="en-US" dirty="0"/>
          </a:p>
          <a:p>
            <a:pPr marL="460375" lvl="1" indent="0">
              <a:buNone/>
            </a:pPr>
            <a:r>
              <a:rPr lang="en-US" dirty="0"/>
              <a:t>	Try a more precise domain</a:t>
            </a:r>
            <a:endParaRPr lang="en-US" dirty="0" smtClean="0"/>
          </a:p>
          <a:p>
            <a:r>
              <a:rPr lang="en-US" dirty="0" smtClean="0"/>
              <a:t>On average great performance gains</a:t>
            </a:r>
          </a:p>
          <a:p>
            <a:pPr lvl="1"/>
            <a:endParaRPr lang="en-US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777514313"/>
              </p:ext>
            </p:extLst>
          </p:nvPr>
        </p:nvGraphicFramePr>
        <p:xfrm>
          <a:off x="1447800" y="4724400"/>
          <a:ext cx="6172200" cy="160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577055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Content analysis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5943" y="2362200"/>
            <a:ext cx="5334000" cy="424731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Init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(</a:t>
            </a:r>
            <a:r>
              <a:rPr lang="en-US" dirty="0" err="1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N)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en-US" dirty="0" smtClean="0">
                <a:solidFill>
                  <a:srgbClr val="2B91AF"/>
                </a:solidFill>
                <a:latin typeface="Consolas"/>
              </a:rPr>
              <a:t>   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onsolas"/>
              </a:rPr>
              <a:t>Contract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.Requires(N &gt; </a:t>
            </a:r>
            <a:r>
              <a:rPr lang="en-US" dirty="0" smtClean="0">
                <a:solidFill>
                  <a:srgbClr val="A52A2A"/>
                </a:solidFill>
                <a:latin typeface="Consolas"/>
              </a:rPr>
              <a:t>0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);</a:t>
            </a:r>
          </a:p>
          <a:p>
            <a:endParaRPr lang="en-US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[] a =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new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[N];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i = </a:t>
            </a:r>
            <a:r>
              <a:rPr lang="en-US" dirty="0" smtClean="0">
                <a:solidFill>
                  <a:srgbClr val="A52A2A"/>
                </a:solidFill>
                <a:latin typeface="Consolas"/>
              </a:rPr>
              <a:t>0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;</a:t>
            </a:r>
          </a:p>
          <a:p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while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(i &lt; N)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   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a[i] = </a:t>
            </a:r>
            <a:r>
              <a:rPr lang="en-US" dirty="0">
                <a:solidFill>
                  <a:srgbClr val="A52A2A"/>
                </a:solidFill>
                <a:latin typeface="Consolas"/>
              </a:rPr>
              <a:t>222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   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i = i + </a:t>
            </a:r>
            <a:r>
              <a:rPr lang="en-US" dirty="0">
                <a:solidFill>
                  <a:srgbClr val="A52A2A"/>
                </a:solidFill>
                <a:latin typeface="Consolas"/>
              </a:rPr>
              <a:t>1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endParaRPr lang="en-US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  <a:latin typeface="Consolas"/>
              </a:rPr>
              <a:t>Contract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.Assert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(</a:t>
            </a:r>
            <a:r>
              <a:rPr lang="en-US" dirty="0" smtClean="0"/>
              <a:t>∀ k ∈ [0, N). a[k] == 222);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}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ounded Rectangular Callout 2"/>
          <p:cNvSpPr/>
          <p:nvPr/>
        </p:nvSpPr>
        <p:spPr bwMode="auto">
          <a:xfrm>
            <a:off x="3657600" y="3736848"/>
            <a:ext cx="3179817" cy="2133600"/>
          </a:xfrm>
          <a:prstGeom prst="wedgeRoundRectCallout">
            <a:avLst>
              <a:gd name="adj1" fmla="val -84218"/>
              <a:gd name="adj2" fmla="val -23920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i == 0 then </a:t>
            </a:r>
          </a:p>
          <a:p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a not initialized</a:t>
            </a:r>
          </a:p>
          <a:p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else  if i &gt; 0</a:t>
            </a:r>
          </a:p>
          <a:p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a[0] == … a[i] == 222</a:t>
            </a:r>
          </a:p>
          <a:p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else</a:t>
            </a:r>
          </a:p>
          <a:p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impossible</a:t>
            </a: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4109546" y="2362200"/>
            <a:ext cx="3075151" cy="841248"/>
          </a:xfrm>
          <a:prstGeom prst="wedgeRoundRectCallout">
            <a:avLst>
              <a:gd name="adj1" fmla="val -20860"/>
              <a:gd name="adj2" fmla="val 129706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Challenge 1: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Effective handling of disjunction</a:t>
            </a:r>
          </a:p>
        </p:txBody>
      </p:sp>
      <p:sp>
        <p:nvSpPr>
          <p:cNvPr id="15" name="Rounded Rectangular Callout 14"/>
          <p:cNvSpPr/>
          <p:nvPr/>
        </p:nvSpPr>
        <p:spPr bwMode="auto">
          <a:xfrm>
            <a:off x="5529943" y="5768269"/>
            <a:ext cx="3450897" cy="841248"/>
          </a:xfrm>
          <a:prstGeom prst="wedgeRoundRectCallout">
            <a:avLst>
              <a:gd name="adj1" fmla="val -76853"/>
              <a:gd name="adj2" fmla="val 837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Challenge 2:</a:t>
            </a:r>
          </a:p>
          <a:p>
            <a:r>
              <a:rPr lang="en-US" dirty="0" smtClean="0"/>
              <a:t>Infer </a:t>
            </a:r>
            <a:r>
              <a:rPr lang="en-US" i="1" dirty="0" smtClean="0"/>
              <a:t>all </a:t>
            </a:r>
            <a:r>
              <a:rPr lang="en-US" dirty="0" smtClean="0"/>
              <a:t>the elements initialized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917174"/>
          </a:xfrm>
        </p:spPr>
        <p:txBody>
          <a:bodyPr/>
          <a:lstStyle/>
          <a:p>
            <a:r>
              <a:rPr lang="en-US" dirty="0" smtClean="0"/>
              <a:t>Needed to prove quantified facts</a:t>
            </a:r>
          </a:p>
          <a:p>
            <a:pPr lvl="1"/>
            <a:r>
              <a:rPr lang="en-US" dirty="0" smtClean="0"/>
              <a:t>Extensions to enumerators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193986"/>
      </p:ext>
    </p:extLst>
  </p:cSld>
  <p:clrMapOvr>
    <a:masterClrMapping/>
  </p:clrMapOvr>
  <p:transition advTm="106122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Specifications via Contracts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370427"/>
          </a:xfrm>
        </p:spPr>
        <p:txBody>
          <a:bodyPr/>
          <a:lstStyle/>
          <a:p>
            <a:r>
              <a:rPr lang="en-US" dirty="0" smtClean="0"/>
              <a:t>Precondition</a:t>
            </a:r>
          </a:p>
          <a:p>
            <a:pPr lvl="1"/>
            <a:r>
              <a:rPr lang="en-US" dirty="0" smtClean="0"/>
              <a:t>What I expect from the caller?</a:t>
            </a:r>
          </a:p>
          <a:p>
            <a:pPr lvl="1"/>
            <a:r>
              <a:rPr lang="en-US" i="1" dirty="0"/>
              <a:t>e</a:t>
            </a:r>
            <a:r>
              <a:rPr lang="en-US" i="1" dirty="0" smtClean="0"/>
              <a:t>.g.</a:t>
            </a:r>
            <a:r>
              <a:rPr lang="en-US" dirty="0" smtClean="0"/>
              <a:t> A non-null parameter</a:t>
            </a:r>
          </a:p>
          <a:p>
            <a:r>
              <a:rPr lang="en-US" dirty="0" smtClean="0"/>
              <a:t>Postcondition</a:t>
            </a:r>
          </a:p>
          <a:p>
            <a:pPr lvl="1"/>
            <a:r>
              <a:rPr lang="en-US" dirty="0" smtClean="0"/>
              <a:t>What I ensure to the caller?</a:t>
            </a:r>
          </a:p>
          <a:p>
            <a:pPr lvl="1"/>
            <a:r>
              <a:rPr lang="en-US" i="1" dirty="0" smtClean="0"/>
              <a:t>e.g.</a:t>
            </a:r>
            <a:r>
              <a:rPr lang="en-US" dirty="0" smtClean="0"/>
              <a:t> The returned value is non-negative </a:t>
            </a:r>
          </a:p>
          <a:p>
            <a:r>
              <a:rPr lang="en-US" dirty="0" smtClean="0"/>
              <a:t>Object Invariant</a:t>
            </a:r>
          </a:p>
          <a:p>
            <a:pPr lvl="1"/>
            <a:r>
              <a:rPr lang="en-US" dirty="0" smtClean="0"/>
              <a:t>What holds in the stable states of an object?</a:t>
            </a:r>
          </a:p>
          <a:p>
            <a:pPr lvl="1"/>
            <a:r>
              <a:rPr lang="en-US" i="1" dirty="0"/>
              <a:t>e</a:t>
            </a:r>
            <a:r>
              <a:rPr lang="en-US" i="1" dirty="0" smtClean="0"/>
              <a:t>.g.</a:t>
            </a:r>
            <a:r>
              <a:rPr lang="en-US" dirty="0" smtClean="0"/>
              <a:t> This field is non-null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9402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the firsts …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5182957"/>
          </a:xfrm>
        </p:spPr>
        <p:txBody>
          <a:bodyPr/>
          <a:lstStyle/>
          <a:p>
            <a:r>
              <a:rPr lang="en-US" dirty="0" smtClean="0"/>
              <a:t>Many approaches using:</a:t>
            </a:r>
          </a:p>
          <a:p>
            <a:pPr lvl="1"/>
            <a:r>
              <a:rPr lang="en-US" dirty="0"/>
              <a:t>Human </a:t>
            </a:r>
            <a:r>
              <a:rPr lang="en-US" dirty="0" smtClean="0"/>
              <a:t>help</a:t>
            </a:r>
          </a:p>
          <a:p>
            <a:pPr lvl="1"/>
            <a:r>
              <a:rPr lang="en-US" dirty="0" smtClean="0"/>
              <a:t>Under- and over-approximations</a:t>
            </a:r>
          </a:p>
          <a:p>
            <a:pPr lvl="1"/>
            <a:r>
              <a:rPr lang="en-US" dirty="0" smtClean="0"/>
              <a:t>Templates</a:t>
            </a:r>
          </a:p>
          <a:p>
            <a:pPr lvl="1"/>
            <a:r>
              <a:rPr lang="en-US" dirty="0" smtClean="0"/>
              <a:t>Theorem </a:t>
            </a:r>
            <a:r>
              <a:rPr lang="en-US" dirty="0" err="1" smtClean="0"/>
              <a:t>provers</a:t>
            </a:r>
            <a:endParaRPr lang="en-US" dirty="0" smtClean="0"/>
          </a:p>
          <a:p>
            <a:pPr lvl="1"/>
            <a:r>
              <a:rPr lang="en-US" dirty="0" smtClean="0"/>
              <a:t>Model checking</a:t>
            </a:r>
            <a:endParaRPr lang="en-US" dirty="0"/>
          </a:p>
          <a:p>
            <a:pPr lvl="1"/>
            <a:r>
              <a:rPr lang="en-US" dirty="0" smtClean="0"/>
              <a:t>…</a:t>
            </a:r>
          </a:p>
          <a:p>
            <a:pPr marL="460375" lvl="1" indent="-460375"/>
            <a:r>
              <a:rPr lang="en-US" dirty="0" smtClean="0"/>
              <a:t>We tried some of them in Clousot but not practical</a:t>
            </a:r>
          </a:p>
          <a:p>
            <a:pPr lvl="1"/>
            <a:r>
              <a:rPr lang="en-US" dirty="0" smtClean="0"/>
              <a:t>Many hidden hypotheses</a:t>
            </a:r>
          </a:p>
          <a:p>
            <a:pPr lvl="1"/>
            <a:r>
              <a:rPr lang="en-US" dirty="0" smtClean="0"/>
              <a:t>Scalability is an issue</a:t>
            </a:r>
          </a:p>
          <a:p>
            <a:pPr lvl="1"/>
            <a:endParaRPr lang="en-US" dirty="0" smtClean="0"/>
          </a:p>
        </p:txBody>
      </p:sp>
      <p:pic>
        <p:nvPicPr>
          <p:cNvPr id="4098" name="Picture 2" descr="C:\Program Files\Microsoft Office\MEDIA\CAGCAT10\j028603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199" y="5029200"/>
            <a:ext cx="1424027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6813907"/>
      </p:ext>
    </p:extLst>
  </p:cSld>
  <p:clrMapOvr>
    <a:masterClrMapping/>
  </p:clrMapOvr>
  <p:transition advTm="48504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idea (with P&amp;R Cousot)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917174"/>
          </a:xfrm>
        </p:spPr>
        <p:txBody>
          <a:bodyPr/>
          <a:lstStyle/>
          <a:p>
            <a:r>
              <a:rPr lang="en-US" dirty="0" smtClean="0"/>
              <a:t>Precise</a:t>
            </a:r>
            <a:r>
              <a:rPr lang="en-US" dirty="0"/>
              <a:t> </a:t>
            </a:r>
            <a:r>
              <a:rPr lang="en-US" dirty="0" smtClean="0"/>
              <a:t>and very very fast!</a:t>
            </a:r>
          </a:p>
          <a:p>
            <a:pPr lvl="1"/>
            <a:r>
              <a:rPr lang="en-US" dirty="0" smtClean="0"/>
              <a:t>More in the POPL’11 Talk &amp; Paper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1436914" y="4200133"/>
            <a:ext cx="26670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[222, 222]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827314" y="4200133"/>
            <a:ext cx="6096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0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103914" y="4200133"/>
            <a:ext cx="6096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i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, k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971581" y="4200133"/>
            <a:ext cx="2398047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[0, 0]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7369628" y="4200133"/>
            <a:ext cx="6096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</a:t>
            </a:r>
            <a:endParaRPr lang="en-US" sz="2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62000" y="2445097"/>
            <a:ext cx="1928733" cy="36933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Segment bounds</a:t>
            </a:r>
          </a:p>
        </p:txBody>
      </p:sp>
      <p:cxnSp>
        <p:nvCxnSpPr>
          <p:cNvPr id="27" name="Straight Arrow Connector 26"/>
          <p:cNvCxnSpPr>
            <a:stCxn id="26" idx="2"/>
            <a:endCxn id="12" idx="0"/>
          </p:cNvCxnSpPr>
          <p:nvPr/>
        </p:nvCxnSpPr>
        <p:spPr>
          <a:xfrm>
            <a:off x="1726367" y="2814429"/>
            <a:ext cx="2682347" cy="1385704"/>
          </a:xfrm>
          <a:prstGeom prst="straightConnector1">
            <a:avLst/>
          </a:prstGeom>
          <a:ln w="5715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49" idx="2"/>
            <a:endCxn id="4" idx="0"/>
          </p:cNvCxnSpPr>
          <p:nvPr/>
        </p:nvCxnSpPr>
        <p:spPr>
          <a:xfrm flipH="1">
            <a:off x="2770414" y="2814429"/>
            <a:ext cx="4336824" cy="1385704"/>
          </a:xfrm>
          <a:prstGeom prst="straightConnector1">
            <a:avLst/>
          </a:prstGeom>
          <a:ln w="5715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604262" y="2445097"/>
            <a:ext cx="3005951" cy="36933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Uniform content abstraction</a:t>
            </a:r>
          </a:p>
        </p:txBody>
      </p:sp>
      <p:cxnSp>
        <p:nvCxnSpPr>
          <p:cNvPr id="52" name="Straight Arrow Connector 51"/>
          <p:cNvCxnSpPr>
            <a:stCxn id="49" idx="2"/>
            <a:endCxn id="13" idx="0"/>
          </p:cNvCxnSpPr>
          <p:nvPr/>
        </p:nvCxnSpPr>
        <p:spPr>
          <a:xfrm flipH="1">
            <a:off x="6170605" y="2814429"/>
            <a:ext cx="936633" cy="1385704"/>
          </a:xfrm>
          <a:prstGeom prst="straightConnector1">
            <a:avLst/>
          </a:prstGeom>
          <a:ln w="5715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 bwMode="auto">
          <a:xfrm>
            <a:off x="4724665" y="4200133"/>
            <a:ext cx="246916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?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846614" y="5778749"/>
            <a:ext cx="1245854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 </a:t>
            </a:r>
            <a:r>
              <a:rPr lang="en-US" dirty="0"/>
              <a:t>≤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i, 0 </a:t>
            </a:r>
            <a:r>
              <a:rPr lang="en-US" dirty="0"/>
              <a:t>≤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</a:t>
            </a:r>
            <a:endParaRPr lang="en-US" dirty="0" smtClean="0"/>
          </a:p>
        </p:txBody>
      </p:sp>
      <p:sp>
        <p:nvSpPr>
          <p:cNvPr id="60" name="TextBox 59"/>
          <p:cNvSpPr txBox="1"/>
          <p:nvPr/>
        </p:nvSpPr>
        <p:spPr>
          <a:xfrm>
            <a:off x="4082143" y="5778749"/>
            <a:ext cx="748923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== </a:t>
            </a:r>
            <a:r>
              <a:rPr lang="en-US" dirty="0" smtClean="0"/>
              <a:t>k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931776" y="5778749"/>
            <a:ext cx="1338828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&lt; N,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&lt;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</a:t>
            </a:r>
            <a:endParaRPr lang="en-US" dirty="0" smtClean="0"/>
          </a:p>
        </p:txBody>
      </p:sp>
      <p:cxnSp>
        <p:nvCxnSpPr>
          <p:cNvPr id="62" name="Straight Arrow Connector 61"/>
          <p:cNvCxnSpPr>
            <a:stCxn id="60" idx="0"/>
            <a:endCxn id="12" idx="2"/>
          </p:cNvCxnSpPr>
          <p:nvPr/>
        </p:nvCxnSpPr>
        <p:spPr>
          <a:xfrm flipH="1" flipV="1">
            <a:off x="4408714" y="4809733"/>
            <a:ext cx="47891" cy="96901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56" idx="0"/>
          </p:cNvCxnSpPr>
          <p:nvPr/>
        </p:nvCxnSpPr>
        <p:spPr>
          <a:xfrm flipH="1" flipV="1">
            <a:off x="1132115" y="4809733"/>
            <a:ext cx="1337426" cy="96901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61" idx="0"/>
          </p:cNvCxnSpPr>
          <p:nvPr/>
        </p:nvCxnSpPr>
        <p:spPr>
          <a:xfrm flipH="1" flipV="1">
            <a:off x="4469568" y="4798847"/>
            <a:ext cx="2131622" cy="97990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61" idx="0"/>
            <a:endCxn id="15" idx="2"/>
          </p:cNvCxnSpPr>
          <p:nvPr/>
        </p:nvCxnSpPr>
        <p:spPr>
          <a:xfrm flipV="1">
            <a:off x="6601190" y="4809733"/>
            <a:ext cx="1073238" cy="96901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endCxn id="12" idx="2"/>
          </p:cNvCxnSpPr>
          <p:nvPr/>
        </p:nvCxnSpPr>
        <p:spPr>
          <a:xfrm flipV="1">
            <a:off x="2477556" y="4809733"/>
            <a:ext cx="1931158" cy="96901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26" idx="2"/>
            <a:endCxn id="11" idx="0"/>
          </p:cNvCxnSpPr>
          <p:nvPr/>
        </p:nvCxnSpPr>
        <p:spPr>
          <a:xfrm flipH="1">
            <a:off x="1132114" y="2814429"/>
            <a:ext cx="594253" cy="1385704"/>
          </a:xfrm>
          <a:prstGeom prst="straightConnector1">
            <a:avLst/>
          </a:prstGeom>
          <a:ln w="5715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26" idx="2"/>
          </p:cNvCxnSpPr>
          <p:nvPr/>
        </p:nvCxnSpPr>
        <p:spPr>
          <a:xfrm>
            <a:off x="1726367" y="2814429"/>
            <a:ext cx="6122233" cy="1300371"/>
          </a:xfrm>
          <a:prstGeom prst="straightConnector1">
            <a:avLst/>
          </a:prstGeom>
          <a:ln w="5715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3622194" y="2445097"/>
            <a:ext cx="1313180" cy="36933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Disjunction</a:t>
            </a:r>
          </a:p>
        </p:txBody>
      </p:sp>
      <p:cxnSp>
        <p:nvCxnSpPr>
          <p:cNvPr id="86" name="Straight Arrow Connector 85"/>
          <p:cNvCxnSpPr>
            <a:stCxn id="85" idx="2"/>
            <a:endCxn id="55" idx="0"/>
          </p:cNvCxnSpPr>
          <p:nvPr/>
        </p:nvCxnSpPr>
        <p:spPr>
          <a:xfrm>
            <a:off x="4278784" y="2814429"/>
            <a:ext cx="569339" cy="1385704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65555538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Inter-method Inference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099584"/>
          </a:xfrm>
        </p:spPr>
        <p:txBody>
          <a:bodyPr/>
          <a:lstStyle/>
          <a:p>
            <a:r>
              <a:rPr lang="en-US" dirty="0" smtClean="0"/>
              <a:t>By default, infer getter/setter ensures</a:t>
            </a:r>
          </a:p>
          <a:p>
            <a:pPr lvl="1"/>
            <a:r>
              <a:rPr lang="en-US" dirty="0" smtClean="0"/>
              <a:t>Reduce the initial annotation burden</a:t>
            </a:r>
          </a:p>
          <a:p>
            <a:pPr lvl="1"/>
            <a:r>
              <a:rPr lang="en-US" dirty="0" smtClean="0"/>
              <a:t>Do not propagate over assemblies</a:t>
            </a:r>
          </a:p>
          <a:p>
            <a:r>
              <a:rPr lang="en-US" dirty="0" smtClean="0"/>
              <a:t>Suggest immediate preconditions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Talk @ VMCAI on Tuesday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600200" y="3429000"/>
            <a:ext cx="5334000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public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[] Factory(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len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)</a:t>
            </a:r>
          </a:p>
          <a:p>
            <a:r>
              <a:rPr lang="en-US" dirty="0">
                <a:solidFill>
                  <a:prstClr val="black"/>
                </a:solidFill>
                <a:latin typeface="Consolas"/>
              </a:rPr>
              <a:t>    {</a:t>
            </a:r>
          </a:p>
          <a:p>
            <a:r>
              <a:rPr lang="en-US" dirty="0">
                <a:solidFill>
                  <a:prstClr val="black"/>
                </a:solidFill>
                <a:latin typeface="Consolas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new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[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len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];</a:t>
            </a:r>
          </a:p>
          <a:p>
            <a:r>
              <a:rPr lang="en-US" dirty="0">
                <a:solidFill>
                  <a:prstClr val="black"/>
                </a:solidFill>
                <a:latin typeface="Consolas"/>
              </a:rPr>
              <a:t>    }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4410254"/>
            <a:ext cx="39243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42657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Caching (with J.-H. Jourdan)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099584"/>
          </a:xfrm>
        </p:spPr>
        <p:txBody>
          <a:bodyPr/>
          <a:lstStyle/>
          <a:p>
            <a:r>
              <a:rPr lang="en-US" dirty="0" smtClean="0"/>
              <a:t>Idea: Hash the annotated program</a:t>
            </a:r>
          </a:p>
          <a:p>
            <a:pPr lvl="1"/>
            <a:r>
              <a:rPr lang="en-US" dirty="0" smtClean="0"/>
              <a:t>Persist output of the analyzer</a:t>
            </a:r>
          </a:p>
          <a:p>
            <a:r>
              <a:rPr lang="en-US" dirty="0" smtClean="0"/>
              <a:t>Challenges</a:t>
            </a:r>
          </a:p>
          <a:p>
            <a:pPr lvl="1"/>
            <a:r>
              <a:rPr lang="en-US" dirty="0" smtClean="0"/>
              <a:t>Caching of Metadata</a:t>
            </a:r>
          </a:p>
          <a:p>
            <a:pPr lvl="2"/>
            <a:r>
              <a:rPr lang="en-US" dirty="0" smtClean="0"/>
              <a:t>Inheritance, enums, templates …</a:t>
            </a:r>
          </a:p>
          <a:p>
            <a:pPr lvl="1"/>
            <a:r>
              <a:rPr lang="en-US" dirty="0" smtClean="0"/>
              <a:t>Inferred expressions</a:t>
            </a:r>
          </a:p>
          <a:p>
            <a:pPr lvl="1"/>
            <a:r>
              <a:rPr lang="en-US" dirty="0" smtClean="0"/>
              <a:t>Be conservative</a:t>
            </a:r>
          </a:p>
          <a:p>
            <a:pPr lvl="2"/>
            <a:r>
              <a:rPr lang="en-US" dirty="0" smtClean="0"/>
              <a:t>Calls to </a:t>
            </a:r>
            <a:r>
              <a:rPr lang="en-US" dirty="0" err="1" smtClean="0"/>
              <a:t>Enum.IsDefined</a:t>
            </a:r>
            <a:r>
              <a:rPr lang="en-US" dirty="0" smtClean="0"/>
              <a:t>(…)</a:t>
            </a:r>
          </a:p>
          <a:p>
            <a:pPr lvl="3"/>
            <a:r>
              <a:rPr lang="en-US" dirty="0" smtClean="0"/>
              <a:t>Semantics given via reflection</a:t>
            </a:r>
          </a:p>
        </p:txBody>
      </p:sp>
    </p:spTree>
    <p:extLst>
      <p:ext uri="{BB962C8B-B14F-4D97-AF65-F5344CB8AC3E}">
        <p14:creationId xmlns:p14="http://schemas.microsoft.com/office/powerpoint/2010/main" val="8029305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Warning scoring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370427"/>
          </a:xfrm>
        </p:spPr>
        <p:txBody>
          <a:bodyPr/>
          <a:lstStyle/>
          <a:p>
            <a:r>
              <a:rPr lang="en-US" dirty="0" smtClean="0"/>
              <a:t>For each warning, compute a </a:t>
            </a:r>
            <a:r>
              <a:rPr lang="en-US" i="1" dirty="0"/>
              <a:t>Semantic </a:t>
            </a:r>
            <a:r>
              <a:rPr lang="en-US" dirty="0" smtClean="0"/>
              <a:t>score</a:t>
            </a:r>
          </a:p>
          <a:p>
            <a:pPr lvl="1"/>
            <a:r>
              <a:rPr lang="en-US" dirty="0" smtClean="0"/>
              <a:t>Use info from the abstract domains</a:t>
            </a:r>
          </a:p>
          <a:p>
            <a:pPr lvl="1"/>
            <a:r>
              <a:rPr lang="en-US" dirty="0" smtClean="0">
                <a:effectLst/>
              </a:rPr>
              <a:t>≠ the syntactic algorithm of </a:t>
            </a:r>
            <a:r>
              <a:rPr lang="en-US" dirty="0" err="1" smtClean="0">
                <a:effectLst/>
              </a:rPr>
              <a:t>FindBugs</a:t>
            </a: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Have thresholds for masking warnings</a:t>
            </a:r>
          </a:p>
          <a:p>
            <a:pPr lvl="1"/>
            <a:r>
              <a:rPr lang="en-US" dirty="0" smtClean="0">
                <a:effectLst/>
              </a:rPr>
              <a:t>Low</a:t>
            </a:r>
            <a:r>
              <a:rPr lang="en-US" dirty="0" smtClean="0"/>
              <a:t>, Medium, Hi</a:t>
            </a:r>
          </a:p>
          <a:p>
            <a:pPr lvl="1"/>
            <a:r>
              <a:rPr lang="en-US" dirty="0" smtClean="0">
                <a:effectLst/>
              </a:rPr>
              <a:t>Found tenth of bugs with Low</a:t>
            </a:r>
          </a:p>
          <a:p>
            <a:pPr lvl="2"/>
            <a:r>
              <a:rPr lang="en-US" dirty="0" smtClean="0">
                <a:effectLst/>
              </a:rPr>
              <a:t>In production, well-tested code</a:t>
            </a:r>
          </a:p>
          <a:p>
            <a:r>
              <a:rPr lang="en-US" dirty="0" smtClean="0">
                <a:effectLst/>
              </a:rPr>
              <a:t>Use scoring to sort warnings</a:t>
            </a:r>
          </a:p>
          <a:p>
            <a:pPr lvl="1"/>
            <a:endParaRPr lang="en-US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779202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964162"/>
          </a:xfrm>
        </p:spPr>
        <p:txBody>
          <a:bodyPr/>
          <a:lstStyle/>
          <a:p>
            <a:r>
              <a:rPr lang="en-US" dirty="0" smtClean="0"/>
              <a:t>Goal direct backward propagation</a:t>
            </a:r>
          </a:p>
          <a:p>
            <a:r>
              <a:rPr lang="en-US" dirty="0" smtClean="0"/>
              <a:t>Timeouts</a:t>
            </a:r>
            <a:endParaRPr lang="en-US" dirty="0" smtClean="0"/>
          </a:p>
          <a:p>
            <a:pPr lvl="1"/>
            <a:r>
              <a:rPr lang="en-US" dirty="0" smtClean="0"/>
              <a:t>The analysis of a method can take too much</a:t>
            </a:r>
          </a:p>
          <a:p>
            <a:r>
              <a:rPr lang="en-US" dirty="0" smtClean="0"/>
              <a:t>Message suppression</a:t>
            </a:r>
          </a:p>
          <a:p>
            <a:pPr lvl="1"/>
            <a:r>
              <a:rPr lang="en-US" dirty="0" smtClean="0"/>
              <a:t>Weakness of the checker? </a:t>
            </a:r>
          </a:p>
          <a:p>
            <a:pPr lvl="1"/>
            <a:r>
              <a:rPr lang="en-US" dirty="0" smtClean="0"/>
              <a:t>Of the analysis?</a:t>
            </a:r>
          </a:p>
          <a:p>
            <a:r>
              <a:rPr lang="en-US" dirty="0" smtClean="0"/>
              <a:t>Selective Verification</a:t>
            </a:r>
          </a:p>
          <a:p>
            <a:pPr lvl="1"/>
            <a:r>
              <a:rPr lang="en-US" dirty="0" smtClean="0"/>
              <a:t>Start by focusing on most core code</a:t>
            </a:r>
          </a:p>
        </p:txBody>
      </p:sp>
    </p:spTree>
    <p:extLst>
      <p:ext uri="{BB962C8B-B14F-4D97-AF65-F5344CB8AC3E}">
        <p14:creationId xmlns:p14="http://schemas.microsoft.com/office/powerpoint/2010/main" val="23741333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CodeContracts 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905" y="1463799"/>
            <a:ext cx="8334375" cy="5299912"/>
          </a:xfrm>
        </p:spPr>
        <p:txBody>
          <a:bodyPr/>
          <a:lstStyle/>
          <a:p>
            <a:r>
              <a:rPr lang="en-US" dirty="0" smtClean="0"/>
              <a:t>API in .NET 4.0</a:t>
            </a:r>
          </a:p>
          <a:p>
            <a:r>
              <a:rPr lang="en-US" dirty="0" smtClean="0"/>
              <a:t>Externally available ~14 months</a:t>
            </a:r>
          </a:p>
          <a:p>
            <a:pPr lvl="1"/>
            <a:r>
              <a:rPr lang="en-US" dirty="0" smtClean="0"/>
              <a:t>&gt;30,000 downloads, </a:t>
            </a:r>
            <a:r>
              <a:rPr lang="en-US" dirty="0" smtClean="0"/>
              <a:t>very active </a:t>
            </a:r>
            <a:r>
              <a:rPr lang="en-US" dirty="0" smtClean="0"/>
              <a:t>forum</a:t>
            </a:r>
          </a:p>
          <a:p>
            <a:pPr lvl="1"/>
            <a:r>
              <a:rPr lang="en-US" dirty="0" smtClean="0"/>
              <a:t>3 book chapters on CodeContracts</a:t>
            </a:r>
          </a:p>
          <a:p>
            <a:pPr lvl="1"/>
            <a:r>
              <a:rPr lang="en-US" dirty="0" smtClean="0"/>
              <a:t>Many dozens of blog articles</a:t>
            </a:r>
          </a:p>
          <a:p>
            <a:r>
              <a:rPr lang="en-US" dirty="0" smtClean="0"/>
              <a:t>Publications, talks, lectures</a:t>
            </a:r>
          </a:p>
          <a:p>
            <a:pPr lvl="1"/>
            <a:r>
              <a:rPr lang="en-US" dirty="0" smtClean="0"/>
              <a:t>POPL, ECOOP, OOPSLA, </a:t>
            </a:r>
            <a:r>
              <a:rPr lang="en-US" dirty="0"/>
              <a:t>VMCAI, APLAS</a:t>
            </a:r>
            <a:r>
              <a:rPr lang="en-US" dirty="0" smtClean="0"/>
              <a:t>, SAS, SAC, </a:t>
            </a:r>
            <a:r>
              <a:rPr lang="en-US" dirty="0" err="1" smtClean="0"/>
              <a:t>FoVeOOS</a:t>
            </a:r>
            <a:r>
              <a:rPr lang="en-US" dirty="0" smtClean="0"/>
              <a:t> …</a:t>
            </a:r>
          </a:p>
          <a:p>
            <a:r>
              <a:rPr lang="en-US" dirty="0" smtClean="0"/>
              <a:t>Internal usage </a:t>
            </a:r>
          </a:p>
          <a:p>
            <a:pPr lvl="1"/>
            <a:r>
              <a:rPr lang="en-US" dirty="0" smtClean="0"/>
              <a:t>Integrated into CLR build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 few groups</a:t>
            </a:r>
          </a:p>
        </p:txBody>
      </p:sp>
      <p:pic>
        <p:nvPicPr>
          <p:cNvPr id="1026" name="Picture 2" descr="Product Detail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04800"/>
            <a:ext cx="990600" cy="109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roduct Details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585912"/>
            <a:ext cx="1095375" cy="109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roduct Details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1120" y="2824480"/>
            <a:ext cx="1095375" cy="109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68892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&amp; 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4776692"/>
          </a:xfrm>
        </p:spPr>
        <p:txBody>
          <a:bodyPr/>
          <a:lstStyle/>
          <a:p>
            <a:r>
              <a:rPr lang="en-US" dirty="0" smtClean="0"/>
              <a:t>CCCheck externally available</a:t>
            </a:r>
          </a:p>
          <a:p>
            <a:pPr lvl="1"/>
            <a:r>
              <a:rPr lang="en-US" dirty="0" smtClean="0"/>
              <a:t>Bing for “CodeContracts MSDN”</a:t>
            </a:r>
            <a:endParaRPr lang="en-US" dirty="0" smtClean="0"/>
          </a:p>
          <a:p>
            <a:pPr lvl="2"/>
            <a:r>
              <a:rPr lang="en-US" dirty="0" smtClean="0"/>
              <a:t>Tenths of Thousands of downloads</a:t>
            </a:r>
            <a:endParaRPr lang="en-US" dirty="0" smtClean="0"/>
          </a:p>
          <a:p>
            <a:pPr lvl="1"/>
            <a:r>
              <a:rPr lang="en-US" dirty="0" smtClean="0"/>
              <a:t>Or try it at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://pexforfun.com/absverified</a:t>
            </a:r>
            <a:r>
              <a:rPr lang="en-US" dirty="0"/>
              <a:t> </a:t>
            </a:r>
          </a:p>
          <a:p>
            <a:r>
              <a:rPr lang="en-US" dirty="0" smtClean="0"/>
              <a:t>Abstract interpretation-based</a:t>
            </a:r>
          </a:p>
          <a:p>
            <a:pPr lvl="1"/>
            <a:r>
              <a:rPr lang="en-US" dirty="0" smtClean="0"/>
              <a:t>Automatic</a:t>
            </a:r>
          </a:p>
          <a:p>
            <a:pPr lvl="2"/>
            <a:r>
              <a:rPr lang="en-US" dirty="0" smtClean="0"/>
              <a:t>Inference: loop invariants, pre/post/invariants</a:t>
            </a:r>
          </a:p>
          <a:p>
            <a:pPr lvl="1"/>
            <a:r>
              <a:rPr lang="en-US" dirty="0" smtClean="0"/>
              <a:t>Tunable, </a:t>
            </a:r>
            <a:r>
              <a:rPr lang="en-US" dirty="0" err="1" smtClean="0"/>
              <a:t>predicatable</a:t>
            </a:r>
            <a:endParaRPr lang="en-US" dirty="0" smtClean="0"/>
          </a:p>
          <a:p>
            <a:r>
              <a:rPr lang="en-US" dirty="0" err="1" smtClean="0"/>
              <a:t>Dogfood</a:t>
            </a:r>
            <a:r>
              <a:rPr lang="en-US" dirty="0" smtClean="0"/>
              <a:t>: Run on itself at each build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647747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Thanks!!!!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4825937"/>
          </a:xfrm>
        </p:spPr>
        <p:txBody>
          <a:bodyPr/>
          <a:lstStyle/>
          <a:p>
            <a:r>
              <a:rPr lang="en-US" dirty="0"/>
              <a:t>To the </a:t>
            </a:r>
            <a:r>
              <a:rPr lang="en-US" dirty="0" smtClean="0"/>
              <a:t>Chairs &amp; VMCAI </a:t>
            </a:r>
            <a:r>
              <a:rPr lang="en-US" dirty="0"/>
              <a:t>PC for inviting me</a:t>
            </a:r>
          </a:p>
          <a:p>
            <a:r>
              <a:rPr lang="en-US" dirty="0" smtClean="0"/>
              <a:t>To our colleagues</a:t>
            </a:r>
          </a:p>
          <a:p>
            <a:pPr lvl="1"/>
            <a:r>
              <a:rPr lang="en-US" dirty="0" smtClean="0"/>
              <a:t>M. Barnett, H. Venter &amp; </a:t>
            </a:r>
            <a:r>
              <a:rPr lang="en-US" dirty="0" err="1" smtClean="0"/>
              <a:t>RiSE</a:t>
            </a:r>
            <a:endParaRPr lang="en-US" dirty="0" smtClean="0"/>
          </a:p>
          <a:p>
            <a:r>
              <a:rPr lang="en-US" dirty="0" smtClean="0"/>
              <a:t>To </a:t>
            </a:r>
            <a:r>
              <a:rPr lang="en-US" dirty="0" smtClean="0"/>
              <a:t>the visitors and interns</a:t>
            </a:r>
          </a:p>
          <a:p>
            <a:pPr lvl="1"/>
            <a:r>
              <a:rPr lang="en-US" dirty="0" smtClean="0"/>
              <a:t>P. &amp; R. Cousot</a:t>
            </a:r>
          </a:p>
          <a:p>
            <a:pPr lvl="1"/>
            <a:r>
              <a:rPr lang="en-US" dirty="0" smtClean="0"/>
              <a:t>P. Ferrara, V. Laviron, M. Peron, M. </a:t>
            </a:r>
            <a:r>
              <a:rPr lang="en-US" dirty="0" err="1" smtClean="0"/>
              <a:t>Monereau</a:t>
            </a:r>
            <a:r>
              <a:rPr lang="en-US" dirty="0" smtClean="0"/>
              <a:t>, J.-H. Jourdan</a:t>
            </a:r>
          </a:p>
          <a:p>
            <a:r>
              <a:rPr lang="en-US" dirty="0" smtClean="0"/>
              <a:t>To the hundreds of users in the forum</a:t>
            </a:r>
          </a:p>
          <a:p>
            <a:pPr lvl="1"/>
            <a:r>
              <a:rPr lang="en-US" dirty="0" smtClean="0"/>
              <a:t>To push us to make CCCheck better</a:t>
            </a:r>
            <a:r>
              <a:rPr lang="en-US" dirty="0" smtClean="0"/>
              <a:t>!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7443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4031873"/>
          </a:xfrm>
        </p:spPr>
        <p:txBody>
          <a:bodyPr/>
          <a:lstStyle/>
          <a:p>
            <a:r>
              <a:rPr lang="en-US" dirty="0" smtClean="0"/>
              <a:t>Re-architecture to integrate with Z3</a:t>
            </a:r>
          </a:p>
          <a:p>
            <a:pPr lvl="1"/>
            <a:r>
              <a:rPr lang="en-US" dirty="0" smtClean="0"/>
              <a:t>To leverage the decision procedures in Z3</a:t>
            </a:r>
          </a:p>
          <a:p>
            <a:pPr lvl="1"/>
            <a:r>
              <a:rPr lang="en-US" dirty="0" smtClean="0"/>
              <a:t>To </a:t>
            </a:r>
            <a:r>
              <a:rPr lang="en-US" dirty="0" smtClean="0"/>
              <a:t>share code</a:t>
            </a:r>
          </a:p>
          <a:p>
            <a:pPr lvl="2"/>
            <a:r>
              <a:rPr lang="en-US" dirty="0" smtClean="0"/>
              <a:t>E-graph, etc.</a:t>
            </a:r>
          </a:p>
          <a:p>
            <a:pPr lvl="1"/>
            <a:r>
              <a:rPr lang="en-US" dirty="0" smtClean="0"/>
              <a:t>To improve reasoning on implications</a:t>
            </a:r>
          </a:p>
          <a:p>
            <a:pPr lvl="1"/>
            <a:r>
              <a:rPr lang="en-US" dirty="0" smtClean="0">
                <a:effectLst/>
              </a:rPr>
              <a:t>Note: ≠ from WP-based </a:t>
            </a:r>
            <a:r>
              <a:rPr lang="en-US" dirty="0" err="1" smtClean="0">
                <a:effectLst/>
              </a:rPr>
              <a:t>provers</a:t>
            </a:r>
            <a:endParaRPr lang="en-US" dirty="0" smtClean="0">
              <a:effectLst/>
            </a:endParaRPr>
          </a:p>
          <a:p>
            <a:pPr lvl="2"/>
            <a:r>
              <a:rPr lang="en-US" dirty="0" smtClean="0">
                <a:effectLst/>
              </a:rPr>
              <a:t>No blind </a:t>
            </a:r>
            <a:r>
              <a:rPr lang="en-US" dirty="0" err="1" smtClean="0">
                <a:effectLst/>
              </a:rPr>
              <a:t>axiomatization</a:t>
            </a:r>
            <a:endParaRPr lang="en-US" dirty="0" smtClean="0">
              <a:effectLst/>
            </a:endParaRPr>
          </a:p>
          <a:p>
            <a:pPr lvl="2"/>
            <a:r>
              <a:rPr lang="en-US" dirty="0" smtClean="0"/>
              <a:t>Clousot is still in control, uses Z3 as </a:t>
            </a:r>
            <a:r>
              <a:rPr lang="en-US" dirty="0" smtClean="0"/>
              <a:t>oracle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947055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Contracts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5386090"/>
          </a:xfrm>
        </p:spPr>
        <p:txBody>
          <a:bodyPr/>
          <a:lstStyle/>
          <a:p>
            <a:r>
              <a:rPr lang="en-US" dirty="0" smtClean="0"/>
              <a:t>Not a new idea…</a:t>
            </a:r>
          </a:p>
          <a:p>
            <a:pPr lvl="1"/>
            <a:r>
              <a:rPr lang="en-US" dirty="0" smtClean="0"/>
              <a:t>Eiffel, JML, Spec# …</a:t>
            </a:r>
          </a:p>
          <a:p>
            <a:r>
              <a:rPr lang="en-US" dirty="0" smtClean="0"/>
              <a:t>General consensus on their usefulness</a:t>
            </a:r>
          </a:p>
          <a:p>
            <a:pPr lvl="1"/>
            <a:r>
              <a:rPr lang="en-US" dirty="0" smtClean="0"/>
              <a:t>Even in dynamic languages communities!</a:t>
            </a:r>
          </a:p>
          <a:p>
            <a:r>
              <a:rPr lang="en-US" dirty="0" smtClean="0"/>
              <a:t>However, not mainstream (yet). Why???</a:t>
            </a:r>
          </a:p>
          <a:p>
            <a:r>
              <a:rPr lang="en-US" dirty="0" smtClean="0"/>
              <a:t>Two main problems</a:t>
            </a:r>
          </a:p>
          <a:p>
            <a:pPr lvl="1"/>
            <a:r>
              <a:rPr lang="en-US" dirty="0" smtClean="0"/>
              <a:t>Require changes to the build environment</a:t>
            </a:r>
          </a:p>
          <a:p>
            <a:pPr lvl="2"/>
            <a:r>
              <a:rPr lang="en-US" dirty="0" smtClean="0"/>
              <a:t>New compiler/language/ …</a:t>
            </a:r>
          </a:p>
          <a:p>
            <a:pPr lvl="1"/>
            <a:r>
              <a:rPr lang="en-US" dirty="0" smtClean="0"/>
              <a:t>Static checking either absent or to painful to use</a:t>
            </a:r>
          </a:p>
          <a:p>
            <a:pPr lvl="2"/>
            <a:r>
              <a:rPr lang="en-US" dirty="0" smtClean="0"/>
              <a:t>Over-specification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3979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CodeContracts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693319"/>
          </a:xfrm>
        </p:spPr>
        <p:txBody>
          <a:bodyPr/>
          <a:lstStyle/>
          <a:p>
            <a:r>
              <a:rPr lang="en-US" dirty="0" smtClean="0"/>
              <a:t>Idea: Use code to specify code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990600" y="2514600"/>
            <a:ext cx="7162800" cy="286232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public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Abs(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x)</a:t>
            </a:r>
          </a:p>
          <a:p>
            <a:r>
              <a:rPr lang="en-US" dirty="0">
                <a:solidFill>
                  <a:prstClr val="black"/>
                </a:solidFill>
                <a:latin typeface="Consolas"/>
              </a:rPr>
              <a:t>    {</a:t>
            </a:r>
          </a:p>
          <a:p>
            <a:r>
              <a:rPr lang="en-US" dirty="0">
                <a:solidFill>
                  <a:prstClr val="black"/>
                </a:solidFill>
                <a:latin typeface="Consolas"/>
              </a:rPr>
              <a:t>      </a:t>
            </a:r>
            <a:r>
              <a:rPr lang="en-US" dirty="0" err="1">
                <a:solidFill>
                  <a:srgbClr val="2B91AF"/>
                </a:solidFill>
                <a:latin typeface="Consolas"/>
              </a:rPr>
              <a:t>Contract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.Requires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(x != </a:t>
            </a:r>
            <a:r>
              <a:rPr lang="en-US" dirty="0">
                <a:solidFill>
                  <a:srgbClr val="2B91AF"/>
                </a:solidFill>
                <a:latin typeface="Consolas"/>
              </a:rPr>
              <a:t>Int32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.MinValue);</a:t>
            </a:r>
          </a:p>
          <a:p>
            <a:r>
              <a:rPr lang="en-US" dirty="0">
                <a:solidFill>
                  <a:prstClr val="black"/>
                </a:solidFill>
                <a:latin typeface="Consolas"/>
              </a:rPr>
              <a:t>      </a:t>
            </a:r>
            <a:r>
              <a:rPr lang="en-US" dirty="0" err="1">
                <a:solidFill>
                  <a:srgbClr val="2B91AF"/>
                </a:solidFill>
                <a:latin typeface="Consolas"/>
              </a:rPr>
              <a:t>Contract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.Ensures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dirty="0" err="1">
                <a:solidFill>
                  <a:srgbClr val="2B91AF"/>
                </a:solidFill>
                <a:latin typeface="Consolas"/>
              </a:rPr>
              <a:t>Contract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.Result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&gt;() &gt;= 0);</a:t>
            </a:r>
          </a:p>
          <a:p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>
                <a:solidFill>
                  <a:prstClr val="black"/>
                </a:solidFill>
                <a:latin typeface="Consolas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if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(x &lt; 0)</a:t>
            </a:r>
          </a:p>
          <a:p>
            <a:r>
              <a:rPr lang="en-US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-x;</a:t>
            </a:r>
          </a:p>
          <a:p>
            <a:r>
              <a:rPr lang="en-US" dirty="0">
                <a:solidFill>
                  <a:prstClr val="black"/>
                </a:solidFill>
                <a:latin typeface="Consolas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else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x;</a:t>
            </a:r>
          </a:p>
          <a:p>
            <a:r>
              <a:rPr lang="en-US" dirty="0">
                <a:solidFill>
                  <a:prstClr val="black"/>
                </a:solidFill>
                <a:latin typeface="Consolas"/>
              </a:rPr>
              <a:t>  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8613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CodeContracts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86800" cy="5182957"/>
          </a:xfrm>
        </p:spPr>
        <p:txBody>
          <a:bodyPr/>
          <a:lstStyle/>
          <a:p>
            <a:r>
              <a:rPr lang="en-US" dirty="0" smtClean="0"/>
              <a:t>Pragmatic solution to the two problems</a:t>
            </a:r>
          </a:p>
          <a:p>
            <a:r>
              <a:rPr lang="en-US" dirty="0" smtClean="0"/>
              <a:t>The Contract Language is a .NET Library</a:t>
            </a:r>
          </a:p>
          <a:p>
            <a:pPr lvl="1"/>
            <a:r>
              <a:rPr lang="en-US" dirty="0" smtClean="0"/>
              <a:t>No changes in/of the compiler</a:t>
            </a:r>
          </a:p>
          <a:p>
            <a:pPr lvl="2"/>
            <a:r>
              <a:rPr lang="en-US" dirty="0" smtClean="0"/>
              <a:t>Transparently use C#, VB, F#, Delphi …</a:t>
            </a:r>
            <a:endParaRPr lang="en-US" dirty="0"/>
          </a:p>
          <a:p>
            <a:pPr lvl="1"/>
            <a:r>
              <a:rPr lang="en-US" dirty="0" smtClean="0"/>
              <a:t>Leverage IDE support</a:t>
            </a:r>
          </a:p>
          <a:p>
            <a:pPr lvl="2"/>
            <a:r>
              <a:rPr lang="en-US" dirty="0" err="1" smtClean="0"/>
              <a:t>Intellisense</a:t>
            </a:r>
            <a:r>
              <a:rPr lang="en-US" dirty="0" smtClean="0"/>
              <a:t>, type checking …</a:t>
            </a:r>
          </a:p>
          <a:p>
            <a:r>
              <a:rPr lang="en-US" dirty="0" smtClean="0"/>
              <a:t>The static checker Abs. Interpretation based</a:t>
            </a:r>
          </a:p>
          <a:p>
            <a:pPr lvl="1"/>
            <a:r>
              <a:rPr lang="en-US" dirty="0" smtClean="0"/>
              <a:t>Infer loop invariants</a:t>
            </a:r>
          </a:p>
          <a:p>
            <a:pPr lvl="1"/>
            <a:r>
              <a:rPr lang="en-US" dirty="0" smtClean="0"/>
              <a:t>Fine tuning of the algorithms</a:t>
            </a:r>
          </a:p>
          <a:p>
            <a:pPr lvl="1"/>
            <a:r>
              <a:rPr lang="en-US" dirty="0" smtClean="0"/>
              <a:t>Focuses on the properties of interest</a:t>
            </a:r>
          </a:p>
          <a:p>
            <a:pPr lvl="1"/>
            <a:r>
              <a:rPr lang="en-US" dirty="0" smtClean="0"/>
              <a:t>Predictable!!!!</a:t>
            </a:r>
          </a:p>
        </p:txBody>
      </p:sp>
    </p:spTree>
    <p:extLst>
      <p:ext uri="{BB962C8B-B14F-4D97-AF65-F5344CB8AC3E}">
        <p14:creationId xmlns:p14="http://schemas.microsoft.com/office/powerpoint/2010/main" val="20912457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Let’s demo!</a:t>
            </a:r>
            <a:endParaRPr lang="en-US" dirty="0"/>
          </a:p>
        </p:txBody>
      </p:sp>
      <p:pic>
        <p:nvPicPr>
          <p:cNvPr id="6146" name="Picture 2" descr="C:\Program Files (x86)\Microsoft Office\MEDIA\CAGCAT10\j0234657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8791" y="1905000"/>
            <a:ext cx="3686590" cy="3590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07260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CCCheck (aka </a:t>
            </a:r>
            <a:r>
              <a:rPr lang="en-US" i="1" dirty="0" smtClean="0"/>
              <a:t>Clousot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031873"/>
          </a:xfrm>
        </p:spPr>
        <p:txBody>
          <a:bodyPr/>
          <a:lstStyle/>
          <a:p>
            <a:r>
              <a:rPr lang="en-US" dirty="0" smtClean="0"/>
              <a:t>Goal: Prove contracts at static time</a:t>
            </a:r>
          </a:p>
          <a:p>
            <a:r>
              <a:rPr lang="en-US" dirty="0" smtClean="0"/>
              <a:t>Abstract interpretation-based</a:t>
            </a:r>
          </a:p>
          <a:p>
            <a:pPr lvl="1"/>
            <a:r>
              <a:rPr lang="en-US" dirty="0" smtClean="0"/>
              <a:t>Loop invariants inference</a:t>
            </a:r>
          </a:p>
          <a:p>
            <a:pPr lvl="1"/>
            <a:r>
              <a:rPr lang="en-US" dirty="0" smtClean="0"/>
              <a:t>Tunable</a:t>
            </a:r>
          </a:p>
          <a:p>
            <a:r>
              <a:rPr lang="en-US" dirty="0" smtClean="0"/>
              <a:t>Focuses on properties of interest</a:t>
            </a:r>
          </a:p>
          <a:p>
            <a:pPr lvl="1"/>
            <a:r>
              <a:rPr lang="en-US" dirty="0" smtClean="0"/>
              <a:t>Different from usual WP-based </a:t>
            </a:r>
            <a:r>
              <a:rPr lang="en-US" dirty="0" err="1" smtClean="0"/>
              <a:t>provers</a:t>
            </a:r>
            <a:endParaRPr lang="en-US" dirty="0" smtClean="0"/>
          </a:p>
          <a:p>
            <a:r>
              <a:rPr lang="en-US" dirty="0" smtClean="0"/>
              <a:t>Optimistic </a:t>
            </a:r>
            <a:r>
              <a:rPr lang="en-US" dirty="0" smtClean="0"/>
              <a:t>hypotheses for aliasing</a:t>
            </a:r>
          </a:p>
          <a:p>
            <a:pPr lvl="1"/>
            <a:r>
              <a:rPr lang="en-US" dirty="0" smtClean="0"/>
              <a:t>Conservative otherwise</a:t>
            </a:r>
          </a:p>
        </p:txBody>
      </p:sp>
    </p:spTree>
    <p:extLst>
      <p:ext uri="{BB962C8B-B14F-4D97-AF65-F5344CB8AC3E}">
        <p14:creationId xmlns:p14="http://schemas.microsoft.com/office/powerpoint/2010/main" val="21258111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Clousot main loop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099584"/>
          </a:xfrm>
        </p:spPr>
        <p:txBody>
          <a:bodyPr/>
          <a:lstStyle/>
          <a:p>
            <a:r>
              <a:rPr lang="en-US" dirty="0"/>
              <a:t>For each assembly, class, method </a:t>
            </a:r>
          </a:p>
          <a:p>
            <a:pPr marL="909638" lvl="1" indent="-514350">
              <a:buFont typeface="+mj-lt"/>
              <a:buAutoNum type="arabicPeriod"/>
            </a:pPr>
            <a:r>
              <a:rPr lang="en-US" dirty="0"/>
              <a:t>Collect the proof obligations</a:t>
            </a:r>
          </a:p>
          <a:p>
            <a:pPr marL="1312863" lvl="2" indent="-514350">
              <a:buFont typeface="Arial" pitchFamily="34" charset="0"/>
              <a:buChar char="•"/>
            </a:pPr>
            <a:r>
              <a:rPr lang="en-US" dirty="0"/>
              <a:t>What should I prove?</a:t>
            </a:r>
          </a:p>
          <a:p>
            <a:pPr marL="909638" lvl="1" indent="-514350">
              <a:buFont typeface="+mj-lt"/>
              <a:buAutoNum type="arabicPeriod"/>
            </a:pPr>
            <a:r>
              <a:rPr lang="en-US" dirty="0"/>
              <a:t>Run the analyses</a:t>
            </a:r>
          </a:p>
          <a:p>
            <a:pPr marL="1312863" lvl="2" indent="-514350">
              <a:buFont typeface="Arial" pitchFamily="34" charset="0"/>
              <a:buChar char="•"/>
            </a:pPr>
            <a:r>
              <a:rPr lang="en-US" dirty="0"/>
              <a:t>Discover </a:t>
            </a:r>
            <a:r>
              <a:rPr lang="en-US"/>
              <a:t>facts about </a:t>
            </a:r>
            <a:r>
              <a:rPr lang="en-US" smtClean="0"/>
              <a:t>the </a:t>
            </a:r>
            <a:r>
              <a:rPr lang="en-US" dirty="0"/>
              <a:t>program</a:t>
            </a:r>
          </a:p>
          <a:p>
            <a:pPr marL="909638" lvl="1" indent="-514350">
              <a:buFont typeface="+mj-lt"/>
              <a:buAutoNum type="arabicPeriod"/>
            </a:pPr>
            <a:r>
              <a:rPr lang="en-US" dirty="0"/>
              <a:t>Discharge the proof obligations</a:t>
            </a:r>
          </a:p>
          <a:p>
            <a:pPr marL="1312863" lvl="2" indent="-514350">
              <a:buFont typeface="Arial" pitchFamily="34" charset="0"/>
              <a:buChar char="•"/>
            </a:pPr>
            <a:r>
              <a:rPr lang="en-US" dirty="0"/>
              <a:t>Using the inferred facts</a:t>
            </a:r>
          </a:p>
          <a:p>
            <a:pPr marL="909638" lvl="1" indent="-514350">
              <a:buFont typeface="+mj-lt"/>
              <a:buAutoNum type="arabicPeriod"/>
            </a:pPr>
            <a:r>
              <a:rPr lang="en-US" dirty="0"/>
              <a:t>On failure, use a more refined analysis</a:t>
            </a:r>
          </a:p>
          <a:p>
            <a:pPr marL="909638" lvl="1" indent="-514350">
              <a:buFont typeface="+mj-lt"/>
              <a:buAutoNum type="arabicPeriod"/>
            </a:pPr>
            <a:r>
              <a:rPr lang="en-US" dirty="0"/>
              <a:t>Otherwise, report warning</a:t>
            </a:r>
          </a:p>
        </p:txBody>
      </p:sp>
    </p:spTree>
    <p:extLst>
      <p:ext uri="{BB962C8B-B14F-4D97-AF65-F5344CB8AC3E}">
        <p14:creationId xmlns:p14="http://schemas.microsoft.com/office/powerpoint/2010/main" val="33660824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8|36.1|21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1.9|3.1|0.7|0.3|0.1"/>
</p:tagLst>
</file>

<file path=ppt/theme/theme1.xml><?xml version="1.0" encoding="utf-8"?>
<a:theme xmlns:a="http://schemas.openxmlformats.org/drawingml/2006/main" name="1-10070 Microsoft Research 2008">
  <a:themeElements>
    <a:clrScheme name="Custom 12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EC423"/>
      </a:accent1>
      <a:accent2>
        <a:srgbClr val="4F90CC"/>
      </a:accent2>
      <a:accent3>
        <a:srgbClr val="F37735"/>
      </a:accent3>
      <a:accent4>
        <a:srgbClr val="71C267"/>
      </a:accent4>
      <a:accent5>
        <a:srgbClr val="3ED6E4"/>
      </a:accent5>
      <a:accent6>
        <a:srgbClr val="7D3DA1"/>
      </a:accent6>
      <a:hlink>
        <a:srgbClr val="4F90CC"/>
      </a:hlink>
      <a:folHlink>
        <a:srgbClr val="7DDDFF"/>
      </a:folHlink>
    </a:clrScheme>
    <a:fontScheme name="Blue-Purple TT">
      <a:majorFont>
        <a:latin typeface="Segoe"/>
        <a:ea typeface=""/>
        <a:cs typeface=""/>
      </a:majorFont>
      <a:minorFont>
        <a:latin typeface="Segoe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400" dirty="0" smtClean="0">
            <a:gradFill>
              <a:gsLst>
                <a:gs pos="50000">
                  <a:schemeClr val="tx1"/>
                </a:gs>
                <a:gs pos="100000">
                  <a:schemeClr val="tx1"/>
                </a:gs>
              </a:gsLst>
              <a:lin ang="5400000" scaled="0"/>
            </a:gradFill>
            <a:effectLst>
              <a:outerShdw blurRad="50800" dist="38100" dir="2700000" algn="tl" rotWithShape="0">
                <a:schemeClr val="bg2">
                  <a:alpha val="40000"/>
                </a:scheme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sz="2400" dirty="0" err="1" smtClean="0">
            <a:solidFill>
              <a:schemeClr val="bg2"/>
            </a:solidFill>
            <a:effectLst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1-10070 Microsoft Research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EC423"/>
      </a:accent1>
      <a:accent2>
        <a:srgbClr val="4F90CC"/>
      </a:accent2>
      <a:accent3>
        <a:srgbClr val="F37735"/>
      </a:accent3>
      <a:accent4>
        <a:srgbClr val="71C267"/>
      </a:accent4>
      <a:accent5>
        <a:srgbClr val="3ED6E4"/>
      </a:accent5>
      <a:accent6>
        <a:srgbClr val="7D3DA1"/>
      </a:accent6>
      <a:hlink>
        <a:srgbClr val="F3EB4F"/>
      </a:hlink>
      <a:folHlink>
        <a:srgbClr val="7DDDFF"/>
      </a:folHlink>
    </a:clrScheme>
    <a:fontScheme name="Blue-Purple TT">
      <a:majorFont>
        <a:latin typeface="Segoe"/>
        <a:ea typeface=""/>
        <a:cs typeface=""/>
      </a:majorFont>
      <a:minorFont>
        <a:latin typeface="Segoe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-10159 Microsoft Research 2009">
  <a:themeElements>
    <a:clrScheme name="1-10159_Microsoft Research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EC423"/>
      </a:accent1>
      <a:accent2>
        <a:srgbClr val="4F90CC"/>
      </a:accent2>
      <a:accent3>
        <a:srgbClr val="F37735"/>
      </a:accent3>
      <a:accent4>
        <a:srgbClr val="71C267"/>
      </a:accent4>
      <a:accent5>
        <a:srgbClr val="3ED6E4"/>
      </a:accent5>
      <a:accent6>
        <a:srgbClr val="7D3DA1"/>
      </a:accent6>
      <a:hlink>
        <a:srgbClr val="F3EB4F"/>
      </a:hlink>
      <a:folHlink>
        <a:srgbClr val="7DDDFF"/>
      </a:folHlink>
    </a:clrScheme>
    <a:fontScheme name="Blue-Purple TT">
      <a:majorFont>
        <a:latin typeface="Segoe"/>
        <a:ea typeface=""/>
        <a:cs typeface=""/>
      </a:majorFont>
      <a:minorFont>
        <a:latin typeface="Segoe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4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dirty="0" err="1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1_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Blue-Purple TT">
      <a:majorFont>
        <a:latin typeface="Segoe"/>
        <a:ea typeface=""/>
        <a:cs typeface=""/>
      </a:majorFont>
      <a:minorFont>
        <a:latin typeface="Segoe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Microsoft Research 2008 light template</Template>
  <TotalTime>11707</TotalTime>
  <Words>1992</Words>
  <Application>Microsoft Office PowerPoint</Application>
  <PresentationFormat>On-screen Show (4:3)</PresentationFormat>
  <Paragraphs>483</Paragraphs>
  <Slides>39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39</vt:i4>
      </vt:variant>
    </vt:vector>
  </HeadingPairs>
  <TitlesOfParts>
    <vt:vector size="43" baseType="lpstr">
      <vt:lpstr>1-10070 Microsoft Research 2008</vt:lpstr>
      <vt:lpstr>White with Courier font for code slides</vt:lpstr>
      <vt:lpstr>1-10159 Microsoft Research 2009</vt:lpstr>
      <vt:lpstr>1_White with Courier font for code slides</vt:lpstr>
      <vt:lpstr>Practical verification with abstract interpretation</vt:lpstr>
      <vt:lpstr>Exercise: Specify Abs(int x)</vt:lpstr>
      <vt:lpstr>Specifications via Contracts</vt:lpstr>
      <vt:lpstr>Contracts </vt:lpstr>
      <vt:lpstr>CodeContracts</vt:lpstr>
      <vt:lpstr>CodeContracts</vt:lpstr>
      <vt:lpstr>Let’s demo!</vt:lpstr>
      <vt:lpstr>CCCheck (aka Clousot)</vt:lpstr>
      <vt:lpstr>Clousot main loop</vt:lpstr>
      <vt:lpstr>Proof obligations</vt:lpstr>
      <vt:lpstr>Analysis steps</vt:lpstr>
      <vt:lpstr>Why Analyzing Bytecode?</vt:lpstr>
      <vt:lpstr>Base Analysis Stack</vt:lpstr>
      <vt:lpstr>Heap abstraction</vt:lpstr>
      <vt:lpstr>Value Analyses</vt:lpstr>
      <vt:lpstr>Intervals</vt:lpstr>
      <vt:lpstr>DisIntervals</vt:lpstr>
      <vt:lpstr>Basic Numerical domain</vt:lpstr>
      <vt:lpstr>Example of reduction</vt:lpstr>
      <vt:lpstr>SubPolyhedra</vt:lpstr>
      <vt:lpstr>SubPolyhedra (with V. Laviron)</vt:lpstr>
      <vt:lpstr>Join algorithm : SubPolyhedra</vt:lpstr>
      <vt:lpstr>Example : Join Step 1</vt:lpstr>
      <vt:lpstr>Example: Join steps 2-3</vt:lpstr>
      <vt:lpstr>Example: Join Step 4</vt:lpstr>
      <vt:lpstr>Critical operation: Reduction</vt:lpstr>
      <vt:lpstr>SubPolyhedra: a family of domains</vt:lpstr>
      <vt:lpstr>Incremental analysis in Clousot</vt:lpstr>
      <vt:lpstr>Array Content analysis</vt:lpstr>
      <vt:lpstr>Not the firsts …</vt:lpstr>
      <vt:lpstr>Our idea (with P&amp;R Cousot)</vt:lpstr>
      <vt:lpstr>Inter-method Inference</vt:lpstr>
      <vt:lpstr>Caching (with J.-H. Jourdan)</vt:lpstr>
      <vt:lpstr>Warning scoring</vt:lpstr>
      <vt:lpstr>Further …</vt:lpstr>
      <vt:lpstr>CodeContracts Impact</vt:lpstr>
      <vt:lpstr>Conclusions &amp; Next</vt:lpstr>
      <vt:lpstr>Thanks!!!!</vt:lpstr>
      <vt:lpstr>Next…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CodeContracts</dc:title>
  <dc:creator>Francesco Logozzo</dc:creator>
  <cp:lastModifiedBy>Francesco Logozzo</cp:lastModifiedBy>
  <cp:revision>160</cp:revision>
  <dcterms:created xsi:type="dcterms:W3CDTF">2006-08-16T00:00:00Z</dcterms:created>
  <dcterms:modified xsi:type="dcterms:W3CDTF">2011-01-23T14:46:39Z</dcterms:modified>
</cp:coreProperties>
</file>