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2" r:id="rId5"/>
  </p:sldMasterIdLst>
  <p:notesMasterIdLst>
    <p:notesMasterId r:id="rId44"/>
  </p:notesMasterIdLst>
  <p:sldIdLst>
    <p:sldId id="256" r:id="rId6"/>
    <p:sldId id="258" r:id="rId7"/>
    <p:sldId id="259" r:id="rId8"/>
    <p:sldId id="278" r:id="rId9"/>
    <p:sldId id="260" r:id="rId10"/>
    <p:sldId id="295" r:id="rId11"/>
    <p:sldId id="294" r:id="rId12"/>
    <p:sldId id="264" r:id="rId13"/>
    <p:sldId id="265" r:id="rId14"/>
    <p:sldId id="266" r:id="rId15"/>
    <p:sldId id="267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7" r:id="rId24"/>
    <p:sldId id="280" r:id="rId25"/>
    <p:sldId id="306" r:id="rId26"/>
    <p:sldId id="282" r:id="rId27"/>
    <p:sldId id="292" r:id="rId28"/>
    <p:sldId id="296" r:id="rId29"/>
    <p:sldId id="283" r:id="rId30"/>
    <p:sldId id="284" r:id="rId31"/>
    <p:sldId id="286" r:id="rId32"/>
    <p:sldId id="299" r:id="rId33"/>
    <p:sldId id="287" r:id="rId34"/>
    <p:sldId id="300" r:id="rId35"/>
    <p:sldId id="288" r:id="rId36"/>
    <p:sldId id="304" r:id="rId37"/>
    <p:sldId id="303" r:id="rId38"/>
    <p:sldId id="297" r:id="rId39"/>
    <p:sldId id="302" r:id="rId40"/>
    <p:sldId id="305" r:id="rId41"/>
    <p:sldId id="301" r:id="rId42"/>
    <p:sldId id="307" r:id="rId4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4" autoAdjust="0"/>
    <p:restoredTop sz="94610" autoAdjust="0"/>
  </p:normalViewPr>
  <p:slideViewPr>
    <p:cSldViewPr>
      <p:cViewPr varScale="1">
        <p:scale>
          <a:sx n="176" d="100"/>
          <a:sy n="176" d="100"/>
        </p:scale>
        <p:origin x="1380" y="1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slide" Target="slides/slide37.xml"/><Relationship Id="rId47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slide" Target="slides/slide36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A471AA-6754-4108-81FC-D85FAF1CB83F}" type="datetimeFigureOut">
              <a:rPr lang="en-US" smtClean="0"/>
              <a:t>4/18/2014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62722A-825C-4DA9-8BF1-204D84A9B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790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Francesco: say </a:t>
            </a:r>
            <a:r>
              <a:rPr lang="en-US" sz="1200" b="0" dirty="0" smtClean="0">
                <a:latin typeface="Consolas" pitchFamily="49" charset="0"/>
                <a:cs typeface="Consolas" pitchFamily="49" charset="0"/>
              </a:rPr>
              <a:t>⊥ is the neutral</a:t>
            </a:r>
            <a:r>
              <a:rPr lang="en-US" sz="1200" b="0" baseline="0" dirty="0" smtClean="0">
                <a:latin typeface="Consolas" pitchFamily="49" charset="0"/>
                <a:cs typeface="Consolas" pitchFamily="49" charset="0"/>
              </a:rPr>
              <a:t> element for the operation</a:t>
            </a:r>
            <a:endParaRPr lang="en-US" sz="1200" b="0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62722A-825C-4DA9-8BF1-204D84A9BE6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3527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62722A-825C-4DA9-8BF1-204D84A9BE68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0175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 bwMode="auto">
          <a:xfrm>
            <a:off x="0" y="762000"/>
            <a:ext cx="9144000" cy="5638800"/>
          </a:xfrm>
          <a:prstGeom prst="rect">
            <a:avLst/>
          </a:prstGeom>
          <a:gradFill>
            <a:gsLst>
              <a:gs pos="0">
                <a:srgbClr val="CCCCFF">
                  <a:alpha val="0"/>
                </a:srgbClr>
              </a:gs>
              <a:gs pos="17999">
                <a:schemeClr val="tx1">
                  <a:alpha val="78000"/>
                </a:schemeClr>
              </a:gs>
              <a:gs pos="36000">
                <a:schemeClr val="tx1"/>
              </a:gs>
              <a:gs pos="61000">
                <a:schemeClr val="tx1"/>
              </a:gs>
              <a:gs pos="82001">
                <a:schemeClr val="tx1">
                  <a:alpha val="84000"/>
                </a:schemeClr>
              </a:gs>
              <a:gs pos="100000">
                <a:srgbClr val="CCCCFF">
                  <a:alpha val="0"/>
                </a:srgbClr>
              </a:gs>
            </a:gsLst>
            <a:lin ang="16200000" scaled="0"/>
          </a:gradFill>
          <a:ln>
            <a:headEnd type="none" w="med" len="med"/>
            <a:tailEnd type="none" w="med" len="med"/>
          </a:ln>
          <a:effectLst/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prstMaterial="flat">
            <a:contourClr>
              <a:schemeClr val="accent2">
                <a:satMod val="30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en-US" sz="2400" dirty="0" smtClean="0">
              <a:gradFill>
                <a:gsLst>
                  <a:gs pos="50000">
                    <a:schemeClr val="tx1"/>
                  </a:gs>
                  <a:gs pos="100000">
                    <a:schemeClr val="tx1"/>
                  </a:gs>
                </a:gsLst>
                <a:lin ang="5400000" scaled="0"/>
              </a:gradFill>
              <a:effectLst>
                <a:outerShdw blurRad="50800" dist="38100" dir="2700000" algn="tl" rotWithShape="0">
                  <a:schemeClr val="bg2">
                    <a:alpha val="40000"/>
                  </a:schemeClr>
                </a:outerShdw>
              </a:effectLst>
              <a:latin typeface="Segoe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solidFill>
                  <a:schemeClr val="bg2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bg2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4" name="Picture 3" descr="MS--and-Research-logo-treat.png"/>
          <p:cNvPicPr>
            <a:picLocks noChangeAspect="1"/>
          </p:cNvPicPr>
          <p:nvPr/>
        </p:nvPicPr>
        <p:blipFill>
          <a:blip r:embed="rId3"/>
          <a:srcRect l="75000" b="88889"/>
          <a:stretch>
            <a:fillRect/>
          </a:stretch>
        </p:blipFill>
        <p:spPr>
          <a:xfrm>
            <a:off x="6858000" y="0"/>
            <a:ext cx="2286000" cy="762000"/>
          </a:xfrm>
          <a:prstGeom prst="rect">
            <a:avLst/>
          </a:prstGeom>
        </p:spPr>
      </p:pic>
      <p:pic>
        <p:nvPicPr>
          <p:cNvPr id="5" name="Picture 4" descr="MS--and-Research-logo-treat.png"/>
          <p:cNvPicPr>
            <a:picLocks noChangeAspect="1"/>
          </p:cNvPicPr>
          <p:nvPr/>
        </p:nvPicPr>
        <p:blipFill>
          <a:blip r:embed="rId3"/>
          <a:srcRect l="80833" t="88889"/>
          <a:stretch>
            <a:fillRect/>
          </a:stretch>
        </p:blipFill>
        <p:spPr>
          <a:xfrm>
            <a:off x="7391400" y="6096000"/>
            <a:ext cx="1752600" cy="762000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Content">
    <p:bg bwMode="black"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gradFill>
                  <a:gsLst>
                    <a:gs pos="70000">
                      <a:schemeClr val="tx1"/>
                    </a:gs>
                    <a:gs pos="100000">
                      <a:schemeClr val="tx1"/>
                    </a:gs>
                  </a:gsLst>
                  <a:lin ang="16200000" scaled="0"/>
                </a:gradFill>
              </a:defRPr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gradFill>
                  <a:gsLst>
                    <a:gs pos="70000">
                      <a:schemeClr val="tx1"/>
                    </a:gs>
                    <a:gs pos="100000">
                      <a:schemeClr val="tx1"/>
                    </a:gs>
                  </a:gsLst>
                  <a:lin ang="16200000" scaled="0"/>
                </a:gradFill>
              </a:defRPr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gradFill>
                  <a:gsLst>
                    <a:gs pos="70000">
                      <a:schemeClr val="tx1"/>
                    </a:gs>
                    <a:gs pos="100000">
                      <a:schemeClr val="tx1"/>
                    </a:gs>
                  </a:gsLst>
                  <a:lin ang="16200000" scaled="0"/>
                </a:gradFill>
              </a:defRPr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gradFill>
                  <a:gsLst>
                    <a:gs pos="70000">
                      <a:schemeClr val="tx1"/>
                    </a:gs>
                    <a:gs pos="100000">
                      <a:schemeClr val="tx1"/>
                    </a:gs>
                  </a:gsLst>
                  <a:lin ang="16200000" scaled="0"/>
                </a:gradFill>
              </a:defRPr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gradFill>
                  <a:gsLst>
                    <a:gs pos="70000">
                      <a:schemeClr val="tx1"/>
                    </a:gs>
                    <a:gs pos="100000">
                      <a:schemeClr val="tx1"/>
                    </a:gs>
                  </a:gsLst>
                  <a:lin ang="16200000" scaled="0"/>
                </a:gra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and Content">
    <p:bg bwMode="black"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gradFill>
                  <a:gsLst>
                    <a:gs pos="70000">
                      <a:schemeClr val="tx1"/>
                    </a:gs>
                    <a:gs pos="100000">
                      <a:schemeClr val="tx1"/>
                    </a:gs>
                  </a:gsLst>
                  <a:lin ang="16200000" scaled="0"/>
                </a:gradFill>
              </a:defRPr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gradFill>
                  <a:gsLst>
                    <a:gs pos="70000">
                      <a:schemeClr val="tx1"/>
                    </a:gs>
                    <a:gs pos="100000">
                      <a:schemeClr val="tx1"/>
                    </a:gs>
                  </a:gsLst>
                  <a:lin ang="16200000" scaled="0"/>
                </a:gradFill>
              </a:defRPr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gradFill>
                  <a:gsLst>
                    <a:gs pos="70000">
                      <a:schemeClr val="tx1"/>
                    </a:gs>
                    <a:gs pos="100000">
                      <a:schemeClr val="tx1"/>
                    </a:gs>
                  </a:gsLst>
                  <a:lin ang="16200000" scaled="0"/>
                </a:gradFill>
              </a:defRPr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gradFill>
                  <a:gsLst>
                    <a:gs pos="70000">
                      <a:schemeClr val="tx1"/>
                    </a:gs>
                    <a:gs pos="100000">
                      <a:schemeClr val="tx1"/>
                    </a:gs>
                  </a:gsLst>
                  <a:lin ang="16200000" scaled="0"/>
                </a:gradFill>
              </a:defRPr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gradFill>
                  <a:gsLst>
                    <a:gs pos="70000">
                      <a:schemeClr val="tx1"/>
                    </a:gs>
                    <a:gs pos="100000">
                      <a:schemeClr val="tx1"/>
                    </a:gs>
                  </a:gsLst>
                  <a:lin ang="16200000" scaled="0"/>
                </a:gra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Segoe Semibold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e for slides with Software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193899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emo, Video etc. &quot;special&quot; slides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C:\Documents and Settings\sarahb\Desktop\DVD_ART34\Artwork_Imagery\Shapes\Lines\line drop shadow.png"/>
          <p:cNvPicPr>
            <a:picLocks noChangeAspect="1" noChangeArrowheads="1"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  <a:lum/>
          </a:blip>
          <a:srcRect l="12500" b="-12538"/>
          <a:stretch>
            <a:fillRect/>
          </a:stretch>
        </p:blipFill>
        <p:spPr bwMode="auto">
          <a:xfrm>
            <a:off x="0" y="3398264"/>
            <a:ext cx="8001000" cy="259336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807848"/>
            <a:ext cx="8031427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>
                <a:solidFill>
                  <a:schemeClr val="bg2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4344988"/>
            <a:ext cx="803116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bg2"/>
                </a:solidFill>
                <a:effectLst/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28000">
                      <a:schemeClr val="accent5"/>
                    </a:gs>
                    <a:gs pos="62000">
                      <a:schemeClr val="accent2"/>
                    </a:gs>
                    <a:gs pos="88000">
                      <a:schemeClr val="bg2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Segoe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to…</a:t>
            </a:r>
          </a:p>
        </p:txBody>
      </p:sp>
      <p:pic>
        <p:nvPicPr>
          <p:cNvPr id="6" name="Picture 5" descr="MS-Research-logo.png"/>
          <p:cNvPicPr>
            <a:picLocks noChangeAspect="1"/>
          </p:cNvPicPr>
          <p:nvPr/>
        </p:nvPicPr>
        <p:blipFill>
          <a:blip>
            <a:lum bright="100000"/>
          </a:blip>
          <a:stretch>
            <a:fillRect/>
          </a:stretch>
        </p:blipFill>
        <p:spPr>
          <a:xfrm>
            <a:off x="7519239" y="6282881"/>
            <a:ext cx="1243761" cy="346520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1553"/>
            <a:ext cx="4114800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537344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981" y="1411553"/>
            <a:ext cx="4117019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537344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Prints in GRAYSCALE">
    <p:bg bwMode="ltGray"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762000"/>
            <a:ext cx="9144000" cy="5638800"/>
          </a:xfrm>
          <a:prstGeom prst="rect">
            <a:avLst/>
          </a:prstGeom>
          <a:gradFill>
            <a:gsLst>
              <a:gs pos="0">
                <a:srgbClr val="CCCCFF">
                  <a:alpha val="0"/>
                </a:srgbClr>
              </a:gs>
              <a:gs pos="17999">
                <a:schemeClr val="tx1">
                  <a:alpha val="78000"/>
                </a:schemeClr>
              </a:gs>
              <a:gs pos="36000">
                <a:schemeClr val="tx1"/>
              </a:gs>
              <a:gs pos="61000">
                <a:schemeClr val="tx1"/>
              </a:gs>
              <a:gs pos="82001">
                <a:schemeClr val="tx1">
                  <a:alpha val="84000"/>
                </a:schemeClr>
              </a:gs>
              <a:gs pos="100000">
                <a:srgbClr val="CCCCFF">
                  <a:alpha val="0"/>
                </a:srgbClr>
              </a:gs>
            </a:gsLst>
            <a:lin ang="16200000" scaled="0"/>
          </a:gradFill>
          <a:ln>
            <a:headEnd type="none" w="med" len="med"/>
            <a:tailEnd type="none" w="med" len="med"/>
          </a:ln>
          <a:effectLst/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prstMaterial="flat">
            <a:contourClr>
              <a:schemeClr val="accent2">
                <a:satMod val="300000"/>
              </a:schemeClr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en-US" sz="2400" dirty="0" smtClean="0">
              <a:gradFill>
                <a:gsLst>
                  <a:gs pos="50000">
                    <a:schemeClr val="tx1"/>
                  </a:gs>
                  <a:gs pos="100000">
                    <a:schemeClr val="tx1"/>
                  </a:gs>
                </a:gsLst>
                <a:lin ang="5400000" scaled="0"/>
              </a:gradFill>
              <a:effectLst>
                <a:outerShdw blurRad="50800" dist="38100" dir="2700000" algn="tl" rotWithShape="0">
                  <a:schemeClr val="bg2">
                    <a:alpha val="40000"/>
                  </a:schemeClr>
                </a:outerShdw>
              </a:effectLst>
              <a:latin typeface="Segoe" pitchFamily="34" charset="0"/>
            </a:endParaRPr>
          </a:p>
        </p:txBody>
      </p:sp>
      <p:pic>
        <p:nvPicPr>
          <p:cNvPr id="2" name="Picture 1" descr="MS--and-Research-logo-treat.png"/>
          <p:cNvPicPr>
            <a:picLocks noChangeAspect="1"/>
          </p:cNvPicPr>
          <p:nvPr/>
        </p:nvPicPr>
        <p:blipFill>
          <a:blip r:embed="rId3"/>
          <a:srcRect l="75000" b="88889"/>
          <a:stretch>
            <a:fillRect/>
          </a:stretch>
        </p:blipFill>
        <p:spPr>
          <a:xfrm>
            <a:off x="6858000" y="0"/>
            <a:ext cx="2286000" cy="762000"/>
          </a:xfrm>
          <a:prstGeom prst="rect">
            <a:avLst/>
          </a:prstGeom>
        </p:spPr>
      </p:pic>
      <p:pic>
        <p:nvPicPr>
          <p:cNvPr id="3" name="Picture 2" descr="MS--and-Research-logo-treat.png"/>
          <p:cNvPicPr>
            <a:picLocks noChangeAspect="1"/>
          </p:cNvPicPr>
          <p:nvPr/>
        </p:nvPicPr>
        <p:blipFill>
          <a:blip r:embed="rId3"/>
          <a:srcRect l="80833" t="88889"/>
          <a:stretch>
            <a:fillRect/>
          </a:stretch>
        </p:blipFill>
        <p:spPr>
          <a:xfrm>
            <a:off x="7391400" y="6096000"/>
            <a:ext cx="1752600" cy="762000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2971800" y="6579834"/>
            <a:ext cx="320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>
                  <a:gsLst>
                    <a:gs pos="36000">
                      <a:schemeClr val="tx1"/>
                    </a:gs>
                    <a:gs pos="86000">
                      <a:schemeClr val="tx1"/>
                    </a:gs>
                  </a:gsLst>
                  <a:lin ang="5400000" scaled="0"/>
                </a:gradFill>
                <a:effectLst>
                  <a:outerShdw blurRad="50800" dist="38100" dir="2700000" algn="tl" rotWithShape="0">
                    <a:schemeClr val="bg2">
                      <a:alpha val="40000"/>
                    </a:schemeClr>
                  </a:outerShdw>
                </a:effectLst>
              </a:defRPr>
            </a:lvl1pPr>
          </a:lstStyle>
          <a:p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Segoe" pitchFamily="34" charset="0"/>
          <a:ea typeface="+mn-ea"/>
          <a:cs typeface="Arial" charset="0"/>
        </a:defRPr>
      </a:lvl1pPr>
    </p:titleStyle>
    <p:bodyStyle>
      <a:lvl1pPr marL="460375" indent="-4603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4"/>
        </a:buBlip>
        <a:defRPr sz="3200" kern="1200">
          <a:solidFill>
            <a:schemeClr val="bg2"/>
          </a:solidFill>
          <a:effectLst/>
          <a:latin typeface="+mn-lt"/>
          <a:ea typeface="+mn-ea"/>
          <a:cs typeface="+mn-cs"/>
        </a:defRPr>
      </a:lvl1pPr>
      <a:lvl2pPr marL="855663" indent="-3952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4"/>
        </a:buBlip>
        <a:defRPr sz="2800" kern="1200">
          <a:solidFill>
            <a:schemeClr val="bg2"/>
          </a:solidFill>
          <a:effectLst/>
          <a:latin typeface="+mn-lt"/>
          <a:ea typeface="+mn-ea"/>
          <a:cs typeface="+mn-cs"/>
        </a:defRPr>
      </a:lvl2pPr>
      <a:lvl3pPr marL="1258888" indent="-40322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4"/>
        </a:buBlip>
        <a:defRPr sz="2400" kern="1200">
          <a:solidFill>
            <a:schemeClr val="bg2"/>
          </a:solidFill>
          <a:effectLst/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4"/>
        </a:buBlip>
        <a:defRPr sz="2400" kern="1200">
          <a:solidFill>
            <a:schemeClr val="bg2"/>
          </a:solidFill>
          <a:effectLst/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4"/>
        </a:buBlip>
        <a:defRPr sz="2400" kern="1200">
          <a:solidFill>
            <a:schemeClr val="bg2"/>
          </a:solidFill>
          <a:effectLst/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hite rectangle.png"/>
          <p:cNvPicPr>
            <a:picLocks noChangeAspect="1"/>
          </p:cNvPicPr>
          <p:nvPr/>
        </p:nvPicPr>
        <p:blipFill>
          <a:blip r:embed="rId4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1082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ransition>
    <p:fade/>
  </p:transition>
  <p:hf sldNum="0" hdr="0" dt="0"/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Segoe" pitchFamily="34" charset="0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 dirty="0" smtClean="0"/>
              <a:t>A Parametric Segmentation Functor for Fully Automatic and Scalable Array Content Analysis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Patrick Cousot, NYU &amp; ENS</a:t>
            </a:r>
          </a:p>
          <a:p>
            <a:r>
              <a:rPr lang="en-US" dirty="0" smtClean="0"/>
              <a:t>Radhia Cousot, CNRS &amp; ENS &amp; MSR</a:t>
            </a:r>
          </a:p>
          <a:p>
            <a:r>
              <a:rPr lang="en-US" i="1" dirty="0" smtClean="0"/>
              <a:t>Francesco Logozzo</a:t>
            </a:r>
            <a:r>
              <a:rPr lang="en-US" dirty="0" smtClean="0"/>
              <a:t>, MSR</a:t>
            </a:r>
          </a:p>
          <a:p>
            <a:endParaRPr lang="en-US" i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2235" y="164575"/>
            <a:ext cx="1267365" cy="467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694245872"/>
      </p:ext>
    </p:extLst>
  </p:cSld>
  <p:clrMapOvr>
    <a:masterClrMapping/>
  </p:clrMapOvr>
  <p:transition advTm="5148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Scalar Assignment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04800" y="990600"/>
            <a:ext cx="67056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Consolas"/>
              </a:rPr>
              <a:t>public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void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onsolas"/>
              </a:rPr>
              <a:t>Init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(</a:t>
            </a:r>
            <a:r>
              <a:rPr lang="en-US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[] a)</a:t>
            </a: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{</a:t>
            </a:r>
            <a:endParaRPr lang="en-US" dirty="0">
              <a:solidFill>
                <a:prstClr val="black"/>
              </a:solidFill>
              <a:latin typeface="Consolas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</a:t>
            </a:r>
            <a:r>
              <a:rPr lang="en-US" dirty="0">
                <a:solidFill>
                  <a:srgbClr val="2B91AF"/>
                </a:solidFill>
                <a:latin typeface="Consolas"/>
              </a:rPr>
              <a:t>Contract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.Requires(a.Length &gt; 0);</a:t>
            </a:r>
          </a:p>
          <a:p>
            <a:endParaRPr lang="en-US" dirty="0">
              <a:solidFill>
                <a:prstClr val="black"/>
              </a:solidFill>
              <a:latin typeface="Consolas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var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j = 0;</a:t>
            </a:r>
          </a:p>
          <a:p>
            <a:endParaRPr lang="en-US" dirty="0">
              <a:solidFill>
                <a:prstClr val="black"/>
              </a:solidFill>
              <a:latin typeface="Consolas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while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(j &lt; a.Length)</a:t>
            </a: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{</a:t>
            </a: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a[j] = 11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;</a:t>
            </a:r>
          </a:p>
          <a:p>
            <a:endParaRPr lang="en-US" dirty="0" smtClean="0">
              <a:solidFill>
                <a:prstClr val="black"/>
              </a:solidFill>
              <a:latin typeface="Consolas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  j++;</a:t>
            </a:r>
            <a:endParaRPr lang="en-US" dirty="0">
              <a:solidFill>
                <a:prstClr val="black"/>
              </a:solidFill>
              <a:latin typeface="Consolas"/>
            </a:endParaRPr>
          </a:p>
          <a:p>
            <a:endParaRPr lang="en-US" dirty="0" smtClean="0">
              <a:solidFill>
                <a:prstClr val="black"/>
              </a:solidFill>
              <a:latin typeface="Consolas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}</a:t>
            </a: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}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3070711"/>
              </p:ext>
            </p:extLst>
          </p:nvPr>
        </p:nvGraphicFramePr>
        <p:xfrm>
          <a:off x="1676400" y="4038600"/>
          <a:ext cx="7315201" cy="370840"/>
        </p:xfrm>
        <a:graphic>
          <a:graphicData uri="http://schemas.openxmlformats.org/drawingml/2006/table">
            <a:tbl>
              <a:tblPr bandCol="1">
                <a:tableStyleId>{284E427A-3D55-4303-BF80-6455036E1DE7}</a:tableStyleId>
              </a:tblPr>
              <a:tblGrid>
                <a:gridCol w="1066801"/>
                <a:gridCol w="1143000"/>
                <a:gridCol w="1257300"/>
                <a:gridCol w="1079914"/>
                <a:gridCol w="1651415"/>
                <a:gridCol w="111677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itchFamily="49" charset="0"/>
                          <a:cs typeface="Consolas" pitchFamily="49" charset="0"/>
                        </a:rPr>
                        <a:t>{0,j-1}</a:t>
                      </a:r>
                      <a:endParaRPr lang="en-US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[11, 11]</a:t>
                      </a:r>
                      <a:endParaRPr lang="en-US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  <a:cs typeface="Consolas" pitchFamily="49" charset="0"/>
                        </a:rPr>
                        <a:t>{1,</a:t>
                      </a:r>
                      <a:r>
                        <a:rPr lang="en-US" b="0" baseline="0" dirty="0" smtClean="0">
                          <a:latin typeface="Consolas" pitchFamily="49" charset="0"/>
                          <a:cs typeface="Consolas" pitchFamily="49" charset="0"/>
                        </a:rPr>
                        <a:t>j}</a:t>
                      </a:r>
                      <a:endParaRPr lang="en-US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  <a:cs typeface="Consolas" pitchFamily="49" charset="0"/>
                        </a:rPr>
                        <a:t>Top</a:t>
                      </a:r>
                      <a:endParaRPr lang="en-US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itchFamily="49" charset="0"/>
                          <a:cs typeface="Consolas" pitchFamily="49" charset="0"/>
                        </a:rPr>
                        <a:t>{a.Length}?</a:t>
                      </a:r>
                      <a:endParaRPr lang="en-US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  <a:cs typeface="Consolas" pitchFamily="49" charset="0"/>
                        </a:rPr>
                        <a:t>j:[1,1]</a:t>
                      </a:r>
                      <a:endParaRPr lang="en-US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2190890" y="4504340"/>
            <a:ext cx="2527612" cy="1498599"/>
            <a:chOff x="2782959" y="5869"/>
            <a:chExt cx="2527612" cy="1498599"/>
          </a:xfrm>
        </p:grpSpPr>
        <p:sp>
          <p:nvSpPr>
            <p:cNvPr id="8" name="TextBox 7"/>
            <p:cNvSpPr txBox="1"/>
            <p:nvPr/>
          </p:nvSpPr>
          <p:spPr>
            <a:xfrm>
              <a:off x="2782959" y="1042803"/>
              <a:ext cx="2492990" cy="461665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chemeClr val="bg2"/>
                  </a:solidFill>
                </a:rPr>
                <a:t>Replace </a:t>
              </a:r>
              <a:r>
                <a:rPr lang="en-US" sz="2400" dirty="0" smtClean="0">
                  <a:solidFill>
                    <a:schemeClr val="bg2"/>
                  </a:solidFill>
                  <a:latin typeface="Consolas" pitchFamily="49" charset="0"/>
                  <a:cs typeface="Consolas" pitchFamily="49" charset="0"/>
                </a:rPr>
                <a:t>j</a:t>
              </a:r>
              <a:r>
                <a:rPr lang="en-US" sz="2400" dirty="0" smtClean="0">
                  <a:solidFill>
                    <a:schemeClr val="bg2"/>
                  </a:solidFill>
                </a:rPr>
                <a:t> by </a:t>
              </a:r>
              <a:r>
                <a:rPr lang="en-US" sz="2400" dirty="0" smtClean="0">
                  <a:solidFill>
                    <a:schemeClr val="bg2"/>
                  </a:solidFill>
                  <a:latin typeface="Consolas" pitchFamily="49" charset="0"/>
                  <a:cs typeface="Consolas" pitchFamily="49" charset="0"/>
                </a:rPr>
                <a:t>j-1</a:t>
              </a:r>
              <a:endParaRPr lang="en-US" sz="2400" dirty="0" smtClean="0">
                <a:solidFill>
                  <a:schemeClr val="bg2"/>
                </a:solidFill>
                <a:effectLst/>
                <a:latin typeface="Consolas" pitchFamily="49" charset="0"/>
                <a:cs typeface="Consolas" pitchFamily="49" charset="0"/>
              </a:endParaRPr>
            </a:p>
          </p:txBody>
        </p:sp>
        <p:cxnSp>
          <p:nvCxnSpPr>
            <p:cNvPr id="9" name="Straight Arrow Connector 8"/>
            <p:cNvCxnSpPr>
              <a:stCxn id="8" idx="0"/>
            </p:cNvCxnSpPr>
            <p:nvPr/>
          </p:nvCxnSpPr>
          <p:spPr>
            <a:xfrm flipV="1">
              <a:off x="4029454" y="5869"/>
              <a:ext cx="1281117" cy="1036934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" name="Straight Arrow Connector 10"/>
          <p:cNvCxnSpPr>
            <a:stCxn id="8" idx="0"/>
          </p:cNvCxnSpPr>
          <p:nvPr/>
        </p:nvCxnSpPr>
        <p:spPr>
          <a:xfrm flipH="1" flipV="1">
            <a:off x="2190893" y="4504340"/>
            <a:ext cx="1246492" cy="1036934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4550218"/>
      </p:ext>
    </p:extLst>
  </p:cSld>
  <p:clrMapOvr>
    <a:masterClrMapping/>
  </p:clrMapOvr>
  <p:transition advTm="140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Join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04800" y="990600"/>
            <a:ext cx="67056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Consolas"/>
              </a:rPr>
              <a:t>public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void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onsolas"/>
              </a:rPr>
              <a:t>Init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(</a:t>
            </a:r>
            <a:r>
              <a:rPr lang="en-US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[] a)</a:t>
            </a: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{</a:t>
            </a:r>
            <a:endParaRPr lang="en-US" dirty="0">
              <a:solidFill>
                <a:prstClr val="black"/>
              </a:solidFill>
              <a:latin typeface="Consolas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</a:t>
            </a:r>
            <a:r>
              <a:rPr lang="en-US" dirty="0">
                <a:solidFill>
                  <a:srgbClr val="2B91AF"/>
                </a:solidFill>
                <a:latin typeface="Consolas"/>
              </a:rPr>
              <a:t>Contract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.Requires(a.Length &gt; 0);</a:t>
            </a:r>
          </a:p>
          <a:p>
            <a:endParaRPr lang="en-US" dirty="0">
              <a:solidFill>
                <a:prstClr val="black"/>
              </a:solidFill>
              <a:latin typeface="Consolas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var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j = 0;</a:t>
            </a:r>
          </a:p>
          <a:p>
            <a:endParaRPr lang="en-US" dirty="0">
              <a:solidFill>
                <a:prstClr val="black"/>
              </a:solidFill>
              <a:latin typeface="Consolas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while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(j &lt; a.Length)</a:t>
            </a: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{</a:t>
            </a: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a[j] = 11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;</a:t>
            </a:r>
          </a:p>
          <a:p>
            <a:endParaRPr lang="en-US" dirty="0" smtClean="0">
              <a:solidFill>
                <a:prstClr val="black"/>
              </a:solidFill>
              <a:latin typeface="Consolas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  j++;</a:t>
            </a:r>
            <a:endParaRPr lang="en-US" dirty="0">
              <a:solidFill>
                <a:prstClr val="black"/>
              </a:solidFill>
              <a:latin typeface="Consolas"/>
            </a:endParaRPr>
          </a:p>
          <a:p>
            <a:endParaRPr lang="en-US" dirty="0" smtClean="0">
              <a:solidFill>
                <a:prstClr val="black"/>
              </a:solidFill>
              <a:latin typeface="Consolas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}</a:t>
            </a: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}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7862732"/>
              </p:ext>
            </p:extLst>
          </p:nvPr>
        </p:nvGraphicFramePr>
        <p:xfrm>
          <a:off x="1676400" y="4038600"/>
          <a:ext cx="7315201" cy="370840"/>
        </p:xfrm>
        <a:graphic>
          <a:graphicData uri="http://schemas.openxmlformats.org/drawingml/2006/table">
            <a:tbl>
              <a:tblPr bandCol="1">
                <a:tableStyleId>{284E427A-3D55-4303-BF80-6455036E1DE7}</a:tableStyleId>
              </a:tblPr>
              <a:tblGrid>
                <a:gridCol w="1066801"/>
                <a:gridCol w="1143000"/>
                <a:gridCol w="1108254"/>
                <a:gridCol w="844910"/>
                <a:gridCol w="1958655"/>
                <a:gridCol w="119358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itchFamily="49" charset="0"/>
                          <a:cs typeface="Consolas" pitchFamily="49" charset="0"/>
                        </a:rPr>
                        <a:t>{0,j-1}</a:t>
                      </a:r>
                      <a:endParaRPr lang="en-US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[11, 11]</a:t>
                      </a:r>
                      <a:endParaRPr lang="en-US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  <a:cs typeface="Consolas" pitchFamily="49" charset="0"/>
                        </a:rPr>
                        <a:t>{1,</a:t>
                      </a:r>
                      <a:r>
                        <a:rPr lang="en-US" b="0" baseline="0" dirty="0" smtClean="0">
                          <a:latin typeface="Consolas" pitchFamily="49" charset="0"/>
                          <a:cs typeface="Consolas" pitchFamily="49" charset="0"/>
                        </a:rPr>
                        <a:t> j}</a:t>
                      </a:r>
                      <a:endParaRPr lang="en-US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  <a:cs typeface="Consolas" pitchFamily="49" charset="0"/>
                        </a:rPr>
                        <a:t>Top</a:t>
                      </a:r>
                      <a:endParaRPr lang="en-US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itchFamily="49" charset="0"/>
                          <a:cs typeface="Consolas" pitchFamily="49" charset="0"/>
                        </a:rPr>
                        <a:t>{a.Length}?</a:t>
                      </a:r>
                      <a:endParaRPr lang="en-US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  <a:cs typeface="Consolas" pitchFamily="49" charset="0"/>
                        </a:rPr>
                        <a:t>j:[1,1]</a:t>
                      </a:r>
                      <a:endParaRPr lang="en-US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4735172"/>
              </p:ext>
            </p:extLst>
          </p:nvPr>
        </p:nvGraphicFramePr>
        <p:xfrm>
          <a:off x="2819400" y="2209800"/>
          <a:ext cx="5943600" cy="370840"/>
        </p:xfrm>
        <a:graphic>
          <a:graphicData uri="http://schemas.openxmlformats.org/drawingml/2006/table">
            <a:tbl>
              <a:tblPr bandCol="1">
                <a:tableStyleId>{284E427A-3D55-4303-BF80-6455036E1DE7}</a:tableStyleId>
              </a:tblPr>
              <a:tblGrid>
                <a:gridCol w="1256139"/>
                <a:gridCol w="1256139"/>
                <a:gridCol w="1602522"/>
                <a:gridCol w="1828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itchFamily="49" charset="0"/>
                          <a:cs typeface="Consolas" pitchFamily="49" charset="0"/>
                        </a:rPr>
                        <a:t>{0,j}</a:t>
                      </a:r>
                      <a:endParaRPr lang="en-US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Top</a:t>
                      </a:r>
                      <a:endParaRPr lang="en-US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itchFamily="49" charset="0"/>
                          <a:cs typeface="Consolas" pitchFamily="49" charset="0"/>
                        </a:rPr>
                        <a:t>{a.Length}</a:t>
                      </a:r>
                      <a:endParaRPr lang="en-US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  <a:cs typeface="Consolas" pitchFamily="49" charset="0"/>
                        </a:rPr>
                        <a:t>j:[0,0]</a:t>
                      </a:r>
                      <a:endParaRPr lang="en-US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973200"/>
      </p:ext>
    </p:extLst>
  </p:cSld>
  <p:clrMapOvr>
    <a:masterClrMapping/>
  </p:clrMapOvr>
  <p:transition advTm="146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Segment unification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5860066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Unify</a:t>
            </a:r>
            <a:r>
              <a:rPr lang="en-US" dirty="0" smtClean="0"/>
              <a:t> the segments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514350" indent="-514350">
              <a:buFont typeface="+mj-lt"/>
              <a:buAutoNum type="arabicPeriod" startAt="2"/>
            </a:pPr>
            <a:r>
              <a:rPr lang="en-US" dirty="0" smtClean="0">
                <a:solidFill>
                  <a:srgbClr val="FF0000"/>
                </a:solidFill>
              </a:rPr>
              <a:t>Point-wise</a:t>
            </a:r>
            <a:r>
              <a:rPr lang="en-US" dirty="0" smtClean="0"/>
              <a:t> join 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Similar for order, meet and widening</a:t>
            </a:r>
          </a:p>
          <a:p>
            <a:endParaRPr lang="en-US" dirty="0"/>
          </a:p>
          <a:p>
            <a:endParaRPr lang="en-US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6679821"/>
              </p:ext>
            </p:extLst>
          </p:nvPr>
        </p:nvGraphicFramePr>
        <p:xfrm>
          <a:off x="846715" y="2008015"/>
          <a:ext cx="2590800" cy="315214"/>
        </p:xfrm>
        <a:graphic>
          <a:graphicData uri="http://schemas.openxmlformats.org/drawingml/2006/table">
            <a:tbl>
              <a:tblPr bandCol="1">
                <a:tableStyleId>{284E427A-3D55-4303-BF80-6455036E1DE7}</a:tableStyleId>
              </a:tblPr>
              <a:tblGrid>
                <a:gridCol w="712470"/>
                <a:gridCol w="647700"/>
                <a:gridCol w="1230630"/>
              </a:tblGrid>
              <a:tr h="315214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latin typeface="Consolas" pitchFamily="49" charset="0"/>
                          <a:cs typeface="Consolas" pitchFamily="49" charset="0"/>
                        </a:rPr>
                        <a:t>{0,j}</a:t>
                      </a:r>
                      <a:endParaRPr lang="en-US" sz="150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38862" marR="38862" marT="38862" marB="3886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Top</a:t>
                      </a:r>
                      <a:endParaRPr lang="en-US" sz="150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38862" marR="38862" marT="38862" marB="3886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latin typeface="Consolas" pitchFamily="49" charset="0"/>
                          <a:cs typeface="Consolas" pitchFamily="49" charset="0"/>
                        </a:rPr>
                        <a:t>{a.Length}</a:t>
                      </a:r>
                      <a:endParaRPr lang="en-US" sz="150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38862" marR="38862" marT="38862" marB="38862"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8617616"/>
              </p:ext>
            </p:extLst>
          </p:nvPr>
        </p:nvGraphicFramePr>
        <p:xfrm>
          <a:off x="4418380" y="2008015"/>
          <a:ext cx="4461933" cy="314960"/>
        </p:xfrm>
        <a:graphic>
          <a:graphicData uri="http://schemas.openxmlformats.org/drawingml/2006/table">
            <a:tbl>
              <a:tblPr bandCol="1">
                <a:tableStyleId>{284E427A-3D55-4303-BF80-6455036E1DE7}</a:tableStyleId>
              </a:tblPr>
              <a:tblGrid>
                <a:gridCol w="892387"/>
                <a:gridCol w="828644"/>
                <a:gridCol w="828645"/>
                <a:gridCol w="509935"/>
                <a:gridCol w="1402322"/>
              </a:tblGrid>
              <a:tr h="314960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latin typeface="Consolas" pitchFamily="49" charset="0"/>
                          <a:cs typeface="Consolas" pitchFamily="49" charset="0"/>
                        </a:rPr>
                        <a:t>{0,j-1}</a:t>
                      </a:r>
                      <a:endParaRPr lang="en-US" sz="150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39370" marR="39370" marT="39370" marB="393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[11, 11]</a:t>
                      </a:r>
                      <a:endParaRPr lang="en-US" sz="150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39370" marR="39370" marT="39370" marB="393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0" dirty="0" smtClean="0">
                          <a:latin typeface="Consolas" pitchFamily="49" charset="0"/>
                          <a:cs typeface="Consolas" pitchFamily="49" charset="0"/>
                        </a:rPr>
                        <a:t>{1,</a:t>
                      </a:r>
                      <a:r>
                        <a:rPr lang="en-US" sz="1500" b="0" baseline="0" dirty="0" smtClean="0">
                          <a:latin typeface="Consolas" pitchFamily="49" charset="0"/>
                          <a:cs typeface="Consolas" pitchFamily="49" charset="0"/>
                        </a:rPr>
                        <a:t>j}</a:t>
                      </a:r>
                      <a:endParaRPr lang="en-US" sz="150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39370" marR="39370" marT="39370" marB="393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0" dirty="0" smtClean="0">
                          <a:latin typeface="Consolas" pitchFamily="49" charset="0"/>
                          <a:cs typeface="Consolas" pitchFamily="49" charset="0"/>
                        </a:rPr>
                        <a:t>Top</a:t>
                      </a:r>
                      <a:endParaRPr lang="en-US" sz="150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39370" marR="39370" marT="39370" marB="393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latin typeface="Consolas" pitchFamily="49" charset="0"/>
                          <a:cs typeface="Consolas" pitchFamily="49" charset="0"/>
                        </a:rPr>
                        <a:t>{a.Length}?</a:t>
                      </a:r>
                      <a:endParaRPr lang="en-US" sz="150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39370" marR="39370" marT="39370" marB="39370"/>
                </a:tc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0964899"/>
              </p:ext>
            </p:extLst>
          </p:nvPr>
        </p:nvGraphicFramePr>
        <p:xfrm>
          <a:off x="539475" y="3083355"/>
          <a:ext cx="3429000" cy="315214"/>
        </p:xfrm>
        <a:graphic>
          <a:graphicData uri="http://schemas.openxmlformats.org/drawingml/2006/table">
            <a:tbl>
              <a:tblPr bandCol="1">
                <a:tableStyleId>{284E427A-3D55-4303-BF80-6455036E1DE7}</a:tableStyleId>
              </a:tblPr>
              <a:tblGrid>
                <a:gridCol w="555308"/>
                <a:gridCol w="277654"/>
                <a:gridCol w="691038"/>
                <a:gridCol w="596266"/>
                <a:gridCol w="1308734"/>
              </a:tblGrid>
              <a:tr h="315214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latin typeface="Consolas" pitchFamily="49" charset="0"/>
                          <a:cs typeface="Consolas" pitchFamily="49" charset="0"/>
                        </a:rPr>
                        <a:t>{0}</a:t>
                      </a:r>
                      <a:endParaRPr lang="en-US" sz="150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38862" marR="38862" marT="38862" marB="3886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0" dirty="0" smtClean="0">
                          <a:latin typeface="Consolas" pitchFamily="49" charset="0"/>
                          <a:cs typeface="Consolas" pitchFamily="49" charset="0"/>
                        </a:rPr>
                        <a:t>⊥</a:t>
                      </a:r>
                      <a:endParaRPr lang="en-US" sz="150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38862" marR="38862" marT="38862" marB="3886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0" dirty="0" smtClean="0">
                          <a:latin typeface="Consolas" pitchFamily="49" charset="0"/>
                          <a:cs typeface="Consolas" pitchFamily="49" charset="0"/>
                        </a:rPr>
                        <a:t>{</a:t>
                      </a:r>
                      <a:r>
                        <a:rPr lang="en-US" sz="1500" b="0" baseline="0" dirty="0" smtClean="0">
                          <a:latin typeface="Consolas" pitchFamily="49" charset="0"/>
                          <a:cs typeface="Consolas" pitchFamily="49" charset="0"/>
                        </a:rPr>
                        <a:t>j}?</a:t>
                      </a:r>
                      <a:endParaRPr lang="en-US" sz="150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38862" marR="38862" marT="38862" marB="3886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Top</a:t>
                      </a:r>
                      <a:endParaRPr lang="en-US" sz="150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38862" marR="38862" marT="38862" marB="3886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latin typeface="Consolas" pitchFamily="49" charset="0"/>
                          <a:cs typeface="Consolas" pitchFamily="49" charset="0"/>
                        </a:rPr>
                        <a:t>{a.Length}</a:t>
                      </a:r>
                      <a:endParaRPr lang="en-US" sz="150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38862" marR="38862" marT="38862" marB="38862"/>
                </a:tc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6692606"/>
              </p:ext>
            </p:extLst>
          </p:nvPr>
        </p:nvGraphicFramePr>
        <p:xfrm>
          <a:off x="4384830" y="3083355"/>
          <a:ext cx="4461933" cy="314960"/>
        </p:xfrm>
        <a:graphic>
          <a:graphicData uri="http://schemas.openxmlformats.org/drawingml/2006/table">
            <a:tbl>
              <a:tblPr bandCol="1">
                <a:tableStyleId>{284E427A-3D55-4303-BF80-6455036E1DE7}</a:tableStyleId>
              </a:tblPr>
              <a:tblGrid>
                <a:gridCol w="892387"/>
                <a:gridCol w="828644"/>
                <a:gridCol w="828645"/>
                <a:gridCol w="509935"/>
                <a:gridCol w="1402322"/>
              </a:tblGrid>
              <a:tr h="314960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latin typeface="Consolas" pitchFamily="49" charset="0"/>
                          <a:cs typeface="Consolas" pitchFamily="49" charset="0"/>
                        </a:rPr>
                        <a:t>{0}</a:t>
                      </a:r>
                      <a:endParaRPr lang="en-US" sz="150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39370" marR="39370" marT="39370" marB="393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[11, 11]</a:t>
                      </a:r>
                      <a:endParaRPr lang="en-US" sz="150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39370" marR="39370" marT="39370" marB="393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0" dirty="0" smtClean="0">
                          <a:latin typeface="Consolas" pitchFamily="49" charset="0"/>
                          <a:cs typeface="Consolas" pitchFamily="49" charset="0"/>
                        </a:rPr>
                        <a:t>{</a:t>
                      </a:r>
                      <a:r>
                        <a:rPr lang="en-US" sz="1500" b="0" baseline="0" dirty="0" smtClean="0">
                          <a:latin typeface="Consolas" pitchFamily="49" charset="0"/>
                          <a:cs typeface="Consolas" pitchFamily="49" charset="0"/>
                        </a:rPr>
                        <a:t>j}</a:t>
                      </a:r>
                      <a:endParaRPr lang="en-US" sz="150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39370" marR="39370" marT="39370" marB="393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0" dirty="0" smtClean="0">
                          <a:latin typeface="Consolas" pitchFamily="49" charset="0"/>
                          <a:cs typeface="Consolas" pitchFamily="49" charset="0"/>
                        </a:rPr>
                        <a:t>Top</a:t>
                      </a:r>
                      <a:endParaRPr lang="en-US" sz="150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39370" marR="39370" marT="39370" marB="393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latin typeface="Consolas" pitchFamily="49" charset="0"/>
                          <a:cs typeface="Consolas" pitchFamily="49" charset="0"/>
                        </a:rPr>
                        <a:t>{a.Length}?</a:t>
                      </a:r>
                      <a:endParaRPr lang="en-US" sz="150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39370" marR="39370" marT="39370" marB="39370"/>
                </a:tc>
              </a:tr>
            </a:tbl>
          </a:graphicData>
        </a:graphic>
      </p:graphicFrame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2205895"/>
              </p:ext>
            </p:extLst>
          </p:nvPr>
        </p:nvGraphicFramePr>
        <p:xfrm>
          <a:off x="2459725" y="4811580"/>
          <a:ext cx="4461933" cy="314960"/>
        </p:xfrm>
        <a:graphic>
          <a:graphicData uri="http://schemas.openxmlformats.org/drawingml/2006/table">
            <a:tbl>
              <a:tblPr bandCol="1">
                <a:tableStyleId>{284E427A-3D55-4303-BF80-6455036E1DE7}</a:tableStyleId>
              </a:tblPr>
              <a:tblGrid>
                <a:gridCol w="892387"/>
                <a:gridCol w="828644"/>
                <a:gridCol w="828645"/>
                <a:gridCol w="509935"/>
                <a:gridCol w="1402322"/>
              </a:tblGrid>
              <a:tr h="314960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latin typeface="Consolas" pitchFamily="49" charset="0"/>
                          <a:cs typeface="Consolas" pitchFamily="49" charset="0"/>
                        </a:rPr>
                        <a:t>{0}</a:t>
                      </a:r>
                      <a:endParaRPr lang="en-US" sz="150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39370" marR="39370" marT="39370" marB="393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[11, 11]</a:t>
                      </a:r>
                      <a:endParaRPr lang="en-US" sz="150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39370" marR="39370" marT="39370" marB="393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0" dirty="0" smtClean="0">
                          <a:latin typeface="Consolas" pitchFamily="49" charset="0"/>
                          <a:cs typeface="Consolas" pitchFamily="49" charset="0"/>
                        </a:rPr>
                        <a:t>{</a:t>
                      </a:r>
                      <a:r>
                        <a:rPr lang="en-US" sz="1500" b="0" baseline="0" dirty="0" smtClean="0">
                          <a:latin typeface="Consolas" pitchFamily="49" charset="0"/>
                          <a:cs typeface="Consolas" pitchFamily="49" charset="0"/>
                        </a:rPr>
                        <a:t>j}?</a:t>
                      </a:r>
                      <a:endParaRPr lang="en-US" sz="150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39370" marR="39370" marT="39370" marB="393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0" dirty="0" smtClean="0">
                          <a:latin typeface="Consolas" pitchFamily="49" charset="0"/>
                          <a:cs typeface="Consolas" pitchFamily="49" charset="0"/>
                        </a:rPr>
                        <a:t>Top</a:t>
                      </a:r>
                      <a:endParaRPr lang="en-US" sz="150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39370" marR="39370" marT="39370" marB="393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latin typeface="Consolas" pitchFamily="49" charset="0"/>
                          <a:cs typeface="Consolas" pitchFamily="49" charset="0"/>
                        </a:rPr>
                        <a:t>{a.Length}?</a:t>
                      </a:r>
                      <a:endParaRPr lang="en-US" sz="1500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39370" marR="39370" marT="39370" marB="39370"/>
                </a:tc>
              </a:tr>
            </a:tbl>
          </a:graphicData>
        </a:graphic>
      </p:graphicFrame>
      <p:sp>
        <p:nvSpPr>
          <p:cNvPr id="4" name="Down Arrow 3"/>
          <p:cNvSpPr/>
          <p:nvPr/>
        </p:nvSpPr>
        <p:spPr bwMode="auto">
          <a:xfrm>
            <a:off x="1975033" y="2392065"/>
            <a:ext cx="422455" cy="537670"/>
          </a:xfrm>
          <a:prstGeom prst="downArrow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en-US" sz="2400" dirty="0" smtClean="0">
              <a:gradFill>
                <a:gsLst>
                  <a:gs pos="50000">
                    <a:schemeClr val="tx1"/>
                  </a:gs>
                  <a:gs pos="100000">
                    <a:schemeClr val="tx1"/>
                  </a:gs>
                </a:gsLst>
                <a:lin ang="5400000" scaled="0"/>
              </a:gradFill>
              <a:effectLst>
                <a:outerShdw blurRad="50800" dist="38100" dir="2700000" algn="tl" rotWithShape="0">
                  <a:schemeClr val="bg2">
                    <a:alpha val="40000"/>
                  </a:schemeClr>
                </a:outerShdw>
              </a:effectLst>
              <a:latin typeface="Segoe" pitchFamily="34" charset="0"/>
            </a:endParaRPr>
          </a:p>
        </p:txBody>
      </p:sp>
      <p:sp>
        <p:nvSpPr>
          <p:cNvPr id="29" name="Down Arrow 28"/>
          <p:cNvSpPr/>
          <p:nvPr/>
        </p:nvSpPr>
        <p:spPr bwMode="auto">
          <a:xfrm>
            <a:off x="6377035" y="2392065"/>
            <a:ext cx="422455" cy="537670"/>
          </a:xfrm>
          <a:prstGeom prst="downArrow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en-US" sz="2400" dirty="0" smtClean="0">
              <a:gradFill>
                <a:gsLst>
                  <a:gs pos="50000">
                    <a:schemeClr val="tx1"/>
                  </a:gs>
                  <a:gs pos="100000">
                    <a:schemeClr val="tx1"/>
                  </a:gs>
                </a:gsLst>
                <a:lin ang="5400000" scaled="0"/>
              </a:gradFill>
              <a:effectLst>
                <a:outerShdw blurRad="50800" dist="38100" dir="2700000" algn="tl" rotWithShape="0">
                  <a:schemeClr val="bg2">
                    <a:alpha val="40000"/>
                  </a:schemeClr>
                </a:outerShdw>
              </a:effectLst>
              <a:latin typeface="Sego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1733839"/>
      </p:ext>
    </p:extLst>
  </p:cSld>
  <p:clrMapOvr>
    <a:masterClrMapping/>
  </p:clrMapOvr>
  <p:transition advTm="132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After the first iteration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04800" y="990600"/>
            <a:ext cx="67056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Consolas"/>
              </a:rPr>
              <a:t>public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void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onsolas"/>
              </a:rPr>
              <a:t>Init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(</a:t>
            </a:r>
            <a:r>
              <a:rPr lang="en-US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[] a)</a:t>
            </a: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{</a:t>
            </a:r>
            <a:endParaRPr lang="en-US" dirty="0">
              <a:solidFill>
                <a:prstClr val="black"/>
              </a:solidFill>
              <a:latin typeface="Consolas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</a:t>
            </a:r>
            <a:r>
              <a:rPr lang="en-US" dirty="0">
                <a:solidFill>
                  <a:srgbClr val="2B91AF"/>
                </a:solidFill>
                <a:latin typeface="Consolas"/>
              </a:rPr>
              <a:t>Contract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.Requires(a.Length &gt; 0);</a:t>
            </a:r>
          </a:p>
          <a:p>
            <a:endParaRPr lang="en-US" dirty="0">
              <a:solidFill>
                <a:prstClr val="black"/>
              </a:solidFill>
              <a:latin typeface="Consolas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var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j = 0;</a:t>
            </a:r>
          </a:p>
          <a:p>
            <a:endParaRPr lang="en-US" dirty="0">
              <a:solidFill>
                <a:prstClr val="black"/>
              </a:solidFill>
              <a:latin typeface="Consolas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while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(j &lt; a.Length)</a:t>
            </a: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{</a:t>
            </a: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a[j] = 11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;</a:t>
            </a:r>
          </a:p>
          <a:p>
            <a:endParaRPr lang="en-US" dirty="0" smtClean="0">
              <a:solidFill>
                <a:prstClr val="black"/>
              </a:solidFill>
              <a:latin typeface="Consolas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  j++;</a:t>
            </a:r>
            <a:endParaRPr lang="en-US" dirty="0">
              <a:solidFill>
                <a:prstClr val="black"/>
              </a:solidFill>
              <a:latin typeface="Consolas"/>
            </a:endParaRPr>
          </a:p>
          <a:p>
            <a:endParaRPr lang="en-US" dirty="0" smtClean="0">
              <a:solidFill>
                <a:prstClr val="black"/>
              </a:solidFill>
              <a:latin typeface="Consolas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}</a:t>
            </a: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}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1565829"/>
              </p:ext>
            </p:extLst>
          </p:nvPr>
        </p:nvGraphicFramePr>
        <p:xfrm>
          <a:off x="2344510" y="2276850"/>
          <a:ext cx="6759280" cy="370840"/>
        </p:xfrm>
        <a:graphic>
          <a:graphicData uri="http://schemas.openxmlformats.org/drawingml/2006/table">
            <a:tbl>
              <a:tblPr bandCol="1">
                <a:tableStyleId>{284E427A-3D55-4303-BF80-6455036E1DE7}</a:tableStyleId>
              </a:tblPr>
              <a:tblGrid>
                <a:gridCol w="670501"/>
                <a:gridCol w="1096130"/>
                <a:gridCol w="1036935"/>
                <a:gridCol w="768099"/>
                <a:gridCol w="1728225"/>
                <a:gridCol w="145939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itchFamily="49" charset="0"/>
                          <a:cs typeface="Consolas" pitchFamily="49" charset="0"/>
                        </a:rPr>
                        <a:t>{0}</a:t>
                      </a:r>
                      <a:endParaRPr lang="en-US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[11, 11]</a:t>
                      </a:r>
                      <a:endParaRPr lang="en-US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  <a:cs typeface="Consolas" pitchFamily="49" charset="0"/>
                        </a:rPr>
                        <a:t>{</a:t>
                      </a:r>
                      <a:r>
                        <a:rPr lang="en-US" b="0" baseline="0" dirty="0" smtClean="0">
                          <a:latin typeface="Consolas" pitchFamily="49" charset="0"/>
                          <a:cs typeface="Consolas" pitchFamily="49" charset="0"/>
                        </a:rPr>
                        <a:t>j}?</a:t>
                      </a:r>
                      <a:endParaRPr lang="en-US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  <a:cs typeface="Consolas" pitchFamily="49" charset="0"/>
                        </a:rPr>
                        <a:t>Top</a:t>
                      </a:r>
                      <a:endParaRPr lang="en-US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itchFamily="49" charset="0"/>
                          <a:cs typeface="Consolas" pitchFamily="49" charset="0"/>
                        </a:rPr>
                        <a:t>{a.Length}?</a:t>
                      </a:r>
                      <a:endParaRPr lang="en-US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  <a:cs typeface="Consolas" pitchFamily="49" charset="0"/>
                        </a:rPr>
                        <a:t>j ∈ [0,1]</a:t>
                      </a:r>
                      <a:endParaRPr lang="en-US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2424779"/>
      </p:ext>
    </p:extLst>
  </p:cSld>
  <p:clrMapOvr>
    <a:masterClrMapping/>
  </p:clrMapOvr>
  <p:transition advTm="176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04800" y="990600"/>
            <a:ext cx="67056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Consolas"/>
              </a:rPr>
              <a:t>public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void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onsolas"/>
              </a:rPr>
              <a:t>Init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(</a:t>
            </a:r>
            <a:r>
              <a:rPr lang="en-US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[] a)</a:t>
            </a: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{</a:t>
            </a:r>
            <a:endParaRPr lang="en-US" dirty="0">
              <a:solidFill>
                <a:prstClr val="black"/>
              </a:solidFill>
              <a:latin typeface="Consolas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</a:t>
            </a:r>
            <a:r>
              <a:rPr lang="en-US" dirty="0">
                <a:solidFill>
                  <a:srgbClr val="2B91AF"/>
                </a:solidFill>
                <a:latin typeface="Consolas"/>
              </a:rPr>
              <a:t>Contract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.Requires(a.Length &gt; 0);</a:t>
            </a:r>
          </a:p>
          <a:p>
            <a:endParaRPr lang="en-US" dirty="0">
              <a:solidFill>
                <a:prstClr val="black"/>
              </a:solidFill>
              <a:latin typeface="Consolas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var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j = 0;</a:t>
            </a:r>
          </a:p>
          <a:p>
            <a:endParaRPr lang="en-US" dirty="0">
              <a:solidFill>
                <a:prstClr val="black"/>
              </a:solidFill>
              <a:latin typeface="Consolas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while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(j &lt; a.Length)</a:t>
            </a: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{</a:t>
            </a: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a[j] = 11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;</a:t>
            </a:r>
          </a:p>
          <a:p>
            <a:endParaRPr lang="en-US" dirty="0" smtClean="0">
              <a:solidFill>
                <a:prstClr val="black"/>
              </a:solidFill>
              <a:latin typeface="Consolas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  j++</a:t>
            </a:r>
            <a:endParaRPr lang="en-US" dirty="0">
              <a:solidFill>
                <a:prstClr val="black"/>
              </a:solidFill>
              <a:latin typeface="Consolas"/>
            </a:endParaRPr>
          </a:p>
          <a:p>
            <a:endParaRPr lang="en-US" dirty="0" smtClean="0">
              <a:solidFill>
                <a:prstClr val="black"/>
              </a:solidFill>
              <a:latin typeface="Consolas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}</a:t>
            </a: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}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3168149"/>
              </p:ext>
            </p:extLst>
          </p:nvPr>
        </p:nvGraphicFramePr>
        <p:xfrm>
          <a:off x="2306105" y="2975759"/>
          <a:ext cx="6644065" cy="370840"/>
        </p:xfrm>
        <a:graphic>
          <a:graphicData uri="http://schemas.openxmlformats.org/drawingml/2006/table">
            <a:tbl>
              <a:tblPr bandCol="1">
                <a:tableStyleId>{284E427A-3D55-4303-BF80-6455036E1DE7}</a:tableStyleId>
              </a:tblPr>
              <a:tblGrid>
                <a:gridCol w="670501"/>
                <a:gridCol w="1096130"/>
                <a:gridCol w="844909"/>
                <a:gridCol w="844910"/>
                <a:gridCol w="1766630"/>
                <a:gridCol w="142098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itchFamily="49" charset="0"/>
                          <a:cs typeface="Consolas" pitchFamily="49" charset="0"/>
                        </a:rPr>
                        <a:t>{0}</a:t>
                      </a:r>
                      <a:endParaRPr lang="en-US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[11, 11]</a:t>
                      </a:r>
                      <a:endParaRPr lang="en-US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  <a:cs typeface="Consolas" pitchFamily="49" charset="0"/>
                        </a:rPr>
                        <a:t>{</a:t>
                      </a:r>
                      <a:r>
                        <a:rPr lang="en-US" b="0" baseline="0" dirty="0" smtClean="0">
                          <a:latin typeface="Consolas" pitchFamily="49" charset="0"/>
                          <a:cs typeface="Consolas" pitchFamily="49" charset="0"/>
                        </a:rPr>
                        <a:t>j}?</a:t>
                      </a:r>
                      <a:endParaRPr lang="en-US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  <a:cs typeface="Consolas" pitchFamily="49" charset="0"/>
                        </a:rPr>
                        <a:t>Top</a:t>
                      </a:r>
                      <a:endParaRPr lang="en-US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itchFamily="49" charset="0"/>
                          <a:cs typeface="Consolas" pitchFamily="49" charset="0"/>
                        </a:rPr>
                        <a:t>{a.Length}</a:t>
                      </a:r>
                      <a:endParaRPr lang="en-US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  <a:cs typeface="Consolas" pitchFamily="49" charset="0"/>
                        </a:rPr>
                        <a:t>j ∈ [0,1]</a:t>
                      </a:r>
                      <a:endParaRPr lang="en-US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4802430" y="3428196"/>
            <a:ext cx="2496325" cy="1652219"/>
            <a:chOff x="3474249" y="-795549"/>
            <a:chExt cx="2496325" cy="1652219"/>
          </a:xfrm>
        </p:grpSpPr>
        <p:sp>
          <p:nvSpPr>
            <p:cNvPr id="7" name="TextBox 6"/>
            <p:cNvSpPr txBox="1"/>
            <p:nvPr/>
          </p:nvSpPr>
          <p:spPr>
            <a:xfrm>
              <a:off x="3474249" y="395005"/>
              <a:ext cx="1632178" cy="461665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chemeClr val="bg2"/>
                  </a:solidFill>
                  <a:effectLst/>
                </a:rPr>
                <a:t>Remove ‘?'</a:t>
              </a:r>
            </a:p>
          </p:txBody>
        </p:sp>
        <p:cxnSp>
          <p:nvCxnSpPr>
            <p:cNvPr id="8" name="Straight Arrow Connector 7"/>
            <p:cNvCxnSpPr>
              <a:stCxn id="7" idx="0"/>
            </p:cNvCxnSpPr>
            <p:nvPr/>
          </p:nvCxnSpPr>
          <p:spPr>
            <a:xfrm flipV="1">
              <a:off x="4290338" y="-795549"/>
              <a:ext cx="1680236" cy="1190554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132838696"/>
      </p:ext>
    </p:extLst>
  </p:cSld>
  <p:clrMapOvr>
    <a:masterClrMapping/>
  </p:clrMapOvr>
  <p:transition advTm="162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 assignment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04800" y="990600"/>
            <a:ext cx="67056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Consolas"/>
              </a:rPr>
              <a:t>public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void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onsolas"/>
              </a:rPr>
              <a:t>Init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(</a:t>
            </a:r>
            <a:r>
              <a:rPr lang="en-US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[] a)</a:t>
            </a: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{</a:t>
            </a:r>
            <a:endParaRPr lang="en-US" dirty="0">
              <a:solidFill>
                <a:prstClr val="black"/>
              </a:solidFill>
              <a:latin typeface="Consolas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</a:t>
            </a:r>
            <a:r>
              <a:rPr lang="en-US" dirty="0">
                <a:solidFill>
                  <a:srgbClr val="2B91AF"/>
                </a:solidFill>
                <a:latin typeface="Consolas"/>
              </a:rPr>
              <a:t>Contract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.Requires(a.Length &gt; 0);</a:t>
            </a:r>
          </a:p>
          <a:p>
            <a:endParaRPr lang="en-US" dirty="0">
              <a:solidFill>
                <a:prstClr val="black"/>
              </a:solidFill>
              <a:latin typeface="Consolas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var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j = 0;</a:t>
            </a:r>
          </a:p>
          <a:p>
            <a:endParaRPr lang="en-US" dirty="0">
              <a:solidFill>
                <a:prstClr val="black"/>
              </a:solidFill>
              <a:latin typeface="Consolas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while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(j &lt; a.Length)</a:t>
            </a: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{</a:t>
            </a: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a[j] = 11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;</a:t>
            </a:r>
          </a:p>
          <a:p>
            <a:endParaRPr lang="en-US" dirty="0" smtClean="0">
              <a:solidFill>
                <a:prstClr val="black"/>
              </a:solidFill>
              <a:latin typeface="Consolas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  j++;</a:t>
            </a:r>
            <a:endParaRPr lang="en-US" dirty="0">
              <a:solidFill>
                <a:prstClr val="black"/>
              </a:solidFill>
              <a:latin typeface="Consolas"/>
            </a:endParaRPr>
          </a:p>
          <a:p>
            <a:endParaRPr lang="en-US" dirty="0" smtClean="0">
              <a:solidFill>
                <a:prstClr val="black"/>
              </a:solidFill>
              <a:latin typeface="Consolas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}</a:t>
            </a: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}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9444123"/>
              </p:ext>
            </p:extLst>
          </p:nvPr>
        </p:nvGraphicFramePr>
        <p:xfrm>
          <a:off x="1307575" y="3505810"/>
          <a:ext cx="7689458" cy="370840"/>
        </p:xfrm>
        <a:graphic>
          <a:graphicData uri="http://schemas.openxmlformats.org/drawingml/2006/table">
            <a:tbl>
              <a:tblPr bandCol="1">
                <a:tableStyleId>{284E427A-3D55-4303-BF80-6455036E1DE7}</a:tableStyleId>
              </a:tblPr>
              <a:tblGrid>
                <a:gridCol w="489664"/>
                <a:gridCol w="1054660"/>
                <a:gridCol w="677996"/>
                <a:gridCol w="1034848"/>
                <a:gridCol w="923807"/>
                <a:gridCol w="527330"/>
                <a:gridCol w="1628520"/>
                <a:gridCol w="135263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itchFamily="49" charset="0"/>
                          <a:cs typeface="Consolas" pitchFamily="49" charset="0"/>
                        </a:rPr>
                        <a:t>{0}</a:t>
                      </a:r>
                      <a:endParaRPr lang="en-US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itchFamily="49" charset="0"/>
                          <a:cs typeface="Consolas" pitchFamily="49" charset="0"/>
                        </a:rPr>
                        <a:t>[11,11]</a:t>
                      </a:r>
                      <a:endParaRPr lang="en-US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  <a:cs typeface="Consolas" pitchFamily="49" charset="0"/>
                        </a:rPr>
                        <a:t>{</a:t>
                      </a:r>
                      <a:r>
                        <a:rPr lang="en-US" b="0" baseline="0" dirty="0" smtClean="0">
                          <a:latin typeface="Consolas" pitchFamily="49" charset="0"/>
                          <a:cs typeface="Consolas" pitchFamily="49" charset="0"/>
                        </a:rPr>
                        <a:t>j}?</a:t>
                      </a:r>
                      <a:endParaRPr lang="en-US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  <a:cs typeface="Consolas" pitchFamily="49" charset="0"/>
                        </a:rPr>
                        <a:t>[11,11]</a:t>
                      </a:r>
                      <a:endParaRPr lang="en-US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  <a:cs typeface="Consolas" pitchFamily="49" charset="0"/>
                        </a:rPr>
                        <a:t>{j+1}?</a:t>
                      </a:r>
                      <a:endParaRPr lang="en-US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  <a:cs typeface="Consolas" pitchFamily="49" charset="0"/>
                        </a:rPr>
                        <a:t>Top</a:t>
                      </a:r>
                      <a:endParaRPr lang="en-US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itchFamily="49" charset="0"/>
                          <a:cs typeface="Consolas" pitchFamily="49" charset="0"/>
                        </a:rPr>
                        <a:t>{a.Length}?</a:t>
                      </a:r>
                      <a:endParaRPr lang="en-US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  <a:cs typeface="Consolas" pitchFamily="49" charset="0"/>
                        </a:rPr>
                        <a:t>j ∈ [0,1]</a:t>
                      </a:r>
                      <a:endParaRPr lang="en-US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009332"/>
      </p:ext>
    </p:extLst>
  </p:cSld>
  <p:clrMapOvr>
    <a:masterClrMapping/>
  </p:clrMapOvr>
  <p:transition advTm="154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Scalar </a:t>
            </a:r>
            <a:r>
              <a:rPr lang="en-US" dirty="0" err="1" smtClean="0"/>
              <a:t>assignement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04800" y="990600"/>
            <a:ext cx="67056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Consolas"/>
              </a:rPr>
              <a:t>public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void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onsolas"/>
              </a:rPr>
              <a:t>Init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(</a:t>
            </a:r>
            <a:r>
              <a:rPr lang="en-US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[] a)</a:t>
            </a: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{</a:t>
            </a:r>
            <a:endParaRPr lang="en-US" dirty="0">
              <a:solidFill>
                <a:prstClr val="black"/>
              </a:solidFill>
              <a:latin typeface="Consolas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</a:t>
            </a:r>
            <a:r>
              <a:rPr lang="en-US" dirty="0">
                <a:solidFill>
                  <a:srgbClr val="2B91AF"/>
                </a:solidFill>
                <a:latin typeface="Consolas"/>
              </a:rPr>
              <a:t>Contract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.Requires(a.Length &gt; 0);</a:t>
            </a:r>
          </a:p>
          <a:p>
            <a:endParaRPr lang="en-US" dirty="0">
              <a:solidFill>
                <a:prstClr val="black"/>
              </a:solidFill>
              <a:latin typeface="Consolas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var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j = 0;</a:t>
            </a:r>
          </a:p>
          <a:p>
            <a:endParaRPr lang="en-US" dirty="0">
              <a:solidFill>
                <a:prstClr val="black"/>
              </a:solidFill>
              <a:latin typeface="Consolas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while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(j &lt; a.Length)</a:t>
            </a: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{</a:t>
            </a: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a[j] = 11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;</a:t>
            </a:r>
          </a:p>
          <a:p>
            <a:endParaRPr lang="en-US" dirty="0" smtClean="0">
              <a:solidFill>
                <a:prstClr val="black"/>
              </a:solidFill>
              <a:latin typeface="Consolas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  j++;</a:t>
            </a:r>
            <a:endParaRPr lang="en-US" dirty="0">
              <a:solidFill>
                <a:prstClr val="black"/>
              </a:solidFill>
              <a:latin typeface="Consolas"/>
            </a:endParaRPr>
          </a:p>
          <a:p>
            <a:endParaRPr lang="en-US" dirty="0" smtClean="0">
              <a:solidFill>
                <a:prstClr val="black"/>
              </a:solidFill>
              <a:latin typeface="Consolas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}</a:t>
            </a: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}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8533093"/>
              </p:ext>
            </p:extLst>
          </p:nvPr>
        </p:nvGraphicFramePr>
        <p:xfrm>
          <a:off x="1269170" y="4005075"/>
          <a:ext cx="7689458" cy="370840"/>
        </p:xfrm>
        <a:graphic>
          <a:graphicData uri="http://schemas.openxmlformats.org/drawingml/2006/table">
            <a:tbl>
              <a:tblPr bandCol="1">
                <a:tableStyleId>{284E427A-3D55-4303-BF80-6455036E1DE7}</a:tableStyleId>
              </a:tblPr>
              <a:tblGrid>
                <a:gridCol w="489664"/>
                <a:gridCol w="1054660"/>
                <a:gridCol w="913596"/>
                <a:gridCol w="998530"/>
                <a:gridCol w="724525"/>
                <a:gridCol w="527330"/>
                <a:gridCol w="1666925"/>
                <a:gridCol w="13142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itchFamily="49" charset="0"/>
                          <a:cs typeface="Consolas" pitchFamily="49" charset="0"/>
                        </a:rPr>
                        <a:t>{0}</a:t>
                      </a:r>
                      <a:endParaRPr lang="en-US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itchFamily="49" charset="0"/>
                          <a:cs typeface="Consolas" pitchFamily="49" charset="0"/>
                        </a:rPr>
                        <a:t>[11,11]</a:t>
                      </a:r>
                      <a:endParaRPr lang="en-US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  <a:cs typeface="Consolas" pitchFamily="49" charset="0"/>
                        </a:rPr>
                        <a:t>{</a:t>
                      </a:r>
                      <a:r>
                        <a:rPr lang="en-US" b="0" baseline="0" dirty="0" smtClean="0">
                          <a:latin typeface="Consolas" pitchFamily="49" charset="0"/>
                          <a:cs typeface="Consolas" pitchFamily="49" charset="0"/>
                        </a:rPr>
                        <a:t>j-1}?</a:t>
                      </a:r>
                      <a:endParaRPr lang="en-US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  <a:cs typeface="Consolas" pitchFamily="49" charset="0"/>
                        </a:rPr>
                        <a:t>[11,11]</a:t>
                      </a:r>
                      <a:endParaRPr lang="en-US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  <a:cs typeface="Consolas" pitchFamily="49" charset="0"/>
                        </a:rPr>
                        <a:t>{j}?</a:t>
                      </a:r>
                      <a:endParaRPr lang="en-US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  <a:cs typeface="Consolas" pitchFamily="49" charset="0"/>
                        </a:rPr>
                        <a:t>Top</a:t>
                      </a:r>
                      <a:endParaRPr lang="en-US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itchFamily="49" charset="0"/>
                          <a:cs typeface="Consolas" pitchFamily="49" charset="0"/>
                        </a:rPr>
                        <a:t>{a.Length}?</a:t>
                      </a:r>
                      <a:endParaRPr lang="en-US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  <a:cs typeface="Consolas" pitchFamily="49" charset="0"/>
                        </a:rPr>
                        <a:t>j ∈ [1,2]</a:t>
                      </a:r>
                      <a:endParaRPr lang="en-US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7181482"/>
      </p:ext>
    </p:extLst>
  </p:cSld>
  <p:clrMapOvr>
    <a:masterClrMapping/>
  </p:clrMapOvr>
  <p:transition advTm="151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Widening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04800" y="990600"/>
            <a:ext cx="67056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Consolas"/>
              </a:rPr>
              <a:t>public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void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onsolas"/>
              </a:rPr>
              <a:t>Init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(</a:t>
            </a:r>
            <a:r>
              <a:rPr lang="en-US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[] a)</a:t>
            </a: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{</a:t>
            </a:r>
            <a:endParaRPr lang="en-US" dirty="0">
              <a:solidFill>
                <a:prstClr val="black"/>
              </a:solidFill>
              <a:latin typeface="Consolas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</a:t>
            </a:r>
            <a:r>
              <a:rPr lang="en-US" dirty="0">
                <a:solidFill>
                  <a:srgbClr val="2B91AF"/>
                </a:solidFill>
                <a:latin typeface="Consolas"/>
              </a:rPr>
              <a:t>Contract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.Requires(a.Length &gt; 0);</a:t>
            </a:r>
          </a:p>
          <a:p>
            <a:endParaRPr lang="en-US" dirty="0">
              <a:solidFill>
                <a:prstClr val="black"/>
              </a:solidFill>
              <a:latin typeface="Consolas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var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 j = 0;</a:t>
            </a:r>
          </a:p>
          <a:p>
            <a:endParaRPr lang="en-US" dirty="0">
              <a:solidFill>
                <a:prstClr val="black"/>
              </a:solidFill>
              <a:latin typeface="Consolas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while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(j &lt; a.Length)</a:t>
            </a: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{</a:t>
            </a: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a[j] = 11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;</a:t>
            </a:r>
          </a:p>
          <a:p>
            <a:endParaRPr lang="en-US" dirty="0" smtClean="0">
              <a:solidFill>
                <a:prstClr val="black"/>
              </a:solidFill>
              <a:latin typeface="Consolas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  j++;</a:t>
            </a:r>
            <a:endParaRPr lang="en-US" dirty="0">
              <a:solidFill>
                <a:prstClr val="black"/>
              </a:solidFill>
              <a:latin typeface="Consolas"/>
            </a:endParaRPr>
          </a:p>
          <a:p>
            <a:endParaRPr lang="en-US" dirty="0" smtClean="0">
              <a:solidFill>
                <a:prstClr val="black"/>
              </a:solidFill>
              <a:latin typeface="Consolas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}</a:t>
            </a: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}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3665803"/>
              </p:ext>
            </p:extLst>
          </p:nvPr>
        </p:nvGraphicFramePr>
        <p:xfrm>
          <a:off x="1269170" y="4005075"/>
          <a:ext cx="7689458" cy="370840"/>
        </p:xfrm>
        <a:graphic>
          <a:graphicData uri="http://schemas.openxmlformats.org/drawingml/2006/table">
            <a:tbl>
              <a:tblPr bandCol="1">
                <a:tableStyleId>{284E427A-3D55-4303-BF80-6455036E1DE7}</a:tableStyleId>
              </a:tblPr>
              <a:tblGrid>
                <a:gridCol w="489664"/>
                <a:gridCol w="1054660"/>
                <a:gridCol w="913596"/>
                <a:gridCol w="998530"/>
                <a:gridCol w="724525"/>
                <a:gridCol w="527330"/>
                <a:gridCol w="1590115"/>
                <a:gridCol w="139103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itchFamily="49" charset="0"/>
                          <a:cs typeface="Consolas" pitchFamily="49" charset="0"/>
                        </a:rPr>
                        <a:t>{0}</a:t>
                      </a:r>
                      <a:endParaRPr lang="en-US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itchFamily="49" charset="0"/>
                          <a:cs typeface="Consolas" pitchFamily="49" charset="0"/>
                        </a:rPr>
                        <a:t>[11,11]</a:t>
                      </a:r>
                      <a:endParaRPr lang="en-US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  <a:cs typeface="Consolas" pitchFamily="49" charset="0"/>
                        </a:rPr>
                        <a:t>{</a:t>
                      </a:r>
                      <a:r>
                        <a:rPr lang="en-US" b="0" baseline="0" dirty="0" smtClean="0">
                          <a:latin typeface="Consolas" pitchFamily="49" charset="0"/>
                          <a:cs typeface="Consolas" pitchFamily="49" charset="0"/>
                        </a:rPr>
                        <a:t>j-1}?</a:t>
                      </a:r>
                      <a:endParaRPr lang="en-US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  <a:cs typeface="Consolas" pitchFamily="49" charset="0"/>
                        </a:rPr>
                        <a:t>[11,11]</a:t>
                      </a:r>
                      <a:endParaRPr lang="en-US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  <a:cs typeface="Consolas" pitchFamily="49" charset="0"/>
                        </a:rPr>
                        <a:t>{j}?</a:t>
                      </a:r>
                      <a:endParaRPr lang="en-US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  <a:cs typeface="Consolas" pitchFamily="49" charset="0"/>
                        </a:rPr>
                        <a:t>Top</a:t>
                      </a:r>
                      <a:endParaRPr lang="en-US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itchFamily="49" charset="0"/>
                          <a:cs typeface="Consolas" pitchFamily="49" charset="0"/>
                        </a:rPr>
                        <a:t>{a.Length}?</a:t>
                      </a:r>
                      <a:endParaRPr lang="en-US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  <a:cs typeface="Consolas" pitchFamily="49" charset="0"/>
                        </a:rPr>
                        <a:t>j ∈ [1,2]</a:t>
                      </a:r>
                      <a:endParaRPr lang="en-US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638909"/>
              </p:ext>
            </p:extLst>
          </p:nvPr>
        </p:nvGraphicFramePr>
        <p:xfrm>
          <a:off x="2190890" y="2276850"/>
          <a:ext cx="6759280" cy="370840"/>
        </p:xfrm>
        <a:graphic>
          <a:graphicData uri="http://schemas.openxmlformats.org/drawingml/2006/table">
            <a:tbl>
              <a:tblPr bandCol="1">
                <a:tableStyleId>{284E427A-3D55-4303-BF80-6455036E1DE7}</a:tableStyleId>
              </a:tblPr>
              <a:tblGrid>
                <a:gridCol w="670501"/>
                <a:gridCol w="1096130"/>
                <a:gridCol w="1036935"/>
                <a:gridCol w="768099"/>
                <a:gridCol w="1728225"/>
                <a:gridCol w="145939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itchFamily="49" charset="0"/>
                          <a:cs typeface="Consolas" pitchFamily="49" charset="0"/>
                        </a:rPr>
                        <a:t>{0}</a:t>
                      </a:r>
                      <a:endParaRPr lang="en-US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[11, 11]</a:t>
                      </a:r>
                      <a:endParaRPr lang="en-US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  <a:cs typeface="Consolas" pitchFamily="49" charset="0"/>
                        </a:rPr>
                        <a:t>{</a:t>
                      </a:r>
                      <a:r>
                        <a:rPr lang="en-US" b="0" baseline="0" dirty="0" smtClean="0">
                          <a:latin typeface="Consolas" pitchFamily="49" charset="0"/>
                          <a:cs typeface="Consolas" pitchFamily="49" charset="0"/>
                        </a:rPr>
                        <a:t>j}?</a:t>
                      </a:r>
                      <a:endParaRPr lang="en-US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  <a:cs typeface="Consolas" pitchFamily="49" charset="0"/>
                        </a:rPr>
                        <a:t>Top</a:t>
                      </a:r>
                      <a:endParaRPr lang="en-US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itchFamily="49" charset="0"/>
                          <a:cs typeface="Consolas" pitchFamily="49" charset="0"/>
                        </a:rPr>
                        <a:t>{a.Length}?</a:t>
                      </a:r>
                      <a:endParaRPr lang="en-US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  <a:cs typeface="Consolas" pitchFamily="49" charset="0"/>
                        </a:rPr>
                        <a:t>j ∈ [0,1]</a:t>
                      </a:r>
                      <a:endParaRPr lang="en-US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1325515"/>
      </p:ext>
    </p:extLst>
  </p:cSld>
  <p:clrMapOvr>
    <a:masterClrMapping/>
  </p:clrMapOvr>
  <p:transition advTm="136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Fixpoint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04800" y="990600"/>
            <a:ext cx="67056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Consolas"/>
              </a:rPr>
              <a:t>public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void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onsolas"/>
              </a:rPr>
              <a:t>Init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(</a:t>
            </a:r>
            <a:r>
              <a:rPr lang="en-US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[] a)</a:t>
            </a: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{</a:t>
            </a:r>
            <a:endParaRPr lang="en-US" dirty="0">
              <a:solidFill>
                <a:prstClr val="black"/>
              </a:solidFill>
              <a:latin typeface="Consolas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</a:t>
            </a:r>
            <a:r>
              <a:rPr lang="en-US" dirty="0">
                <a:solidFill>
                  <a:srgbClr val="2B91AF"/>
                </a:solidFill>
                <a:latin typeface="Consolas"/>
              </a:rPr>
              <a:t>Contract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.Requires(a.Length &gt; 0);</a:t>
            </a:r>
          </a:p>
          <a:p>
            <a:endParaRPr lang="en-US" dirty="0">
              <a:solidFill>
                <a:prstClr val="black"/>
              </a:solidFill>
              <a:latin typeface="Consolas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var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 j = 0;</a:t>
            </a:r>
          </a:p>
          <a:p>
            <a:endParaRPr lang="en-US" dirty="0">
              <a:solidFill>
                <a:prstClr val="black"/>
              </a:solidFill>
              <a:latin typeface="Consolas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while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(j &lt; a.Length)</a:t>
            </a: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{</a:t>
            </a: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a[j] = 11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;</a:t>
            </a:r>
          </a:p>
          <a:p>
            <a:endParaRPr lang="en-US" dirty="0" smtClean="0">
              <a:solidFill>
                <a:prstClr val="black"/>
              </a:solidFill>
              <a:latin typeface="Consolas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  j++;</a:t>
            </a:r>
            <a:endParaRPr lang="en-US" dirty="0">
              <a:solidFill>
                <a:prstClr val="black"/>
              </a:solidFill>
              <a:latin typeface="Consolas"/>
            </a:endParaRPr>
          </a:p>
          <a:p>
            <a:endParaRPr lang="en-US" dirty="0" smtClean="0">
              <a:solidFill>
                <a:prstClr val="black"/>
              </a:solidFill>
              <a:latin typeface="Consolas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}</a:t>
            </a: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}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4393558"/>
              </p:ext>
            </p:extLst>
          </p:nvPr>
        </p:nvGraphicFramePr>
        <p:xfrm>
          <a:off x="2190890" y="2276850"/>
          <a:ext cx="6759280" cy="370840"/>
        </p:xfrm>
        <a:graphic>
          <a:graphicData uri="http://schemas.openxmlformats.org/drawingml/2006/table">
            <a:tbl>
              <a:tblPr bandCol="1">
                <a:tableStyleId>{284E427A-3D55-4303-BF80-6455036E1DE7}</a:tableStyleId>
              </a:tblPr>
              <a:tblGrid>
                <a:gridCol w="670501"/>
                <a:gridCol w="1096130"/>
                <a:gridCol w="1036935"/>
                <a:gridCol w="768099"/>
                <a:gridCol w="1728225"/>
                <a:gridCol w="145939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itchFamily="49" charset="0"/>
                          <a:cs typeface="Consolas" pitchFamily="49" charset="0"/>
                        </a:rPr>
                        <a:t>{0}</a:t>
                      </a:r>
                      <a:endParaRPr lang="en-US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[11, 11]</a:t>
                      </a:r>
                      <a:endParaRPr lang="en-US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  <a:cs typeface="Consolas" pitchFamily="49" charset="0"/>
                        </a:rPr>
                        <a:t>{</a:t>
                      </a:r>
                      <a:r>
                        <a:rPr lang="en-US" b="0" baseline="0" dirty="0" smtClean="0">
                          <a:latin typeface="Consolas" pitchFamily="49" charset="0"/>
                          <a:cs typeface="Consolas" pitchFamily="49" charset="0"/>
                        </a:rPr>
                        <a:t>j}?</a:t>
                      </a:r>
                      <a:endParaRPr lang="en-US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  <a:cs typeface="Consolas" pitchFamily="49" charset="0"/>
                        </a:rPr>
                        <a:t>Top</a:t>
                      </a:r>
                      <a:endParaRPr lang="en-US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itchFamily="49" charset="0"/>
                          <a:cs typeface="Consolas" pitchFamily="49" charset="0"/>
                        </a:rPr>
                        <a:t>{a.Length}?</a:t>
                      </a:r>
                      <a:endParaRPr lang="en-US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  <a:cs typeface="Consolas" pitchFamily="49" charset="0"/>
                        </a:rPr>
                        <a:t>j ∈ [0,+∞)</a:t>
                      </a:r>
                      <a:endParaRPr lang="en-US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3562442"/>
      </p:ext>
    </p:extLst>
  </p:cSld>
  <p:clrMapOvr>
    <a:masterClrMapping/>
  </p:clrMapOvr>
  <p:transition advTm="150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Reduction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04800" y="990600"/>
            <a:ext cx="67056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Consolas"/>
              </a:rPr>
              <a:t>public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void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onsolas"/>
              </a:rPr>
              <a:t>Init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(</a:t>
            </a:r>
            <a:r>
              <a:rPr lang="en-US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[] a)</a:t>
            </a: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{</a:t>
            </a:r>
            <a:endParaRPr lang="en-US" dirty="0">
              <a:solidFill>
                <a:prstClr val="black"/>
              </a:solidFill>
              <a:latin typeface="Consolas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</a:t>
            </a:r>
            <a:r>
              <a:rPr lang="en-US" dirty="0">
                <a:solidFill>
                  <a:srgbClr val="2B91AF"/>
                </a:solidFill>
                <a:latin typeface="Consolas"/>
              </a:rPr>
              <a:t>Contract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.Requires(a.Length &gt; 0);</a:t>
            </a:r>
          </a:p>
          <a:p>
            <a:endParaRPr lang="en-US" dirty="0">
              <a:solidFill>
                <a:prstClr val="black"/>
              </a:solidFill>
              <a:latin typeface="Consolas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var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 j = 0;</a:t>
            </a:r>
          </a:p>
          <a:p>
            <a:endParaRPr lang="en-US" dirty="0">
              <a:solidFill>
                <a:prstClr val="black"/>
              </a:solidFill>
              <a:latin typeface="Consolas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while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(j &lt; a.Length)</a:t>
            </a: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{</a:t>
            </a: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a[j] = 11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;</a:t>
            </a:r>
          </a:p>
          <a:p>
            <a:endParaRPr lang="en-US" dirty="0" smtClean="0">
              <a:solidFill>
                <a:prstClr val="black"/>
              </a:solidFill>
              <a:latin typeface="Consolas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  j++;</a:t>
            </a:r>
            <a:endParaRPr lang="en-US" dirty="0">
              <a:solidFill>
                <a:prstClr val="black"/>
              </a:solidFill>
              <a:latin typeface="Consolas"/>
            </a:endParaRPr>
          </a:p>
          <a:p>
            <a:endParaRPr lang="en-US" dirty="0" smtClean="0">
              <a:solidFill>
                <a:prstClr val="black"/>
              </a:solidFill>
              <a:latin typeface="Consolas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}</a:t>
            </a:r>
          </a:p>
          <a:p>
            <a:r>
              <a:rPr lang="en-US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 // here 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j 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≥ a.Length </a:t>
            </a: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}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4010174"/>
              </p:ext>
            </p:extLst>
          </p:nvPr>
        </p:nvGraphicFramePr>
        <p:xfrm>
          <a:off x="2190890" y="2276850"/>
          <a:ext cx="6759280" cy="370840"/>
        </p:xfrm>
        <a:graphic>
          <a:graphicData uri="http://schemas.openxmlformats.org/drawingml/2006/table">
            <a:tbl>
              <a:tblPr bandCol="1">
                <a:tableStyleId>{284E427A-3D55-4303-BF80-6455036E1DE7}</a:tableStyleId>
              </a:tblPr>
              <a:tblGrid>
                <a:gridCol w="670501"/>
                <a:gridCol w="1096130"/>
                <a:gridCol w="1036935"/>
                <a:gridCol w="768099"/>
                <a:gridCol w="1728225"/>
                <a:gridCol w="145939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itchFamily="49" charset="0"/>
                          <a:cs typeface="Consolas" pitchFamily="49" charset="0"/>
                        </a:rPr>
                        <a:t>{0}</a:t>
                      </a:r>
                      <a:endParaRPr lang="en-US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[11, 11]</a:t>
                      </a:r>
                      <a:endParaRPr lang="en-US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  <a:cs typeface="Consolas" pitchFamily="49" charset="0"/>
                        </a:rPr>
                        <a:t>{</a:t>
                      </a:r>
                      <a:r>
                        <a:rPr lang="en-US" b="0" baseline="0" dirty="0" smtClean="0">
                          <a:latin typeface="Consolas" pitchFamily="49" charset="0"/>
                          <a:cs typeface="Consolas" pitchFamily="49" charset="0"/>
                        </a:rPr>
                        <a:t>j}?</a:t>
                      </a:r>
                      <a:endParaRPr lang="en-US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  <a:cs typeface="Consolas" pitchFamily="49" charset="0"/>
                        </a:rPr>
                        <a:t>Top</a:t>
                      </a:r>
                      <a:endParaRPr lang="en-US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itchFamily="49" charset="0"/>
                          <a:cs typeface="Consolas" pitchFamily="49" charset="0"/>
                        </a:rPr>
                        <a:t>{a.Length}?</a:t>
                      </a:r>
                      <a:endParaRPr lang="en-US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  <a:cs typeface="Consolas" pitchFamily="49" charset="0"/>
                        </a:rPr>
                        <a:t>j ∈ [0,+∞)</a:t>
                      </a:r>
                      <a:endParaRPr lang="en-US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961232"/>
              </p:ext>
            </p:extLst>
          </p:nvPr>
        </p:nvGraphicFramePr>
        <p:xfrm>
          <a:off x="2267700" y="5052497"/>
          <a:ext cx="4954246" cy="370840"/>
        </p:xfrm>
        <a:graphic>
          <a:graphicData uri="http://schemas.openxmlformats.org/drawingml/2006/table">
            <a:tbl>
              <a:tblPr bandCol="1">
                <a:tableStyleId>{284E427A-3D55-4303-BF80-6455036E1DE7}</a:tableStyleId>
              </a:tblPr>
              <a:tblGrid>
                <a:gridCol w="670501"/>
                <a:gridCol w="1096130"/>
                <a:gridCol w="1728225"/>
                <a:gridCol w="145939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itchFamily="49" charset="0"/>
                          <a:cs typeface="Consolas" pitchFamily="49" charset="0"/>
                        </a:rPr>
                        <a:t>{0}</a:t>
                      </a:r>
                      <a:endParaRPr lang="en-US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[11, 11]</a:t>
                      </a:r>
                      <a:endParaRPr lang="en-US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itchFamily="49" charset="0"/>
                          <a:cs typeface="Consolas" pitchFamily="49" charset="0"/>
                        </a:rPr>
                        <a:t>{j, a.Length}</a:t>
                      </a:r>
                      <a:endParaRPr lang="en-US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  <a:cs typeface="Consolas" pitchFamily="49" charset="0"/>
                        </a:rPr>
                        <a:t>j ∈ [1,+∞)</a:t>
                      </a:r>
                      <a:endParaRPr lang="en-US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3458255" y="3659430"/>
            <a:ext cx="3977371" cy="1210161"/>
            <a:chOff x="3227259" y="299396"/>
            <a:chExt cx="3977371" cy="1210161"/>
          </a:xfrm>
        </p:grpSpPr>
        <p:sp>
          <p:nvSpPr>
            <p:cNvPr id="8" name="TextBox 7"/>
            <p:cNvSpPr txBox="1"/>
            <p:nvPr/>
          </p:nvSpPr>
          <p:spPr>
            <a:xfrm>
              <a:off x="3227259" y="299396"/>
              <a:ext cx="3977371" cy="461665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chemeClr val="bg2"/>
                  </a:solidFill>
                  <a:effectLst/>
                </a:rPr>
                <a:t>Remove the empty segment</a:t>
              </a:r>
            </a:p>
          </p:txBody>
        </p:sp>
        <p:cxnSp>
          <p:nvCxnSpPr>
            <p:cNvPr id="9" name="Straight Arrow Connector 8"/>
            <p:cNvCxnSpPr>
              <a:stCxn id="8" idx="2"/>
            </p:cNvCxnSpPr>
            <p:nvPr/>
          </p:nvCxnSpPr>
          <p:spPr>
            <a:xfrm flipH="1">
              <a:off x="5215944" y="761061"/>
              <a:ext cx="1" cy="748496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" name="Straight Arrow Connector 11"/>
          <p:cNvCxnSpPr>
            <a:stCxn id="8" idx="0"/>
          </p:cNvCxnSpPr>
          <p:nvPr/>
        </p:nvCxnSpPr>
        <p:spPr>
          <a:xfrm flipH="1" flipV="1">
            <a:off x="5432643" y="2843654"/>
            <a:ext cx="14298" cy="815776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1581564"/>
      </p:ext>
    </p:extLst>
  </p:cSld>
  <p:clrMapOvr>
    <a:masterClrMapping/>
  </p:clrMapOvr>
  <p:transition advTm="164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en-US" dirty="0" smtClean="0"/>
              <a:t>The problem: Array analysis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04800" y="990600"/>
            <a:ext cx="67056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Consolas"/>
              </a:rPr>
              <a:t>public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void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onsolas"/>
              </a:rPr>
              <a:t>Init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(</a:t>
            </a:r>
            <a:r>
              <a:rPr lang="en-US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[] a)</a:t>
            </a: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{</a:t>
            </a:r>
            <a:endParaRPr lang="en-US" dirty="0">
              <a:solidFill>
                <a:prstClr val="black"/>
              </a:solidFill>
              <a:latin typeface="Consolas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</a:t>
            </a:r>
            <a:r>
              <a:rPr lang="en-US" dirty="0">
                <a:solidFill>
                  <a:srgbClr val="2B91AF"/>
                </a:solidFill>
                <a:latin typeface="Consolas"/>
              </a:rPr>
              <a:t>Contract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.Requires(a.Length &gt; 0);</a:t>
            </a:r>
          </a:p>
          <a:p>
            <a:endParaRPr lang="en-US" dirty="0">
              <a:solidFill>
                <a:prstClr val="black"/>
              </a:solidFill>
              <a:latin typeface="Consolas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var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j = 0;</a:t>
            </a:r>
          </a:p>
          <a:p>
            <a:endParaRPr lang="en-US" dirty="0">
              <a:solidFill>
                <a:prstClr val="black"/>
              </a:solidFill>
              <a:latin typeface="Consolas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while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(j &lt; a.Length)</a:t>
            </a: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{</a:t>
            </a: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a[j] = 11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;</a:t>
            </a: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  j++;</a:t>
            </a:r>
            <a:endParaRPr lang="en-US" dirty="0">
              <a:solidFill>
                <a:prstClr val="black"/>
              </a:solidFill>
              <a:latin typeface="Consolas"/>
            </a:endParaRPr>
          </a:p>
          <a:p>
            <a:r>
              <a:rPr lang="en-US" dirty="0">
                <a:solidFill>
                  <a:prstClr val="black"/>
                </a:solidFill>
                <a:latin typeface="Consolas"/>
              </a:rPr>
              <a:t>  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}</a:t>
            </a:r>
          </a:p>
          <a:p>
            <a:endParaRPr lang="en-US" dirty="0">
              <a:solidFill>
                <a:prstClr val="black"/>
              </a:solidFill>
              <a:latin typeface="Consolas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</a:t>
            </a:r>
            <a:r>
              <a:rPr lang="en-US" dirty="0" smtClean="0">
                <a:solidFill>
                  <a:schemeClr val="bg1"/>
                </a:solidFill>
                <a:latin typeface="Consolas"/>
              </a:rPr>
              <a:t>// here: 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∀</a:t>
            </a:r>
            <a:r>
              <a:rPr lang="en-US" i="1" dirty="0" smtClean="0">
                <a:solidFill>
                  <a:prstClr val="black"/>
                </a:solidFill>
                <a:latin typeface="Consolas"/>
              </a:rPr>
              <a:t>k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.0≤</a:t>
            </a:r>
            <a:r>
              <a:rPr lang="en-US" i="1" dirty="0" smtClean="0">
                <a:solidFill>
                  <a:prstClr val="black"/>
                </a:solidFill>
                <a:latin typeface="Consolas"/>
              </a:rPr>
              <a:t>k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&lt;</a:t>
            </a:r>
            <a:r>
              <a:rPr lang="en-US" dirty="0" err="1" smtClean="0">
                <a:solidFill>
                  <a:prstClr val="black"/>
                </a:solidFill>
                <a:latin typeface="Consolas"/>
              </a:rPr>
              <a:t>j⇒a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[</a:t>
            </a:r>
            <a:r>
              <a:rPr lang="en-US" i="1" dirty="0" smtClean="0">
                <a:solidFill>
                  <a:prstClr val="black"/>
                </a:solidFill>
                <a:latin typeface="Consolas"/>
              </a:rPr>
              <a:t>k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]=11</a:t>
            </a:r>
            <a:endParaRPr lang="en-US" dirty="0">
              <a:solidFill>
                <a:prstClr val="black"/>
              </a:solidFill>
              <a:latin typeface="Consolas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}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149545" y="2084825"/>
            <a:ext cx="4533613" cy="230832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bg2"/>
                </a:solidFill>
              </a:rPr>
              <a:t>i</a:t>
            </a:r>
            <a:r>
              <a:rPr lang="en-US" sz="2400" dirty="0" smtClean="0">
                <a:solidFill>
                  <a:schemeClr val="bg2"/>
                </a:solidFill>
              </a:rPr>
              <a:t>f </a:t>
            </a:r>
            <a:r>
              <a:rPr lang="en-US" sz="2400" dirty="0">
                <a:solidFill>
                  <a:schemeClr val="bg2"/>
                </a:solidFill>
                <a:latin typeface="Consolas" pitchFamily="49" charset="0"/>
                <a:cs typeface="Consolas" pitchFamily="49" charset="0"/>
              </a:rPr>
              <a:t>j</a:t>
            </a:r>
            <a:r>
              <a:rPr lang="en-US" sz="2400" dirty="0" smtClean="0">
                <a:solidFill>
                  <a:schemeClr val="bg2"/>
                </a:solidFill>
                <a:latin typeface="Consolas" pitchFamily="49" charset="0"/>
                <a:cs typeface="Consolas" pitchFamily="49" charset="0"/>
              </a:rPr>
              <a:t> = </a:t>
            </a:r>
            <a:r>
              <a:rPr lang="en-US" sz="2400" dirty="0">
                <a:solidFill>
                  <a:schemeClr val="bg2"/>
                </a:solidFill>
                <a:latin typeface="Consolas" pitchFamily="49" charset="0"/>
                <a:cs typeface="Consolas" pitchFamily="49" charset="0"/>
              </a:rPr>
              <a:t>0</a:t>
            </a:r>
            <a:r>
              <a:rPr lang="en-US" sz="2400" dirty="0">
                <a:solidFill>
                  <a:schemeClr val="bg2"/>
                </a:solidFill>
              </a:rPr>
              <a:t> then </a:t>
            </a:r>
          </a:p>
          <a:p>
            <a:r>
              <a:rPr lang="en-US" sz="2400" dirty="0">
                <a:solidFill>
                  <a:schemeClr val="bg2"/>
                </a:solidFill>
              </a:rPr>
              <a:t>    </a:t>
            </a:r>
            <a:r>
              <a:rPr lang="en-US" sz="2400" dirty="0" smtClean="0">
                <a:solidFill>
                  <a:schemeClr val="bg2"/>
                </a:solidFill>
                <a:latin typeface="Consolas" pitchFamily="49" charset="0"/>
                <a:cs typeface="Consolas" pitchFamily="49" charset="0"/>
              </a:rPr>
              <a:t>a[0]</a:t>
            </a:r>
            <a:r>
              <a:rPr lang="en-US" sz="2400" dirty="0" smtClean="0">
                <a:solidFill>
                  <a:schemeClr val="bg2"/>
                </a:solidFill>
              </a:rPr>
              <a:t> … </a:t>
            </a:r>
            <a:r>
              <a:rPr lang="en-US" sz="2400" dirty="0">
                <a:solidFill>
                  <a:schemeClr val="bg2"/>
                </a:solidFill>
              </a:rPr>
              <a:t>not </a:t>
            </a:r>
            <a:r>
              <a:rPr lang="en-US" sz="2400" dirty="0" smtClean="0">
                <a:solidFill>
                  <a:schemeClr val="bg2"/>
                </a:solidFill>
              </a:rPr>
              <a:t>known</a:t>
            </a:r>
            <a:endParaRPr lang="en-US" sz="2400" dirty="0">
              <a:solidFill>
                <a:schemeClr val="bg2"/>
              </a:solidFill>
            </a:endParaRPr>
          </a:p>
          <a:p>
            <a:r>
              <a:rPr lang="en-US" sz="2400" dirty="0">
                <a:solidFill>
                  <a:schemeClr val="bg2"/>
                </a:solidFill>
              </a:rPr>
              <a:t>else  if </a:t>
            </a:r>
            <a:r>
              <a:rPr lang="en-US" sz="2400" dirty="0" smtClean="0">
                <a:solidFill>
                  <a:schemeClr val="bg2"/>
                </a:solidFill>
                <a:latin typeface="Consolas" pitchFamily="49" charset="0"/>
                <a:cs typeface="Consolas" pitchFamily="49" charset="0"/>
              </a:rPr>
              <a:t>j </a:t>
            </a:r>
            <a:r>
              <a:rPr lang="en-US" sz="2400" dirty="0">
                <a:solidFill>
                  <a:schemeClr val="bg2"/>
                </a:solidFill>
                <a:latin typeface="Consolas" pitchFamily="49" charset="0"/>
                <a:cs typeface="Consolas" pitchFamily="49" charset="0"/>
              </a:rPr>
              <a:t>&gt; 0 </a:t>
            </a:r>
            <a:r>
              <a:rPr lang="en-US" sz="2400" dirty="0" smtClean="0">
                <a:solidFill>
                  <a:schemeClr val="bg2"/>
                </a:solidFill>
                <a:latin typeface="Consolas" pitchFamily="49" charset="0"/>
                <a:cs typeface="Consolas" pitchFamily="49" charset="0"/>
              </a:rPr>
              <a:t>∧ </a:t>
            </a:r>
            <a:r>
              <a:rPr lang="en-US" sz="2400" dirty="0">
                <a:solidFill>
                  <a:schemeClr val="bg2"/>
                </a:solidFill>
                <a:latin typeface="Consolas" pitchFamily="49" charset="0"/>
                <a:cs typeface="Consolas" pitchFamily="49" charset="0"/>
              </a:rPr>
              <a:t>j ≤ </a:t>
            </a:r>
            <a:r>
              <a:rPr lang="en-US" sz="2400" dirty="0" smtClean="0">
                <a:solidFill>
                  <a:schemeClr val="bg2"/>
                </a:solidFill>
                <a:latin typeface="Consolas" pitchFamily="49" charset="0"/>
                <a:cs typeface="Consolas" pitchFamily="49" charset="0"/>
              </a:rPr>
              <a:t>a.Length</a:t>
            </a:r>
            <a:endParaRPr lang="en-US" sz="2400" dirty="0">
              <a:solidFill>
                <a:schemeClr val="bg2"/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n-US" sz="2400" dirty="0">
                <a:solidFill>
                  <a:schemeClr val="bg2"/>
                </a:solidFill>
              </a:rPr>
              <a:t>    </a:t>
            </a:r>
            <a:r>
              <a:rPr lang="en-US" sz="2400" dirty="0">
                <a:solidFill>
                  <a:schemeClr val="bg2"/>
                </a:solidFill>
                <a:latin typeface="Consolas" pitchFamily="49" charset="0"/>
                <a:cs typeface="Consolas" pitchFamily="49" charset="0"/>
              </a:rPr>
              <a:t>a[0] </a:t>
            </a:r>
            <a:r>
              <a:rPr lang="en-US" sz="2400" dirty="0" smtClean="0">
                <a:solidFill>
                  <a:schemeClr val="bg2"/>
                </a:solidFill>
                <a:latin typeface="Consolas" pitchFamily="49" charset="0"/>
                <a:cs typeface="Consolas" pitchFamily="49" charset="0"/>
              </a:rPr>
              <a:t>= </a:t>
            </a:r>
            <a:r>
              <a:rPr lang="en-US" sz="2400" dirty="0">
                <a:solidFill>
                  <a:schemeClr val="bg2"/>
                </a:solidFill>
                <a:latin typeface="Consolas" pitchFamily="49" charset="0"/>
                <a:cs typeface="Consolas" pitchFamily="49" charset="0"/>
              </a:rPr>
              <a:t>… </a:t>
            </a:r>
            <a:r>
              <a:rPr lang="en-US" sz="2400" dirty="0" smtClean="0">
                <a:solidFill>
                  <a:schemeClr val="bg2"/>
                </a:solidFill>
                <a:latin typeface="Consolas" pitchFamily="49" charset="0"/>
                <a:cs typeface="Consolas" pitchFamily="49" charset="0"/>
              </a:rPr>
              <a:t>a[j-1] = 11</a:t>
            </a:r>
            <a:endParaRPr lang="en-US" sz="2400" dirty="0">
              <a:solidFill>
                <a:schemeClr val="bg2"/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n-US" sz="2400" dirty="0">
                <a:solidFill>
                  <a:schemeClr val="bg2"/>
                </a:solidFill>
              </a:rPr>
              <a:t>else</a:t>
            </a:r>
          </a:p>
          <a:p>
            <a:r>
              <a:rPr lang="en-US" sz="2400" dirty="0">
                <a:solidFill>
                  <a:schemeClr val="bg2"/>
                </a:solidFill>
              </a:rPr>
              <a:t>    </a:t>
            </a:r>
            <a:r>
              <a:rPr lang="en-US" sz="2400" dirty="0" smtClean="0">
                <a:solidFill>
                  <a:schemeClr val="bg2"/>
                </a:solidFill>
              </a:rPr>
              <a:t>impossible</a:t>
            </a:r>
          </a:p>
        </p:txBody>
      </p:sp>
      <p:cxnSp>
        <p:nvCxnSpPr>
          <p:cNvPr id="23" name="Elbow Connector 22"/>
          <p:cNvCxnSpPr>
            <a:stCxn id="21" idx="1"/>
          </p:cNvCxnSpPr>
          <p:nvPr/>
        </p:nvCxnSpPr>
        <p:spPr>
          <a:xfrm rot="10800000">
            <a:off x="1869869" y="2584107"/>
            <a:ext cx="2279676" cy="654881"/>
          </a:xfrm>
          <a:prstGeom prst="bentConnector3">
            <a:avLst>
              <a:gd name="adj1" fmla="val 34260"/>
            </a:avLst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" name="Group 31"/>
          <p:cNvGrpSpPr/>
          <p:nvPr/>
        </p:nvGrpSpPr>
        <p:grpSpPr>
          <a:xfrm>
            <a:off x="5532125" y="3839015"/>
            <a:ext cx="2808974" cy="1953488"/>
            <a:chOff x="4073188" y="3697834"/>
            <a:chExt cx="2808974" cy="1953488"/>
          </a:xfrm>
        </p:grpSpPr>
        <p:sp>
          <p:nvSpPr>
            <p:cNvPr id="27" name="TextBox 26"/>
            <p:cNvSpPr txBox="1"/>
            <p:nvPr/>
          </p:nvSpPr>
          <p:spPr>
            <a:xfrm>
              <a:off x="4073188" y="4943436"/>
              <a:ext cx="2808974" cy="707886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chemeClr val="bg2"/>
                  </a:solidFill>
                  <a:effectLst/>
                </a:rPr>
                <a:t>Challenge 2: </a:t>
              </a:r>
            </a:p>
            <a:p>
              <a:r>
                <a:rPr lang="en-US" sz="2000" dirty="0" smtClean="0">
                  <a:solidFill>
                    <a:schemeClr val="bg2"/>
                  </a:solidFill>
                  <a:effectLst/>
                </a:rPr>
                <a:t>Handling of disjunction</a:t>
              </a:r>
            </a:p>
          </p:txBody>
        </p:sp>
        <p:cxnSp>
          <p:nvCxnSpPr>
            <p:cNvPr id="29" name="Straight Arrow Connector 28"/>
            <p:cNvCxnSpPr/>
            <p:nvPr/>
          </p:nvCxnSpPr>
          <p:spPr>
            <a:xfrm flipV="1">
              <a:off x="5477675" y="3697834"/>
              <a:ext cx="0" cy="1245601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Group 32"/>
          <p:cNvGrpSpPr/>
          <p:nvPr/>
        </p:nvGrpSpPr>
        <p:grpSpPr>
          <a:xfrm>
            <a:off x="613115" y="4581150"/>
            <a:ext cx="3614900" cy="1492626"/>
            <a:chOff x="168129" y="4641320"/>
            <a:chExt cx="3614900" cy="1492626"/>
          </a:xfrm>
        </p:grpSpPr>
        <p:sp>
          <p:nvSpPr>
            <p:cNvPr id="30" name="TextBox 29"/>
            <p:cNvSpPr txBox="1"/>
            <p:nvPr/>
          </p:nvSpPr>
          <p:spPr>
            <a:xfrm>
              <a:off x="168129" y="5426060"/>
              <a:ext cx="3614900" cy="707886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chemeClr val="bg2"/>
                  </a:solidFill>
                  <a:effectLst/>
                </a:rPr>
                <a:t>Challenge 1: </a:t>
              </a:r>
            </a:p>
            <a:p>
              <a:r>
                <a:rPr lang="en-US" sz="2000" i="1" dirty="0" smtClean="0">
                  <a:solidFill>
                    <a:schemeClr val="bg2"/>
                  </a:solidFill>
                  <a:effectLst/>
                </a:rPr>
                <a:t>All  </a:t>
              </a:r>
              <a:r>
                <a:rPr lang="en-US" sz="2000" dirty="0" smtClean="0">
                  <a:solidFill>
                    <a:schemeClr val="bg2"/>
                  </a:solidFill>
                  <a:effectLst/>
                </a:rPr>
                <a:t>the elements are initialized</a:t>
              </a:r>
              <a:endParaRPr lang="en-US" sz="2400" i="1" dirty="0" smtClean="0">
                <a:solidFill>
                  <a:schemeClr val="bg2"/>
                </a:solidFill>
                <a:effectLst/>
              </a:endParaRPr>
            </a:p>
          </p:txBody>
        </p:sp>
        <p:cxnSp>
          <p:nvCxnSpPr>
            <p:cNvPr id="31" name="Straight Arrow Connector 30"/>
            <p:cNvCxnSpPr/>
            <p:nvPr/>
          </p:nvCxnSpPr>
          <p:spPr>
            <a:xfrm flipV="1">
              <a:off x="1947514" y="4641320"/>
              <a:ext cx="0" cy="784740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custDataLst>
      <p:tags r:id="rId1"/>
    </p:custDataLst>
    <p:extLst>
      <p:ext uri="{BB962C8B-B14F-4D97-AF65-F5344CB8AC3E}">
        <p14:creationId xmlns:p14="http://schemas.microsoft.com/office/powerpoint/2010/main" val="1078373844"/>
      </p:ext>
    </p:extLst>
  </p:cSld>
  <p:clrMapOvr>
    <a:masterClrMapping/>
  </p:clrMapOvr>
  <p:transition advTm="19481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Abstract Semantics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597025"/>
      </p:ext>
    </p:extLst>
  </p:cSld>
  <p:clrMapOvr>
    <a:masterClrMapping/>
  </p:clrMapOvr>
  <p:transition advTm="177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Functor </a:t>
            </a:r>
            <a:r>
              <a:rPr lang="en-US" dirty="0" err="1" smtClean="0"/>
              <a:t>FunArray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47450" y="1411552"/>
            <a:ext cx="8382000" cy="4370427"/>
          </a:xfrm>
        </p:spPr>
        <p:txBody>
          <a:bodyPr/>
          <a:lstStyle/>
          <a:p>
            <a:r>
              <a:rPr lang="en-US" dirty="0" smtClean="0"/>
              <a:t>Given an abstract domain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B</a:t>
            </a:r>
            <a:r>
              <a:rPr lang="en-US" dirty="0" smtClean="0"/>
              <a:t> for </a:t>
            </a:r>
            <a:r>
              <a:rPr lang="en-US" dirty="0" smtClean="0">
                <a:solidFill>
                  <a:srgbClr val="FF0000"/>
                </a:solidFill>
              </a:rPr>
              <a:t>bounds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S</a:t>
            </a:r>
            <a:r>
              <a:rPr lang="en-US" dirty="0" smtClean="0"/>
              <a:t> for </a:t>
            </a:r>
            <a:r>
              <a:rPr lang="en-US" dirty="0" smtClean="0">
                <a:solidFill>
                  <a:srgbClr val="FF0000"/>
                </a:solidFill>
              </a:rPr>
              <a:t>segments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E</a:t>
            </a:r>
            <a:r>
              <a:rPr lang="en-US" dirty="0" smtClean="0"/>
              <a:t> for </a:t>
            </a:r>
            <a:r>
              <a:rPr lang="en-US" dirty="0" smtClean="0">
                <a:solidFill>
                  <a:srgbClr val="FF0000"/>
                </a:solidFill>
              </a:rPr>
              <a:t>scalar variables </a:t>
            </a:r>
            <a:r>
              <a:rPr lang="en-US" dirty="0" smtClean="0"/>
              <a:t>environment</a:t>
            </a:r>
          </a:p>
          <a:p>
            <a:r>
              <a:rPr lang="en-US" dirty="0"/>
              <a:t>Constructs an abstract </a:t>
            </a:r>
            <a:r>
              <a:rPr lang="en-US" dirty="0" smtClean="0"/>
              <a:t>domain </a:t>
            </a:r>
            <a:r>
              <a:rPr lang="en-US" i="1" dirty="0" smtClean="0">
                <a:solidFill>
                  <a:srgbClr val="FF0000"/>
                </a:solidFill>
              </a:rPr>
              <a:t>F</a:t>
            </a:r>
            <a:r>
              <a:rPr lang="en-US" dirty="0" smtClean="0">
                <a:solidFill>
                  <a:srgbClr val="FF0000"/>
                </a:solidFill>
              </a:rPr>
              <a:t>(B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smtClean="0">
                <a:solidFill>
                  <a:srgbClr val="FF0000"/>
                </a:solidFill>
              </a:rPr>
              <a:t>S, E) </a:t>
            </a:r>
            <a:r>
              <a:rPr lang="en-US" dirty="0" smtClean="0"/>
              <a:t>to </a:t>
            </a:r>
            <a:r>
              <a:rPr lang="en-US" dirty="0"/>
              <a:t>analyze programs with arrays</a:t>
            </a:r>
          </a:p>
          <a:p>
            <a:r>
              <a:rPr lang="en-US" dirty="0" smtClean="0"/>
              <a:t>(Main) Advantages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Fine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tuning </a:t>
            </a:r>
            <a:r>
              <a:rPr lang="en-US" dirty="0" smtClean="0"/>
              <a:t>of the precision/cost ratio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Easy lifting</a:t>
            </a:r>
            <a:r>
              <a:rPr lang="en-US" dirty="0" smtClean="0"/>
              <a:t> of existing analyses</a:t>
            </a:r>
          </a:p>
        </p:txBody>
      </p:sp>
    </p:spTree>
    <p:extLst>
      <p:ext uri="{BB962C8B-B14F-4D97-AF65-F5344CB8AC3E}">
        <p14:creationId xmlns:p14="http://schemas.microsoft.com/office/powerpoint/2010/main" val="2986361000"/>
      </p:ext>
    </p:extLst>
  </p:cSld>
  <p:clrMapOvr>
    <a:masterClrMapping/>
  </p:clrMapOvr>
  <p:transition advTm="189"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Segment bounds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475071"/>
          </a:xfrm>
        </p:spPr>
        <p:txBody>
          <a:bodyPr/>
          <a:lstStyle/>
          <a:p>
            <a:r>
              <a:rPr lang="en-US" dirty="0" smtClean="0"/>
              <a:t>Sets of  </a:t>
            </a:r>
            <a:r>
              <a:rPr lang="en-US" dirty="0" smtClean="0">
                <a:solidFill>
                  <a:srgbClr val="FF0000"/>
                </a:solidFill>
              </a:rPr>
              <a:t>symbolic expressions</a:t>
            </a:r>
          </a:p>
          <a:p>
            <a:pPr lvl="1"/>
            <a:r>
              <a:rPr lang="en-US" dirty="0" smtClean="0"/>
              <a:t>In our examples: Exp := </a:t>
            </a:r>
            <a:r>
              <a:rPr lang="en-US" i="1" dirty="0" smtClean="0"/>
              <a:t>k </a:t>
            </a:r>
            <a:r>
              <a:rPr lang="en-US" dirty="0" smtClean="0"/>
              <a:t>|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x</a:t>
            </a:r>
            <a:r>
              <a:rPr lang="en-US" dirty="0" smtClean="0"/>
              <a:t> |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x</a:t>
            </a:r>
            <a:r>
              <a:rPr lang="en-US" dirty="0" smtClean="0"/>
              <a:t> + </a:t>
            </a:r>
            <a:r>
              <a:rPr lang="en-US" i="1" dirty="0" smtClean="0"/>
              <a:t>k</a:t>
            </a:r>
            <a:r>
              <a:rPr lang="en-US" dirty="0" smtClean="0"/>
              <a:t> </a:t>
            </a:r>
          </a:p>
          <a:p>
            <a:r>
              <a:rPr lang="en-US" dirty="0" smtClean="0"/>
              <a:t>Meaning: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{ e</a:t>
            </a:r>
            <a:r>
              <a:rPr lang="en-US" sz="2800" baseline="-25000" dirty="0" smtClean="0"/>
              <a:t>0</a:t>
            </a:r>
            <a:r>
              <a:rPr lang="en-US" sz="2800" dirty="0" smtClean="0"/>
              <a:t> … e</a:t>
            </a:r>
            <a:r>
              <a:rPr lang="en-US" sz="2800" baseline="-25000" dirty="0" smtClean="0"/>
              <a:t>n</a:t>
            </a:r>
            <a:r>
              <a:rPr lang="en-US" sz="2800" dirty="0" smtClean="0"/>
              <a:t> } { e’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 … e’</a:t>
            </a:r>
            <a:r>
              <a:rPr lang="en-US" sz="2800" baseline="-25000" dirty="0" smtClean="0"/>
              <a:t>m</a:t>
            </a:r>
            <a:r>
              <a:rPr lang="en-US" sz="2800" dirty="0" smtClean="0"/>
              <a:t>}   ≝ e</a:t>
            </a:r>
            <a:r>
              <a:rPr lang="en-US" sz="2800" baseline="-25000" dirty="0" smtClean="0"/>
              <a:t>0</a:t>
            </a:r>
            <a:r>
              <a:rPr lang="en-US" sz="2800" dirty="0" smtClean="0"/>
              <a:t> =… = </a:t>
            </a:r>
            <a:r>
              <a:rPr lang="en-US" sz="2800" dirty="0"/>
              <a:t>e</a:t>
            </a:r>
            <a:r>
              <a:rPr lang="en-US" sz="2800" baseline="-25000" dirty="0"/>
              <a:t>n</a:t>
            </a:r>
            <a:r>
              <a:rPr lang="en-US" sz="2800" dirty="0"/>
              <a:t> </a:t>
            </a:r>
            <a:r>
              <a:rPr lang="en-US" sz="2800" dirty="0" smtClean="0">
                <a:solidFill>
                  <a:srgbClr val="FF0000"/>
                </a:solidFill>
              </a:rPr>
              <a:t>&lt;</a:t>
            </a:r>
            <a:r>
              <a:rPr lang="en-US" sz="2800" dirty="0" smtClean="0"/>
              <a:t> e’</a:t>
            </a:r>
            <a:r>
              <a:rPr lang="en-US" sz="2800" baseline="-25000" dirty="0" smtClean="0"/>
              <a:t>1 </a:t>
            </a:r>
            <a:r>
              <a:rPr lang="en-US" sz="2800" dirty="0" smtClean="0"/>
              <a:t>= … =e’</a:t>
            </a:r>
            <a:r>
              <a:rPr lang="en-US" sz="2800" baseline="-25000" dirty="0" smtClean="0"/>
              <a:t>m</a:t>
            </a:r>
            <a:endParaRPr lang="en-US" sz="2800" dirty="0" smtClean="0"/>
          </a:p>
          <a:p>
            <a:pPr marL="0" indent="0">
              <a:buNone/>
            </a:pPr>
            <a:endParaRPr lang="en-US" dirty="0" smtClean="0"/>
          </a:p>
          <a:p>
            <a:pPr marL="0" lvl="0" indent="0">
              <a:buNone/>
            </a:pPr>
            <a:r>
              <a:rPr lang="en-US" sz="2800" dirty="0" smtClean="0">
                <a:solidFill>
                  <a:srgbClr val="050595"/>
                </a:solidFill>
              </a:rPr>
              <a:t>{ </a:t>
            </a:r>
            <a:r>
              <a:rPr lang="en-US" sz="2800" dirty="0">
                <a:solidFill>
                  <a:srgbClr val="050595"/>
                </a:solidFill>
              </a:rPr>
              <a:t>e</a:t>
            </a:r>
            <a:r>
              <a:rPr lang="en-US" sz="2800" baseline="-25000" dirty="0">
                <a:solidFill>
                  <a:srgbClr val="050595"/>
                </a:solidFill>
              </a:rPr>
              <a:t>0</a:t>
            </a:r>
            <a:r>
              <a:rPr lang="en-US" sz="2800" dirty="0">
                <a:solidFill>
                  <a:srgbClr val="050595"/>
                </a:solidFill>
              </a:rPr>
              <a:t> … e</a:t>
            </a:r>
            <a:r>
              <a:rPr lang="en-US" sz="2800" baseline="-25000" dirty="0">
                <a:solidFill>
                  <a:srgbClr val="050595"/>
                </a:solidFill>
              </a:rPr>
              <a:t>n</a:t>
            </a:r>
            <a:r>
              <a:rPr lang="en-US" sz="2800" dirty="0">
                <a:solidFill>
                  <a:srgbClr val="050595"/>
                </a:solidFill>
              </a:rPr>
              <a:t> } { e’</a:t>
            </a:r>
            <a:r>
              <a:rPr lang="en-US" sz="2800" baseline="-25000" dirty="0">
                <a:solidFill>
                  <a:srgbClr val="050595"/>
                </a:solidFill>
              </a:rPr>
              <a:t>1</a:t>
            </a:r>
            <a:r>
              <a:rPr lang="en-US" sz="2800" dirty="0">
                <a:solidFill>
                  <a:srgbClr val="050595"/>
                </a:solidFill>
              </a:rPr>
              <a:t> … e’</a:t>
            </a:r>
            <a:r>
              <a:rPr lang="en-US" sz="2800" baseline="-25000" dirty="0">
                <a:solidFill>
                  <a:srgbClr val="050595"/>
                </a:solidFill>
              </a:rPr>
              <a:t>m</a:t>
            </a:r>
            <a:r>
              <a:rPr lang="en-US" sz="2800" dirty="0" smtClean="0">
                <a:solidFill>
                  <a:srgbClr val="050595"/>
                </a:solidFill>
              </a:rPr>
              <a:t>}</a:t>
            </a:r>
            <a:r>
              <a:rPr lang="en-US" sz="2800" dirty="0" smtClean="0">
                <a:solidFill>
                  <a:srgbClr val="FF0000"/>
                </a:solidFill>
              </a:rPr>
              <a:t>?</a:t>
            </a:r>
            <a:r>
              <a:rPr lang="en-US" sz="2800" dirty="0" smtClean="0">
                <a:solidFill>
                  <a:srgbClr val="050595"/>
                </a:solidFill>
              </a:rPr>
              <a:t> </a:t>
            </a:r>
            <a:r>
              <a:rPr lang="en-US" sz="2800" dirty="0">
                <a:solidFill>
                  <a:srgbClr val="050595"/>
                </a:solidFill>
              </a:rPr>
              <a:t>≝ e</a:t>
            </a:r>
            <a:r>
              <a:rPr lang="en-US" sz="2800" baseline="-25000" dirty="0">
                <a:solidFill>
                  <a:srgbClr val="050595"/>
                </a:solidFill>
              </a:rPr>
              <a:t>0</a:t>
            </a:r>
            <a:r>
              <a:rPr lang="en-US" sz="2800" dirty="0">
                <a:solidFill>
                  <a:srgbClr val="050595"/>
                </a:solidFill>
              </a:rPr>
              <a:t> =… = e</a:t>
            </a:r>
            <a:r>
              <a:rPr lang="en-US" sz="2800" baseline="-25000" dirty="0">
                <a:solidFill>
                  <a:srgbClr val="050595"/>
                </a:solidFill>
              </a:rPr>
              <a:t>n</a:t>
            </a:r>
            <a:r>
              <a:rPr lang="en-US" sz="2800" dirty="0">
                <a:solidFill>
                  <a:srgbClr val="050595"/>
                </a:solidFill>
              </a:rPr>
              <a:t> </a:t>
            </a:r>
            <a:r>
              <a:rPr lang="en-US" sz="2800" dirty="0">
                <a:solidFill>
                  <a:srgbClr val="FF0000"/>
                </a:solidFill>
              </a:rPr>
              <a:t>≤</a:t>
            </a:r>
            <a:r>
              <a:rPr lang="en-US" sz="2800" dirty="0" smtClean="0">
                <a:solidFill>
                  <a:srgbClr val="050595"/>
                </a:solidFill>
              </a:rPr>
              <a:t> </a:t>
            </a:r>
            <a:r>
              <a:rPr lang="en-US" sz="2800" dirty="0">
                <a:solidFill>
                  <a:srgbClr val="050595"/>
                </a:solidFill>
              </a:rPr>
              <a:t>e’</a:t>
            </a:r>
            <a:r>
              <a:rPr lang="en-US" sz="2800" baseline="-25000" dirty="0">
                <a:solidFill>
                  <a:srgbClr val="050595"/>
                </a:solidFill>
              </a:rPr>
              <a:t>1 </a:t>
            </a:r>
            <a:r>
              <a:rPr lang="en-US" sz="2800" dirty="0">
                <a:solidFill>
                  <a:srgbClr val="050595"/>
                </a:solidFill>
              </a:rPr>
              <a:t>= … =</a:t>
            </a:r>
            <a:r>
              <a:rPr lang="en-US" sz="2800" dirty="0" smtClean="0">
                <a:solidFill>
                  <a:srgbClr val="050595"/>
                </a:solidFill>
              </a:rPr>
              <a:t>e’</a:t>
            </a:r>
            <a:r>
              <a:rPr lang="en-US" sz="2800" baseline="-25000" dirty="0" smtClean="0">
                <a:solidFill>
                  <a:srgbClr val="050595"/>
                </a:solidFill>
              </a:rPr>
              <a:t>m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Possibly </a:t>
            </a:r>
            <a:r>
              <a:rPr lang="en-US" dirty="0">
                <a:solidFill>
                  <a:srgbClr val="FF0000"/>
                </a:solidFill>
              </a:rPr>
              <a:t>empty</a:t>
            </a:r>
            <a:r>
              <a:rPr lang="en-US" dirty="0"/>
              <a:t> segments are </a:t>
            </a:r>
            <a:r>
              <a:rPr lang="en-US" dirty="0">
                <a:solidFill>
                  <a:srgbClr val="FF0000"/>
                </a:solidFill>
              </a:rPr>
              <a:t>key </a:t>
            </a:r>
            <a:r>
              <a:rPr lang="en-US" dirty="0"/>
              <a:t>for scalability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9435987"/>
      </p:ext>
    </p:extLst>
  </p:cSld>
  <p:clrMapOvr>
    <a:masterClrMapping/>
  </p:clrMapOvr>
  <p:transition advTm="150"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Disjunction: Partitions &amp; co.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40221" y="1430191"/>
            <a:ext cx="706652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Consolas"/>
              </a:rPr>
              <a:t>public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void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CopyNonNull(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object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[] 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a, 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object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[] 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b)</a:t>
            </a: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{</a:t>
            </a:r>
            <a:endParaRPr lang="en-US" dirty="0">
              <a:solidFill>
                <a:prstClr val="black"/>
              </a:solidFill>
              <a:latin typeface="Consolas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>
                <a:solidFill>
                  <a:srgbClr val="2B91AF"/>
                </a:solidFill>
                <a:latin typeface="Consolas"/>
              </a:rPr>
              <a:t>Contract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.Requires(a.Length &lt;= 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b.Length);</a:t>
            </a:r>
            <a:endParaRPr lang="en-US" dirty="0">
              <a:solidFill>
                <a:prstClr val="black"/>
              </a:solidFill>
              <a:latin typeface="Consolas"/>
            </a:endParaRPr>
          </a:p>
          <a:p>
            <a:endParaRPr lang="en-US" dirty="0">
              <a:solidFill>
                <a:prstClr val="black"/>
              </a:solidFill>
              <a:latin typeface="Consolas"/>
            </a:endParaRPr>
          </a:p>
          <a:p>
            <a:r>
              <a:rPr lang="en-US" dirty="0" smtClean="0">
                <a:solidFill>
                  <a:srgbClr val="0000FF"/>
                </a:solidFill>
                <a:latin typeface="Consolas"/>
              </a:rPr>
              <a:t> var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j = 0;</a:t>
            </a:r>
          </a:p>
          <a:p>
            <a:r>
              <a:rPr lang="en-US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for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(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var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i = 0; i &lt; a.Length; i++)</a:t>
            </a:r>
          </a:p>
          <a:p>
            <a:r>
              <a:rPr lang="en-US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{</a:t>
            </a:r>
            <a:endParaRPr lang="en-US" dirty="0">
              <a:solidFill>
                <a:prstClr val="black"/>
              </a:solidFill>
              <a:latin typeface="Consolas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if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 (a[i] != 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null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)</a:t>
            </a: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{</a:t>
            </a:r>
          </a:p>
          <a:p>
            <a:r>
              <a:rPr lang="en-US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  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b[j] = 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a[i];</a:t>
            </a:r>
            <a:endParaRPr lang="en-US" dirty="0">
              <a:solidFill>
                <a:prstClr val="black"/>
              </a:solidFill>
              <a:latin typeface="Consolas"/>
            </a:endParaRPr>
          </a:p>
          <a:p>
            <a:r>
              <a:rPr lang="en-US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  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j++;</a:t>
            </a:r>
          </a:p>
          <a:p>
            <a:r>
              <a:rPr lang="en-US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}</a:t>
            </a:r>
          </a:p>
          <a:p>
            <a:r>
              <a:rPr lang="en-US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}</a:t>
            </a:r>
            <a:endParaRPr lang="en-US" dirty="0">
              <a:solidFill>
                <a:prstClr val="black"/>
              </a:solidFill>
              <a:latin typeface="Consolas"/>
            </a:endParaRPr>
          </a:p>
          <a:p>
            <a:r>
              <a:rPr lang="en-US" dirty="0">
                <a:solidFill>
                  <a:prstClr val="black"/>
                </a:solidFill>
                <a:latin typeface="Consolas"/>
              </a:rPr>
              <a:t>}</a:t>
            </a: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995925" y="3582620"/>
            <a:ext cx="3886000" cy="19389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2"/>
                </a:solidFill>
                <a:latin typeface="Calibri" pitchFamily="34" charset="0"/>
                <a:cs typeface="Calibri" pitchFamily="34" charset="0"/>
              </a:rPr>
              <a:t>Four partitions:</a:t>
            </a:r>
          </a:p>
          <a:p>
            <a:pPr lvl="1"/>
            <a:r>
              <a:rPr lang="en-US" sz="2400" dirty="0" smtClean="0">
                <a:solidFill>
                  <a:schemeClr val="bg2"/>
                </a:solidFill>
                <a:latin typeface="Consolas" pitchFamily="49" charset="0"/>
                <a:cs typeface="Consolas" pitchFamily="49" charset="0"/>
              </a:rPr>
              <a:t>j = 0 ∨ </a:t>
            </a:r>
          </a:p>
          <a:p>
            <a:pPr lvl="1"/>
            <a:r>
              <a:rPr lang="en-US" sz="2400" dirty="0" smtClean="0">
                <a:solidFill>
                  <a:schemeClr val="bg2"/>
                </a:solidFill>
                <a:latin typeface="Consolas" pitchFamily="49" charset="0"/>
                <a:cs typeface="Consolas" pitchFamily="49" charset="0"/>
              </a:rPr>
              <a:t>0 ≤ j&lt; b.Length-1 ∨</a:t>
            </a:r>
          </a:p>
          <a:p>
            <a:pPr lvl="1"/>
            <a:r>
              <a:rPr lang="en-US" sz="2400" dirty="0" smtClean="0">
                <a:solidFill>
                  <a:schemeClr val="bg2"/>
                </a:solidFill>
                <a:latin typeface="Consolas" pitchFamily="49" charset="0"/>
                <a:cs typeface="Consolas" pitchFamily="49" charset="0"/>
              </a:rPr>
              <a:t>j = b.Length-1 ∨</a:t>
            </a:r>
          </a:p>
          <a:p>
            <a:pPr lvl="1"/>
            <a:r>
              <a:rPr lang="en-US" sz="2400" dirty="0">
                <a:solidFill>
                  <a:schemeClr val="bg2"/>
                </a:solidFill>
                <a:latin typeface="Consolas" pitchFamily="49" charset="0"/>
                <a:cs typeface="Consolas" pitchFamily="49" charset="0"/>
              </a:rPr>
              <a:t>j = </a:t>
            </a:r>
            <a:r>
              <a:rPr lang="en-US" sz="2400" dirty="0" smtClean="0">
                <a:solidFill>
                  <a:schemeClr val="bg2"/>
                </a:solidFill>
                <a:latin typeface="Consolas" pitchFamily="49" charset="0"/>
                <a:cs typeface="Consolas" pitchFamily="49" charset="0"/>
              </a:rPr>
              <a:t>b.Length</a:t>
            </a:r>
            <a:endParaRPr lang="en-US" sz="2400" dirty="0" smtClean="0">
              <a:solidFill>
                <a:schemeClr val="bg2"/>
              </a:solidFill>
              <a:effectLst/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10" name="Straight Arrow Connector 9"/>
          <p:cNvCxnSpPr>
            <a:stCxn id="8" idx="1"/>
          </p:cNvCxnSpPr>
          <p:nvPr/>
        </p:nvCxnSpPr>
        <p:spPr>
          <a:xfrm flipH="1">
            <a:off x="846715" y="4552116"/>
            <a:ext cx="3149210" cy="221059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1669591"/>
      </p:ext>
    </p:extLst>
  </p:cSld>
  <p:clrMapOvr>
    <a:masterClrMapping/>
  </p:clrMapOvr>
  <p:transition advTm="178"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Disjunction: Our approach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40221" y="1430191"/>
            <a:ext cx="706652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Consolas"/>
              </a:rPr>
              <a:t>public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void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CopyNonNull(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object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[] 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a, 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object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[] 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b)</a:t>
            </a: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{</a:t>
            </a:r>
            <a:endParaRPr lang="en-US" dirty="0">
              <a:solidFill>
                <a:prstClr val="black"/>
              </a:solidFill>
              <a:latin typeface="Consolas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>
                <a:solidFill>
                  <a:srgbClr val="2B91AF"/>
                </a:solidFill>
                <a:latin typeface="Consolas"/>
              </a:rPr>
              <a:t>Contract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.Requires(a.Length &lt;= 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b.Length);</a:t>
            </a:r>
            <a:endParaRPr lang="en-US" dirty="0">
              <a:solidFill>
                <a:prstClr val="black"/>
              </a:solidFill>
              <a:latin typeface="Consolas"/>
            </a:endParaRPr>
          </a:p>
          <a:p>
            <a:endParaRPr lang="en-US" dirty="0">
              <a:solidFill>
                <a:prstClr val="black"/>
              </a:solidFill>
              <a:latin typeface="Consolas"/>
            </a:endParaRPr>
          </a:p>
          <a:p>
            <a:r>
              <a:rPr lang="en-US" dirty="0" smtClean="0">
                <a:solidFill>
                  <a:srgbClr val="0000FF"/>
                </a:solidFill>
                <a:latin typeface="Consolas"/>
              </a:rPr>
              <a:t> var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j = 0;</a:t>
            </a:r>
          </a:p>
          <a:p>
            <a:r>
              <a:rPr lang="en-US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for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(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var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i = 0; i &lt; a.Length; i++)</a:t>
            </a:r>
          </a:p>
          <a:p>
            <a:r>
              <a:rPr lang="en-US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{</a:t>
            </a:r>
            <a:endParaRPr lang="en-US" dirty="0">
              <a:solidFill>
                <a:prstClr val="black"/>
              </a:solidFill>
              <a:latin typeface="Consolas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if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 (a[i] != 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null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)</a:t>
            </a: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{</a:t>
            </a:r>
          </a:p>
          <a:p>
            <a:r>
              <a:rPr lang="en-US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  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b[j] = 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a[i];</a:t>
            </a:r>
            <a:endParaRPr lang="en-US" dirty="0">
              <a:solidFill>
                <a:prstClr val="black"/>
              </a:solidFill>
              <a:latin typeface="Consolas"/>
            </a:endParaRPr>
          </a:p>
          <a:p>
            <a:r>
              <a:rPr lang="en-US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  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j++;</a:t>
            </a:r>
          </a:p>
          <a:p>
            <a:r>
              <a:rPr lang="en-US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}</a:t>
            </a:r>
          </a:p>
          <a:p>
            <a:r>
              <a:rPr lang="en-US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}</a:t>
            </a:r>
            <a:endParaRPr lang="en-US" dirty="0">
              <a:solidFill>
                <a:prstClr val="black"/>
              </a:solidFill>
              <a:latin typeface="Consolas"/>
            </a:endParaRPr>
          </a:p>
          <a:p>
            <a:r>
              <a:rPr lang="en-US" dirty="0">
                <a:solidFill>
                  <a:prstClr val="black"/>
                </a:solidFill>
                <a:latin typeface="Consolas"/>
              </a:rPr>
              <a:t>}</a:t>
            </a:r>
            <a:r>
              <a:rPr lang="en-US" dirty="0" smtClean="0"/>
              <a:t>}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1458908"/>
              </p:ext>
            </p:extLst>
          </p:nvPr>
        </p:nvGraphicFramePr>
        <p:xfrm>
          <a:off x="2152485" y="4581150"/>
          <a:ext cx="6759280" cy="370840"/>
        </p:xfrm>
        <a:graphic>
          <a:graphicData uri="http://schemas.openxmlformats.org/drawingml/2006/table">
            <a:tbl>
              <a:tblPr bandCol="1">
                <a:tableStyleId>{284E427A-3D55-4303-BF80-6455036E1DE7}</a:tableStyleId>
              </a:tblPr>
              <a:tblGrid>
                <a:gridCol w="670501"/>
                <a:gridCol w="1096130"/>
                <a:gridCol w="1036935"/>
                <a:gridCol w="768099"/>
                <a:gridCol w="1728225"/>
                <a:gridCol w="145939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itchFamily="49" charset="0"/>
                          <a:cs typeface="Consolas" pitchFamily="49" charset="0"/>
                        </a:rPr>
                        <a:t>{0}</a:t>
                      </a:r>
                      <a:endParaRPr lang="en-US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NotNull</a:t>
                      </a:r>
                      <a:endParaRPr lang="en-US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  <a:cs typeface="Consolas" pitchFamily="49" charset="0"/>
                        </a:rPr>
                        <a:t>{</a:t>
                      </a:r>
                      <a:r>
                        <a:rPr lang="en-US" b="0" baseline="0" dirty="0" smtClean="0">
                          <a:latin typeface="Consolas" pitchFamily="49" charset="0"/>
                          <a:cs typeface="Consolas" pitchFamily="49" charset="0"/>
                        </a:rPr>
                        <a:t>j}?</a:t>
                      </a:r>
                      <a:endParaRPr lang="en-US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  <a:cs typeface="Consolas" pitchFamily="49" charset="0"/>
                        </a:rPr>
                        <a:t>Top</a:t>
                      </a:r>
                      <a:endParaRPr lang="en-US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itchFamily="49" charset="0"/>
                          <a:cs typeface="Consolas" pitchFamily="49" charset="0"/>
                        </a:rPr>
                        <a:t>{b.Length}?</a:t>
                      </a:r>
                      <a:endParaRPr lang="en-US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  <a:cs typeface="Consolas" pitchFamily="49" charset="0"/>
                        </a:rPr>
                        <a:t>j ∈ [0,+∞)</a:t>
                      </a:r>
                      <a:endParaRPr lang="en-US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496660" y="5706265"/>
            <a:ext cx="3676776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2"/>
                </a:solidFill>
                <a:effectLst/>
                <a:latin typeface="+mj-lt"/>
                <a:cs typeface="Consolas" pitchFamily="49" charset="0"/>
              </a:rPr>
              <a:t>Segmentation discovere</a:t>
            </a:r>
            <a:r>
              <a:rPr lang="en-US" sz="2400" dirty="0" smtClean="0">
                <a:solidFill>
                  <a:schemeClr val="bg2"/>
                </a:solidFill>
                <a:latin typeface="+mj-lt"/>
                <a:cs typeface="Consolas" pitchFamily="49" charset="0"/>
              </a:rPr>
              <a:t>d </a:t>
            </a:r>
          </a:p>
          <a:p>
            <a:r>
              <a:rPr lang="en-US" sz="2400" dirty="0">
                <a:solidFill>
                  <a:schemeClr val="bg2"/>
                </a:solidFill>
                <a:latin typeface="+mj-lt"/>
                <a:cs typeface="Consolas" pitchFamily="49" charset="0"/>
              </a:rPr>
              <a:t>b</a:t>
            </a:r>
            <a:r>
              <a:rPr lang="en-US" sz="2400" dirty="0" smtClean="0">
                <a:solidFill>
                  <a:schemeClr val="bg2"/>
                </a:solidFill>
                <a:effectLst/>
                <a:latin typeface="+mj-lt"/>
                <a:cs typeface="Consolas" pitchFamily="49" charset="0"/>
              </a:rPr>
              <a:t>y the analysis</a:t>
            </a:r>
          </a:p>
        </p:txBody>
      </p:sp>
      <p:cxnSp>
        <p:nvCxnSpPr>
          <p:cNvPr id="8" name="Straight Arrow Connector 7"/>
          <p:cNvCxnSpPr>
            <a:stCxn id="5" idx="0"/>
          </p:cNvCxnSpPr>
          <p:nvPr/>
        </p:nvCxnSpPr>
        <p:spPr>
          <a:xfrm flipV="1">
            <a:off x="5335048" y="5042010"/>
            <a:ext cx="0" cy="664255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3275992"/>
      </p:ext>
    </p:extLst>
  </p:cSld>
  <p:clrMapOvr>
    <a:masterClrMapping/>
  </p:clrMapOvr>
  <p:transition advTm="141"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Segment Abstraction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10028560" cy="2474524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Uniform</a:t>
            </a:r>
            <a:r>
              <a:rPr lang="en-US" dirty="0" smtClean="0"/>
              <a:t> abstraction for pairs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(i, a[i])</a:t>
            </a:r>
          </a:p>
          <a:p>
            <a:pPr lvl="1"/>
            <a:r>
              <a:rPr lang="en-US" dirty="0" smtClean="0"/>
              <a:t>More general than usual McCarthy definition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Wide</a:t>
            </a:r>
            <a:r>
              <a:rPr lang="en-US" dirty="0" smtClean="0"/>
              <a:t> choice of abstract domains</a:t>
            </a:r>
          </a:p>
          <a:p>
            <a:pPr lvl="1"/>
            <a:r>
              <a:rPr lang="en-US" dirty="0" smtClean="0"/>
              <a:t>Fine tuning the </a:t>
            </a:r>
            <a:r>
              <a:rPr lang="en-US" dirty="0" smtClean="0">
                <a:solidFill>
                  <a:srgbClr val="FF0000"/>
                </a:solidFill>
              </a:rPr>
              <a:t>cost/precision</a:t>
            </a:r>
            <a:r>
              <a:rPr lang="en-US" dirty="0" smtClean="0"/>
              <a:t> ratio</a:t>
            </a:r>
            <a:endParaRPr lang="en-US" dirty="0"/>
          </a:p>
          <a:p>
            <a:r>
              <a:rPr lang="en-US" dirty="0" smtClean="0"/>
              <a:t>Ex: Cardinal power of constants by parity </a:t>
            </a:r>
            <a:r>
              <a:rPr lang="en-US" sz="2400" dirty="0" smtClean="0"/>
              <a:t>[CC79] </a:t>
            </a:r>
            <a:endParaRPr lang="en-US" dirty="0" smtClean="0"/>
          </a:p>
        </p:txBody>
      </p:sp>
      <p:sp>
        <p:nvSpPr>
          <p:cNvPr id="7" name="Rectangle 6"/>
          <p:cNvSpPr/>
          <p:nvPr/>
        </p:nvSpPr>
        <p:spPr>
          <a:xfrm>
            <a:off x="232235" y="3813050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Consolas"/>
              </a:rPr>
              <a:t>public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void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onsolas"/>
              </a:rPr>
              <a:t>EvenOdd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(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int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n)</a:t>
            </a: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{</a:t>
            </a:r>
            <a:endParaRPr lang="en-US" dirty="0">
              <a:solidFill>
                <a:prstClr val="black"/>
              </a:solidFill>
              <a:latin typeface="Consolas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var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a =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new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int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[n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];</a:t>
            </a: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var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i = 0;</a:t>
            </a: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while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(i &lt; n)</a:t>
            </a: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{</a:t>
            </a: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a[i++] = 1;</a:t>
            </a: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a[i++] = -1;</a:t>
            </a: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}</a:t>
            </a: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}</a:t>
            </a:r>
            <a:endParaRPr lang="en-US" dirty="0">
              <a:solidFill>
                <a:prstClr val="black"/>
              </a:solidFill>
              <a:latin typeface="Consolas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3816341"/>
              </p:ext>
            </p:extLst>
          </p:nvPr>
        </p:nvGraphicFramePr>
        <p:xfrm>
          <a:off x="2728560" y="4919083"/>
          <a:ext cx="6221610" cy="650256"/>
        </p:xfrm>
        <a:graphic>
          <a:graphicData uri="http://schemas.openxmlformats.org/drawingml/2006/table">
            <a:tbl>
              <a:tblPr bandCol="1">
                <a:tableStyleId>{284E427A-3D55-4303-BF80-6455036E1DE7}</a:tableStyleId>
              </a:tblPr>
              <a:tblGrid>
                <a:gridCol w="842024"/>
                <a:gridCol w="1376535"/>
                <a:gridCol w="2313231"/>
                <a:gridCol w="1689820"/>
              </a:tblGrid>
              <a:tr h="65025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itchFamily="49" charset="0"/>
                          <a:cs typeface="Consolas" pitchFamily="49" charset="0"/>
                        </a:rPr>
                        <a:t>{0}</a:t>
                      </a:r>
                      <a:endParaRPr lang="en-US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+mn-lt"/>
                          <a:cs typeface="+mn-cs"/>
                        </a:rPr>
                        <a:t>even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→ 1</a:t>
                      </a:r>
                      <a:endParaRPr lang="en-US" b="0" dirty="0" smtClean="0">
                        <a:latin typeface="+mn-lt"/>
                        <a:cs typeface="+mn-cs"/>
                      </a:endParaRPr>
                    </a:p>
                    <a:p>
                      <a:pPr algn="ctr"/>
                      <a:r>
                        <a:rPr lang="en-US" b="0" dirty="0" smtClean="0">
                          <a:latin typeface="+mn-lt"/>
                          <a:cs typeface="+mn-cs"/>
                        </a:rPr>
                        <a:t>odd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→ -1</a:t>
                      </a:r>
                      <a:r>
                        <a:rPr lang="en-US" b="0" baseline="0" dirty="0" smtClean="0">
                          <a:latin typeface="+mn-lt"/>
                          <a:cs typeface="+mn-cs"/>
                        </a:rPr>
                        <a:t> </a:t>
                      </a:r>
                      <a:endParaRPr lang="en-US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itchFamily="49" charset="0"/>
                          <a:cs typeface="Consolas" pitchFamily="49" charset="0"/>
                        </a:rPr>
                        <a:t>{i, n, a.Length}?</a:t>
                      </a:r>
                      <a:endParaRPr lang="en-US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  <a:cs typeface="Consolas" pitchFamily="49" charset="0"/>
                        </a:rPr>
                        <a:t>i ∈ [0,+∞)</a:t>
                      </a:r>
                      <a:endParaRPr lang="en-US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 anchor="ctr"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7602142"/>
      </p:ext>
    </p:extLst>
  </p:cSld>
  <p:clrMapOvr>
    <a:masterClrMapping/>
  </p:clrMapOvr>
  <p:transition advTm="143"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Segmentation Unification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475071"/>
          </a:xfrm>
        </p:spPr>
        <p:txBody>
          <a:bodyPr/>
          <a:lstStyle/>
          <a:p>
            <a:r>
              <a:rPr lang="en-US" dirty="0" smtClean="0"/>
              <a:t>Given </a:t>
            </a:r>
            <a:r>
              <a:rPr lang="en-US" dirty="0"/>
              <a:t>two segmentations, find </a:t>
            </a:r>
            <a:r>
              <a:rPr lang="en-US" dirty="0">
                <a:solidFill>
                  <a:srgbClr val="FF0000"/>
                </a:solidFill>
              </a:rPr>
              <a:t>a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common </a:t>
            </a:r>
            <a:r>
              <a:rPr lang="en-US" dirty="0" smtClean="0"/>
              <a:t>segmentation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Crucial</a:t>
            </a:r>
            <a:r>
              <a:rPr lang="en-US" dirty="0" smtClean="0"/>
              <a:t> for order/join/meet/widening:</a:t>
            </a:r>
          </a:p>
          <a:p>
            <a:pPr marL="974725" lvl="1" indent="-514350">
              <a:buFont typeface="+mj-lt"/>
              <a:buAutoNum type="arabicPeriod"/>
            </a:pPr>
            <a:r>
              <a:rPr lang="en-US" dirty="0" smtClean="0"/>
              <a:t>Unify the segments</a:t>
            </a:r>
          </a:p>
          <a:p>
            <a:pPr marL="974725" lvl="1" indent="-514350">
              <a:buFont typeface="+mj-lt"/>
              <a:buAutoNum type="arabicPeriod"/>
            </a:pPr>
            <a:r>
              <a:rPr lang="en-US" dirty="0" smtClean="0"/>
              <a:t>Apply the operation point-wise</a:t>
            </a:r>
          </a:p>
          <a:p>
            <a:r>
              <a:rPr lang="en-US" dirty="0" smtClean="0"/>
              <a:t>In the concrete, a </a:t>
            </a:r>
            <a:r>
              <a:rPr lang="en-US" dirty="0" smtClean="0">
                <a:solidFill>
                  <a:srgbClr val="FF0000"/>
                </a:solidFill>
              </a:rPr>
              <a:t>lattice</a:t>
            </a:r>
            <a:r>
              <a:rPr lang="en-US" dirty="0" smtClean="0"/>
              <a:t> of solutions</a:t>
            </a:r>
          </a:p>
          <a:p>
            <a:r>
              <a:rPr lang="en-US" dirty="0" smtClean="0"/>
              <a:t>In the abstract, a </a:t>
            </a:r>
            <a:r>
              <a:rPr lang="en-US" dirty="0" smtClean="0">
                <a:solidFill>
                  <a:srgbClr val="FF0000"/>
                </a:solidFill>
              </a:rPr>
              <a:t>partial order</a:t>
            </a:r>
            <a:r>
              <a:rPr lang="en-US" dirty="0" smtClean="0"/>
              <a:t> of solutions</a:t>
            </a:r>
          </a:p>
          <a:p>
            <a:r>
              <a:rPr lang="en-US" dirty="0" smtClean="0"/>
              <a:t>Our algorithm tuned up by </a:t>
            </a:r>
            <a:r>
              <a:rPr lang="en-US" dirty="0" smtClean="0">
                <a:solidFill>
                  <a:srgbClr val="FF0000"/>
                </a:solidFill>
              </a:rPr>
              <a:t>examples</a:t>
            </a:r>
          </a:p>
          <a:p>
            <a:pPr lvl="1"/>
            <a:r>
              <a:rPr lang="en-US" dirty="0" smtClean="0"/>
              <a:t>Details in the paper</a:t>
            </a:r>
          </a:p>
        </p:txBody>
      </p:sp>
    </p:spTree>
    <p:extLst>
      <p:ext uri="{BB962C8B-B14F-4D97-AF65-F5344CB8AC3E}">
        <p14:creationId xmlns:p14="http://schemas.microsoft.com/office/powerpoint/2010/main" val="3664873411"/>
      </p:ext>
    </p:extLst>
  </p:cSld>
  <p:clrMapOvr>
    <a:masterClrMapping/>
  </p:clrMapOvr>
  <p:transition advTm="153"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Read: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x = a[exp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]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45980" cy="3896451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Search</a:t>
            </a:r>
            <a:r>
              <a:rPr lang="en-US" dirty="0" smtClean="0"/>
              <a:t> the bounds for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exp</a:t>
            </a:r>
          </a:p>
          <a:p>
            <a:endParaRPr lang="en-US" dirty="0">
              <a:latin typeface="Consolas" pitchFamily="49" charset="0"/>
              <a:cs typeface="Consolas" pitchFamily="49" charset="0"/>
            </a:endParaRPr>
          </a:p>
          <a:p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pPr lvl="1"/>
            <a:r>
              <a:rPr lang="en-US" dirty="0" smtClean="0">
                <a:latin typeface="+mj-lt"/>
                <a:cs typeface="Consolas" pitchFamily="49" charset="0"/>
              </a:rPr>
              <a:t>The search queries the scalar environment  </a:t>
            </a:r>
            <a:r>
              <a:rPr lang="en-US" dirty="0"/>
              <a:t>σ</a:t>
            </a:r>
            <a:endParaRPr lang="en-US" dirty="0" smtClean="0">
              <a:latin typeface="+mj-lt"/>
              <a:cs typeface="Consolas" pitchFamily="49" charset="0"/>
            </a:endParaRPr>
          </a:p>
          <a:p>
            <a:pPr lvl="2"/>
            <a:r>
              <a:rPr lang="en-US" dirty="0">
                <a:latin typeface="+mj-lt"/>
                <a:cs typeface="Consolas" pitchFamily="49" charset="0"/>
              </a:rPr>
              <a:t>M</a:t>
            </a:r>
            <a:r>
              <a:rPr lang="en-US" dirty="0" smtClean="0">
                <a:latin typeface="+mj-lt"/>
                <a:cs typeface="Consolas" pitchFamily="49" charset="0"/>
              </a:rPr>
              <a:t>ore precision</a:t>
            </a:r>
          </a:p>
          <a:p>
            <a:pPr lvl="2"/>
            <a:r>
              <a:rPr lang="en-US" dirty="0" smtClean="0">
                <a:latin typeface="+mj-lt"/>
                <a:cs typeface="Consolas" pitchFamily="49" charset="0"/>
              </a:rPr>
              <a:t>A form of abstract domains reduction</a:t>
            </a:r>
            <a:endParaRPr lang="en-US" dirty="0">
              <a:latin typeface="+mj-lt"/>
              <a:cs typeface="Consolas" pitchFamily="49" charset="0"/>
            </a:endParaRPr>
          </a:p>
          <a:p>
            <a:r>
              <a:rPr lang="en-US" dirty="0" smtClean="0">
                <a:solidFill>
                  <a:srgbClr val="FF0000"/>
                </a:solidFill>
                <a:latin typeface="+mj-lt"/>
                <a:cs typeface="Consolas" pitchFamily="49" charset="0"/>
              </a:rPr>
              <a:t>Set</a:t>
            </a:r>
            <a:r>
              <a:rPr lang="en-US" dirty="0" smtClean="0">
                <a:latin typeface="+mj-lt"/>
                <a:cs typeface="Consolas" pitchFamily="49" charset="0"/>
              </a:rPr>
              <a:t> </a:t>
            </a:r>
            <a:r>
              <a:rPr lang="en-US" dirty="0"/>
              <a:t>σ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’= </a:t>
            </a:r>
            <a:r>
              <a:rPr lang="en-US" dirty="0"/>
              <a:t>σ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[x </a:t>
            </a:r>
            <a:r>
              <a:rPr lang="en-US" dirty="0" smtClean="0"/>
              <a:t>↦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/>
              <a:t>A</a:t>
            </a:r>
            <a:r>
              <a:rPr lang="en-US" baseline="-25000" dirty="0" smtClean="0">
                <a:latin typeface="Consolas" pitchFamily="49" charset="0"/>
                <a:cs typeface="Consolas" pitchFamily="49" charset="0"/>
              </a:rPr>
              <a:t>n</a:t>
            </a:r>
            <a:r>
              <a:rPr lang="en-US" dirty="0" smtClean="0"/>
              <a:t> ⊔ … ⊔ A</a:t>
            </a:r>
            <a:r>
              <a:rPr lang="en-US" baseline="-25000" dirty="0" smtClean="0">
                <a:latin typeface="Consolas" pitchFamily="49" charset="0"/>
                <a:cs typeface="Consolas" pitchFamily="49" charset="0"/>
              </a:rPr>
              <a:t>m-1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]</a:t>
            </a:r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7377548"/>
              </p:ext>
            </p:extLst>
          </p:nvPr>
        </p:nvGraphicFramePr>
        <p:xfrm>
          <a:off x="424261" y="2374881"/>
          <a:ext cx="8257075" cy="370840"/>
        </p:xfrm>
        <a:graphic>
          <a:graphicData uri="http://schemas.openxmlformats.org/drawingml/2006/table">
            <a:tbl>
              <a:tblPr bandCol="1">
                <a:tableStyleId>{284E427A-3D55-4303-BF80-6455036E1DE7}</a:tableStyleId>
              </a:tblPr>
              <a:tblGrid>
                <a:gridCol w="576074"/>
                <a:gridCol w="576075"/>
                <a:gridCol w="806505"/>
                <a:gridCol w="768100"/>
                <a:gridCol w="614480"/>
                <a:gridCol w="844910"/>
                <a:gridCol w="729695"/>
                <a:gridCol w="537670"/>
                <a:gridCol w="652885"/>
                <a:gridCol w="215068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itchFamily="49" charset="0"/>
                          <a:cs typeface="Consolas" pitchFamily="49" charset="0"/>
                        </a:rPr>
                        <a:t>…</a:t>
                      </a:r>
                      <a:endParaRPr lang="en-US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  <a:cs typeface="Consolas" pitchFamily="49" charset="0"/>
                        </a:rPr>
                        <a:t>…</a:t>
                      </a:r>
                      <a:endParaRPr lang="en-US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  <a:cs typeface="Consolas" pitchFamily="49" charset="0"/>
                        </a:rPr>
                        <a:t>B</a:t>
                      </a:r>
                      <a:r>
                        <a:rPr lang="en-US" b="0" baseline="-25000" dirty="0" smtClean="0">
                          <a:latin typeface="Consolas" pitchFamily="49" charset="0"/>
                          <a:cs typeface="Consolas" pitchFamily="49" charset="0"/>
                        </a:rPr>
                        <a:t>n</a:t>
                      </a:r>
                      <a:endParaRPr lang="en-US" b="0" baseline="-2500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  <a:cs typeface="Consolas" pitchFamily="49" charset="0"/>
                        </a:rPr>
                        <a:t>A</a:t>
                      </a:r>
                      <a:r>
                        <a:rPr lang="en-US" b="0" baseline="-25000" dirty="0" smtClean="0">
                          <a:latin typeface="Consolas" pitchFamily="49" charset="0"/>
                          <a:cs typeface="Consolas" pitchFamily="49" charset="0"/>
                        </a:rPr>
                        <a:t>n</a:t>
                      </a:r>
                      <a:endParaRPr lang="en-US" b="0" baseline="-2500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  <a:cs typeface="Consolas" pitchFamily="49" charset="0"/>
                        </a:rPr>
                        <a:t>…</a:t>
                      </a:r>
                      <a:endParaRPr lang="en-US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  <a:cs typeface="Consolas" pitchFamily="49" charset="0"/>
                        </a:rPr>
                        <a:t>A</a:t>
                      </a:r>
                      <a:r>
                        <a:rPr lang="en-US" b="0" baseline="-25000" dirty="0" smtClean="0">
                          <a:latin typeface="Consolas" pitchFamily="49" charset="0"/>
                          <a:cs typeface="Consolas" pitchFamily="49" charset="0"/>
                        </a:rPr>
                        <a:t>m-1</a:t>
                      </a:r>
                      <a:endParaRPr lang="en-US" b="0" baseline="-2500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err="1" smtClean="0">
                          <a:latin typeface="Consolas" pitchFamily="49" charset="0"/>
                          <a:cs typeface="Consolas" pitchFamily="49" charset="0"/>
                        </a:rPr>
                        <a:t>B</a:t>
                      </a:r>
                      <a:r>
                        <a:rPr lang="en-US" b="0" baseline="-25000" dirty="0" err="1" smtClean="0">
                          <a:latin typeface="Consolas" pitchFamily="49" charset="0"/>
                          <a:cs typeface="Consolas" pitchFamily="49" charset="0"/>
                        </a:rPr>
                        <a:t>m</a:t>
                      </a:r>
                      <a:endParaRPr lang="en-US" b="0" baseline="-2500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  <a:cs typeface="Consolas" pitchFamily="49" charset="0"/>
                        </a:rPr>
                        <a:t>…</a:t>
                      </a:r>
                      <a:endParaRPr lang="en-US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itchFamily="49" charset="0"/>
                          <a:cs typeface="Consolas" pitchFamily="49" charset="0"/>
                        </a:rPr>
                        <a:t>…</a:t>
                      </a:r>
                      <a:endParaRPr lang="en-US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σ</a:t>
                      </a:r>
                      <a:endParaRPr lang="en-US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sp>
        <p:nvSpPr>
          <p:cNvPr id="6" name="Right Arrow 5"/>
          <p:cNvSpPr/>
          <p:nvPr/>
        </p:nvSpPr>
        <p:spPr bwMode="auto">
          <a:xfrm>
            <a:off x="424260" y="1914021"/>
            <a:ext cx="1728225" cy="384050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en-US" sz="2400" dirty="0" smtClean="0">
              <a:gradFill>
                <a:gsLst>
                  <a:gs pos="50000">
                    <a:schemeClr val="tx1"/>
                  </a:gs>
                  <a:gs pos="100000">
                    <a:schemeClr val="tx1"/>
                  </a:gs>
                </a:gsLst>
                <a:lin ang="5400000" scaled="0"/>
              </a:gradFill>
              <a:effectLst>
                <a:outerShdw blurRad="50800" dist="38100" dir="2700000" algn="tl" rotWithShape="0">
                  <a:schemeClr val="bg2">
                    <a:alpha val="40000"/>
                  </a:schemeClr>
                </a:outerShdw>
              </a:effectLst>
              <a:latin typeface="Segoe" pitchFamily="34" charset="0"/>
            </a:endParaRPr>
          </a:p>
        </p:txBody>
      </p:sp>
      <p:sp>
        <p:nvSpPr>
          <p:cNvPr id="7" name="Right Arrow 6"/>
          <p:cNvSpPr/>
          <p:nvPr/>
        </p:nvSpPr>
        <p:spPr bwMode="auto">
          <a:xfrm rot="10800000">
            <a:off x="4840835" y="1920332"/>
            <a:ext cx="1613010" cy="384050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en-US" sz="2400" dirty="0" smtClean="0">
              <a:gradFill>
                <a:gsLst>
                  <a:gs pos="50000">
                    <a:schemeClr val="tx1"/>
                  </a:gs>
                  <a:gs pos="100000">
                    <a:schemeClr val="tx1"/>
                  </a:gs>
                </a:gsLst>
                <a:lin ang="5400000" scaled="0"/>
              </a:gradFill>
              <a:effectLst>
                <a:outerShdw blurRad="50800" dist="38100" dir="2700000" algn="tl" rotWithShape="0">
                  <a:schemeClr val="bg2">
                    <a:alpha val="40000"/>
                  </a:schemeClr>
                </a:outerShdw>
              </a:effectLst>
              <a:latin typeface="Sego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4706127"/>
      </p:ext>
    </p:extLst>
  </p:cSld>
  <p:clrMapOvr>
    <a:masterClrMapping/>
  </p:clrMapOvr>
  <p:transition advTm="183"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Write: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a[exp] =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x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5318379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Search</a:t>
            </a:r>
            <a:r>
              <a:rPr lang="en-US" dirty="0" smtClean="0"/>
              <a:t> the bounds for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exp</a:t>
            </a:r>
          </a:p>
          <a:p>
            <a:endParaRPr lang="en-US" dirty="0">
              <a:latin typeface="Consolas" pitchFamily="49" charset="0"/>
              <a:cs typeface="Consolas" pitchFamily="49" charset="0"/>
            </a:endParaRPr>
          </a:p>
          <a:p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dirty="0" smtClean="0">
                <a:solidFill>
                  <a:srgbClr val="FF0000"/>
                </a:solidFill>
                <a:latin typeface="+mj-lt"/>
                <a:cs typeface="Consolas" pitchFamily="49" charset="0"/>
              </a:rPr>
              <a:t>Join</a:t>
            </a:r>
            <a:r>
              <a:rPr lang="en-US" dirty="0" smtClean="0">
                <a:latin typeface="+mj-lt"/>
                <a:cs typeface="Consolas" pitchFamily="49" charset="0"/>
              </a:rPr>
              <a:t> the segments</a:t>
            </a:r>
          </a:p>
          <a:p>
            <a:endParaRPr lang="en-US" dirty="0">
              <a:latin typeface="+mj-lt"/>
              <a:cs typeface="Consolas" pitchFamily="49" charset="0"/>
            </a:endParaRPr>
          </a:p>
          <a:p>
            <a:r>
              <a:rPr lang="en-US" dirty="0" smtClean="0">
                <a:solidFill>
                  <a:srgbClr val="FF0000"/>
                </a:solidFill>
                <a:latin typeface="+mj-lt"/>
                <a:cs typeface="Consolas" pitchFamily="49" charset="0"/>
              </a:rPr>
              <a:t>Split</a:t>
            </a:r>
            <a:r>
              <a:rPr lang="en-US" dirty="0" smtClean="0">
                <a:latin typeface="+mj-lt"/>
                <a:cs typeface="Consolas" pitchFamily="49" charset="0"/>
              </a:rPr>
              <a:t> the segment</a:t>
            </a:r>
          </a:p>
          <a:p>
            <a:endParaRPr lang="en-US" dirty="0">
              <a:latin typeface="+mj-lt"/>
              <a:cs typeface="Consolas" pitchFamily="49" charset="0"/>
            </a:endParaRPr>
          </a:p>
          <a:p>
            <a:r>
              <a:rPr lang="en-US" dirty="0" smtClean="0">
                <a:solidFill>
                  <a:srgbClr val="FF0000"/>
                </a:solidFill>
                <a:latin typeface="+mj-lt"/>
                <a:cs typeface="Consolas" pitchFamily="49" charset="0"/>
              </a:rPr>
              <a:t>Adjust</a:t>
            </a:r>
            <a:r>
              <a:rPr lang="en-US" dirty="0" smtClean="0">
                <a:latin typeface="+mj-lt"/>
                <a:cs typeface="Consolas" pitchFamily="49" charset="0"/>
              </a:rPr>
              <a:t> emptiness</a:t>
            </a:r>
          </a:p>
          <a:p>
            <a:pPr lvl="1"/>
            <a:r>
              <a:rPr lang="en-US" dirty="0" smtClean="0">
                <a:latin typeface="+mj-lt"/>
                <a:cs typeface="Consolas" pitchFamily="49" charset="0"/>
              </a:rPr>
              <a:t>May query scalar variables environment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8100306"/>
              </p:ext>
            </p:extLst>
          </p:nvPr>
        </p:nvGraphicFramePr>
        <p:xfrm>
          <a:off x="424260" y="2279513"/>
          <a:ext cx="8180262" cy="370840"/>
        </p:xfrm>
        <a:graphic>
          <a:graphicData uri="http://schemas.openxmlformats.org/drawingml/2006/table">
            <a:tbl>
              <a:tblPr bandCol="1">
                <a:tableStyleId>{284E427A-3D55-4303-BF80-6455036E1DE7}</a:tableStyleId>
              </a:tblPr>
              <a:tblGrid>
                <a:gridCol w="908918"/>
                <a:gridCol w="908918"/>
                <a:gridCol w="908918"/>
                <a:gridCol w="908918"/>
                <a:gridCol w="908918"/>
                <a:gridCol w="908918"/>
                <a:gridCol w="908918"/>
                <a:gridCol w="908918"/>
                <a:gridCol w="90891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itchFamily="49" charset="0"/>
                          <a:cs typeface="Consolas" pitchFamily="49" charset="0"/>
                        </a:rPr>
                        <a:t>…</a:t>
                      </a:r>
                      <a:endParaRPr lang="en-US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  <a:cs typeface="Consolas" pitchFamily="49" charset="0"/>
                        </a:rPr>
                        <a:t>…</a:t>
                      </a:r>
                      <a:endParaRPr lang="en-US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  <a:cs typeface="Consolas" pitchFamily="49" charset="0"/>
                        </a:rPr>
                        <a:t>B</a:t>
                      </a:r>
                      <a:r>
                        <a:rPr lang="en-US" b="0" baseline="-25000" dirty="0" smtClean="0">
                          <a:latin typeface="Consolas" pitchFamily="49" charset="0"/>
                          <a:cs typeface="Consolas" pitchFamily="49" charset="0"/>
                        </a:rPr>
                        <a:t>n</a:t>
                      </a:r>
                      <a:endParaRPr lang="en-US" b="0" baseline="-2500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  <a:cs typeface="Consolas" pitchFamily="49" charset="0"/>
                        </a:rPr>
                        <a:t>A</a:t>
                      </a:r>
                      <a:r>
                        <a:rPr lang="en-US" b="0" baseline="-25000" dirty="0" smtClean="0">
                          <a:latin typeface="Consolas" pitchFamily="49" charset="0"/>
                          <a:cs typeface="Consolas" pitchFamily="49" charset="0"/>
                        </a:rPr>
                        <a:t>n</a:t>
                      </a:r>
                      <a:endParaRPr lang="en-US" b="0" baseline="-2500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  <a:cs typeface="Consolas" pitchFamily="49" charset="0"/>
                        </a:rPr>
                        <a:t>…</a:t>
                      </a:r>
                      <a:endParaRPr lang="en-US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  <a:cs typeface="Consolas" pitchFamily="49" charset="0"/>
                        </a:rPr>
                        <a:t>A</a:t>
                      </a:r>
                      <a:r>
                        <a:rPr lang="en-US" b="0" baseline="-25000" dirty="0" smtClean="0">
                          <a:latin typeface="Consolas" pitchFamily="49" charset="0"/>
                          <a:cs typeface="Consolas" pitchFamily="49" charset="0"/>
                        </a:rPr>
                        <a:t>m-1</a:t>
                      </a:r>
                      <a:endParaRPr lang="en-US" b="0" baseline="-2500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err="1" smtClean="0">
                          <a:latin typeface="Consolas" pitchFamily="49" charset="0"/>
                          <a:cs typeface="Consolas" pitchFamily="49" charset="0"/>
                        </a:rPr>
                        <a:t>B</a:t>
                      </a:r>
                      <a:r>
                        <a:rPr lang="en-US" b="0" baseline="-25000" dirty="0" err="1" smtClean="0">
                          <a:latin typeface="Consolas" pitchFamily="49" charset="0"/>
                          <a:cs typeface="Consolas" pitchFamily="49" charset="0"/>
                        </a:rPr>
                        <a:t>m</a:t>
                      </a:r>
                      <a:endParaRPr lang="en-US" b="0" baseline="-2500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  <a:cs typeface="Consolas" pitchFamily="49" charset="0"/>
                        </a:rPr>
                        <a:t>…</a:t>
                      </a:r>
                      <a:endParaRPr lang="en-US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itchFamily="49" charset="0"/>
                          <a:cs typeface="Consolas" pitchFamily="49" charset="0"/>
                        </a:rPr>
                        <a:t>…</a:t>
                      </a:r>
                      <a:endParaRPr lang="en-US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/>
                </a:tc>
              </a:tr>
            </a:tbl>
          </a:graphicData>
        </a:graphic>
      </p:graphicFrame>
      <p:sp>
        <p:nvSpPr>
          <p:cNvPr id="6" name="Right Arrow 5"/>
          <p:cNvSpPr/>
          <p:nvPr/>
        </p:nvSpPr>
        <p:spPr bwMode="auto">
          <a:xfrm>
            <a:off x="731498" y="1818653"/>
            <a:ext cx="2189085" cy="384050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en-US" sz="2400" dirty="0" smtClean="0">
              <a:gradFill>
                <a:gsLst>
                  <a:gs pos="50000">
                    <a:schemeClr val="tx1"/>
                  </a:gs>
                  <a:gs pos="100000">
                    <a:schemeClr val="tx1"/>
                  </a:gs>
                </a:gsLst>
                <a:lin ang="5400000" scaled="0"/>
              </a:gradFill>
              <a:effectLst>
                <a:outerShdw blurRad="50800" dist="38100" dir="2700000" algn="tl" rotWithShape="0">
                  <a:schemeClr val="bg2">
                    <a:alpha val="40000"/>
                  </a:schemeClr>
                </a:outerShdw>
              </a:effectLst>
              <a:latin typeface="Segoe" pitchFamily="34" charset="0"/>
            </a:endParaRPr>
          </a:p>
        </p:txBody>
      </p:sp>
      <p:sp>
        <p:nvSpPr>
          <p:cNvPr id="7" name="Right Arrow 6"/>
          <p:cNvSpPr/>
          <p:nvPr/>
        </p:nvSpPr>
        <p:spPr bwMode="auto">
          <a:xfrm rot="10800000">
            <a:off x="6261818" y="1818653"/>
            <a:ext cx="2189085" cy="384050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en-US" sz="2400" dirty="0" smtClean="0">
              <a:gradFill>
                <a:gsLst>
                  <a:gs pos="50000">
                    <a:schemeClr val="tx1"/>
                  </a:gs>
                  <a:gs pos="100000">
                    <a:schemeClr val="tx1"/>
                  </a:gs>
                </a:gsLst>
                <a:lin ang="5400000" scaled="0"/>
              </a:gradFill>
              <a:effectLst>
                <a:outerShdw blurRad="50800" dist="38100" dir="2700000" algn="tl" rotWithShape="0">
                  <a:schemeClr val="bg2">
                    <a:alpha val="40000"/>
                  </a:schemeClr>
                </a:outerShdw>
              </a:effectLst>
              <a:latin typeface="Segoe" pitchFamily="34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1274529"/>
              </p:ext>
            </p:extLst>
          </p:nvPr>
        </p:nvGraphicFramePr>
        <p:xfrm>
          <a:off x="1000335" y="3582620"/>
          <a:ext cx="7143326" cy="365760"/>
        </p:xfrm>
        <a:graphic>
          <a:graphicData uri="http://schemas.openxmlformats.org/drawingml/2006/table">
            <a:tbl>
              <a:tblPr bandCol="1">
                <a:tableStyleId>{284E427A-3D55-4303-BF80-6455036E1DE7}</a:tableStyleId>
              </a:tblPr>
              <a:tblGrid>
                <a:gridCol w="908918"/>
                <a:gridCol w="908918"/>
                <a:gridCol w="908918"/>
                <a:gridCol w="1689818"/>
                <a:gridCol w="908918"/>
                <a:gridCol w="908918"/>
                <a:gridCol w="908918"/>
              </a:tblGrid>
              <a:tr h="14041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itchFamily="49" charset="0"/>
                          <a:cs typeface="Consolas" pitchFamily="49" charset="0"/>
                        </a:rPr>
                        <a:t>…</a:t>
                      </a:r>
                      <a:endParaRPr lang="en-US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  <a:cs typeface="Consolas" pitchFamily="49" charset="0"/>
                        </a:rPr>
                        <a:t>…</a:t>
                      </a:r>
                      <a:endParaRPr lang="en-US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  <a:cs typeface="Consolas" pitchFamily="49" charset="0"/>
                        </a:rPr>
                        <a:t>B</a:t>
                      </a:r>
                      <a:r>
                        <a:rPr lang="en-US" b="0" baseline="-25000" dirty="0" smtClean="0">
                          <a:latin typeface="Consolas" pitchFamily="49" charset="0"/>
                          <a:cs typeface="Consolas" pitchFamily="49" charset="0"/>
                        </a:rPr>
                        <a:t>n</a:t>
                      </a:r>
                      <a:endParaRPr lang="en-US" b="0" baseline="-2500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  <a:cs typeface="Consolas" pitchFamily="49" charset="0"/>
                        </a:rPr>
                        <a:t>A</a:t>
                      </a:r>
                      <a:r>
                        <a:rPr lang="en-US" b="0" baseline="-25000" dirty="0" smtClean="0">
                          <a:latin typeface="Consolas" pitchFamily="49" charset="0"/>
                          <a:cs typeface="Consolas" pitchFamily="49" charset="0"/>
                        </a:rPr>
                        <a:t>n</a:t>
                      </a:r>
                      <a:r>
                        <a:rPr lang="en-US" b="0" dirty="0" smtClean="0">
                          <a:latin typeface="Consolas" pitchFamily="49" charset="0"/>
                          <a:cs typeface="Consolas" pitchFamily="49" charset="0"/>
                        </a:rPr>
                        <a:t>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⊔ .. ⊔ </a:t>
                      </a:r>
                      <a:r>
                        <a:rPr lang="en-US" b="0" dirty="0" smtClean="0">
                          <a:latin typeface="Consolas" pitchFamily="49" charset="0"/>
                          <a:cs typeface="Consolas" pitchFamily="49" charset="0"/>
                        </a:rPr>
                        <a:t>A</a:t>
                      </a:r>
                      <a:r>
                        <a:rPr lang="en-US" b="0" baseline="-25000" dirty="0" smtClean="0">
                          <a:latin typeface="Consolas" pitchFamily="49" charset="0"/>
                          <a:cs typeface="Consolas" pitchFamily="49" charset="0"/>
                        </a:rPr>
                        <a:t>m-1</a:t>
                      </a:r>
                      <a:endParaRPr lang="en-US" b="0" baseline="-2500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err="1" smtClean="0">
                          <a:latin typeface="Consolas" pitchFamily="49" charset="0"/>
                          <a:cs typeface="Consolas" pitchFamily="49" charset="0"/>
                        </a:rPr>
                        <a:t>B</a:t>
                      </a:r>
                      <a:r>
                        <a:rPr lang="en-US" b="0" baseline="-25000" dirty="0" err="1" smtClean="0">
                          <a:latin typeface="Consolas" pitchFamily="49" charset="0"/>
                          <a:cs typeface="Consolas" pitchFamily="49" charset="0"/>
                        </a:rPr>
                        <a:t>m</a:t>
                      </a:r>
                      <a:endParaRPr lang="en-US" b="0" baseline="-2500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  <a:cs typeface="Consolas" pitchFamily="49" charset="0"/>
                        </a:rPr>
                        <a:t>…</a:t>
                      </a:r>
                      <a:endParaRPr lang="en-US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itchFamily="49" charset="0"/>
                          <a:cs typeface="Consolas" pitchFamily="49" charset="0"/>
                        </a:rPr>
                        <a:t>…</a:t>
                      </a:r>
                      <a:endParaRPr lang="en-US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924517"/>
              </p:ext>
            </p:extLst>
          </p:nvPr>
        </p:nvGraphicFramePr>
        <p:xfrm>
          <a:off x="616285" y="4619555"/>
          <a:ext cx="8180262" cy="548640"/>
        </p:xfrm>
        <a:graphic>
          <a:graphicData uri="http://schemas.openxmlformats.org/drawingml/2006/table">
            <a:tbl>
              <a:tblPr bandCol="1">
                <a:tableStyleId>{284E427A-3D55-4303-BF80-6455036E1DE7}</a:tableStyleId>
              </a:tblPr>
              <a:tblGrid>
                <a:gridCol w="345645"/>
                <a:gridCol w="384050"/>
                <a:gridCol w="422455"/>
                <a:gridCol w="1574605"/>
                <a:gridCol w="883315"/>
                <a:gridCol w="768100"/>
                <a:gridCol w="844910"/>
                <a:gridCol w="1420985"/>
                <a:gridCol w="614480"/>
                <a:gridCol w="460860"/>
                <a:gridCol w="46085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itchFamily="49" charset="0"/>
                          <a:cs typeface="Consolas" pitchFamily="49" charset="0"/>
                        </a:rPr>
                        <a:t>…</a:t>
                      </a:r>
                      <a:endParaRPr lang="en-US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  <a:cs typeface="Consolas" pitchFamily="49" charset="0"/>
                        </a:rPr>
                        <a:t>…</a:t>
                      </a:r>
                      <a:endParaRPr lang="en-US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  <a:cs typeface="Consolas" pitchFamily="49" charset="0"/>
                        </a:rPr>
                        <a:t>B</a:t>
                      </a:r>
                      <a:r>
                        <a:rPr lang="en-US" b="0" baseline="-25000" dirty="0" smtClean="0">
                          <a:latin typeface="Consolas" pitchFamily="49" charset="0"/>
                          <a:cs typeface="Consolas" pitchFamily="49" charset="0"/>
                        </a:rPr>
                        <a:t>n</a:t>
                      </a:r>
                      <a:endParaRPr lang="en-US" b="0" baseline="-2500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  <a:cs typeface="Consolas" pitchFamily="49" charset="0"/>
                        </a:rPr>
                        <a:t>A</a:t>
                      </a:r>
                      <a:r>
                        <a:rPr lang="en-US" b="0" baseline="-25000" dirty="0" smtClean="0">
                          <a:latin typeface="Consolas" pitchFamily="49" charset="0"/>
                          <a:cs typeface="Consolas" pitchFamily="49" charset="0"/>
                        </a:rPr>
                        <a:t>n</a:t>
                      </a:r>
                      <a:r>
                        <a:rPr lang="en-US" b="0" dirty="0" smtClean="0">
                          <a:latin typeface="Consolas" pitchFamily="49" charset="0"/>
                          <a:cs typeface="Consolas" pitchFamily="49" charset="0"/>
                        </a:rPr>
                        <a:t>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⊔ .. ⊔ </a:t>
                      </a:r>
                      <a:r>
                        <a:rPr lang="en-US" b="0" dirty="0" smtClean="0">
                          <a:latin typeface="Consolas" pitchFamily="49" charset="0"/>
                          <a:cs typeface="Consolas" pitchFamily="49" charset="0"/>
                        </a:rPr>
                        <a:t>A</a:t>
                      </a:r>
                      <a:r>
                        <a:rPr lang="en-US" b="0" baseline="-25000" dirty="0" smtClean="0">
                          <a:latin typeface="Consolas" pitchFamily="49" charset="0"/>
                          <a:cs typeface="Consolas" pitchFamily="49" charset="0"/>
                        </a:rPr>
                        <a:t>m-1</a:t>
                      </a:r>
                      <a:endParaRPr lang="en-US" b="0" baseline="-2500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  <a:cs typeface="Consolas" pitchFamily="49" charset="0"/>
                        </a:rPr>
                        <a:t>exp</a:t>
                      </a:r>
                      <a:endParaRPr lang="en-US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σ(</a:t>
                      </a:r>
                      <a:r>
                        <a:rPr lang="en-US" b="0" dirty="0" smtClean="0">
                          <a:solidFill>
                            <a:srgbClr val="FF0000"/>
                          </a:solidFill>
                          <a:latin typeface="Consolas" pitchFamily="49" charset="0"/>
                          <a:cs typeface="Consolas" pitchFamily="49" charset="0"/>
                        </a:rPr>
                        <a:t>x)</a:t>
                      </a:r>
                      <a:endParaRPr lang="en-US" b="0" dirty="0">
                        <a:solidFill>
                          <a:srgbClr val="FF000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  <a:cs typeface="Consolas" pitchFamily="49" charset="0"/>
                        </a:rPr>
                        <a:t>exp+1</a:t>
                      </a:r>
                      <a:endParaRPr lang="en-US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  <a:cs typeface="Consolas" pitchFamily="49" charset="0"/>
                        </a:rPr>
                        <a:t>A</a:t>
                      </a:r>
                      <a:r>
                        <a:rPr lang="en-US" b="0" baseline="-25000" dirty="0" smtClean="0">
                          <a:latin typeface="Consolas" pitchFamily="49" charset="0"/>
                          <a:cs typeface="Consolas" pitchFamily="49" charset="0"/>
                        </a:rPr>
                        <a:t>n</a:t>
                      </a:r>
                      <a:r>
                        <a:rPr lang="en-US" b="0" dirty="0" smtClean="0">
                          <a:latin typeface="Consolas" pitchFamily="49" charset="0"/>
                          <a:cs typeface="Consolas" pitchFamily="49" charset="0"/>
                        </a:rPr>
                        <a:t>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⊔ .. ⊔ </a:t>
                      </a:r>
                      <a:r>
                        <a:rPr lang="en-US" b="0" dirty="0" smtClean="0">
                          <a:latin typeface="Consolas" pitchFamily="49" charset="0"/>
                          <a:cs typeface="Consolas" pitchFamily="49" charset="0"/>
                        </a:rPr>
                        <a:t>A</a:t>
                      </a:r>
                      <a:r>
                        <a:rPr lang="en-US" b="0" baseline="-25000" dirty="0" smtClean="0">
                          <a:latin typeface="Consolas" pitchFamily="49" charset="0"/>
                          <a:cs typeface="Consolas" pitchFamily="49" charset="0"/>
                        </a:rPr>
                        <a:t>m-1</a:t>
                      </a:r>
                      <a:endParaRPr lang="en-US" b="0" baseline="-2500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err="1" smtClean="0">
                          <a:latin typeface="Consolas" pitchFamily="49" charset="0"/>
                          <a:cs typeface="Consolas" pitchFamily="49" charset="0"/>
                        </a:rPr>
                        <a:t>B</a:t>
                      </a:r>
                      <a:r>
                        <a:rPr lang="en-US" b="0" baseline="-25000" dirty="0" err="1" smtClean="0">
                          <a:latin typeface="Consolas" pitchFamily="49" charset="0"/>
                          <a:cs typeface="Consolas" pitchFamily="49" charset="0"/>
                        </a:rPr>
                        <a:t>m</a:t>
                      </a:r>
                      <a:endParaRPr lang="en-US" b="0" baseline="-2500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  <a:cs typeface="Consolas" pitchFamily="49" charset="0"/>
                        </a:rPr>
                        <a:t>…</a:t>
                      </a:r>
                      <a:endParaRPr lang="en-US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itchFamily="49" charset="0"/>
                          <a:cs typeface="Consolas" pitchFamily="49" charset="0"/>
                        </a:rPr>
                        <a:t>…</a:t>
                      </a:r>
                      <a:endParaRPr lang="en-US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07357"/>
      </p:ext>
    </p:extLst>
  </p:cSld>
  <p:clrMapOvr>
    <a:masterClrMapping/>
  </p:clrMapOvr>
  <p:transition advTm="195"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Scalar assignment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880789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Invertible</a:t>
            </a:r>
            <a:r>
              <a:rPr lang="en-US" dirty="0" smtClean="0"/>
              <a:t> assignment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x = g(x)</a:t>
            </a:r>
          </a:p>
          <a:p>
            <a:pPr lvl="1"/>
            <a:r>
              <a:rPr lang="en-US" dirty="0" smtClean="0"/>
              <a:t> Replace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x</a:t>
            </a:r>
            <a:r>
              <a:rPr lang="en-US" dirty="0" smtClean="0"/>
              <a:t> by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g</a:t>
            </a:r>
            <a:r>
              <a:rPr lang="en-US" baseline="30000" dirty="0" smtClean="0">
                <a:latin typeface="Consolas" pitchFamily="49" charset="0"/>
                <a:cs typeface="Consolas" pitchFamily="49" charset="0"/>
              </a:rPr>
              <a:t>-1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(x)</a:t>
            </a:r>
            <a:r>
              <a:rPr lang="en-US" dirty="0" smtClean="0"/>
              <a:t> in all the segments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Non-Invertible</a:t>
            </a:r>
            <a:r>
              <a:rPr lang="en-US" dirty="0" smtClean="0"/>
              <a:t> assignment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x = g()</a:t>
            </a:r>
          </a:p>
          <a:p>
            <a:pPr lvl="1"/>
            <a:r>
              <a:rPr lang="en-US" dirty="0" smtClean="0"/>
              <a:t>Remove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x</a:t>
            </a:r>
            <a:r>
              <a:rPr lang="en-US" dirty="0" smtClean="0"/>
              <a:t> in all the segments</a:t>
            </a:r>
          </a:p>
          <a:p>
            <a:pPr lvl="1"/>
            <a:r>
              <a:rPr lang="en-US" dirty="0" smtClean="0"/>
              <a:t>Remove all the empty segments</a:t>
            </a:r>
          </a:p>
          <a:p>
            <a:pPr lvl="1"/>
            <a:r>
              <a:rPr lang="en-US" dirty="0" smtClean="0"/>
              <a:t>Add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x</a:t>
            </a:r>
            <a:r>
              <a:rPr lang="en-US" dirty="0" smtClean="0"/>
              <a:t> to all the bounds containing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g()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6370593"/>
      </p:ext>
    </p:extLst>
  </p:cSld>
  <p:clrMapOvr>
    <a:masterClrMapping/>
  </p:clrMapOvr>
  <p:transition advTm="38144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en-US" dirty="0" smtClean="0"/>
              <a:t>Haven’t we solved it yet?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55426" y="6155755"/>
            <a:ext cx="8871554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617092" y="1003654"/>
            <a:ext cx="38405" cy="5491914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087003" y="6396335"/>
            <a:ext cx="13844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2"/>
                </a:solidFill>
              </a:rPr>
              <a:t>Precision</a:t>
            </a:r>
          </a:p>
        </p:txBody>
      </p:sp>
      <p:sp>
        <p:nvSpPr>
          <p:cNvPr id="10" name="TextBox 9"/>
          <p:cNvSpPr txBox="1"/>
          <p:nvPr/>
        </p:nvSpPr>
        <p:spPr>
          <a:xfrm rot="16200000">
            <a:off x="-375328" y="1732264"/>
            <a:ext cx="15231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2"/>
                </a:solidFill>
              </a:rPr>
              <a:t>Scalability</a:t>
            </a:r>
          </a:p>
        </p:txBody>
      </p:sp>
      <p:sp>
        <p:nvSpPr>
          <p:cNvPr id="11" name="Cloud 10"/>
          <p:cNvSpPr/>
          <p:nvPr/>
        </p:nvSpPr>
        <p:spPr bwMode="auto">
          <a:xfrm>
            <a:off x="655497" y="844691"/>
            <a:ext cx="1235207" cy="1112118"/>
          </a:xfrm>
          <a:prstGeom prst="cloud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gradFill>
                  <a:gsLst>
                    <a:gs pos="5000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>
                  <a:outerShdw blurRad="50800" dist="38100" dir="2700000" algn="tl" rotWithShape="0">
                    <a:schemeClr val="bg2">
                      <a:alpha val="40000"/>
                    </a:schemeClr>
                  </a:outerShdw>
                </a:effectLst>
                <a:latin typeface="Segoe" pitchFamily="34" charset="0"/>
              </a:rPr>
              <a:t>Array smashing</a:t>
            </a:r>
            <a:endParaRPr lang="en-US" sz="1600" dirty="0" smtClean="0">
              <a:gradFill>
                <a:gsLst>
                  <a:gs pos="50000">
                    <a:schemeClr val="tx1"/>
                  </a:gs>
                  <a:gs pos="100000">
                    <a:schemeClr val="tx1"/>
                  </a:gs>
                </a:gsLst>
                <a:lin ang="5400000" scaled="0"/>
              </a:gradFill>
              <a:effectLst>
                <a:outerShdw blurRad="50800" dist="38100" dir="2700000" algn="tl" rotWithShape="0">
                  <a:schemeClr val="bg2">
                    <a:alpha val="40000"/>
                  </a:schemeClr>
                </a:outerShdw>
              </a:effectLst>
              <a:latin typeface="Segoe" pitchFamily="34" charset="0"/>
            </a:endParaRPr>
          </a:p>
        </p:txBody>
      </p:sp>
      <p:sp>
        <p:nvSpPr>
          <p:cNvPr id="13" name="Cloud 12"/>
          <p:cNvSpPr/>
          <p:nvPr/>
        </p:nvSpPr>
        <p:spPr bwMode="auto">
          <a:xfrm>
            <a:off x="3803900" y="4293926"/>
            <a:ext cx="1345029" cy="1112118"/>
          </a:xfrm>
          <a:prstGeom prst="cloud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gradFill>
                  <a:gsLst>
                    <a:gs pos="5000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>
                  <a:outerShdw blurRad="50800" dist="38100" dir="2700000" algn="tl" rotWithShape="0">
                    <a:schemeClr val="bg2">
                      <a:alpha val="40000"/>
                    </a:schemeClr>
                  </a:outerShdw>
                </a:effectLst>
                <a:latin typeface="Segoe" pitchFamily="34" charset="0"/>
              </a:rPr>
              <a:t>Array partitions</a:t>
            </a:r>
            <a:endParaRPr lang="en-US" sz="1600" dirty="0" smtClean="0">
              <a:gradFill>
                <a:gsLst>
                  <a:gs pos="50000">
                    <a:schemeClr val="tx1"/>
                  </a:gs>
                  <a:gs pos="100000">
                    <a:schemeClr val="tx1"/>
                  </a:gs>
                </a:gsLst>
                <a:lin ang="5400000" scaled="0"/>
              </a:gradFill>
              <a:effectLst>
                <a:outerShdw blurRad="50800" dist="38100" dir="2700000" algn="tl" rotWithShape="0">
                  <a:schemeClr val="bg2">
                    <a:alpha val="40000"/>
                  </a:schemeClr>
                </a:outerShdw>
              </a:effectLst>
              <a:latin typeface="Segoe" pitchFamily="34" charset="0"/>
            </a:endParaRPr>
          </a:p>
        </p:txBody>
      </p:sp>
      <p:sp>
        <p:nvSpPr>
          <p:cNvPr id="17" name="Cloud 16"/>
          <p:cNvSpPr/>
          <p:nvPr/>
        </p:nvSpPr>
        <p:spPr bwMode="auto">
          <a:xfrm>
            <a:off x="4764025" y="4542745"/>
            <a:ext cx="1498649" cy="1112118"/>
          </a:xfrm>
          <a:prstGeom prst="cloud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gradFill>
                  <a:gsLst>
                    <a:gs pos="5000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>
                  <a:outerShdw blurRad="50800" dist="38100" dir="2700000" algn="tl" rotWithShape="0">
                    <a:schemeClr val="bg2">
                      <a:alpha val="40000"/>
                    </a:schemeClr>
                  </a:outerShdw>
                </a:effectLst>
                <a:latin typeface="Segoe" pitchFamily="34" charset="0"/>
              </a:rPr>
              <a:t>Template/</a:t>
            </a:r>
          </a:p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gradFill>
                  <a:gsLst>
                    <a:gs pos="5000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>
                  <a:outerShdw blurRad="50800" dist="38100" dir="2700000" algn="tl" rotWithShape="0">
                    <a:schemeClr val="bg2">
                      <a:alpha val="40000"/>
                    </a:schemeClr>
                  </a:outerShdw>
                </a:effectLst>
                <a:latin typeface="Segoe" pitchFamily="34" charset="0"/>
              </a:rPr>
              <a:t>annotation</a:t>
            </a:r>
          </a:p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gradFill>
                  <a:gsLst>
                    <a:gs pos="5000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>
                  <a:outerShdw blurRad="50800" dist="38100" dir="2700000" algn="tl" rotWithShape="0">
                    <a:schemeClr val="bg2">
                      <a:alpha val="40000"/>
                    </a:schemeClr>
                  </a:outerShdw>
                </a:effectLst>
                <a:latin typeface="Segoe" pitchFamily="34" charset="0"/>
              </a:rPr>
              <a:t>based</a:t>
            </a:r>
            <a:endParaRPr lang="en-US" sz="1600" dirty="0" smtClean="0">
              <a:gradFill>
                <a:gsLst>
                  <a:gs pos="50000">
                    <a:schemeClr val="tx1"/>
                  </a:gs>
                  <a:gs pos="100000">
                    <a:schemeClr val="tx1"/>
                  </a:gs>
                </a:gsLst>
                <a:lin ang="5400000" scaled="0"/>
              </a:gradFill>
              <a:effectLst>
                <a:outerShdw blurRad="50800" dist="38100" dir="2700000" algn="tl" rotWithShape="0">
                  <a:schemeClr val="bg2">
                    <a:alpha val="40000"/>
                  </a:schemeClr>
                </a:outerShdw>
              </a:effectLst>
              <a:latin typeface="Segoe" pitchFamily="34" charset="0"/>
            </a:endParaRPr>
          </a:p>
        </p:txBody>
      </p:sp>
      <p:sp>
        <p:nvSpPr>
          <p:cNvPr id="18" name="Cloud 17"/>
          <p:cNvSpPr/>
          <p:nvPr/>
        </p:nvSpPr>
        <p:spPr bwMode="auto">
          <a:xfrm>
            <a:off x="5992985" y="4836785"/>
            <a:ext cx="1536200" cy="1112118"/>
          </a:xfrm>
          <a:prstGeom prst="cloud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gradFill>
                  <a:gsLst>
                    <a:gs pos="5000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>
                  <a:outerShdw blurRad="50800" dist="38100" dir="2700000" algn="tl" rotWithShape="0">
                    <a:schemeClr val="bg2">
                      <a:alpha val="40000"/>
                    </a:schemeClr>
                  </a:outerShdw>
                </a:effectLst>
                <a:latin typeface="Segoe" pitchFamily="34" charset="0"/>
              </a:rPr>
              <a:t>Theorem </a:t>
            </a:r>
            <a:r>
              <a:rPr lang="en-US" sz="1200" dirty="0" err="1" smtClean="0">
                <a:gradFill>
                  <a:gsLst>
                    <a:gs pos="5000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>
                  <a:outerShdw blurRad="50800" dist="38100" dir="2700000" algn="tl" rotWithShape="0">
                    <a:schemeClr val="bg2">
                      <a:alpha val="40000"/>
                    </a:schemeClr>
                  </a:outerShdw>
                </a:effectLst>
                <a:latin typeface="Segoe" pitchFamily="34" charset="0"/>
              </a:rPr>
              <a:t>provers</a:t>
            </a:r>
            <a:endParaRPr lang="en-US" sz="1600" dirty="0" smtClean="0">
              <a:gradFill>
                <a:gsLst>
                  <a:gs pos="50000">
                    <a:schemeClr val="tx1"/>
                  </a:gs>
                  <a:gs pos="100000">
                    <a:schemeClr val="tx1"/>
                  </a:gs>
                </a:gsLst>
                <a:lin ang="5400000" scaled="0"/>
              </a:gradFill>
              <a:effectLst>
                <a:outerShdw blurRad="50800" dist="38100" dir="2700000" algn="tl" rotWithShape="0">
                  <a:schemeClr val="bg2">
                    <a:alpha val="40000"/>
                  </a:schemeClr>
                </a:outerShdw>
              </a:effectLst>
              <a:latin typeface="Segoe" pitchFamily="34" charset="0"/>
            </a:endParaRPr>
          </a:p>
        </p:txBody>
      </p:sp>
      <p:sp>
        <p:nvSpPr>
          <p:cNvPr id="19" name="Cloud 18"/>
          <p:cNvSpPr/>
          <p:nvPr/>
        </p:nvSpPr>
        <p:spPr bwMode="auto">
          <a:xfrm rot="935153">
            <a:off x="1174039" y="1382030"/>
            <a:ext cx="4525423" cy="1497795"/>
          </a:xfrm>
          <a:prstGeom prst="cloud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gradFill>
                  <a:gsLst>
                    <a:gs pos="5000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>
                  <a:outerShdw blurRad="50800" dist="38100" dir="2700000" algn="tl" rotWithShape="0">
                    <a:schemeClr val="bg2">
                      <a:alpha val="40000"/>
                    </a:schemeClr>
                  </a:outerShdw>
                </a:effectLst>
                <a:latin typeface="Segoe" pitchFamily="34" charset="0"/>
              </a:rPr>
              <a:t>Functor abstract domain</a:t>
            </a:r>
          </a:p>
        </p:txBody>
      </p:sp>
      <p:sp>
        <p:nvSpPr>
          <p:cNvPr id="12" name="Cloud 11"/>
          <p:cNvSpPr/>
          <p:nvPr/>
        </p:nvSpPr>
        <p:spPr bwMode="auto">
          <a:xfrm>
            <a:off x="7126456" y="5284217"/>
            <a:ext cx="1345029" cy="1112118"/>
          </a:xfrm>
          <a:prstGeom prst="cloud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gradFill>
                  <a:gsLst>
                    <a:gs pos="5000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>
                  <a:outerShdw blurRad="50800" dist="38100" dir="2700000" algn="tl" rotWithShape="0">
                    <a:schemeClr val="bg2">
                      <a:alpha val="40000"/>
                    </a:schemeClr>
                  </a:outerShdw>
                </a:effectLst>
                <a:latin typeface="Segoe" pitchFamily="34" charset="0"/>
              </a:rPr>
              <a:t>Array expansion</a:t>
            </a:r>
            <a:endParaRPr lang="en-US" sz="1600" dirty="0" smtClean="0">
              <a:gradFill>
                <a:gsLst>
                  <a:gs pos="50000">
                    <a:schemeClr val="tx1"/>
                  </a:gs>
                  <a:gs pos="100000">
                    <a:schemeClr val="tx1"/>
                  </a:gs>
                </a:gsLst>
                <a:lin ang="5400000" scaled="0"/>
              </a:gradFill>
              <a:effectLst>
                <a:outerShdw blurRad="50800" dist="38100" dir="2700000" algn="tl" rotWithShape="0">
                  <a:schemeClr val="bg2">
                    <a:alpha val="40000"/>
                  </a:schemeClr>
                </a:outerShdw>
              </a:effectLst>
              <a:latin typeface="Segoe" pitchFamily="34" charset="0"/>
            </a:endParaRPr>
          </a:p>
        </p:txBody>
      </p:sp>
      <p:sp>
        <p:nvSpPr>
          <p:cNvPr id="20" name="Right Arrow 19"/>
          <p:cNvSpPr/>
          <p:nvPr/>
        </p:nvSpPr>
        <p:spPr bwMode="auto">
          <a:xfrm rot="2117073">
            <a:off x="557007" y="4486965"/>
            <a:ext cx="4052251" cy="871538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gradFill>
                  <a:gsLst>
                    <a:gs pos="5000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>
                  <a:outerShdw blurRad="50800" dist="38100" dir="2700000" algn="tl" rotWithShape="0">
                    <a:schemeClr val="bg2">
                      <a:alpha val="40000"/>
                    </a:schemeClr>
                  </a:outerShdw>
                </a:effectLst>
                <a:latin typeface="Segoe" pitchFamily="34" charset="0"/>
              </a:rPr>
              <a:t>Automation </a:t>
            </a:r>
          </a:p>
        </p:txBody>
      </p:sp>
      <p:sp>
        <p:nvSpPr>
          <p:cNvPr id="22" name="Right Arrow 21"/>
          <p:cNvSpPr/>
          <p:nvPr/>
        </p:nvSpPr>
        <p:spPr bwMode="auto">
          <a:xfrm>
            <a:off x="935529" y="3053409"/>
            <a:ext cx="4052251" cy="871538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gradFill>
                  <a:gsLst>
                    <a:gs pos="5000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>
                  <a:outerShdw blurRad="50800" dist="38100" dir="2700000" algn="tl" rotWithShape="0">
                    <a:schemeClr val="bg2">
                      <a:alpha val="40000"/>
                    </a:schemeClr>
                  </a:outerShdw>
                </a:effectLst>
                <a:latin typeface="Segoe" pitchFamily="34" charset="0"/>
              </a:rPr>
              <a:t>Automation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6074404"/>
      </p:ext>
    </p:extLst>
  </p:cSld>
  <p:clrMapOvr>
    <a:masterClrMapping/>
  </p:clrMapOvr>
  <p:transition advTm="1104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7" grpId="0" animBg="1"/>
      <p:bldP spid="18" grpId="0" animBg="1"/>
      <p:bldP spid="19" grpId="0" animBg="1"/>
      <p:bldP spid="12" grpId="0" animBg="1"/>
      <p:bldP spid="20" grpId="0" animBg="1"/>
      <p:bldP spid="22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Assumptions (and tests)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912114"/>
          </a:xfrm>
        </p:spPr>
        <p:txBody>
          <a:bodyPr/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Assume x == y</a:t>
            </a:r>
            <a:endParaRPr lang="en-US" baseline="-25000" dirty="0" smtClean="0">
              <a:latin typeface="Consolas" pitchFamily="49" charset="0"/>
              <a:cs typeface="Consolas" pitchFamily="49" charset="0"/>
            </a:endParaRPr>
          </a:p>
          <a:p>
            <a:pPr lvl="1"/>
            <a:r>
              <a:rPr lang="en-US" dirty="0" smtClean="0">
                <a:solidFill>
                  <a:srgbClr val="FF0000"/>
                </a:solidFill>
                <a:latin typeface="+mj-lt"/>
                <a:cs typeface="Consolas" pitchFamily="49" charset="0"/>
              </a:rPr>
              <a:t>Search</a:t>
            </a:r>
            <a:r>
              <a:rPr lang="en-US" dirty="0" smtClean="0">
                <a:latin typeface="+mj-lt"/>
                <a:cs typeface="Consolas" pitchFamily="49" charset="0"/>
              </a:rPr>
              <a:t> for segments containing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x/y</a:t>
            </a:r>
            <a:endParaRPr lang="en-US" dirty="0">
              <a:latin typeface="+mj-lt"/>
              <a:cs typeface="Consolas" pitchFamily="49" charset="0"/>
            </a:endParaRPr>
          </a:p>
          <a:p>
            <a:pPr lvl="1"/>
            <a:r>
              <a:rPr lang="en-US" dirty="0" smtClean="0">
                <a:solidFill>
                  <a:srgbClr val="FF0000"/>
                </a:solidFill>
                <a:latin typeface="+mj-lt"/>
                <a:cs typeface="Consolas" pitchFamily="49" charset="0"/>
              </a:rPr>
              <a:t>Add</a:t>
            </a:r>
            <a:r>
              <a:rPr lang="en-US" dirty="0" smtClean="0">
                <a:latin typeface="+mj-lt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y/x </a:t>
            </a:r>
            <a:r>
              <a:rPr lang="en-US" dirty="0" smtClean="0">
                <a:latin typeface="+mj-lt"/>
                <a:cs typeface="Calibri" pitchFamily="34" charset="0"/>
              </a:rPr>
              <a:t>to them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Assume x &lt; y</a:t>
            </a:r>
            <a:r>
              <a:rPr lang="en-US" dirty="0" smtClean="0">
                <a:latin typeface="+mj-lt"/>
                <a:cs typeface="Consolas" pitchFamily="49" charset="0"/>
              </a:rPr>
              <a:t> 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  <a:latin typeface="+mj-lt"/>
                <a:cs typeface="Consolas" pitchFamily="49" charset="0"/>
              </a:rPr>
              <a:t>Adjust</a:t>
            </a:r>
            <a:r>
              <a:rPr lang="en-US" dirty="0" smtClean="0">
                <a:latin typeface="+mj-lt"/>
                <a:cs typeface="Consolas" pitchFamily="49" charset="0"/>
              </a:rPr>
              <a:t> emptiness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Assume x ≤ y</a:t>
            </a:r>
          </a:p>
          <a:p>
            <a:pPr lvl="1"/>
            <a:r>
              <a:rPr lang="en-US" dirty="0" smtClean="0">
                <a:latin typeface="+mj-lt"/>
                <a:cs typeface="Consolas" pitchFamily="49" charset="0"/>
              </a:rPr>
              <a:t>Does the state </a:t>
            </a:r>
            <a:r>
              <a:rPr lang="en-US" dirty="0" smtClean="0">
                <a:solidFill>
                  <a:srgbClr val="FF0000"/>
                </a:solidFill>
                <a:latin typeface="+mj-lt"/>
                <a:cs typeface="Consolas" pitchFamily="49" charset="0"/>
              </a:rPr>
              <a:t>implies</a:t>
            </a:r>
            <a:r>
              <a:rPr lang="en-US" dirty="0" smtClean="0">
                <a:latin typeface="+mj-lt"/>
                <a:cs typeface="Consolas" pitchFamily="49" charset="0"/>
              </a:rPr>
              <a:t>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x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≥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y</a:t>
            </a:r>
            <a:r>
              <a:rPr lang="en-US" dirty="0" smtClean="0"/>
              <a:t> ?</a:t>
            </a:r>
          </a:p>
          <a:p>
            <a:pPr lvl="1"/>
            <a:r>
              <a:rPr lang="en-US" dirty="0" smtClean="0">
                <a:latin typeface="+mj-lt"/>
                <a:cs typeface="Consolas" pitchFamily="49" charset="0"/>
              </a:rPr>
              <a:t>If yes,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Assume x == y</a:t>
            </a:r>
          </a:p>
          <a:p>
            <a:r>
              <a:rPr lang="en-US" dirty="0" smtClean="0">
                <a:latin typeface="+mj-lt"/>
                <a:cs typeface="Consolas" pitchFamily="49" charset="0"/>
              </a:rPr>
              <a:t>Assumptions involving arrays similar</a:t>
            </a:r>
          </a:p>
          <a:p>
            <a:pPr lvl="1"/>
            <a:endParaRPr lang="en-US" dirty="0" smtClean="0">
              <a:solidFill>
                <a:srgbClr val="FF0000"/>
              </a:solidFill>
              <a:latin typeface="+mj-lt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941227"/>
      </p:ext>
    </p:extLst>
  </p:cSld>
  <p:clrMapOvr>
    <a:masterClrMapping/>
  </p:clrMapOvr>
  <p:transition advTm="109861"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645980" cy="4370427"/>
          </a:xfrm>
        </p:spPr>
        <p:txBody>
          <a:bodyPr/>
          <a:lstStyle/>
          <a:p>
            <a:r>
              <a:rPr lang="en-US" dirty="0" smtClean="0"/>
              <a:t>Fully implemented in CCCheck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Static checker</a:t>
            </a:r>
            <a:r>
              <a:rPr lang="en-US" dirty="0" smtClean="0"/>
              <a:t> for CodeContracts</a:t>
            </a:r>
          </a:p>
          <a:p>
            <a:pPr lvl="1"/>
            <a:r>
              <a:rPr lang="en-US" dirty="0" smtClean="0"/>
              <a:t>Users: </a:t>
            </a:r>
            <a:r>
              <a:rPr lang="en-US" dirty="0" smtClean="0">
                <a:solidFill>
                  <a:srgbClr val="FF0000"/>
                </a:solidFill>
              </a:rPr>
              <a:t>Professional</a:t>
            </a:r>
            <a:r>
              <a:rPr lang="en-US" dirty="0" smtClean="0"/>
              <a:t> programmers </a:t>
            </a:r>
          </a:p>
          <a:p>
            <a:r>
              <a:rPr lang="en-US" dirty="0" smtClean="0"/>
              <a:t>Array analysis </a:t>
            </a:r>
            <a:r>
              <a:rPr lang="en-US" dirty="0" smtClean="0">
                <a:solidFill>
                  <a:srgbClr val="FF0000"/>
                </a:solidFill>
              </a:rPr>
              <a:t>completely transparent</a:t>
            </a:r>
            <a:r>
              <a:rPr lang="en-US" dirty="0" smtClean="0"/>
              <a:t> to users</a:t>
            </a:r>
          </a:p>
          <a:p>
            <a:pPr lvl="1"/>
            <a:r>
              <a:rPr lang="en-US" dirty="0" smtClean="0"/>
              <a:t>No parameters to tweak, templates, partitions …</a:t>
            </a:r>
          </a:p>
          <a:p>
            <a:r>
              <a:rPr lang="en-US" dirty="0" smtClean="0"/>
              <a:t>Instantiated with</a:t>
            </a:r>
          </a:p>
          <a:p>
            <a:pPr lvl="1"/>
            <a:r>
              <a:rPr lang="en-US" dirty="0" smtClean="0"/>
              <a:t>Expressions = Simple expressions (this talk)</a:t>
            </a:r>
          </a:p>
          <a:p>
            <a:pPr lvl="1"/>
            <a:r>
              <a:rPr lang="en-US" dirty="0" smtClean="0"/>
              <a:t>Segments = Intervals + NotNull + Weak bounds</a:t>
            </a:r>
          </a:p>
          <a:p>
            <a:pPr lvl="1"/>
            <a:r>
              <a:rPr lang="en-US" dirty="0" smtClean="0"/>
              <a:t>Environment = CCCheck default</a:t>
            </a:r>
          </a:p>
        </p:txBody>
      </p:sp>
    </p:spTree>
    <p:extLst>
      <p:ext uri="{BB962C8B-B14F-4D97-AF65-F5344CB8AC3E}">
        <p14:creationId xmlns:p14="http://schemas.microsoft.com/office/powerpoint/2010/main" val="35112846"/>
      </p:ext>
    </p:extLst>
  </p:cSld>
  <p:clrMapOvr>
    <a:masterClrMapping/>
  </p:clrMapOvr>
  <p:transition advTm="78564"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844403"/>
          </a:xfrm>
        </p:spPr>
        <p:txBody>
          <a:bodyPr/>
          <a:lstStyle/>
          <a:p>
            <a:r>
              <a:rPr lang="en-US" dirty="0" smtClean="0"/>
              <a:t>Main .NET v2.0 Framework libraries</a:t>
            </a:r>
          </a:p>
          <a:p>
            <a:pPr lvl="1"/>
            <a:r>
              <a:rPr lang="en-US" dirty="0" smtClean="0"/>
              <a:t>Un-annotated code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marL="460375" lvl="1" indent="0">
              <a:buNone/>
            </a:pPr>
            <a:endParaRPr lang="en-US" dirty="0"/>
          </a:p>
          <a:p>
            <a:r>
              <a:rPr lang="en-US" dirty="0" smtClean="0"/>
              <a:t>Analyzes itself at each build (</a:t>
            </a:r>
            <a:r>
              <a:rPr lang="en-US" b="1" dirty="0" smtClean="0">
                <a:solidFill>
                  <a:srgbClr val="FF0000"/>
                </a:solidFill>
              </a:rPr>
              <a:t>0</a:t>
            </a:r>
            <a:r>
              <a:rPr lang="en-US" dirty="0" smtClean="0"/>
              <a:t> warnings)</a:t>
            </a:r>
          </a:p>
          <a:p>
            <a:pPr lvl="1"/>
            <a:r>
              <a:rPr lang="en-US" dirty="0" smtClean="0"/>
              <a:t>5297 lines of annotated C#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945610"/>
              </p:ext>
            </p:extLst>
          </p:nvPr>
        </p:nvGraphicFramePr>
        <p:xfrm>
          <a:off x="1384385" y="2315255"/>
          <a:ext cx="6183205" cy="301244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{21E4AEA4-8DFA-4A89-87EB-49C32662AFE0}</a:tableStyleId>
              </a:tblPr>
              <a:tblGrid>
                <a:gridCol w="1689821"/>
                <a:gridCol w="883315"/>
                <a:gridCol w="652885"/>
                <a:gridCol w="998530"/>
                <a:gridCol w="652885"/>
                <a:gridCol w="130576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 Assembly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#</a:t>
                      </a:r>
                      <a:r>
                        <a:rPr lang="en-US" sz="1600" baseline="0" dirty="0" smtClean="0"/>
                        <a:t> funcs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base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With functor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effectLst/>
                        </a:rPr>
                        <a:t>Δ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# array invariants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Mscorlib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21 475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4:06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4:15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0:09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2 430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System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15 489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3:40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3:46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0:06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1 385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System.Data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12 408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4:49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4:55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0:06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1 325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System.Drawings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3 123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0:28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0:29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0:01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289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System.Web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23 647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4:56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5:02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0:06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840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System.Xml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10 510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3:59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4:16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0:17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807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6847358"/>
      </p:ext>
    </p:extLst>
  </p:cSld>
  <p:clrMapOvr>
    <a:masterClrMapping/>
  </p:clrMapOvr>
  <p:transition advTm="143559">
    <p:fad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5589222"/>
          </a:xfrm>
        </p:spPr>
        <p:txBody>
          <a:bodyPr/>
          <a:lstStyle/>
          <a:p>
            <a:r>
              <a:rPr lang="en-US" dirty="0" smtClean="0"/>
              <a:t>Inference of quantified </a:t>
            </a:r>
            <a:r>
              <a:rPr lang="en-US" dirty="0" smtClean="0">
                <a:solidFill>
                  <a:srgbClr val="FF0000"/>
                </a:solidFill>
              </a:rPr>
              <a:t>preconditions</a:t>
            </a:r>
          </a:p>
          <a:p>
            <a:pPr lvl="1"/>
            <a:r>
              <a:rPr lang="en-US" dirty="0" smtClean="0"/>
              <a:t>See our VMCAI’11 Paper</a:t>
            </a:r>
          </a:p>
          <a:p>
            <a:r>
              <a:rPr lang="en-US" dirty="0" smtClean="0"/>
              <a:t>Handling of multi-dimensional matrixes</a:t>
            </a:r>
          </a:p>
          <a:p>
            <a:pPr lvl="1"/>
            <a:r>
              <a:rPr lang="en-US" dirty="0" smtClean="0"/>
              <a:t>With auto-application</a:t>
            </a:r>
          </a:p>
          <a:p>
            <a:r>
              <a:rPr lang="en-US" dirty="0" smtClean="0"/>
              <a:t>Inference of </a:t>
            </a:r>
            <a:r>
              <a:rPr lang="en-US" dirty="0" smtClean="0">
                <a:solidFill>
                  <a:srgbClr val="FF0000"/>
                </a:solidFill>
              </a:rPr>
              <a:t>existential ∀∃</a:t>
            </a:r>
            <a:r>
              <a:rPr lang="en-US" dirty="0" smtClean="0"/>
              <a:t> facts</a:t>
            </a:r>
          </a:p>
          <a:p>
            <a:pPr lvl="1"/>
            <a:r>
              <a:rPr lang="en-US" dirty="0" smtClean="0"/>
              <a:t>When segments interpreted existentially</a:t>
            </a:r>
          </a:p>
          <a:p>
            <a:r>
              <a:rPr lang="en-US" dirty="0" smtClean="0"/>
              <a:t>Array purity check</a:t>
            </a:r>
          </a:p>
          <a:p>
            <a:pPr lvl="1"/>
            <a:r>
              <a:rPr lang="en-US" dirty="0" smtClean="0"/>
              <a:t>The callee does </a:t>
            </a:r>
            <a:r>
              <a:rPr lang="en-US" dirty="0" smtClean="0">
                <a:solidFill>
                  <a:srgbClr val="FF0000"/>
                </a:solidFill>
              </a:rPr>
              <a:t>not modify</a:t>
            </a:r>
            <a:r>
              <a:rPr lang="en-US" dirty="0" smtClean="0"/>
              <a:t> a sub-array</a:t>
            </a:r>
          </a:p>
          <a:p>
            <a:r>
              <a:rPr lang="en-US" dirty="0" smtClean="0"/>
              <a:t>…</a:t>
            </a:r>
          </a:p>
          <a:p>
            <a:pPr lvl="1"/>
            <a:endParaRPr lang="en-US" dirty="0" smtClean="0"/>
          </a:p>
          <a:p>
            <a:pPr marL="65087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1221435"/>
      </p:ext>
    </p:extLst>
  </p:cSld>
  <p:clrMapOvr>
    <a:masterClrMapping/>
  </p:clrMapOvr>
  <p:transition advTm="71961">
    <p:fad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Sum up…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912114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Fully Automatic</a:t>
            </a:r>
            <a:r>
              <a:rPr lang="en-US" dirty="0" smtClean="0"/>
              <a:t> </a:t>
            </a:r>
          </a:p>
          <a:p>
            <a:pPr lvl="1"/>
            <a:r>
              <a:rPr lang="en-US" dirty="0"/>
              <a:t>O</a:t>
            </a:r>
            <a:r>
              <a:rPr lang="en-US" dirty="0" smtClean="0"/>
              <a:t>nce the functor is instantiated</a:t>
            </a:r>
          </a:p>
          <a:p>
            <a:pPr lvl="1"/>
            <a:r>
              <a:rPr lang="en-US" dirty="0" smtClean="0"/>
              <a:t>No hidden hypotheses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Compact representation</a:t>
            </a:r>
            <a:r>
              <a:rPr lang="en-US" dirty="0" smtClean="0"/>
              <a:t> for disjunction</a:t>
            </a:r>
          </a:p>
          <a:p>
            <a:pPr lvl="1"/>
            <a:r>
              <a:rPr lang="en-US" dirty="0" smtClean="0"/>
              <a:t>Enables Scalability</a:t>
            </a:r>
          </a:p>
          <a:p>
            <a:r>
              <a:rPr lang="en-US" dirty="0" smtClean="0"/>
              <a:t>Precision/Cost ratio </a:t>
            </a:r>
            <a:r>
              <a:rPr lang="en-US" dirty="0" smtClean="0">
                <a:solidFill>
                  <a:srgbClr val="FF0000"/>
                </a:solidFill>
              </a:rPr>
              <a:t>tunable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Refine the functor parameters</a:t>
            </a:r>
          </a:p>
          <a:p>
            <a:pPr lvl="1"/>
            <a:r>
              <a:rPr lang="en-US" dirty="0" smtClean="0"/>
              <a:t>Refine the scalar abstract environment</a:t>
            </a:r>
          </a:p>
          <a:p>
            <a:r>
              <a:rPr lang="en-US" dirty="0" smtClean="0"/>
              <a:t>Used everyday in an </a:t>
            </a:r>
            <a:r>
              <a:rPr lang="en-US" dirty="0" smtClean="0">
                <a:solidFill>
                  <a:srgbClr val="FF0000"/>
                </a:solidFill>
              </a:rPr>
              <a:t>industrial</a:t>
            </a:r>
            <a:r>
              <a:rPr lang="en-US" dirty="0" smtClean="0"/>
              <a:t> analyzer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1%</a:t>
            </a:r>
            <a:r>
              <a:rPr lang="en-US" dirty="0" smtClean="0"/>
              <a:t> Overhead on average		</a:t>
            </a:r>
          </a:p>
        </p:txBody>
      </p:sp>
    </p:spTree>
    <p:extLst>
      <p:ext uri="{BB962C8B-B14F-4D97-AF65-F5344CB8AC3E}">
        <p14:creationId xmlns:p14="http://schemas.microsoft.com/office/powerpoint/2010/main" val="1648768428"/>
      </p:ext>
    </p:extLst>
  </p:cSld>
  <p:clrMapOvr>
    <a:masterClrMapping/>
  </p:clrMapOvr>
  <p:transition advTm="331">
    <p:fad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Backup slides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logozzo\AppData\Local\Microsoft\Windows\Temporary Internet Files\Content.IE5\JMYZDIAM\MC90029764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5620" y="2030431"/>
            <a:ext cx="3738680" cy="3132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1047492"/>
      </p:ext>
    </p:extLst>
  </p:cSld>
  <p:clrMapOvr>
    <a:masterClrMapping/>
  </p:clrMapOvr>
  <p:transition advTm="502">
    <p:fad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this as Array Partitions?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3693319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No</a:t>
            </a:r>
          </a:p>
          <a:p>
            <a:r>
              <a:rPr lang="en-US" dirty="0" smtClean="0"/>
              <a:t>[</a:t>
            </a:r>
            <a:r>
              <a:rPr lang="en-US" dirty="0"/>
              <a:t>GRS05] and [HP07]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They</a:t>
            </a:r>
            <a:r>
              <a:rPr lang="en-US" dirty="0" smtClean="0"/>
              <a:t> require a pre-determined array partition</a:t>
            </a:r>
          </a:p>
          <a:p>
            <a:pPr lvl="2"/>
            <a:r>
              <a:rPr lang="en-US" dirty="0" smtClean="0"/>
              <a:t>Main </a:t>
            </a:r>
            <a:r>
              <a:rPr lang="en-US" i="1" dirty="0" smtClean="0"/>
              <a:t>weakness</a:t>
            </a:r>
            <a:r>
              <a:rPr lang="en-US" dirty="0" smtClean="0"/>
              <a:t> of their approach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Our</a:t>
            </a:r>
            <a:r>
              <a:rPr lang="en-US" dirty="0" smtClean="0"/>
              <a:t> segmentation is inferred by the analysis</a:t>
            </a:r>
          </a:p>
          <a:p>
            <a:pPr lvl="2"/>
            <a:r>
              <a:rPr lang="en-US" dirty="0" smtClean="0"/>
              <a:t>Totally automatic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They</a:t>
            </a:r>
            <a:r>
              <a:rPr lang="en-US" dirty="0" smtClean="0"/>
              <a:t> explicitly handle disjunctions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We</a:t>
            </a:r>
            <a:r>
              <a:rPr lang="en-US" dirty="0" smtClean="0"/>
              <a:t> have possibly empty segments</a:t>
            </a:r>
          </a:p>
        </p:txBody>
      </p:sp>
    </p:spTree>
    <p:extLst>
      <p:ext uri="{BB962C8B-B14F-4D97-AF65-F5344CB8AC3E}">
        <p14:creationId xmlns:p14="http://schemas.microsoft.com/office/powerpoint/2010/main" val="275113533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5318379"/>
          </a:xfrm>
        </p:spPr>
        <p:txBody>
          <a:bodyPr/>
          <a:lstStyle/>
          <a:p>
            <a:r>
              <a:rPr lang="en-US" dirty="0" smtClean="0"/>
              <a:t>Orthogonal issue</a:t>
            </a:r>
          </a:p>
          <a:p>
            <a:r>
              <a:rPr lang="en-US" dirty="0" smtClean="0"/>
              <a:t>In the implementation in CCCheck</a:t>
            </a:r>
          </a:p>
          <a:p>
            <a:pPr lvl="1"/>
            <a:r>
              <a:rPr lang="en-US" dirty="0" smtClean="0"/>
              <a:t>Havoc arrays passed as parameters</a:t>
            </a:r>
          </a:p>
          <a:p>
            <a:pPr lvl="1"/>
            <a:r>
              <a:rPr lang="en-US" dirty="0" smtClean="0"/>
              <a:t>Assignment of unknown if by ref of one element</a:t>
            </a:r>
          </a:p>
          <a:p>
            <a:pPr lvl="1"/>
            <a:r>
              <a:rPr lang="en-US" dirty="0" smtClean="0"/>
              <a:t>Assume the postcondition</a:t>
            </a:r>
          </a:p>
          <a:p>
            <a:r>
              <a:rPr lang="en-US" dirty="0" smtClean="0"/>
              <a:t>Array element passed by ref</a:t>
            </a:r>
          </a:p>
          <a:p>
            <a:pPr lvl="1"/>
            <a:r>
              <a:rPr lang="en-US" dirty="0" smtClean="0"/>
              <a:t>Ex: f(ref a[x])</a:t>
            </a:r>
          </a:p>
          <a:p>
            <a:pPr lvl="1"/>
            <a:r>
              <a:rPr lang="en-US" dirty="0" smtClean="0"/>
              <a:t>The same as assignment a[x] = Top</a:t>
            </a:r>
          </a:p>
          <a:p>
            <a:pPr lvl="1"/>
            <a:r>
              <a:rPr lang="en-US" dirty="0" smtClean="0"/>
              <a:t>Assume the postcondition</a:t>
            </a:r>
          </a:p>
          <a:p>
            <a:pPr marL="460375" lvl="1" indent="0">
              <a:buNone/>
            </a:pPr>
            <a:r>
              <a:rPr lang="en-US" dirty="0" smtClean="0"/>
              <a:t>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092365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arrays as parameters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542234"/>
          </a:xfrm>
        </p:spPr>
        <p:txBody>
          <a:bodyPr/>
          <a:lstStyle/>
          <a:p>
            <a:r>
              <a:rPr lang="en-US" dirty="0" smtClean="0"/>
              <a:t>Orthogonal issue</a:t>
            </a:r>
          </a:p>
          <a:p>
            <a:r>
              <a:rPr lang="en-US" dirty="0" smtClean="0"/>
              <a:t>Depends on the underlying heap analysis</a:t>
            </a:r>
          </a:p>
          <a:p>
            <a:r>
              <a:rPr lang="en-US" dirty="0" smtClean="0"/>
              <a:t>In CCCheck:</a:t>
            </a:r>
          </a:p>
          <a:p>
            <a:pPr lvl="1"/>
            <a:r>
              <a:rPr lang="en-US" dirty="0" smtClean="0"/>
              <a:t>Optimistic hypotheses on non-aliasing</a:t>
            </a:r>
          </a:p>
          <a:p>
            <a:r>
              <a:rPr lang="en-US" dirty="0" err="1" smtClean="0"/>
              <a:t>FunArray</a:t>
            </a:r>
            <a:r>
              <a:rPr lang="en-US" dirty="0" smtClean="0"/>
              <a:t> easily fits in other heap models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555217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Functor abstract domain by example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55600"/>
      </p:ext>
    </p:extLst>
  </p:cSld>
  <p:clrMapOvr>
    <a:masterClrMapping/>
  </p:clrMapOvr>
  <p:transition advTm="122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en-US" dirty="0" smtClean="0"/>
              <a:t>Array Materialization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1479711"/>
              </p:ext>
            </p:extLst>
          </p:nvPr>
        </p:nvGraphicFramePr>
        <p:xfrm>
          <a:off x="4725620" y="1180407"/>
          <a:ext cx="3200400" cy="370840"/>
        </p:xfrm>
        <a:graphic>
          <a:graphicData uri="http://schemas.openxmlformats.org/drawingml/2006/table">
            <a:tbl>
              <a:tblPr bandCol="1">
                <a:tableStyleId>{284E427A-3D55-4303-BF80-6455036E1DE7}</a:tableStyleId>
              </a:tblPr>
              <a:tblGrid>
                <a:gridCol w="634198"/>
                <a:gridCol w="980123"/>
                <a:gridCol w="158607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itchFamily="49" charset="0"/>
                          <a:cs typeface="Consolas" pitchFamily="49" charset="0"/>
                        </a:rPr>
                        <a:t>{0}</a:t>
                      </a:r>
                      <a:endParaRPr lang="en-US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Top</a:t>
                      </a:r>
                      <a:endParaRPr lang="en-US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itchFamily="49" charset="0"/>
                          <a:cs typeface="Consolas" pitchFamily="49" charset="0"/>
                        </a:rPr>
                        <a:t>{a.Length}?</a:t>
                      </a:r>
                      <a:endParaRPr lang="en-US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/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304800" y="990600"/>
            <a:ext cx="67056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Consolas"/>
              </a:rPr>
              <a:t>public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void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onsolas"/>
              </a:rPr>
              <a:t>Init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(</a:t>
            </a:r>
            <a:r>
              <a:rPr lang="en-US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[] a)</a:t>
            </a: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{</a:t>
            </a:r>
            <a:endParaRPr lang="en-US" dirty="0">
              <a:solidFill>
                <a:prstClr val="black"/>
              </a:solidFill>
              <a:latin typeface="Consolas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</a:t>
            </a:r>
            <a:r>
              <a:rPr lang="en-US" dirty="0">
                <a:solidFill>
                  <a:srgbClr val="2B91AF"/>
                </a:solidFill>
                <a:latin typeface="Consolas"/>
              </a:rPr>
              <a:t>Contract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.Requires(a.Length &gt; 0);</a:t>
            </a:r>
          </a:p>
          <a:p>
            <a:endParaRPr lang="en-US" dirty="0">
              <a:solidFill>
                <a:prstClr val="black"/>
              </a:solidFill>
              <a:latin typeface="Consolas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var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j = 0;</a:t>
            </a:r>
          </a:p>
          <a:p>
            <a:endParaRPr lang="en-US" dirty="0">
              <a:solidFill>
                <a:prstClr val="black"/>
              </a:solidFill>
              <a:latin typeface="Consolas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while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(j &lt; a.Length)</a:t>
            </a: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{</a:t>
            </a: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a[j] = 11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;</a:t>
            </a:r>
          </a:p>
          <a:p>
            <a:endParaRPr lang="en-US" dirty="0" smtClean="0">
              <a:solidFill>
                <a:prstClr val="black"/>
              </a:solidFill>
              <a:latin typeface="Consolas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  j++;</a:t>
            </a:r>
            <a:endParaRPr lang="en-US" dirty="0">
              <a:solidFill>
                <a:prstClr val="black"/>
              </a:solidFill>
              <a:latin typeface="Consolas"/>
            </a:endParaRPr>
          </a:p>
          <a:p>
            <a:endParaRPr lang="en-US" dirty="0" smtClean="0">
              <a:solidFill>
                <a:prstClr val="black"/>
              </a:solidFill>
              <a:latin typeface="Consolas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}</a:t>
            </a:r>
            <a:endParaRPr lang="en-US" dirty="0">
              <a:solidFill>
                <a:prstClr val="black"/>
              </a:solidFill>
              <a:latin typeface="Consolas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}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3345480" y="1629067"/>
            <a:ext cx="3513740" cy="1329699"/>
            <a:chOff x="3496660" y="2353660"/>
            <a:chExt cx="3513740" cy="1329699"/>
          </a:xfrm>
        </p:grpSpPr>
        <p:sp>
          <p:nvSpPr>
            <p:cNvPr id="4" name="TextBox 3"/>
            <p:cNvSpPr txBox="1"/>
            <p:nvPr/>
          </p:nvSpPr>
          <p:spPr>
            <a:xfrm>
              <a:off x="3496660" y="3221694"/>
              <a:ext cx="2177199" cy="461665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chemeClr val="bg2"/>
                  </a:solidFill>
                  <a:effectLst/>
                </a:rPr>
                <a:t>Segment limits</a:t>
              </a:r>
            </a:p>
          </p:txBody>
        </p:sp>
        <p:cxnSp>
          <p:nvCxnSpPr>
            <p:cNvPr id="6" name="Straight Arrow Connector 5"/>
            <p:cNvCxnSpPr>
              <a:stCxn id="4" idx="0"/>
            </p:cNvCxnSpPr>
            <p:nvPr/>
          </p:nvCxnSpPr>
          <p:spPr>
            <a:xfrm flipV="1">
              <a:off x="4585260" y="2353660"/>
              <a:ext cx="562819" cy="868034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>
              <a:stCxn id="4" idx="0"/>
            </p:cNvCxnSpPr>
            <p:nvPr/>
          </p:nvCxnSpPr>
          <p:spPr>
            <a:xfrm flipV="1">
              <a:off x="4585260" y="2353660"/>
              <a:ext cx="2425140" cy="868034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12"/>
          <p:cNvGrpSpPr/>
          <p:nvPr/>
        </p:nvGrpSpPr>
        <p:grpSpPr>
          <a:xfrm>
            <a:off x="4421262" y="1629067"/>
            <a:ext cx="2957861" cy="2203773"/>
            <a:chOff x="3684976" y="473530"/>
            <a:chExt cx="2957861" cy="2203773"/>
          </a:xfrm>
        </p:grpSpPr>
        <p:sp>
          <p:nvSpPr>
            <p:cNvPr id="14" name="TextBox 13"/>
            <p:cNvSpPr txBox="1"/>
            <p:nvPr/>
          </p:nvSpPr>
          <p:spPr>
            <a:xfrm>
              <a:off x="3684976" y="2215638"/>
              <a:ext cx="2957861" cy="461665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chemeClr val="bg2"/>
                  </a:solidFill>
                  <a:effectLst/>
                </a:rPr>
                <a:t>Segment abstraction</a:t>
              </a:r>
            </a:p>
          </p:txBody>
        </p:sp>
        <p:cxnSp>
          <p:nvCxnSpPr>
            <p:cNvPr id="15" name="Straight Arrow Connector 14"/>
            <p:cNvCxnSpPr>
              <a:stCxn id="14" idx="0"/>
            </p:cNvCxnSpPr>
            <p:nvPr/>
          </p:nvCxnSpPr>
          <p:spPr>
            <a:xfrm flipV="1">
              <a:off x="5163907" y="473530"/>
              <a:ext cx="0" cy="1742108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 21"/>
          <p:cNvGrpSpPr/>
          <p:nvPr/>
        </p:nvGrpSpPr>
        <p:grpSpPr>
          <a:xfrm>
            <a:off x="6578107" y="1629067"/>
            <a:ext cx="2286203" cy="3437435"/>
            <a:chOff x="4052253" y="-743531"/>
            <a:chExt cx="2286203" cy="3437435"/>
          </a:xfrm>
        </p:grpSpPr>
        <p:sp>
          <p:nvSpPr>
            <p:cNvPr id="23" name="TextBox 22"/>
            <p:cNvSpPr txBox="1"/>
            <p:nvPr/>
          </p:nvSpPr>
          <p:spPr>
            <a:xfrm>
              <a:off x="4052253" y="1862907"/>
              <a:ext cx="2286203" cy="830997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chemeClr val="bg2"/>
                  </a:solidFill>
                  <a:effectLst/>
                </a:rPr>
                <a:t>Possibly </a:t>
              </a:r>
            </a:p>
            <a:p>
              <a:r>
                <a:rPr lang="en-US" sz="2400" dirty="0" smtClean="0">
                  <a:solidFill>
                    <a:schemeClr val="bg2"/>
                  </a:solidFill>
                  <a:effectLst/>
                </a:rPr>
                <a:t>empty segment</a:t>
              </a:r>
            </a:p>
          </p:txBody>
        </p:sp>
        <p:cxnSp>
          <p:nvCxnSpPr>
            <p:cNvPr id="24" name="Straight Arrow Connector 23"/>
            <p:cNvCxnSpPr>
              <a:stCxn id="23" idx="0"/>
            </p:cNvCxnSpPr>
            <p:nvPr/>
          </p:nvCxnSpPr>
          <p:spPr>
            <a:xfrm flipV="1">
              <a:off x="5195355" y="-743531"/>
              <a:ext cx="0" cy="2606438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53743129"/>
      </p:ext>
    </p:extLst>
  </p:cSld>
  <p:clrMapOvr>
    <a:masterClrMapping/>
  </p:clrMapOvr>
  <p:transition advTm="113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en-US" dirty="0" smtClean="0"/>
              <a:t>‘?’ Removal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9015964"/>
              </p:ext>
            </p:extLst>
          </p:nvPr>
        </p:nvGraphicFramePr>
        <p:xfrm>
          <a:off x="4876800" y="1905000"/>
          <a:ext cx="3200400" cy="370840"/>
        </p:xfrm>
        <a:graphic>
          <a:graphicData uri="http://schemas.openxmlformats.org/drawingml/2006/table">
            <a:tbl>
              <a:tblPr bandCol="1">
                <a:tableStyleId>{284E427A-3D55-4303-BF80-6455036E1DE7}</a:tableStyleId>
              </a:tblPr>
              <a:tblGrid>
                <a:gridCol w="634198"/>
                <a:gridCol w="980123"/>
                <a:gridCol w="158607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itchFamily="49" charset="0"/>
                          <a:cs typeface="Consolas" pitchFamily="49" charset="0"/>
                        </a:rPr>
                        <a:t>{0}</a:t>
                      </a:r>
                      <a:endParaRPr lang="en-US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Top</a:t>
                      </a:r>
                      <a:endParaRPr lang="en-US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itchFamily="49" charset="0"/>
                          <a:cs typeface="Consolas" pitchFamily="49" charset="0"/>
                        </a:rPr>
                        <a:t>{a.Length}</a:t>
                      </a:r>
                      <a:endParaRPr lang="en-US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/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304800" y="990600"/>
            <a:ext cx="67056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Consolas"/>
              </a:rPr>
              <a:t>public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void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onsolas"/>
              </a:rPr>
              <a:t>Init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(</a:t>
            </a:r>
            <a:r>
              <a:rPr lang="en-US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[] a)</a:t>
            </a: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{</a:t>
            </a:r>
            <a:endParaRPr lang="en-US" dirty="0">
              <a:solidFill>
                <a:prstClr val="black"/>
              </a:solidFill>
              <a:latin typeface="Consolas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</a:t>
            </a:r>
            <a:r>
              <a:rPr lang="en-US" dirty="0">
                <a:solidFill>
                  <a:srgbClr val="2B91AF"/>
                </a:solidFill>
                <a:latin typeface="Consolas"/>
              </a:rPr>
              <a:t>Contract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.Requires(a.Length &gt; 0);</a:t>
            </a:r>
          </a:p>
          <a:p>
            <a:endParaRPr lang="en-US" dirty="0">
              <a:solidFill>
                <a:prstClr val="black"/>
              </a:solidFill>
              <a:latin typeface="Consolas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var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j = 0;</a:t>
            </a:r>
          </a:p>
          <a:p>
            <a:endParaRPr lang="en-US" dirty="0">
              <a:solidFill>
                <a:prstClr val="black"/>
              </a:solidFill>
              <a:latin typeface="Consolas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while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(j &lt; a.Length)</a:t>
            </a: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{</a:t>
            </a: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a[j] = 11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;</a:t>
            </a:r>
          </a:p>
          <a:p>
            <a:endParaRPr lang="en-US" dirty="0" smtClean="0">
              <a:solidFill>
                <a:prstClr val="black"/>
              </a:solidFill>
              <a:latin typeface="Consolas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  j++;</a:t>
            </a:r>
            <a:endParaRPr lang="en-US" dirty="0">
              <a:solidFill>
                <a:prstClr val="black"/>
              </a:solidFill>
              <a:latin typeface="Consolas"/>
            </a:endParaRPr>
          </a:p>
          <a:p>
            <a:endParaRPr lang="en-US" dirty="0" smtClean="0">
              <a:solidFill>
                <a:prstClr val="black"/>
              </a:solidFill>
              <a:latin typeface="Consolas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}</a:t>
            </a:r>
            <a:endParaRPr lang="en-US" dirty="0">
              <a:solidFill>
                <a:prstClr val="black"/>
              </a:solidFill>
              <a:latin typeface="Consolas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}</a:t>
            </a:r>
            <a:endParaRPr lang="en-US" dirty="0"/>
          </a:p>
        </p:txBody>
      </p:sp>
      <p:grpSp>
        <p:nvGrpSpPr>
          <p:cNvPr id="16" name="Group 15"/>
          <p:cNvGrpSpPr/>
          <p:nvPr/>
        </p:nvGrpSpPr>
        <p:grpSpPr>
          <a:xfrm>
            <a:off x="5308813" y="2378467"/>
            <a:ext cx="2527612" cy="1498599"/>
            <a:chOff x="2782959" y="5869"/>
            <a:chExt cx="2527612" cy="1498599"/>
          </a:xfrm>
        </p:grpSpPr>
        <p:sp>
          <p:nvSpPr>
            <p:cNvPr id="17" name="TextBox 16"/>
            <p:cNvSpPr txBox="1"/>
            <p:nvPr/>
          </p:nvSpPr>
          <p:spPr>
            <a:xfrm>
              <a:off x="2782959" y="1042803"/>
              <a:ext cx="2169184" cy="461665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chemeClr val="bg2"/>
                  </a:solidFill>
                  <a:effectLst/>
                </a:rPr>
                <a:t>Remove doubt</a:t>
              </a:r>
            </a:p>
          </p:txBody>
        </p:sp>
        <p:cxnSp>
          <p:nvCxnSpPr>
            <p:cNvPr id="18" name="Straight Arrow Connector 17"/>
            <p:cNvCxnSpPr>
              <a:stCxn id="17" idx="0"/>
            </p:cNvCxnSpPr>
            <p:nvPr/>
          </p:nvCxnSpPr>
          <p:spPr>
            <a:xfrm flipV="1">
              <a:off x="3867551" y="5869"/>
              <a:ext cx="1443020" cy="1036934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" name="Straight Arrow Connector 7"/>
          <p:cNvCxnSpPr>
            <a:stCxn id="17" idx="0"/>
          </p:cNvCxnSpPr>
          <p:nvPr/>
        </p:nvCxnSpPr>
        <p:spPr>
          <a:xfrm flipH="1" flipV="1">
            <a:off x="3727090" y="1931205"/>
            <a:ext cx="2666315" cy="1484196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0927401"/>
      </p:ext>
    </p:extLst>
  </p:cSld>
  <p:clrMapOvr>
    <a:masterClrMapping/>
  </p:clrMapOvr>
  <p:transition advTm="115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Constant Assignment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04800" y="990600"/>
            <a:ext cx="67056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Consolas"/>
              </a:rPr>
              <a:t>public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void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onsolas"/>
              </a:rPr>
              <a:t>Init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(</a:t>
            </a:r>
            <a:r>
              <a:rPr lang="en-US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[] a)</a:t>
            </a: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{</a:t>
            </a:r>
            <a:endParaRPr lang="en-US" dirty="0">
              <a:solidFill>
                <a:prstClr val="black"/>
              </a:solidFill>
              <a:latin typeface="Consolas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</a:t>
            </a:r>
            <a:r>
              <a:rPr lang="en-US" dirty="0">
                <a:solidFill>
                  <a:srgbClr val="2B91AF"/>
                </a:solidFill>
                <a:latin typeface="Consolas"/>
              </a:rPr>
              <a:t>Contract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.Requires(a.Length &gt; 0);</a:t>
            </a:r>
          </a:p>
          <a:p>
            <a:endParaRPr lang="en-US" dirty="0">
              <a:solidFill>
                <a:prstClr val="black"/>
              </a:solidFill>
              <a:latin typeface="Consolas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var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j = 0;</a:t>
            </a:r>
          </a:p>
          <a:p>
            <a:endParaRPr lang="en-US" dirty="0">
              <a:solidFill>
                <a:prstClr val="black"/>
              </a:solidFill>
              <a:latin typeface="Consolas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while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(j &lt; a.Length)</a:t>
            </a: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{</a:t>
            </a: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a[j] = 11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;</a:t>
            </a:r>
          </a:p>
          <a:p>
            <a:endParaRPr lang="en-US" dirty="0" smtClean="0">
              <a:solidFill>
                <a:prstClr val="black"/>
              </a:solidFill>
              <a:latin typeface="Consolas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  j++;</a:t>
            </a:r>
            <a:endParaRPr lang="en-US" dirty="0">
              <a:solidFill>
                <a:prstClr val="black"/>
              </a:solidFill>
              <a:latin typeface="Consolas"/>
            </a:endParaRPr>
          </a:p>
          <a:p>
            <a:endParaRPr lang="en-US" dirty="0" smtClean="0">
              <a:solidFill>
                <a:prstClr val="black"/>
              </a:solidFill>
              <a:latin typeface="Consolas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}</a:t>
            </a: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}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2724176"/>
              </p:ext>
            </p:extLst>
          </p:nvPr>
        </p:nvGraphicFramePr>
        <p:xfrm>
          <a:off x="2819400" y="2209800"/>
          <a:ext cx="5943600" cy="370840"/>
        </p:xfrm>
        <a:graphic>
          <a:graphicData uri="http://schemas.openxmlformats.org/drawingml/2006/table">
            <a:tbl>
              <a:tblPr bandCol="1">
                <a:tableStyleId>{284E427A-3D55-4303-BF80-6455036E1DE7}</a:tableStyleId>
              </a:tblPr>
              <a:tblGrid>
                <a:gridCol w="1256139"/>
                <a:gridCol w="1256139"/>
                <a:gridCol w="1602522"/>
                <a:gridCol w="1828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itchFamily="49" charset="0"/>
                          <a:cs typeface="Consolas" pitchFamily="49" charset="0"/>
                        </a:rPr>
                        <a:t>{0,j}</a:t>
                      </a:r>
                      <a:endParaRPr lang="en-US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Top</a:t>
                      </a:r>
                      <a:endParaRPr lang="en-US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itchFamily="49" charset="0"/>
                          <a:cs typeface="Consolas" pitchFamily="49" charset="0"/>
                        </a:rPr>
                        <a:t>{a.Length}</a:t>
                      </a:r>
                      <a:endParaRPr lang="en-US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  <a:cs typeface="Consolas" pitchFamily="49" charset="0"/>
                        </a:rPr>
                        <a:t>j:[0,0]</a:t>
                      </a:r>
                      <a:endParaRPr lang="en-US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5104269" y="2660901"/>
            <a:ext cx="3812262" cy="2904318"/>
            <a:chOff x="3496660" y="1148373"/>
            <a:chExt cx="3812262" cy="2904318"/>
          </a:xfrm>
        </p:grpSpPr>
        <p:sp>
          <p:nvSpPr>
            <p:cNvPr id="8" name="TextBox 7"/>
            <p:cNvSpPr txBox="1"/>
            <p:nvPr/>
          </p:nvSpPr>
          <p:spPr>
            <a:xfrm>
              <a:off x="3496660" y="3221694"/>
              <a:ext cx="3812262" cy="830997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chemeClr val="bg2"/>
                  </a:solidFill>
                  <a:effectLst/>
                </a:rPr>
                <a:t>Scalar variables abstraction</a:t>
              </a:r>
            </a:p>
            <a:p>
              <a:r>
                <a:rPr lang="en-US" sz="2400" dirty="0" smtClean="0">
                  <a:solidFill>
                    <a:schemeClr val="bg2"/>
                  </a:solidFill>
                </a:rPr>
                <a:t>(omit </a:t>
              </a:r>
              <a:r>
                <a:rPr lang="en-US" sz="2400" dirty="0" smtClean="0">
                  <a:solidFill>
                    <a:schemeClr val="bg2"/>
                  </a:solidFill>
                  <a:latin typeface="Consolas" pitchFamily="49" charset="0"/>
                  <a:cs typeface="Consolas" pitchFamily="49" charset="0"/>
                </a:rPr>
                <a:t>a.Length</a:t>
              </a:r>
              <a:r>
                <a:rPr lang="en-US" sz="2400" dirty="0">
                  <a:solidFill>
                    <a:schemeClr val="bg2"/>
                  </a:solidFill>
                </a:rPr>
                <a:t> </a:t>
              </a:r>
              <a:r>
                <a:rPr lang="en-US" sz="2400" dirty="0" smtClean="0">
                  <a:solidFill>
                    <a:schemeClr val="bg2"/>
                  </a:solidFill>
                </a:rPr>
                <a:t>∈ [1, </a:t>
              </a:r>
              <a:r>
                <a:rPr lang="en-US" sz="2400" dirty="0">
                  <a:solidFill>
                    <a:schemeClr val="bg2"/>
                  </a:solidFill>
                </a:rPr>
                <a:t>+</a:t>
              </a:r>
              <a:r>
                <a:rPr lang="en-US" sz="2400" dirty="0" smtClean="0">
                  <a:solidFill>
                    <a:schemeClr val="bg2"/>
                  </a:solidFill>
                </a:rPr>
                <a:t>∞))</a:t>
              </a:r>
              <a:endParaRPr lang="en-US" sz="2400" dirty="0" smtClean="0">
                <a:solidFill>
                  <a:schemeClr val="bg2"/>
                </a:solidFill>
                <a:effectLst/>
              </a:endParaRPr>
            </a:p>
          </p:txBody>
        </p:sp>
        <p:cxnSp>
          <p:nvCxnSpPr>
            <p:cNvPr id="11" name="Straight Arrow Connector 10"/>
            <p:cNvCxnSpPr>
              <a:stCxn id="8" idx="0"/>
            </p:cNvCxnSpPr>
            <p:nvPr/>
          </p:nvCxnSpPr>
          <p:spPr>
            <a:xfrm flipV="1">
              <a:off x="5402791" y="1148373"/>
              <a:ext cx="787620" cy="2073321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Rectangle 14"/>
          <p:cNvSpPr/>
          <p:nvPr/>
        </p:nvSpPr>
        <p:spPr>
          <a:xfrm>
            <a:off x="4385090" y="3244334"/>
            <a:ext cx="3738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∞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2587050" y="2660901"/>
            <a:ext cx="2141099" cy="1644897"/>
            <a:chOff x="3151301" y="2453960"/>
            <a:chExt cx="2141099" cy="1644897"/>
          </a:xfrm>
        </p:grpSpPr>
        <p:sp>
          <p:nvSpPr>
            <p:cNvPr id="13" name="TextBox 12"/>
            <p:cNvSpPr txBox="1"/>
            <p:nvPr/>
          </p:nvSpPr>
          <p:spPr>
            <a:xfrm>
              <a:off x="3151301" y="3637192"/>
              <a:ext cx="2141099" cy="461665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chemeClr val="bg2"/>
                  </a:solidFill>
                  <a:effectLst/>
                </a:rPr>
                <a:t>Record </a:t>
              </a:r>
              <a:r>
                <a:rPr lang="en-US" sz="2400" dirty="0" smtClean="0">
                  <a:solidFill>
                    <a:schemeClr val="bg2"/>
                  </a:solidFill>
                  <a:effectLst/>
                  <a:latin typeface="Consolas" pitchFamily="49" charset="0"/>
                  <a:cs typeface="Consolas" pitchFamily="49" charset="0"/>
                </a:rPr>
                <a:t>j = 0</a:t>
              </a:r>
              <a:r>
                <a:rPr lang="en-US" sz="2400" dirty="0" smtClean="0">
                  <a:solidFill>
                    <a:schemeClr val="bg2"/>
                  </a:solidFill>
                  <a:effectLst/>
                </a:rPr>
                <a:t> </a:t>
              </a:r>
            </a:p>
          </p:txBody>
        </p:sp>
        <p:cxnSp>
          <p:nvCxnSpPr>
            <p:cNvPr id="14" name="Straight Arrow Connector 13"/>
            <p:cNvCxnSpPr>
              <a:stCxn id="13" idx="0"/>
            </p:cNvCxnSpPr>
            <p:nvPr/>
          </p:nvCxnSpPr>
          <p:spPr>
            <a:xfrm flipH="1" flipV="1">
              <a:off x="4221850" y="2453960"/>
              <a:ext cx="1" cy="1183232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71204450"/>
      </p:ext>
    </p:extLst>
  </p:cSld>
  <p:clrMapOvr>
    <a:masterClrMapping/>
  </p:clrMapOvr>
  <p:transition advTm="111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04800" y="990600"/>
            <a:ext cx="67056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Consolas"/>
              </a:rPr>
              <a:t>public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void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onsolas"/>
              </a:rPr>
              <a:t>Init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(</a:t>
            </a:r>
            <a:r>
              <a:rPr lang="en-US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[] a)</a:t>
            </a: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{</a:t>
            </a:r>
            <a:endParaRPr lang="en-US" dirty="0">
              <a:solidFill>
                <a:prstClr val="black"/>
              </a:solidFill>
              <a:latin typeface="Consolas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</a:t>
            </a:r>
            <a:r>
              <a:rPr lang="en-US" dirty="0">
                <a:solidFill>
                  <a:srgbClr val="2B91AF"/>
                </a:solidFill>
                <a:latin typeface="Consolas"/>
              </a:rPr>
              <a:t>Contract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.Requires(a.Length &gt; 0);</a:t>
            </a:r>
          </a:p>
          <a:p>
            <a:endParaRPr lang="en-US" dirty="0">
              <a:solidFill>
                <a:prstClr val="black"/>
              </a:solidFill>
              <a:latin typeface="Consolas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var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j = 0;</a:t>
            </a:r>
          </a:p>
          <a:p>
            <a:endParaRPr lang="en-US" dirty="0">
              <a:solidFill>
                <a:prstClr val="black"/>
              </a:solidFill>
              <a:latin typeface="Consolas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while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(j &lt; a.Length)</a:t>
            </a: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{</a:t>
            </a: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a[j] = 11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;</a:t>
            </a:r>
          </a:p>
          <a:p>
            <a:endParaRPr lang="en-US" dirty="0" smtClean="0">
              <a:solidFill>
                <a:prstClr val="black"/>
              </a:solidFill>
              <a:latin typeface="Consolas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  j++;</a:t>
            </a:r>
            <a:endParaRPr lang="en-US" dirty="0">
              <a:solidFill>
                <a:prstClr val="black"/>
              </a:solidFill>
              <a:latin typeface="Consolas"/>
            </a:endParaRPr>
          </a:p>
          <a:p>
            <a:endParaRPr lang="en-US" dirty="0" smtClean="0">
              <a:solidFill>
                <a:prstClr val="black"/>
              </a:solidFill>
              <a:latin typeface="Consolas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}</a:t>
            </a: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}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7721685"/>
              </p:ext>
            </p:extLst>
          </p:nvPr>
        </p:nvGraphicFramePr>
        <p:xfrm>
          <a:off x="3200400" y="2887948"/>
          <a:ext cx="5486400" cy="370840"/>
        </p:xfrm>
        <a:graphic>
          <a:graphicData uri="http://schemas.openxmlformats.org/drawingml/2006/table">
            <a:tbl>
              <a:tblPr bandCol="1">
                <a:tableStyleId>{284E427A-3D55-4303-BF80-6455036E1DE7}</a:tableStyleId>
              </a:tblPr>
              <a:tblGrid>
                <a:gridCol w="1256139"/>
                <a:gridCol w="1256139"/>
                <a:gridCol w="1602522"/>
                <a:gridCol w="1371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itchFamily="49" charset="0"/>
                          <a:cs typeface="Consolas" pitchFamily="49" charset="0"/>
                        </a:rPr>
                        <a:t>{0,j}</a:t>
                      </a:r>
                      <a:endParaRPr lang="en-US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Top</a:t>
                      </a:r>
                      <a:endParaRPr lang="en-US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itchFamily="49" charset="0"/>
                          <a:cs typeface="Consolas" pitchFamily="49" charset="0"/>
                        </a:rPr>
                        <a:t>{a.Length}</a:t>
                      </a:r>
                      <a:endParaRPr lang="en-US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  <a:cs typeface="Consolas" pitchFamily="49" charset="0"/>
                        </a:rPr>
                        <a:t>j:[0,0]</a:t>
                      </a:r>
                      <a:endParaRPr lang="en-US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8484555"/>
      </p:ext>
    </p:extLst>
  </p:cSld>
  <p:clrMapOvr>
    <a:masterClrMapping/>
  </p:clrMapOvr>
  <p:transition advTm="127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 assignment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04800" y="990600"/>
            <a:ext cx="67056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Consolas"/>
              </a:rPr>
              <a:t>public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void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onsolas"/>
              </a:rPr>
              <a:t>Init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(</a:t>
            </a:r>
            <a:r>
              <a:rPr lang="en-US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[] a)</a:t>
            </a: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{</a:t>
            </a:r>
            <a:endParaRPr lang="en-US" dirty="0">
              <a:solidFill>
                <a:prstClr val="black"/>
              </a:solidFill>
              <a:latin typeface="Consolas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</a:t>
            </a:r>
            <a:r>
              <a:rPr lang="en-US" dirty="0">
                <a:solidFill>
                  <a:srgbClr val="2B91AF"/>
                </a:solidFill>
                <a:latin typeface="Consolas"/>
              </a:rPr>
              <a:t>Contract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.Requires(a.Length &gt; 0);</a:t>
            </a:r>
          </a:p>
          <a:p>
            <a:endParaRPr lang="en-US" dirty="0">
              <a:solidFill>
                <a:prstClr val="black"/>
              </a:solidFill>
              <a:latin typeface="Consolas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var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j = 0;</a:t>
            </a:r>
          </a:p>
          <a:p>
            <a:endParaRPr lang="en-US" dirty="0">
              <a:solidFill>
                <a:prstClr val="black"/>
              </a:solidFill>
              <a:latin typeface="Consolas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while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(j &lt; a.Length)</a:t>
            </a: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{</a:t>
            </a: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a[j] = 11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;</a:t>
            </a:r>
          </a:p>
          <a:p>
            <a:endParaRPr lang="en-US" dirty="0" smtClean="0">
              <a:solidFill>
                <a:prstClr val="black"/>
              </a:solidFill>
              <a:latin typeface="Consolas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  j++;</a:t>
            </a:r>
            <a:endParaRPr lang="en-US" dirty="0">
              <a:solidFill>
                <a:prstClr val="black"/>
              </a:solidFill>
              <a:latin typeface="Consolas"/>
            </a:endParaRPr>
          </a:p>
          <a:p>
            <a:endParaRPr lang="en-US" dirty="0" smtClean="0">
              <a:solidFill>
                <a:prstClr val="black"/>
              </a:solidFill>
              <a:latin typeface="Consolas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}</a:t>
            </a: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}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1876597"/>
              </p:ext>
            </p:extLst>
          </p:nvPr>
        </p:nvGraphicFramePr>
        <p:xfrm>
          <a:off x="1676400" y="3505200"/>
          <a:ext cx="7315201" cy="370840"/>
        </p:xfrm>
        <a:graphic>
          <a:graphicData uri="http://schemas.openxmlformats.org/drawingml/2006/table">
            <a:tbl>
              <a:tblPr bandCol="1">
                <a:tableStyleId>{284E427A-3D55-4303-BF80-6455036E1DE7}</a:tableStyleId>
              </a:tblPr>
              <a:tblGrid>
                <a:gridCol w="1066801"/>
                <a:gridCol w="1143000"/>
                <a:gridCol w="1257300"/>
                <a:gridCol w="964699"/>
                <a:gridCol w="1689820"/>
                <a:gridCol w="119358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itchFamily="49" charset="0"/>
                          <a:cs typeface="Consolas" pitchFamily="49" charset="0"/>
                        </a:rPr>
                        <a:t>{0,j}</a:t>
                      </a:r>
                      <a:endParaRPr lang="en-US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[11, 11]</a:t>
                      </a:r>
                      <a:endParaRPr lang="en-US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  <a:cs typeface="Consolas" pitchFamily="49" charset="0"/>
                        </a:rPr>
                        <a:t>{1,</a:t>
                      </a:r>
                      <a:r>
                        <a:rPr lang="en-US" b="0" baseline="0" dirty="0" smtClean="0">
                          <a:latin typeface="Consolas" pitchFamily="49" charset="0"/>
                          <a:cs typeface="Consolas" pitchFamily="49" charset="0"/>
                        </a:rPr>
                        <a:t> j+1}</a:t>
                      </a:r>
                      <a:endParaRPr lang="en-US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  <a:cs typeface="Consolas" pitchFamily="49" charset="0"/>
                        </a:rPr>
                        <a:t>Top</a:t>
                      </a:r>
                      <a:endParaRPr lang="en-US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itchFamily="49" charset="0"/>
                          <a:cs typeface="Consolas" pitchFamily="49" charset="0"/>
                        </a:rPr>
                        <a:t>{a.Length}?</a:t>
                      </a:r>
                      <a:endParaRPr lang="en-US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onsolas" pitchFamily="49" charset="0"/>
                          <a:cs typeface="Consolas" pitchFamily="49" charset="0"/>
                        </a:rPr>
                        <a:t>j:[0,0]</a:t>
                      </a:r>
                      <a:endParaRPr lang="en-US" b="0" dirty="0"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45720" marR="45720"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2201913" y="3980671"/>
            <a:ext cx="2911374" cy="1715029"/>
            <a:chOff x="1565022" y="-556205"/>
            <a:chExt cx="2911374" cy="1715029"/>
          </a:xfrm>
        </p:grpSpPr>
        <p:sp>
          <p:nvSpPr>
            <p:cNvPr id="8" name="TextBox 7"/>
            <p:cNvSpPr txBox="1"/>
            <p:nvPr/>
          </p:nvSpPr>
          <p:spPr>
            <a:xfrm>
              <a:off x="1565022" y="697159"/>
              <a:ext cx="2911374" cy="461665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chemeClr val="bg2"/>
                  </a:solidFill>
                  <a:effectLst/>
                </a:rPr>
                <a:t>Materialize segment</a:t>
              </a:r>
            </a:p>
          </p:txBody>
        </p:sp>
        <p:cxnSp>
          <p:nvCxnSpPr>
            <p:cNvPr id="9" name="Straight Arrow Connector 8"/>
            <p:cNvCxnSpPr>
              <a:stCxn id="8" idx="0"/>
            </p:cNvCxnSpPr>
            <p:nvPr/>
          </p:nvCxnSpPr>
          <p:spPr>
            <a:xfrm flipV="1">
              <a:off x="3020709" y="-556205"/>
              <a:ext cx="914400" cy="1253364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" name="Straight Arrow Connector 10"/>
          <p:cNvCxnSpPr>
            <a:stCxn id="8" idx="0"/>
          </p:cNvCxnSpPr>
          <p:nvPr/>
        </p:nvCxnSpPr>
        <p:spPr>
          <a:xfrm flipH="1" flipV="1">
            <a:off x="2138902" y="3980671"/>
            <a:ext cx="1518698" cy="1253364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Group 18"/>
          <p:cNvGrpSpPr/>
          <p:nvPr/>
        </p:nvGrpSpPr>
        <p:grpSpPr>
          <a:xfrm>
            <a:off x="5851109" y="3980671"/>
            <a:ext cx="1844544" cy="1729546"/>
            <a:chOff x="2782959" y="-225078"/>
            <a:chExt cx="1844544" cy="1729546"/>
          </a:xfrm>
        </p:grpSpPr>
        <p:sp>
          <p:nvSpPr>
            <p:cNvPr id="20" name="TextBox 19"/>
            <p:cNvSpPr txBox="1"/>
            <p:nvPr/>
          </p:nvSpPr>
          <p:spPr>
            <a:xfrm>
              <a:off x="2782959" y="1042803"/>
              <a:ext cx="1844544" cy="461665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chemeClr val="bg2"/>
                  </a:solidFill>
                  <a:effectLst/>
                </a:rPr>
                <a:t>Introduce ‘?’</a:t>
              </a:r>
            </a:p>
          </p:txBody>
        </p:sp>
        <p:cxnSp>
          <p:nvCxnSpPr>
            <p:cNvPr id="21" name="Straight Arrow Connector 20"/>
            <p:cNvCxnSpPr>
              <a:stCxn id="20" idx="0"/>
            </p:cNvCxnSpPr>
            <p:nvPr/>
          </p:nvCxnSpPr>
          <p:spPr>
            <a:xfrm flipV="1">
              <a:off x="3705231" y="-225078"/>
              <a:ext cx="794209" cy="1267881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073599594"/>
      </p:ext>
    </p:extLst>
  </p:cSld>
  <p:clrMapOvr>
    <a:masterClrMapping/>
  </p:clrMapOvr>
  <p:transition advTm="118">
    <p:fad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0.1|0.1|0.1|0.1|0.1|0.1"/>
</p:tagLst>
</file>

<file path=ppt/theme/theme1.xml><?xml version="1.0" encoding="utf-8"?>
<a:theme xmlns:a="http://schemas.openxmlformats.org/drawingml/2006/main" name="1-10070 Microsoft Research 2008">
  <a:themeElements>
    <a:clrScheme name="Custom 12">
      <a:dk1>
        <a:srgbClr val="000000"/>
      </a:dk1>
      <a:lt1>
        <a:srgbClr val="FFFFFF"/>
      </a:lt1>
      <a:dk2>
        <a:srgbClr val="050595"/>
      </a:dk2>
      <a:lt2>
        <a:srgbClr val="FFFF99"/>
      </a:lt2>
      <a:accent1>
        <a:srgbClr val="FEC423"/>
      </a:accent1>
      <a:accent2>
        <a:srgbClr val="4F90CC"/>
      </a:accent2>
      <a:accent3>
        <a:srgbClr val="F37735"/>
      </a:accent3>
      <a:accent4>
        <a:srgbClr val="71C267"/>
      </a:accent4>
      <a:accent5>
        <a:srgbClr val="3ED6E4"/>
      </a:accent5>
      <a:accent6>
        <a:srgbClr val="7D3DA1"/>
      </a:accent6>
      <a:hlink>
        <a:srgbClr val="4F90CC"/>
      </a:hlink>
      <a:folHlink>
        <a:srgbClr val="7DDDFF"/>
      </a:folHlink>
    </a:clrScheme>
    <a:fontScheme name="Blue-Purple TT">
      <a:majorFont>
        <a:latin typeface="Segoe"/>
        <a:ea typeface=""/>
        <a:cs typeface=""/>
      </a:majorFont>
      <a:minorFont>
        <a:latin typeface="Segoe"/>
        <a:ea typeface=""/>
        <a:cs typeface="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400" dirty="0" smtClean="0">
            <a:gradFill>
              <a:gsLst>
                <a:gs pos="50000">
                  <a:schemeClr val="tx1"/>
                </a:gs>
                <a:gs pos="100000">
                  <a:schemeClr val="tx1"/>
                </a:gs>
              </a:gsLst>
              <a:lin ang="5400000" scaled="0"/>
            </a:gradFill>
            <a:effectLst>
              <a:outerShdw blurRad="50800" dist="38100" dir="2700000" algn="tl" rotWithShape="0">
                <a:schemeClr val="bg2">
                  <a:alpha val="40000"/>
                </a:scheme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  <a:lnDef>
      <a:spPr>
        <a:ln w="19050"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 dirty="0" err="1" smtClean="0">
            <a:solidFill>
              <a:schemeClr val="bg2"/>
            </a:solidFill>
            <a:effectLst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White with Courier font for code slides">
  <a:themeElements>
    <a:clrScheme name="1-10070 Microsoft Research">
      <a:dk1>
        <a:srgbClr val="000000"/>
      </a:dk1>
      <a:lt1>
        <a:srgbClr val="FFFFFF"/>
      </a:lt1>
      <a:dk2>
        <a:srgbClr val="050595"/>
      </a:dk2>
      <a:lt2>
        <a:srgbClr val="FFFF99"/>
      </a:lt2>
      <a:accent1>
        <a:srgbClr val="FEC423"/>
      </a:accent1>
      <a:accent2>
        <a:srgbClr val="4F90CC"/>
      </a:accent2>
      <a:accent3>
        <a:srgbClr val="F37735"/>
      </a:accent3>
      <a:accent4>
        <a:srgbClr val="71C267"/>
      </a:accent4>
      <a:accent5>
        <a:srgbClr val="3ED6E4"/>
      </a:accent5>
      <a:accent6>
        <a:srgbClr val="7D3DA1"/>
      </a:accent6>
      <a:hlink>
        <a:srgbClr val="F3EB4F"/>
      </a:hlink>
      <a:folHlink>
        <a:srgbClr val="7DDDFF"/>
      </a:folHlink>
    </a:clrScheme>
    <a:fontScheme name="Blue-Purple TT">
      <a:majorFont>
        <a:latin typeface="Segoe"/>
        <a:ea typeface=""/>
        <a:cs typeface=""/>
      </a:majorFont>
      <a:minorFont>
        <a:latin typeface="Segoe"/>
        <a:ea typeface=""/>
        <a:cs typeface="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D4333E62D6A10468C2031752F2C00BE" ma:contentTypeVersion="1" ma:contentTypeDescription="Create a new document." ma:contentTypeScope="" ma:versionID="dca87d8f8c3a9b6cbe1c1032ccc5339e">
  <xsd:schema xmlns:xsd="http://www.w3.org/2001/XMLSchema" xmlns:xs="http://www.w3.org/2001/XMLSchema" xmlns:p="http://schemas.microsoft.com/office/2006/metadata/properties" xmlns:ns3="7e677753-2510-44b2-8a4a-887099f3bc1d" targetNamespace="http://schemas.microsoft.com/office/2006/metadata/properties" ma:root="true" ma:fieldsID="3903fbc1d8094e8fc6ee721c278894f4" ns3:_="">
    <xsd:import namespace="7e677753-2510-44b2-8a4a-887099f3bc1d"/>
    <xsd:element name="properties">
      <xsd:complexType>
        <xsd:sequence>
          <xsd:element name="documentManagement">
            <xsd:complexType>
              <xsd:all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677753-2510-44b2-8a4a-887099f3bc1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9E2435E-C32F-441E-9308-46142BE931A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e677753-2510-44b2-8a4a-887099f3bc1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2EE5E89-FE47-4F00-9B32-6A0A1284496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BB2E308-71ED-4357-B2DD-E7F678E6B094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e677753-2510-44b2-8a4a-887099f3bc1d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Microsoft Research 2008 light template</Template>
  <TotalTime>5990</TotalTime>
  <Words>2156</Words>
  <Application>Microsoft Office PowerPoint</Application>
  <PresentationFormat>On-screen Show (4:3)</PresentationFormat>
  <Paragraphs>674</Paragraphs>
  <Slides>38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38</vt:i4>
      </vt:variant>
    </vt:vector>
  </HeadingPairs>
  <TitlesOfParts>
    <vt:vector size="47" baseType="lpstr">
      <vt:lpstr>Arial</vt:lpstr>
      <vt:lpstr>Calibri</vt:lpstr>
      <vt:lpstr>Consolas</vt:lpstr>
      <vt:lpstr>Courier New</vt:lpstr>
      <vt:lpstr>Segoe</vt:lpstr>
      <vt:lpstr>Segoe Semibold</vt:lpstr>
      <vt:lpstr>Wingdings</vt:lpstr>
      <vt:lpstr>1-10070 Microsoft Research 2008</vt:lpstr>
      <vt:lpstr>White with Courier font for code slides</vt:lpstr>
      <vt:lpstr>A Parametric Segmentation Functor for Fully Automatic and Scalable Array Content Analysis</vt:lpstr>
      <vt:lpstr>The problem: Array analysis</vt:lpstr>
      <vt:lpstr>Haven’t we solved it yet?</vt:lpstr>
      <vt:lpstr>Functor abstract domain by example</vt:lpstr>
      <vt:lpstr>Array Materialization</vt:lpstr>
      <vt:lpstr>‘?’ Removal</vt:lpstr>
      <vt:lpstr>Constant Assignment</vt:lpstr>
      <vt:lpstr>Test</vt:lpstr>
      <vt:lpstr>Array assignment</vt:lpstr>
      <vt:lpstr>Scalar Assignment</vt:lpstr>
      <vt:lpstr>Join</vt:lpstr>
      <vt:lpstr>Segment unification</vt:lpstr>
      <vt:lpstr>After the first iteration</vt:lpstr>
      <vt:lpstr>Test</vt:lpstr>
      <vt:lpstr>Array assignment</vt:lpstr>
      <vt:lpstr>Scalar assignement</vt:lpstr>
      <vt:lpstr>Widening</vt:lpstr>
      <vt:lpstr>Fixpoint</vt:lpstr>
      <vt:lpstr>Reduction</vt:lpstr>
      <vt:lpstr>Abstract Semantics</vt:lpstr>
      <vt:lpstr>The Functor FunArray</vt:lpstr>
      <vt:lpstr>Segment bounds</vt:lpstr>
      <vt:lpstr>Disjunction: Partitions &amp; co.</vt:lpstr>
      <vt:lpstr>Disjunction: Our approach</vt:lpstr>
      <vt:lpstr>Segment Abstraction</vt:lpstr>
      <vt:lpstr>Segmentation Unification</vt:lpstr>
      <vt:lpstr>Read: x = a[exp]</vt:lpstr>
      <vt:lpstr>Write: a[exp] = x</vt:lpstr>
      <vt:lpstr>Scalar assignment</vt:lpstr>
      <vt:lpstr>Assumptions (and tests)</vt:lpstr>
      <vt:lpstr>Implementation</vt:lpstr>
      <vt:lpstr>Results</vt:lpstr>
      <vt:lpstr>More?</vt:lpstr>
      <vt:lpstr>To Sum up…</vt:lpstr>
      <vt:lpstr>Backup slides</vt:lpstr>
      <vt:lpstr>Is this as Array Partitions?</vt:lpstr>
      <vt:lpstr>Calls</vt:lpstr>
      <vt:lpstr>Multiple arrays as parameters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Parametric Segmentation Functor for Fully Automatic and Scalable Array Content Analysis</dc:title>
  <dc:creator>Francesco Logozzo</dc:creator>
  <cp:lastModifiedBy>Francesco Logozzo</cp:lastModifiedBy>
  <cp:revision>123</cp:revision>
  <dcterms:created xsi:type="dcterms:W3CDTF">2006-08-16T00:00:00Z</dcterms:created>
  <dcterms:modified xsi:type="dcterms:W3CDTF">2014-04-18T18:28:18Z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0x0101007D4333E62D6A10468C2031752F2C00BE</vt:lpwstr>
  </property>
</Properties>
</file>