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2.xml" ContentType="application/vnd.openxmlformats-officedocument.presentationml.tags+xml"/>
  <Override PartName="/ppt/notesSlides/notesSlide8.xml" ContentType="application/vnd.openxmlformats-officedocument.presentationml.notesSlide+xml"/>
  <Override PartName="/ppt/tags/tag3.xml" ContentType="application/vnd.openxmlformats-officedocument.presentationml.tags+xml"/>
  <Override PartName="/ppt/notesSlides/notesSlide9.xml" ContentType="application/vnd.openxmlformats-officedocument.presentationml.notesSlide+xml"/>
  <Override PartName="/ppt/tags/tag4.xml" ContentType="application/vnd.openxmlformats-officedocument.presentationml.tags+xml"/>
  <Override PartName="/ppt/notesSlides/notesSlide10.xml" ContentType="application/vnd.openxmlformats-officedocument.presentationml.notesSlide+xml"/>
  <Override PartName="/ppt/tags/tag5.xml" ContentType="application/vnd.openxmlformats-officedocument.presentationml.tags+xml"/>
  <Override PartName="/ppt/notesSlides/notesSlide11.xml" ContentType="application/vnd.openxmlformats-officedocument.presentationml.notesSlide+xml"/>
  <Override PartName="/ppt/tags/tag6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95" r:id="rId4"/>
  </p:sldMasterIdLst>
  <p:notesMasterIdLst>
    <p:notesMasterId r:id="rId35"/>
  </p:notesMasterIdLst>
  <p:handoutMasterIdLst>
    <p:handoutMasterId r:id="rId36"/>
  </p:handoutMasterIdLst>
  <p:sldIdLst>
    <p:sldId id="256" r:id="rId5"/>
    <p:sldId id="257" r:id="rId6"/>
    <p:sldId id="258" r:id="rId7"/>
    <p:sldId id="261" r:id="rId8"/>
    <p:sldId id="264" r:id="rId9"/>
    <p:sldId id="259" r:id="rId10"/>
    <p:sldId id="262" r:id="rId11"/>
    <p:sldId id="263" r:id="rId12"/>
    <p:sldId id="265" r:id="rId13"/>
    <p:sldId id="266" r:id="rId14"/>
    <p:sldId id="267" r:id="rId15"/>
    <p:sldId id="268" r:id="rId16"/>
    <p:sldId id="270" r:id="rId17"/>
    <p:sldId id="269" r:id="rId18"/>
    <p:sldId id="273" r:id="rId19"/>
    <p:sldId id="274" r:id="rId20"/>
    <p:sldId id="272" r:id="rId21"/>
    <p:sldId id="275" r:id="rId22"/>
    <p:sldId id="276" r:id="rId23"/>
    <p:sldId id="277" r:id="rId24"/>
    <p:sldId id="271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</p:sldIdLst>
  <p:sldSz cx="12192000" cy="6858000"/>
  <p:notesSz cx="9312275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5319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4801" y="0"/>
            <a:ext cx="4035319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9B4D2-DEC6-4774-9C54-A68C9D2AFD4F}" type="datetimeFigureOut">
              <a:rPr lang="en-US" smtClean="0"/>
              <a:t>10/20/2012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1"/>
            <a:ext cx="4035319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4801" y="6513911"/>
            <a:ext cx="4035319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F93AA-8C47-4F52-8560-FE4CF027B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277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5319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4801" y="0"/>
            <a:ext cx="4035319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B0747-90ED-4216-B3BF-079F75AFC5FA}" type="datetimeFigureOut">
              <a:rPr lang="en-US"/>
              <a:t>10/20/2012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98738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1228" y="3300412"/>
            <a:ext cx="744982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1"/>
            <a:ext cx="4035319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4801" y="6513911"/>
            <a:ext cx="4035319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46139-4166-4B6D-9715-D0B8D4D60B7E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320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46139-4166-4B6D-9715-D0B8D4D60B7E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3802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46139-4166-4B6D-9715-D0B8D4D60B7E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9348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46139-4166-4B6D-9715-D0B8D4D60B7E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2921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46139-4166-4B6D-9715-D0B8D4D60B7E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2770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46139-4166-4B6D-9715-D0B8D4D60B7E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6073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46139-4166-4B6D-9715-D0B8D4D60B7E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220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46139-4166-4B6D-9715-D0B8D4D60B7E}" type="slidenum">
              <a:rPr lang="en-US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1435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46139-4166-4B6D-9715-D0B8D4D60B7E}" type="slidenum">
              <a:rPr lang="en-US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5159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46139-4166-4B6D-9715-D0B8D4D60B7E}" type="slidenum">
              <a:rPr lang="en-US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5808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46139-4166-4B6D-9715-D0B8D4D60B7E}" type="slidenum">
              <a:rPr lang="en-US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519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46139-4166-4B6D-9715-D0B8D4D60B7E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945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46139-4166-4B6D-9715-D0B8D4D60B7E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884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46139-4166-4B6D-9715-D0B8D4D60B7E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151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46139-4166-4B6D-9715-D0B8D4D60B7E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08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46139-4166-4B6D-9715-D0B8D4D60B7E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9878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46139-4166-4B6D-9715-D0B8D4D60B7E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8420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46139-4166-4B6D-9715-D0B8D4D60B7E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367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46139-4166-4B6D-9715-D0B8D4D60B7E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215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10/20/2012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443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smtClean="0"/>
              <a:t>10/20/2012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894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smtClean="0"/>
              <a:t>10/20/2012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27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smtClean="0"/>
              <a:t>10/20/2012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840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660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smtClean="0"/>
              <a:t>10/20/2012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737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smtClean="0"/>
              <a:t>10/20/2012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847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smtClean="0"/>
              <a:t>10/20/2012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936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smtClean="0"/>
              <a:t>10/20/2012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924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smtClean="0"/>
              <a:t>10/20/2012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713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10/20/2012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797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10/20/2012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351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6" r:id="rId1"/>
    <p:sldLayoutId id="2147484397" r:id="rId2"/>
    <p:sldLayoutId id="2147484398" r:id="rId3"/>
    <p:sldLayoutId id="2147484399" r:id="rId4"/>
    <p:sldLayoutId id="2147484400" r:id="rId5"/>
    <p:sldLayoutId id="2147484401" r:id="rId6"/>
    <p:sldLayoutId id="2147484402" r:id="rId7"/>
    <p:sldLayoutId id="2147484403" r:id="rId8"/>
    <p:sldLayoutId id="2147484404" r:id="rId9"/>
    <p:sldLayoutId id="2147484405" r:id="rId10"/>
    <p:sldLayoutId id="2147484406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b="1" dirty="0"/>
              <a:t>An Abstract Interpretation Framework for Refactoring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P. Cousot, </a:t>
            </a:r>
            <a:r>
              <a:rPr lang="en-US" sz="2800" i="1" dirty="0" smtClean="0"/>
              <a:t>NYU, ENS, CNRS, INRIA</a:t>
            </a:r>
            <a:endParaRPr lang="en-US" i="1" dirty="0" smtClean="0"/>
          </a:p>
          <a:p>
            <a:r>
              <a:rPr lang="en-US" dirty="0" smtClean="0"/>
              <a:t>R. Cousot, </a:t>
            </a:r>
            <a:r>
              <a:rPr lang="en-US" sz="2800" i="1" dirty="0" smtClean="0"/>
              <a:t>ENS, CNRS, INRIA</a:t>
            </a:r>
            <a:endParaRPr lang="en-US" i="1" dirty="0" smtClean="0"/>
          </a:p>
          <a:p>
            <a:r>
              <a:rPr lang="en-US" u="sng" dirty="0" smtClean="0"/>
              <a:t>F. Logozzo</a:t>
            </a:r>
            <a:r>
              <a:rPr lang="en-US" dirty="0" smtClean="0"/>
              <a:t>, M. Barnett, </a:t>
            </a:r>
            <a:r>
              <a:rPr lang="en-US" sz="2800" i="1" dirty="0" smtClean="0"/>
              <a:t>Microsoft Research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87489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verification of the callee should still go through</a:t>
            </a:r>
          </a:p>
          <a:p>
            <a:r>
              <a:rPr lang="en-US" dirty="0" smtClean="0"/>
              <a:t>Counterexample:  Valid and safe contract, but not complete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00282" y="3542443"/>
            <a:ext cx="5415337" cy="65283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217858"/>
              </p:ext>
            </p:extLst>
          </p:nvPr>
        </p:nvGraphicFramePr>
        <p:xfrm>
          <a:off x="545815" y="3074291"/>
          <a:ext cx="11376487" cy="228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0387"/>
                <a:gridCol w="60461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public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Decrement(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x)</a:t>
                      </a:r>
                    </a:p>
                    <a:p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{</a:t>
                      </a:r>
                    </a:p>
                    <a:p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nsolas" panose="020B0609020204030204" pitchFamily="49" charset="0"/>
                        </a:rPr>
                        <a:t> Contract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.Requires(x &gt;= 5);</a:t>
                      </a:r>
                    </a:p>
                    <a:p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nsolas" panose="020B0609020204030204" pitchFamily="49" charset="0"/>
                        </a:rPr>
                        <a:t> Contract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.Ensures(</a:t>
                      </a:r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nsolas" panose="020B0609020204030204" pitchFamily="49" charset="0"/>
                        </a:rPr>
                        <a:t>Contract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.Result&lt;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&gt;() &gt;=0);</a:t>
                      </a:r>
                    </a:p>
                    <a:p>
                      <a:endParaRPr lang="en-US" sz="1600" dirty="0" smtClean="0">
                        <a:solidFill>
                          <a:prstClr val="black"/>
                        </a:solidFill>
                        <a:latin typeface="Consolas" panose="020B0609020204030204" pitchFamily="49" charset="0"/>
                      </a:endParaRPr>
                    </a:p>
                    <a:p>
                      <a:r>
                        <a:rPr lang="en-US" sz="1600" baseline="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 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x = NewMethod(x);</a:t>
                      </a:r>
                    </a:p>
                    <a:p>
                      <a:endParaRPr lang="en-US" sz="1600" dirty="0" smtClean="0">
                        <a:solidFill>
                          <a:prstClr val="black"/>
                        </a:solidFill>
                        <a:latin typeface="Consolas" panose="020B0609020204030204" pitchFamily="49" charset="0"/>
                      </a:endParaRPr>
                    </a:p>
                    <a:p>
                      <a:r>
                        <a:rPr lang="en-US" sz="1600" baseline="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 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return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x;</a:t>
                      </a:r>
                    </a:p>
                    <a:p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}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private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static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NewMethod(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x)</a:t>
                      </a:r>
                    </a:p>
                    <a:p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{</a:t>
                      </a:r>
                    </a:p>
                    <a:p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nsolas" panose="020B0609020204030204" pitchFamily="49" charset="0"/>
                        </a:rPr>
                        <a:t>  Contract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.Requires(x &gt;= 5);</a:t>
                      </a:r>
                    </a:p>
                    <a:p>
                      <a:r>
                        <a:rPr lang="en-US" sz="1600" b="1" baseline="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 </a:t>
                      </a:r>
                      <a:r>
                        <a:rPr lang="en-US" sz="1600" b="1" dirty="0" smtClean="0">
                          <a:solidFill>
                            <a:srgbClr val="2B91AF"/>
                          </a:solidFill>
                          <a:latin typeface="Consolas" panose="020B0609020204030204" pitchFamily="49" charset="0"/>
                        </a:rPr>
                        <a:t>Contract</a:t>
                      </a:r>
                      <a:r>
                        <a:rPr lang="en-US" sz="1600" b="1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.Ensures(</a:t>
                      </a:r>
                      <a:r>
                        <a:rPr lang="en-US" sz="1600" b="1" dirty="0" smtClean="0">
                          <a:solidFill>
                            <a:srgbClr val="2B91AF"/>
                          </a:solidFill>
                          <a:latin typeface="Consolas" panose="020B0609020204030204" pitchFamily="49" charset="0"/>
                        </a:rPr>
                        <a:t>Contract</a:t>
                      </a:r>
                      <a:r>
                        <a:rPr lang="en-US" sz="1600" b="1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.Result&lt;</a:t>
                      </a:r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en-US" sz="1600" b="1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&gt;() &lt;= x);</a:t>
                      </a:r>
                    </a:p>
                    <a:p>
                      <a:endParaRPr lang="en-US" sz="1600" dirty="0" smtClean="0">
                        <a:solidFill>
                          <a:prstClr val="black"/>
                        </a:solidFill>
                        <a:latin typeface="Consolas" panose="020B0609020204030204" pitchFamily="49" charset="0"/>
                      </a:endParaRPr>
                    </a:p>
                    <a:p>
                      <a:r>
                        <a:rPr lang="en-US" sz="1600" baseline="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 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while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(x != 0) x--;</a:t>
                      </a:r>
                    </a:p>
                    <a:p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  </a:t>
                      </a:r>
                    </a:p>
                    <a:p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  return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x;</a:t>
                      </a:r>
                    </a:p>
                    <a:p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}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2975225" y="4195280"/>
            <a:ext cx="1723996" cy="88560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Can’t prove ensures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9227906" y="4195279"/>
            <a:ext cx="1423399" cy="784833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ok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7383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00282" y="3542443"/>
            <a:ext cx="5415337" cy="65283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inferred contract is the most general satisfying Validity, Safety, and Completeness</a:t>
            </a:r>
          </a:p>
          <a:p>
            <a:r>
              <a:rPr lang="en-US" dirty="0" smtClean="0"/>
              <a:t>Counterexample: Valid, Safe, Complete but not General contract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247783"/>
              </p:ext>
            </p:extLst>
          </p:nvPr>
        </p:nvGraphicFramePr>
        <p:xfrm>
          <a:off x="545815" y="3074291"/>
          <a:ext cx="11376487" cy="228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0387"/>
                <a:gridCol w="60461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public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Decrement(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x)</a:t>
                      </a:r>
                    </a:p>
                    <a:p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{</a:t>
                      </a:r>
                    </a:p>
                    <a:p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nsolas" panose="020B0609020204030204" pitchFamily="49" charset="0"/>
                        </a:rPr>
                        <a:t> Contract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.Requires(x &gt;= 5);</a:t>
                      </a:r>
                    </a:p>
                    <a:p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nsolas" panose="020B0609020204030204" pitchFamily="49" charset="0"/>
                        </a:rPr>
                        <a:t> Contract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.Ensures(</a:t>
                      </a:r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nsolas" panose="020B0609020204030204" pitchFamily="49" charset="0"/>
                        </a:rPr>
                        <a:t>Contract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.Result&lt;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&gt;() &gt;=0);</a:t>
                      </a:r>
                    </a:p>
                    <a:p>
                      <a:endParaRPr lang="en-US" sz="1600" dirty="0" smtClean="0">
                        <a:solidFill>
                          <a:prstClr val="black"/>
                        </a:solidFill>
                        <a:latin typeface="Consolas" panose="020B0609020204030204" pitchFamily="49" charset="0"/>
                      </a:endParaRPr>
                    </a:p>
                    <a:p>
                      <a:r>
                        <a:rPr lang="en-US" sz="1600" baseline="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 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x = NewMethod(x);</a:t>
                      </a:r>
                    </a:p>
                    <a:p>
                      <a:endParaRPr lang="en-US" sz="1600" dirty="0" smtClean="0">
                        <a:solidFill>
                          <a:prstClr val="black"/>
                        </a:solidFill>
                        <a:latin typeface="Consolas" panose="020B0609020204030204" pitchFamily="49" charset="0"/>
                      </a:endParaRPr>
                    </a:p>
                    <a:p>
                      <a:r>
                        <a:rPr lang="en-US" sz="1600" baseline="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 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return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x;</a:t>
                      </a:r>
                    </a:p>
                    <a:p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}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private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static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NewMethod(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x)</a:t>
                      </a:r>
                    </a:p>
                    <a:p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{</a:t>
                      </a:r>
                    </a:p>
                    <a:p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nsolas" panose="020B0609020204030204" pitchFamily="49" charset="0"/>
                        </a:rPr>
                        <a:t>  </a:t>
                      </a:r>
                      <a:r>
                        <a:rPr lang="en-US" sz="1600" b="1" dirty="0" smtClean="0">
                          <a:solidFill>
                            <a:srgbClr val="2B91AF"/>
                          </a:solidFill>
                          <a:latin typeface="Consolas" panose="020B0609020204030204" pitchFamily="49" charset="0"/>
                        </a:rPr>
                        <a:t>Contract</a:t>
                      </a:r>
                      <a:r>
                        <a:rPr lang="en-US" sz="1600" b="1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.Requires(x &gt;= 5);</a:t>
                      </a:r>
                    </a:p>
                    <a:p>
                      <a:r>
                        <a:rPr lang="en-US" sz="1600" baseline="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 </a:t>
                      </a:r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nsolas" panose="020B0609020204030204" pitchFamily="49" charset="0"/>
                        </a:rPr>
                        <a:t>Contract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.Ensures(</a:t>
                      </a:r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nsolas" panose="020B0609020204030204" pitchFamily="49" charset="0"/>
                        </a:rPr>
                        <a:t>Contract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.Result&lt;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&gt;() ==</a:t>
                      </a:r>
                      <a:r>
                        <a:rPr lang="en-US" sz="1600" baseline="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0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);</a:t>
                      </a:r>
                    </a:p>
                    <a:p>
                      <a:endParaRPr lang="en-US" sz="1600" dirty="0" smtClean="0">
                        <a:solidFill>
                          <a:prstClr val="black"/>
                        </a:solidFill>
                        <a:latin typeface="Consolas" panose="020B0609020204030204" pitchFamily="49" charset="0"/>
                      </a:endParaRPr>
                    </a:p>
                    <a:p>
                      <a:r>
                        <a:rPr lang="en-US" sz="1600" baseline="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 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while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(x != 0) x--;</a:t>
                      </a:r>
                    </a:p>
                    <a:p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  </a:t>
                      </a:r>
                    </a:p>
                    <a:p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  return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x;</a:t>
                      </a:r>
                    </a:p>
                    <a:p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}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2975225" y="4195280"/>
            <a:ext cx="1423399" cy="784833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ok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8692793" y="4195279"/>
            <a:ext cx="1423399" cy="784833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ok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8981754" y="3005109"/>
            <a:ext cx="1816813" cy="78483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Requires too strong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81906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00282" y="3542443"/>
            <a:ext cx="5415337" cy="65283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Valid, Safe, Complete, and General contract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456675"/>
              </p:ext>
            </p:extLst>
          </p:nvPr>
        </p:nvGraphicFramePr>
        <p:xfrm>
          <a:off x="545815" y="3074291"/>
          <a:ext cx="11376487" cy="228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0387"/>
                <a:gridCol w="60461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public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Decrement(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x)</a:t>
                      </a:r>
                    </a:p>
                    <a:p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{</a:t>
                      </a:r>
                    </a:p>
                    <a:p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nsolas" panose="020B0609020204030204" pitchFamily="49" charset="0"/>
                        </a:rPr>
                        <a:t> Contract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.Requires(x &gt;= 5);</a:t>
                      </a:r>
                    </a:p>
                    <a:p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nsolas" panose="020B0609020204030204" pitchFamily="49" charset="0"/>
                        </a:rPr>
                        <a:t> Contract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.Ensures(</a:t>
                      </a:r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nsolas" panose="020B0609020204030204" pitchFamily="49" charset="0"/>
                        </a:rPr>
                        <a:t>Contract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.Result&lt;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&gt;() &gt;=0);</a:t>
                      </a:r>
                    </a:p>
                    <a:p>
                      <a:endParaRPr lang="en-US" sz="1600" dirty="0" smtClean="0">
                        <a:solidFill>
                          <a:prstClr val="black"/>
                        </a:solidFill>
                        <a:latin typeface="Consolas" panose="020B0609020204030204" pitchFamily="49" charset="0"/>
                      </a:endParaRPr>
                    </a:p>
                    <a:p>
                      <a:r>
                        <a:rPr lang="en-US" sz="1600" baseline="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 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x = NewMethod(x);</a:t>
                      </a:r>
                    </a:p>
                    <a:p>
                      <a:endParaRPr lang="en-US" sz="1600" dirty="0" smtClean="0">
                        <a:solidFill>
                          <a:prstClr val="black"/>
                        </a:solidFill>
                        <a:latin typeface="Consolas" panose="020B0609020204030204" pitchFamily="49" charset="0"/>
                      </a:endParaRPr>
                    </a:p>
                    <a:p>
                      <a:r>
                        <a:rPr lang="en-US" sz="1600" baseline="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 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return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x;</a:t>
                      </a:r>
                    </a:p>
                    <a:p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}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private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static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NewMethod(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x)</a:t>
                      </a:r>
                    </a:p>
                    <a:p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{</a:t>
                      </a:r>
                    </a:p>
                    <a:p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nsolas" panose="020B0609020204030204" pitchFamily="49" charset="0"/>
                        </a:rPr>
                        <a:t>  </a:t>
                      </a:r>
                      <a:r>
                        <a:rPr lang="en-US" sz="1600" b="1" dirty="0" smtClean="0">
                          <a:solidFill>
                            <a:srgbClr val="2B91AF"/>
                          </a:solidFill>
                          <a:latin typeface="Consolas" panose="020B0609020204030204" pitchFamily="49" charset="0"/>
                        </a:rPr>
                        <a:t>Contract</a:t>
                      </a:r>
                      <a:r>
                        <a:rPr lang="en-US" sz="1600" b="1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.Requires(x &gt;= 0);</a:t>
                      </a:r>
                    </a:p>
                    <a:p>
                      <a:r>
                        <a:rPr lang="en-US" sz="1600" baseline="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 </a:t>
                      </a:r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nsolas" panose="020B0609020204030204" pitchFamily="49" charset="0"/>
                        </a:rPr>
                        <a:t>Contract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.Ensures(</a:t>
                      </a:r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nsolas" panose="020B0609020204030204" pitchFamily="49" charset="0"/>
                        </a:rPr>
                        <a:t>Contract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.Result&lt;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&gt;() ==</a:t>
                      </a:r>
                      <a:r>
                        <a:rPr lang="en-US" sz="1600" baseline="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0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);</a:t>
                      </a:r>
                    </a:p>
                    <a:p>
                      <a:endParaRPr lang="en-US" sz="1600" dirty="0" smtClean="0">
                        <a:solidFill>
                          <a:prstClr val="black"/>
                        </a:solidFill>
                        <a:latin typeface="Consolas" panose="020B0609020204030204" pitchFamily="49" charset="0"/>
                      </a:endParaRPr>
                    </a:p>
                    <a:p>
                      <a:r>
                        <a:rPr lang="en-US" sz="1600" baseline="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 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while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(x != 0) x--;</a:t>
                      </a:r>
                    </a:p>
                    <a:p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  </a:t>
                      </a:r>
                    </a:p>
                    <a:p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  return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x;</a:t>
                      </a:r>
                    </a:p>
                    <a:p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}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2975225" y="4195280"/>
            <a:ext cx="1423399" cy="784833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ok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692793" y="4195279"/>
            <a:ext cx="1423399" cy="784833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ok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795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Formalization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922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Algebraic Hoare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to </a:t>
            </a:r>
            <a:r>
              <a:rPr lang="en-US" dirty="0" smtClean="0">
                <a:solidFill>
                  <a:srgbClr val="FF0000"/>
                </a:solidFill>
              </a:rPr>
              <a:t>formalize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what a static analyzer does, in particular method calls</a:t>
            </a:r>
          </a:p>
          <a:p>
            <a:r>
              <a:rPr lang="en-US" dirty="0" smtClean="0"/>
              <a:t>Hoare Logic is the natural candidate</a:t>
            </a:r>
          </a:p>
          <a:p>
            <a:pPr lvl="1"/>
            <a:r>
              <a:rPr lang="en-US" dirty="0" smtClean="0"/>
              <a:t>However, it is already an </a:t>
            </a:r>
            <a:r>
              <a:rPr lang="en-US" dirty="0" smtClean="0">
                <a:solidFill>
                  <a:srgbClr val="FF0000"/>
                </a:solidFill>
              </a:rPr>
              <a:t>abstraction</a:t>
            </a:r>
            <a:r>
              <a:rPr lang="en-US" dirty="0" smtClean="0"/>
              <a:t> of the </a:t>
            </a:r>
            <a:r>
              <a:rPr lang="en-US" dirty="0" smtClean="0">
                <a:solidFill>
                  <a:srgbClr val="FF0000"/>
                </a:solidFill>
              </a:rPr>
              <a:t>concrete</a:t>
            </a:r>
            <a:r>
              <a:rPr lang="en-US" dirty="0" smtClean="0"/>
              <a:t> semantics</a:t>
            </a:r>
          </a:p>
          <a:p>
            <a:r>
              <a:rPr lang="en-US" dirty="0" smtClean="0"/>
              <a:t>We define a concrete Hoare logic where predicates are replaced by sets</a:t>
            </a:r>
          </a:p>
          <a:p>
            <a:pPr algn="ctr"/>
            <a:r>
              <a:rPr lang="en-US" dirty="0" smtClean="0"/>
              <a:t>{ P}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dirty="0" smtClean="0"/>
              <a:t> { Q } 		P ∈ ℘(Σ) and Q </a:t>
            </a:r>
            <a:r>
              <a:rPr lang="en-US" dirty="0"/>
              <a:t>∈ ℘(</a:t>
            </a:r>
            <a:r>
              <a:rPr lang="en-US" dirty="0" smtClean="0"/>
              <a:t>Σ × </a:t>
            </a:r>
            <a:r>
              <a:rPr lang="en-US" dirty="0"/>
              <a:t>Σ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 deduction rules are as usual</a:t>
            </a:r>
          </a:p>
          <a:p>
            <a:pPr lvl="1"/>
            <a:r>
              <a:rPr lang="en-US" dirty="0" smtClean="0"/>
              <a:t>Details in the paper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041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Orders on contracts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Covariant order</a:t>
            </a:r>
            <a:r>
              <a:rPr lang="en-US" dirty="0"/>
              <a:t> ⟹</a:t>
            </a:r>
            <a:endParaRPr lang="en-US" dirty="0" smtClean="0">
              <a:solidFill>
                <a:schemeClr val="accent1"/>
              </a:solidFill>
            </a:endParaRPr>
          </a:p>
          <a:p>
            <a:pPr lvl="1"/>
            <a:r>
              <a:rPr lang="en-US" dirty="0"/>
              <a:t>Intuition: </a:t>
            </a:r>
            <a:r>
              <a:rPr lang="en-US" dirty="0" smtClean="0"/>
              <a:t>a </a:t>
            </a:r>
            <a:r>
              <a:rPr lang="en-US" dirty="0"/>
              <a:t>stronger </a:t>
            </a:r>
            <a:r>
              <a:rPr lang="en-US" dirty="0" smtClean="0"/>
              <a:t>precondition </a:t>
            </a:r>
            <a:r>
              <a:rPr lang="en-US" dirty="0"/>
              <a:t>is better for the </a:t>
            </a:r>
            <a:r>
              <a:rPr lang="en-US" dirty="0" smtClean="0"/>
              <a:t>callee</a:t>
            </a:r>
          </a:p>
          <a:p>
            <a:pPr lvl="1" algn="ctr"/>
            <a:r>
              <a:rPr lang="en-US" dirty="0" smtClean="0"/>
              <a:t>P, Q ⟹ P’, Q’ iff P</a:t>
            </a:r>
            <a:r>
              <a:rPr lang="en-US" dirty="0"/>
              <a:t> </a:t>
            </a:r>
            <a:r>
              <a:rPr lang="en-US" dirty="0" smtClean="0"/>
              <a:t>⊆ P’ and Q ⊆ Q’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Contravariant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order </a:t>
            </a:r>
            <a:r>
              <a:rPr lang="en-US" dirty="0"/>
              <a:t>→</a:t>
            </a:r>
            <a:endParaRPr lang="en-US" dirty="0" smtClean="0"/>
          </a:p>
          <a:p>
            <a:pPr lvl="1"/>
            <a:r>
              <a:rPr lang="en-US" dirty="0" smtClean="0"/>
              <a:t>Intuition: a →-stronger contract is more general (better for the caller)</a:t>
            </a:r>
          </a:p>
          <a:p>
            <a:pPr lvl="1" algn="ctr"/>
            <a:r>
              <a:rPr lang="en-US" dirty="0"/>
              <a:t>P, Q →</a:t>
            </a:r>
            <a:r>
              <a:rPr lang="en-US" dirty="0" smtClean="0"/>
              <a:t> </a:t>
            </a:r>
            <a:r>
              <a:rPr lang="en-US" dirty="0"/>
              <a:t>P’, Q’ iff </a:t>
            </a:r>
            <a:r>
              <a:rPr lang="en-US" dirty="0" smtClean="0"/>
              <a:t>P’ </a:t>
            </a:r>
            <a:r>
              <a:rPr lang="en-US" dirty="0"/>
              <a:t>⊆ </a:t>
            </a:r>
            <a:r>
              <a:rPr lang="en-US" dirty="0" smtClean="0"/>
              <a:t>P </a:t>
            </a:r>
            <a:r>
              <a:rPr lang="en-US" dirty="0"/>
              <a:t>and Q ⊆ </a:t>
            </a:r>
            <a:r>
              <a:rPr lang="en-US" dirty="0" smtClean="0"/>
              <a:t>Q’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Note: formal (and more correct) definition in the paper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6817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notation…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m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/>
              <a:t>is the </a:t>
            </a:r>
            <a:r>
              <a:rPr lang="en-US" dirty="0" smtClean="0">
                <a:solidFill>
                  <a:srgbClr val="FF0000"/>
                </a:solidFill>
              </a:rPr>
              <a:t>refactored </a:t>
            </a:r>
            <a:r>
              <a:rPr lang="en-US" dirty="0" smtClean="0"/>
              <a:t>(extracted) method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baseline="-25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/>
              <a:t>denotes </a:t>
            </a:r>
            <a:r>
              <a:rPr lang="en-US" dirty="0"/>
              <a:t>the </a:t>
            </a:r>
            <a:r>
              <a:rPr lang="en-US" dirty="0" smtClean="0"/>
              <a:t>selected code (to be extracted) </a:t>
            </a:r>
          </a:p>
          <a:p>
            <a:pPr lvl="1"/>
            <a:r>
              <a:rPr lang="en-US" dirty="0" smtClean="0"/>
              <a:t>It is the </a:t>
            </a:r>
            <a:r>
              <a:rPr lang="en-US" dirty="0" smtClean="0">
                <a:solidFill>
                  <a:srgbClr val="FF0000"/>
                </a:solidFill>
              </a:rPr>
              <a:t>body </a:t>
            </a:r>
            <a:r>
              <a:rPr lang="en-US" dirty="0" smtClean="0"/>
              <a:t>of the extracted method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m</a:t>
            </a:r>
            <a:endParaRPr lang="en-US" dirty="0" smtClean="0"/>
          </a:p>
          <a:p>
            <a:r>
              <a:rPr lang="en-US" dirty="0"/>
              <a:t>P</a:t>
            </a:r>
            <a:r>
              <a:rPr lang="en-US" baseline="-25000" dirty="0"/>
              <a:t>m</a:t>
            </a:r>
            <a:r>
              <a:rPr lang="en-US" dirty="0"/>
              <a:t>, Q</a:t>
            </a:r>
            <a:r>
              <a:rPr lang="en-US" baseline="-25000" dirty="0"/>
              <a:t>m</a:t>
            </a:r>
            <a:r>
              <a:rPr lang="en-US" dirty="0"/>
              <a:t> is the </a:t>
            </a:r>
            <a:r>
              <a:rPr lang="en-US" dirty="0">
                <a:solidFill>
                  <a:schemeClr val="tx1"/>
                </a:solidFill>
              </a:rPr>
              <a:t>most </a:t>
            </a:r>
            <a:r>
              <a:rPr lang="en-US" dirty="0"/>
              <a:t>precise </a:t>
            </a:r>
            <a:r>
              <a:rPr lang="en-US" dirty="0">
                <a:solidFill>
                  <a:srgbClr val="FF0000"/>
                </a:solidFill>
              </a:rPr>
              <a:t>safety </a:t>
            </a:r>
            <a:r>
              <a:rPr lang="en-US" dirty="0" smtClean="0">
                <a:solidFill>
                  <a:srgbClr val="FF0000"/>
                </a:solidFill>
              </a:rPr>
              <a:t>contract</a:t>
            </a:r>
            <a:r>
              <a:rPr lang="en-US" dirty="0" smtClean="0"/>
              <a:t> for a method m </a:t>
            </a:r>
          </a:p>
          <a:p>
            <a:pPr lvl="2"/>
            <a:r>
              <a:rPr lang="en-US" dirty="0" smtClean="0"/>
              <a:t>See Cousot</a:t>
            </a:r>
            <a:r>
              <a:rPr lang="en-US" dirty="0"/>
              <a:t>, Cousot &amp; Logozzo </a:t>
            </a:r>
            <a:r>
              <a:rPr lang="en-US" dirty="0" smtClean="0"/>
              <a:t>VMCAI’11</a:t>
            </a:r>
          </a:p>
          <a:p>
            <a:r>
              <a:rPr lang="en-US" dirty="0" smtClean="0"/>
              <a:t>P</a:t>
            </a:r>
            <a:r>
              <a:rPr lang="en-US" baseline="-25000" dirty="0" smtClean="0"/>
              <a:t>s</a:t>
            </a:r>
            <a:r>
              <a:rPr lang="en-US" dirty="0" smtClean="0"/>
              <a:t>, Q</a:t>
            </a:r>
            <a:r>
              <a:rPr lang="en-US" baseline="-25000" dirty="0" smtClean="0"/>
              <a:t>s </a:t>
            </a:r>
            <a:r>
              <a:rPr lang="en-US" dirty="0" smtClean="0"/>
              <a:t>is the </a:t>
            </a:r>
            <a:r>
              <a:rPr lang="en-US" dirty="0" smtClean="0">
                <a:solidFill>
                  <a:srgbClr val="FF0000"/>
                </a:solidFill>
              </a:rPr>
              <a:t>projection</a:t>
            </a:r>
            <a:r>
              <a:rPr lang="en-US" dirty="0" smtClean="0"/>
              <a:t> of the abstract state </a:t>
            </a:r>
          </a:p>
          <a:p>
            <a:pPr lvl="1"/>
            <a:r>
              <a:rPr lang="en-US" dirty="0" smtClean="0"/>
              <a:t>before the selection,</a:t>
            </a:r>
            <a:r>
              <a:rPr lang="en-US" dirty="0"/>
              <a:t> P</a:t>
            </a:r>
            <a:r>
              <a:rPr lang="en-US" baseline="-25000" dirty="0"/>
              <a:t>s</a:t>
            </a:r>
            <a:endParaRPr lang="en-US" dirty="0" smtClean="0"/>
          </a:p>
          <a:p>
            <a:pPr lvl="1"/>
            <a:r>
              <a:rPr lang="en-US" dirty="0" smtClean="0"/>
              <a:t>after the selection, Q</a:t>
            </a:r>
            <a:r>
              <a:rPr lang="en-US" baseline="-25000" dirty="0" smtClean="0"/>
              <a:t>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184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 method with contracts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refactored contract P</a:t>
            </a:r>
            <a:r>
              <a:rPr lang="en-US" baseline="-25000" dirty="0" smtClean="0">
                <a:solidFill>
                  <a:srgbClr val="FF0000"/>
                </a:solidFill>
              </a:rPr>
              <a:t>R</a:t>
            </a:r>
            <a:r>
              <a:rPr lang="en-US" dirty="0" smtClean="0">
                <a:solidFill>
                  <a:srgbClr val="FF0000"/>
                </a:solidFill>
              </a:rPr>
              <a:t>, Q</a:t>
            </a:r>
            <a:r>
              <a:rPr lang="en-US" baseline="-25000" dirty="0" smtClean="0">
                <a:solidFill>
                  <a:srgbClr val="FF0000"/>
                </a:solidFill>
              </a:rPr>
              <a:t>R</a:t>
            </a:r>
            <a:r>
              <a:rPr lang="en-US" baseline="-25000" dirty="0" smtClean="0"/>
              <a:t> </a:t>
            </a:r>
            <a:r>
              <a:rPr lang="en-US" dirty="0" smtClean="0"/>
              <a:t>is a solution to the problem if it satisfies</a:t>
            </a:r>
            <a:endParaRPr lang="en-US" baseline="-25000" dirty="0" smtClean="0"/>
          </a:p>
          <a:p>
            <a:pPr lvl="1"/>
            <a:r>
              <a:rPr lang="en-US" dirty="0" smtClean="0"/>
              <a:t>Validity</a:t>
            </a:r>
          </a:p>
          <a:p>
            <a:pPr lvl="1" algn="ctr"/>
            <a:r>
              <a:rPr lang="en-US" dirty="0" smtClean="0"/>
              <a:t>{ P</a:t>
            </a:r>
            <a:r>
              <a:rPr lang="en-US" baseline="-25000" dirty="0" smtClean="0"/>
              <a:t>R </a:t>
            </a:r>
            <a:r>
              <a:rPr lang="en-US" dirty="0" smtClean="0"/>
              <a:t>}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dirty="0" smtClean="0"/>
              <a:t> { Q</a:t>
            </a:r>
            <a:r>
              <a:rPr lang="en-US" baseline="-25000" dirty="0" smtClean="0"/>
              <a:t>R</a:t>
            </a:r>
            <a:r>
              <a:rPr lang="en-US" dirty="0" smtClean="0"/>
              <a:t> }</a:t>
            </a:r>
          </a:p>
          <a:p>
            <a:pPr lvl="1"/>
            <a:r>
              <a:rPr lang="en-US" dirty="0" smtClean="0"/>
              <a:t>Safety</a:t>
            </a:r>
          </a:p>
          <a:p>
            <a:pPr lvl="1" algn="ctr"/>
            <a:r>
              <a:rPr lang="en-US" dirty="0" smtClean="0"/>
              <a:t>P</a:t>
            </a:r>
            <a:r>
              <a:rPr lang="en-US" baseline="-25000" dirty="0" smtClean="0"/>
              <a:t>R</a:t>
            </a:r>
            <a:r>
              <a:rPr lang="en-US" dirty="0" smtClean="0"/>
              <a:t>,Q</a:t>
            </a:r>
            <a:r>
              <a:rPr lang="en-US" baseline="-25000" dirty="0" smtClean="0"/>
              <a:t>R</a:t>
            </a:r>
            <a:r>
              <a:rPr lang="en-US" dirty="0" smtClean="0"/>
              <a:t>⟹ P</a:t>
            </a:r>
            <a:r>
              <a:rPr lang="en-US" baseline="-25000" dirty="0" smtClean="0"/>
              <a:t>m</a:t>
            </a:r>
            <a:r>
              <a:rPr lang="en-US" dirty="0" smtClean="0"/>
              <a:t>, Q</a:t>
            </a:r>
            <a:r>
              <a:rPr lang="en-US" baseline="-25000" dirty="0" smtClean="0"/>
              <a:t>m</a:t>
            </a:r>
          </a:p>
          <a:p>
            <a:pPr lvl="1"/>
            <a:r>
              <a:rPr lang="en-US" dirty="0" smtClean="0"/>
              <a:t>Completeness</a:t>
            </a:r>
          </a:p>
          <a:p>
            <a:pPr lvl="1" algn="ctr"/>
            <a:r>
              <a:rPr lang="en-US" dirty="0"/>
              <a:t>P</a:t>
            </a:r>
            <a:r>
              <a:rPr lang="en-US" baseline="-25000" dirty="0"/>
              <a:t>R</a:t>
            </a:r>
            <a:r>
              <a:rPr lang="en-US" dirty="0"/>
              <a:t>,Q</a:t>
            </a:r>
            <a:r>
              <a:rPr lang="en-US" baseline="-25000" dirty="0"/>
              <a:t>R</a:t>
            </a:r>
            <a:r>
              <a:rPr lang="en-US" dirty="0"/>
              <a:t> →</a:t>
            </a:r>
            <a:r>
              <a:rPr lang="en-US" baseline="-25000" dirty="0"/>
              <a:t> </a:t>
            </a:r>
            <a:r>
              <a:rPr lang="en-US" dirty="0" smtClean="0"/>
              <a:t>P</a:t>
            </a:r>
            <a:r>
              <a:rPr lang="en-US" baseline="-25000" dirty="0" smtClean="0"/>
              <a:t>S</a:t>
            </a:r>
            <a:r>
              <a:rPr lang="en-US" dirty="0" smtClean="0"/>
              <a:t>,Q</a:t>
            </a:r>
            <a:r>
              <a:rPr lang="en-US" baseline="-25000" dirty="0" smtClean="0"/>
              <a:t>S </a:t>
            </a:r>
            <a:r>
              <a:rPr lang="en-US" dirty="0" smtClean="0"/>
              <a:t>  so that   { P</a:t>
            </a:r>
            <a:r>
              <a:rPr lang="en-US" baseline="-25000" dirty="0" smtClean="0"/>
              <a:t>s </a:t>
            </a:r>
            <a:r>
              <a:rPr lang="en-US" dirty="0" smtClean="0"/>
              <a:t>}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m(…)</a:t>
            </a:r>
            <a:r>
              <a:rPr lang="en-US" dirty="0" smtClean="0"/>
              <a:t> { Q</a:t>
            </a:r>
            <a:r>
              <a:rPr lang="en-US" baseline="-25000" dirty="0" smtClean="0"/>
              <a:t>s</a:t>
            </a:r>
            <a:r>
              <a:rPr lang="en-US" dirty="0" smtClean="0"/>
              <a:t> }</a:t>
            </a:r>
          </a:p>
          <a:p>
            <a:pPr lvl="1"/>
            <a:r>
              <a:rPr lang="en-US" dirty="0" smtClean="0"/>
              <a:t>Generality</a:t>
            </a:r>
          </a:p>
          <a:p>
            <a:pPr lvl="1" algn="ctr"/>
            <a:r>
              <a:rPr lang="en-US" dirty="0" smtClean="0"/>
              <a:t>∀</a:t>
            </a:r>
            <a:r>
              <a:rPr lang="en-US" dirty="0"/>
              <a:t> </a:t>
            </a:r>
            <a:r>
              <a:rPr lang="en-US" dirty="0" smtClean="0"/>
              <a:t>P’</a:t>
            </a:r>
            <a:r>
              <a:rPr lang="en-US" baseline="-25000" dirty="0" smtClean="0"/>
              <a:t>R</a:t>
            </a:r>
            <a:r>
              <a:rPr lang="en-US" dirty="0" smtClean="0"/>
              <a:t>,Q’</a:t>
            </a:r>
            <a:r>
              <a:rPr lang="en-US" baseline="-25000" dirty="0" smtClean="0"/>
              <a:t>R</a:t>
            </a:r>
            <a:r>
              <a:rPr lang="en-US" dirty="0" smtClean="0"/>
              <a:t> satisfying validity, safety, and completeness: P</a:t>
            </a:r>
            <a:r>
              <a:rPr lang="en-US" baseline="-25000" dirty="0" smtClean="0"/>
              <a:t>R</a:t>
            </a:r>
            <a:r>
              <a:rPr lang="en-US" dirty="0" smtClean="0"/>
              <a:t>,Q</a:t>
            </a:r>
            <a:r>
              <a:rPr lang="en-US" baseline="-25000" dirty="0" smtClean="0"/>
              <a:t>R</a:t>
            </a:r>
            <a:r>
              <a:rPr lang="en-US" dirty="0"/>
              <a:t> →</a:t>
            </a:r>
            <a:r>
              <a:rPr lang="en-US" baseline="-25000" dirty="0" smtClean="0"/>
              <a:t> </a:t>
            </a:r>
            <a:r>
              <a:rPr lang="en-US" dirty="0" smtClean="0"/>
              <a:t>P’</a:t>
            </a:r>
            <a:r>
              <a:rPr lang="en-US" baseline="-25000" dirty="0" smtClean="0"/>
              <a:t>R</a:t>
            </a:r>
            <a:r>
              <a:rPr lang="en-US" dirty="0" smtClean="0"/>
              <a:t>,Q’</a:t>
            </a:r>
            <a:r>
              <a:rPr lang="en-US" baseline="-25000" dirty="0" smtClean="0"/>
              <a:t>R</a:t>
            </a:r>
            <a:endParaRPr lang="en-US" b="1" dirty="0" smtClean="0"/>
          </a:p>
          <a:p>
            <a:r>
              <a:rPr lang="en-US" dirty="0" smtClean="0"/>
              <a:t>Theorem: The </a:t>
            </a:r>
            <a:r>
              <a:rPr lang="en-US" dirty="0"/>
              <a:t>4 requirements </a:t>
            </a:r>
            <a:r>
              <a:rPr lang="en-US" dirty="0" smtClean="0"/>
              <a:t>above are </a:t>
            </a:r>
            <a:r>
              <a:rPr lang="en-US" dirty="0">
                <a:solidFill>
                  <a:srgbClr val="FF0000"/>
                </a:solidFill>
              </a:rPr>
              <a:t>mutually independent</a:t>
            </a:r>
          </a:p>
          <a:p>
            <a:pPr lvl="1"/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18899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Declarative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Theorem: There exists a </a:t>
            </a:r>
            <a:r>
              <a:rPr lang="en-US" dirty="0" smtClean="0">
                <a:solidFill>
                  <a:srgbClr val="FF0000"/>
                </a:solidFill>
              </a:rPr>
              <a:t>unique solution</a:t>
            </a:r>
            <a:r>
              <a:rPr lang="en-US" dirty="0" smtClean="0"/>
              <a:t> for the problem:</a:t>
            </a:r>
          </a:p>
          <a:p>
            <a:pPr marL="4572" lvl="1" indent="0" algn="ctr">
              <a:buNone/>
            </a:pPr>
            <a:r>
              <a:rPr lang="en-US" dirty="0" smtClean="0"/>
              <a:t>P</a:t>
            </a:r>
            <a:r>
              <a:rPr lang="en-US" baseline="-25000" dirty="0" smtClean="0"/>
              <a:t>R</a:t>
            </a:r>
            <a:r>
              <a:rPr lang="en-US" dirty="0" smtClean="0"/>
              <a:t>,Q</a:t>
            </a:r>
            <a:r>
              <a:rPr lang="en-US" baseline="-25000" dirty="0" smtClean="0"/>
              <a:t>R </a:t>
            </a:r>
            <a:r>
              <a:rPr lang="en-US" dirty="0" smtClean="0"/>
              <a:t>= P</a:t>
            </a:r>
            <a:r>
              <a:rPr lang="en-US" baseline="-25000" dirty="0" smtClean="0"/>
              <a:t>m</a:t>
            </a:r>
            <a:r>
              <a:rPr lang="en-US" dirty="0" smtClean="0"/>
              <a:t>, post[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dirty="0" smtClean="0"/>
              <a:t>]P</a:t>
            </a:r>
            <a:r>
              <a:rPr lang="en-US" baseline="-25000" dirty="0" smtClean="0"/>
              <a:t>m </a:t>
            </a:r>
            <a:endParaRPr lang="en-US" dirty="0" smtClean="0"/>
          </a:p>
          <a:p>
            <a:pPr marL="0" indent="-251460">
              <a:buNone/>
            </a:pPr>
            <a:r>
              <a:rPr lang="en-US" dirty="0"/>
              <a:t> </a:t>
            </a:r>
            <a:r>
              <a:rPr lang="en-US" dirty="0" smtClean="0"/>
              <a:t> Drawback:</a:t>
            </a:r>
            <a:r>
              <a:rPr lang="en-US" dirty="0"/>
              <a:t> </a:t>
            </a:r>
            <a:r>
              <a:rPr lang="en-US" dirty="0" smtClean="0"/>
              <a:t>It is </a:t>
            </a:r>
            <a:r>
              <a:rPr lang="en-US" dirty="0" smtClean="0">
                <a:solidFill>
                  <a:srgbClr val="FF0000"/>
                </a:solidFill>
              </a:rPr>
              <a:t>not a feasible solution</a:t>
            </a:r>
          </a:p>
          <a:p>
            <a:pPr indent="-342900"/>
            <a:r>
              <a:rPr lang="en-US" dirty="0" smtClean="0"/>
              <a:t>P</a:t>
            </a:r>
            <a:r>
              <a:rPr lang="en-US" baseline="-25000" dirty="0" smtClean="0"/>
              <a:t>m</a:t>
            </a:r>
            <a:r>
              <a:rPr lang="en-US" dirty="0" smtClean="0"/>
              <a:t> and post[.] are not computable (only for trivial cases of finite domains)</a:t>
            </a:r>
          </a:p>
          <a:p>
            <a:r>
              <a:rPr lang="en-US" dirty="0" smtClean="0"/>
              <a:t>We need to perform some </a:t>
            </a:r>
            <a:r>
              <a:rPr lang="en-US" dirty="0" smtClean="0">
                <a:solidFill>
                  <a:srgbClr val="FF0000"/>
                </a:solidFill>
              </a:rPr>
              <a:t>abstraction</a:t>
            </a:r>
            <a:r>
              <a:rPr lang="en-US" dirty="0" smtClean="0"/>
              <a:t> to make it tractable</a:t>
            </a:r>
          </a:p>
          <a:p>
            <a:pPr indent="-342900"/>
            <a:r>
              <a:rPr lang="en-US" dirty="0" smtClean="0"/>
              <a:t>The formulation above is ill-suited for abstraction</a:t>
            </a:r>
          </a:p>
          <a:p>
            <a:pPr marL="0" indent="-251460">
              <a:buNone/>
            </a:pPr>
            <a:r>
              <a:rPr lang="en-US" dirty="0" smtClean="0"/>
              <a:t> </a:t>
            </a:r>
          </a:p>
          <a:p>
            <a:pPr marL="0" indent="-251460">
              <a:buNone/>
            </a:pPr>
            <a:r>
              <a:rPr lang="en-US" dirty="0"/>
              <a:t>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24896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Iterative Solution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Idea: give an </a:t>
            </a:r>
            <a:r>
              <a:rPr lang="en-US" dirty="0" smtClean="0">
                <a:solidFill>
                  <a:srgbClr val="FF0000"/>
                </a:solidFill>
              </a:rPr>
              <a:t>iterative characterization</a:t>
            </a:r>
            <a:r>
              <a:rPr lang="en-US" dirty="0" smtClean="0"/>
              <a:t> of the declarative solution</a:t>
            </a:r>
            <a:endParaRPr lang="en-US" dirty="0"/>
          </a:p>
          <a:p>
            <a:pPr lvl="1"/>
            <a:r>
              <a:rPr lang="en-US" dirty="0" smtClean="0"/>
              <a:t>It is easier to abstract and compensates for the lose of </a:t>
            </a:r>
            <a:r>
              <a:rPr lang="en-US" dirty="0" smtClean="0"/>
              <a:t>precision</a:t>
            </a:r>
            <a:endParaRPr lang="en-US" dirty="0" smtClean="0"/>
          </a:p>
          <a:p>
            <a:r>
              <a:rPr lang="en-US" dirty="0" smtClean="0"/>
              <a:t>Theorem: Define </a:t>
            </a:r>
          </a:p>
          <a:p>
            <a:pPr lvl="1" algn="ctr"/>
            <a:r>
              <a:rPr lang="en-US" dirty="0" smtClean="0"/>
              <a:t>F[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dirty="0"/>
              <a:t>]〈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〉  = 〈P</a:t>
            </a:r>
            <a:r>
              <a:rPr lang="en-US" baseline="-25000" dirty="0"/>
              <a:t>m</a:t>
            </a:r>
            <a:r>
              <a:rPr lang="en-US" dirty="0"/>
              <a:t> ∩ </a:t>
            </a:r>
            <a:r>
              <a:rPr lang="en-US" dirty="0" smtClean="0"/>
              <a:t>pre</a:t>
            </a:r>
            <a:r>
              <a:rPr lang="en-US" baseline="30000" dirty="0" smtClean="0"/>
              <a:t>~</a:t>
            </a:r>
            <a:r>
              <a:rPr lang="en-US" dirty="0" smtClean="0"/>
              <a:t>[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dirty="0" smtClean="0"/>
              <a:t>]</a:t>
            </a:r>
            <a:r>
              <a:rPr lang="en-US" i="1" dirty="0" smtClean="0"/>
              <a:t>Y</a:t>
            </a:r>
            <a:r>
              <a:rPr lang="en-US" dirty="0"/>
              <a:t>, Q</a:t>
            </a:r>
            <a:r>
              <a:rPr lang="en-US" baseline="-25000" dirty="0"/>
              <a:t>m</a:t>
            </a:r>
            <a:r>
              <a:rPr lang="en-US" dirty="0"/>
              <a:t> ∩ post[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dirty="0"/>
              <a:t>]</a:t>
            </a:r>
            <a:r>
              <a:rPr lang="en-US" i="1" dirty="0"/>
              <a:t>X</a:t>
            </a:r>
            <a:r>
              <a:rPr lang="en-US" dirty="0"/>
              <a:t>〉 </a:t>
            </a:r>
            <a:endParaRPr lang="en-US" dirty="0" smtClean="0"/>
          </a:p>
          <a:p>
            <a:r>
              <a:rPr lang="en-US" dirty="0" smtClean="0"/>
              <a:t>Then</a:t>
            </a:r>
          </a:p>
          <a:p>
            <a:pPr lvl="1" algn="ctr"/>
            <a:r>
              <a:rPr lang="en-US" dirty="0"/>
              <a:t>P</a:t>
            </a:r>
            <a:r>
              <a:rPr lang="en-US" baseline="-25000" dirty="0"/>
              <a:t>R</a:t>
            </a:r>
            <a:r>
              <a:rPr lang="en-US" dirty="0"/>
              <a:t>,Q</a:t>
            </a:r>
            <a:r>
              <a:rPr lang="en-US" baseline="-25000" dirty="0"/>
              <a:t>R </a:t>
            </a:r>
            <a:r>
              <a:rPr lang="en-US" dirty="0"/>
              <a:t>=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m</a:t>
            </a:r>
            <a:r>
              <a:rPr lang="en-US" dirty="0" err="1" smtClean="0"/>
              <a:t>,post</a:t>
            </a:r>
            <a:r>
              <a:rPr lang="en-US" dirty="0" smtClean="0"/>
              <a:t>[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dirty="0" smtClean="0"/>
              <a:t>]P</a:t>
            </a:r>
            <a:r>
              <a:rPr lang="en-US" baseline="-25000" dirty="0" smtClean="0"/>
              <a:t>m</a:t>
            </a:r>
            <a:r>
              <a:rPr lang="en-US" dirty="0" smtClean="0"/>
              <a:t> = gfp</a:t>
            </a:r>
            <a:r>
              <a:rPr lang="en-US" baseline="-25000" dirty="0" smtClean="0"/>
              <a:t>(Ps, Qs)</a:t>
            </a:r>
            <a:r>
              <a:rPr lang="en-US" dirty="0"/>
              <a:t> F[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dirty="0" smtClean="0"/>
              <a:t>]</a:t>
            </a:r>
          </a:p>
          <a:p>
            <a:r>
              <a:rPr lang="en-US" dirty="0" smtClean="0"/>
              <a:t>The order for the greatest fixpoint computation is →</a:t>
            </a:r>
          </a:p>
          <a:p>
            <a:r>
              <a:rPr lang="en-US" dirty="0" smtClean="0"/>
              <a:t>Intuition: </a:t>
            </a:r>
            <a:r>
              <a:rPr lang="en-US" dirty="0" smtClean="0"/>
              <a:t>improve the </a:t>
            </a:r>
            <a:r>
              <a:rPr lang="en-US" dirty="0" smtClean="0"/>
              <a:t>contract at each iteration </a:t>
            </a:r>
            <a:r>
              <a:rPr lang="en-US" dirty="0" smtClean="0"/>
              <a:t>step</a:t>
            </a:r>
          </a:p>
          <a:p>
            <a:pPr lvl="1"/>
            <a:r>
              <a:rPr lang="en-US" dirty="0" smtClean="0"/>
              <a:t>By </a:t>
            </a:r>
            <a:r>
              <a:rPr lang="en-US" dirty="0" smtClean="0">
                <a:solidFill>
                  <a:srgbClr val="FF0000"/>
                </a:solidFill>
              </a:rPr>
              <a:t>weakening </a:t>
            </a:r>
            <a:r>
              <a:rPr lang="en-US" dirty="0" smtClean="0"/>
              <a:t>the precondition and </a:t>
            </a:r>
            <a:r>
              <a:rPr lang="en-US" dirty="0" smtClean="0">
                <a:solidFill>
                  <a:srgbClr val="FF0000"/>
                </a:solidFill>
              </a:rPr>
              <a:t>strengthening</a:t>
            </a:r>
            <a:r>
              <a:rPr lang="en-US" dirty="0" smtClean="0"/>
              <a:t> the postcondition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876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Refactoring</a:t>
            </a:r>
            <a:r>
              <a:rPr lang="en-US" dirty="0"/>
              <a:t> is a very common programmer activity</a:t>
            </a:r>
          </a:p>
          <a:p>
            <a:pPr lvl="1"/>
            <a:r>
              <a:rPr lang="en-US" dirty="0"/>
              <a:t>Useful to maintain the code, avoid code bloat, etc.</a:t>
            </a:r>
          </a:p>
          <a:p>
            <a:pPr lvl="1"/>
            <a:r>
              <a:rPr lang="en-US" dirty="0"/>
              <a:t>Examples: rename, re-order parameters, extract method, etc.</a:t>
            </a:r>
          </a:p>
          <a:p>
            <a:r>
              <a:rPr lang="en-US" dirty="0"/>
              <a:t>IDEs  guarantee that the refactored program is:</a:t>
            </a:r>
          </a:p>
          <a:p>
            <a:pPr marL="713232" lvl="1" indent="-457200">
              <a:buFont typeface="+mj-lt"/>
              <a:buAutoNum type="arabicPeriod"/>
            </a:pPr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syntactically valid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program</a:t>
            </a:r>
          </a:p>
          <a:p>
            <a:pPr marL="713232" lvl="1" indent="-457200">
              <a:buFont typeface="+mj-lt"/>
              <a:buAutoNum type="arabicPeriod"/>
            </a:pPr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semantically equivalent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program</a:t>
            </a:r>
          </a:p>
          <a:p>
            <a:pPr marL="0" indent="0">
              <a:buNone/>
            </a:pPr>
            <a:r>
              <a:rPr lang="en-US" dirty="0"/>
              <a:t>There is </a:t>
            </a:r>
            <a:r>
              <a:rPr lang="en-US" dirty="0">
                <a:solidFill>
                  <a:srgbClr val="FF0000"/>
                </a:solidFill>
              </a:rPr>
              <a:t>no guarantee</a:t>
            </a:r>
            <a:r>
              <a:rPr lang="en-US" dirty="0"/>
              <a:t> about the </a:t>
            </a:r>
          </a:p>
          <a:p>
            <a:pPr marL="713232" lvl="1" indent="-4572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Preservation</a:t>
            </a:r>
            <a:r>
              <a:rPr lang="en-US" dirty="0"/>
              <a:t> of the correctness proof</a:t>
            </a:r>
          </a:p>
          <a:p>
            <a:pPr marL="713232" lvl="1" indent="-4572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Interaction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with the static analysis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956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Abstraction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98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Hoare triples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</a:t>
            </a:r>
            <a:r>
              <a:rPr lang="en-US" dirty="0" smtClean="0">
                <a:solidFill>
                  <a:srgbClr val="FF0000"/>
                </a:solidFill>
              </a:rPr>
              <a:t>abstract domains</a:t>
            </a:r>
            <a:r>
              <a:rPr lang="en-US" dirty="0" smtClean="0"/>
              <a:t> A approximating </a:t>
            </a:r>
            <a:r>
              <a:rPr lang="en-US" dirty="0"/>
              <a:t> ℘(Σ</a:t>
            </a:r>
            <a:r>
              <a:rPr lang="en-US" dirty="0" smtClean="0"/>
              <a:t>) and B </a:t>
            </a:r>
            <a:r>
              <a:rPr lang="en-US" dirty="0"/>
              <a:t> </a:t>
            </a:r>
            <a:r>
              <a:rPr lang="en-US" dirty="0" smtClean="0"/>
              <a:t>approximating ℘</a:t>
            </a:r>
            <a:r>
              <a:rPr lang="en-US" dirty="0"/>
              <a:t>(Σ × Σ</a:t>
            </a:r>
            <a:r>
              <a:rPr lang="en-US" dirty="0" smtClean="0"/>
              <a:t>)</a:t>
            </a:r>
          </a:p>
          <a:p>
            <a:r>
              <a:rPr lang="en-US" dirty="0" smtClean="0"/>
              <a:t>Define </a:t>
            </a:r>
            <a:r>
              <a:rPr lang="en-US" dirty="0" smtClean="0">
                <a:solidFill>
                  <a:srgbClr val="FF0000"/>
                </a:solidFill>
              </a:rPr>
              <a:t>abstract</a:t>
            </a:r>
            <a:r>
              <a:rPr lang="en-US" dirty="0" smtClean="0"/>
              <a:t> Hoare triples</a:t>
            </a:r>
            <a:endParaRPr lang="en-US" dirty="0"/>
          </a:p>
          <a:p>
            <a:pPr algn="ctr"/>
            <a:r>
              <a:rPr lang="en-US" u="sng" dirty="0" smtClean="0"/>
              <a:t>{</a:t>
            </a:r>
            <a:r>
              <a:rPr lang="en-US" dirty="0" smtClean="0"/>
              <a:t> </a:t>
            </a:r>
            <a:r>
              <a:rPr lang="en-US" u="sng" dirty="0" smtClean="0"/>
              <a:t>P</a:t>
            </a:r>
            <a:r>
              <a:rPr lang="en-US" dirty="0" smtClean="0"/>
              <a:t> </a:t>
            </a:r>
            <a:r>
              <a:rPr lang="en-US" u="sng" dirty="0" smtClean="0"/>
              <a:t>}</a:t>
            </a:r>
            <a:r>
              <a:rPr lang="en-US" dirty="0" smtClean="0"/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dirty="0"/>
              <a:t> </a:t>
            </a:r>
            <a:r>
              <a:rPr lang="en-US" u="sng" dirty="0" smtClean="0"/>
              <a:t>{</a:t>
            </a:r>
            <a:r>
              <a:rPr lang="en-US" dirty="0" smtClean="0"/>
              <a:t> </a:t>
            </a:r>
            <a:r>
              <a:rPr lang="en-US" u="sng" dirty="0" smtClean="0"/>
              <a:t>Q</a:t>
            </a:r>
            <a:r>
              <a:rPr lang="en-US" dirty="0" smtClean="0"/>
              <a:t> </a:t>
            </a:r>
            <a:r>
              <a:rPr lang="en-US" u="sng" dirty="0" smtClean="0"/>
              <a:t>}</a:t>
            </a:r>
            <a:r>
              <a:rPr lang="en-US" dirty="0" smtClean="0"/>
              <a:t> ⟺	 { </a:t>
            </a:r>
            <a:r>
              <a:rPr lang="en-US" dirty="0" err="1" smtClean="0"/>
              <a:t>γ</a:t>
            </a:r>
            <a:r>
              <a:rPr lang="en-US" baseline="-25000" dirty="0" err="1" smtClean="0"/>
              <a:t>A</a:t>
            </a:r>
            <a:r>
              <a:rPr lang="en-US" dirty="0" smtClean="0"/>
              <a:t>(</a:t>
            </a:r>
            <a:r>
              <a:rPr lang="en-US" u="sng" dirty="0" smtClean="0"/>
              <a:t>P</a:t>
            </a:r>
            <a:r>
              <a:rPr lang="en-US" dirty="0" smtClean="0"/>
              <a:t>) }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dirty="0"/>
              <a:t> </a:t>
            </a:r>
            <a:r>
              <a:rPr lang="en-US" dirty="0" smtClean="0"/>
              <a:t>{ </a:t>
            </a:r>
            <a:r>
              <a:rPr lang="en-US" dirty="0" err="1" smtClean="0"/>
              <a:t>γ</a:t>
            </a:r>
            <a:r>
              <a:rPr lang="en-US" baseline="-25000" dirty="0" err="1" smtClean="0"/>
              <a:t>B</a:t>
            </a:r>
            <a:r>
              <a:rPr lang="en-US" dirty="0" smtClean="0"/>
              <a:t>(</a:t>
            </a:r>
            <a:r>
              <a:rPr lang="en-US" u="sng" dirty="0" smtClean="0"/>
              <a:t>Q</a:t>
            </a:r>
            <a:r>
              <a:rPr lang="en-US" dirty="0" smtClean="0"/>
              <a:t>) </a:t>
            </a:r>
            <a:r>
              <a:rPr lang="en-US" dirty="0"/>
              <a:t>} 	</a:t>
            </a:r>
            <a:endParaRPr lang="en-US" dirty="0" smtClean="0"/>
          </a:p>
          <a:p>
            <a:r>
              <a:rPr lang="en-US" dirty="0"/>
              <a:t>Idea: replace the concrete set </a:t>
            </a:r>
            <a:r>
              <a:rPr lang="en-US" dirty="0" smtClean="0"/>
              <a:t>operations with the abstract counterparts</a:t>
            </a:r>
          </a:p>
          <a:p>
            <a:r>
              <a:rPr lang="en-US" dirty="0" smtClean="0"/>
              <a:t>Abstract Hoare triples </a:t>
            </a:r>
            <a:r>
              <a:rPr lang="en-US" dirty="0" smtClean="0">
                <a:solidFill>
                  <a:srgbClr val="FF0000"/>
                </a:solidFill>
              </a:rPr>
              <a:t>generalize </a:t>
            </a:r>
            <a:r>
              <a:rPr lang="en-US" dirty="0" smtClean="0"/>
              <a:t>usual Hoare logic</a:t>
            </a:r>
          </a:p>
          <a:p>
            <a:pPr lvl="1"/>
            <a:r>
              <a:rPr lang="en-US" dirty="0" smtClean="0"/>
              <a:t>Example: Fix A, B to be first order logic predicates</a:t>
            </a:r>
            <a:endParaRPr lang="en-US" baseline="30000" dirty="0"/>
          </a:p>
          <a:p>
            <a:r>
              <a:rPr lang="en-US" dirty="0" smtClean="0"/>
              <a:t>Question: Are the usual rules of Hoare logic </a:t>
            </a:r>
            <a:r>
              <a:rPr lang="en-US" dirty="0" smtClean="0">
                <a:solidFill>
                  <a:srgbClr val="FF0000"/>
                </a:solidFill>
              </a:rPr>
              <a:t>valid</a:t>
            </a:r>
            <a:r>
              <a:rPr lang="en-US" dirty="0" smtClean="0"/>
              <a:t> in the general case?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955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760660" y="5364079"/>
            <a:ext cx="936625" cy="39598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Counterexample:  conjunction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420371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algn="ctr"/>
            <a:r>
              <a:rPr lang="en-US" u="sng" dirty="0"/>
              <a:t>{</a:t>
            </a:r>
            <a:r>
              <a:rPr lang="en-US" dirty="0"/>
              <a:t> </a:t>
            </a:r>
            <a:r>
              <a:rPr lang="en-US" i="1" dirty="0"/>
              <a:t>x ≥ 0</a:t>
            </a:r>
            <a:r>
              <a:rPr lang="en-US" dirty="0"/>
              <a:t> </a:t>
            </a:r>
            <a:r>
              <a:rPr lang="en-US" u="sng" dirty="0"/>
              <a:t>}</a:t>
            </a:r>
            <a:r>
              <a:rPr lang="en-US" dirty="0"/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x = -x</a:t>
            </a:r>
            <a:r>
              <a:rPr lang="en-US" dirty="0"/>
              <a:t> </a:t>
            </a:r>
            <a:r>
              <a:rPr lang="en-US" u="sng" dirty="0"/>
              <a:t>{</a:t>
            </a:r>
            <a:r>
              <a:rPr lang="en-US" dirty="0"/>
              <a:t> </a:t>
            </a:r>
            <a:r>
              <a:rPr lang="en-US" i="1" dirty="0"/>
              <a:t>x ≤ </a:t>
            </a:r>
            <a:r>
              <a:rPr lang="en-US" i="1" dirty="0" smtClean="0"/>
              <a:t>0 </a:t>
            </a:r>
            <a:r>
              <a:rPr lang="en-US" u="sng" dirty="0" smtClean="0"/>
              <a:t>}</a:t>
            </a:r>
            <a:r>
              <a:rPr lang="en-US" dirty="0" smtClean="0"/>
              <a:t>   and   </a:t>
            </a:r>
            <a:r>
              <a:rPr lang="en-US" u="sng" dirty="0" smtClean="0"/>
              <a:t>{</a:t>
            </a:r>
            <a:r>
              <a:rPr lang="en-US" dirty="0" smtClean="0"/>
              <a:t> </a:t>
            </a:r>
            <a:r>
              <a:rPr lang="en-US" i="1" dirty="0" smtClean="0"/>
              <a:t>x </a:t>
            </a:r>
            <a:r>
              <a:rPr lang="en-US" i="1" dirty="0"/>
              <a:t>≤ 0</a:t>
            </a:r>
            <a:r>
              <a:rPr lang="en-US" dirty="0"/>
              <a:t> </a:t>
            </a:r>
            <a:r>
              <a:rPr lang="en-US" u="sng" dirty="0"/>
              <a:t>}</a:t>
            </a:r>
            <a:r>
              <a:rPr lang="en-US" dirty="0"/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x = -x</a:t>
            </a:r>
            <a:r>
              <a:rPr lang="en-US" dirty="0"/>
              <a:t> </a:t>
            </a:r>
            <a:r>
              <a:rPr lang="en-US" u="sng" dirty="0"/>
              <a:t>{</a:t>
            </a:r>
            <a:r>
              <a:rPr lang="en-US" dirty="0"/>
              <a:t> </a:t>
            </a:r>
            <a:r>
              <a:rPr lang="en-US" i="1" dirty="0"/>
              <a:t>x ≥ </a:t>
            </a:r>
            <a:r>
              <a:rPr lang="en-US" i="1" dirty="0" smtClean="0"/>
              <a:t>0 </a:t>
            </a:r>
            <a:r>
              <a:rPr lang="en-US" u="sng" dirty="0" smtClean="0"/>
              <a:t>}</a:t>
            </a:r>
            <a:endParaRPr lang="en-US" u="sng" dirty="0"/>
          </a:p>
          <a:p>
            <a:pPr algn="ctr"/>
            <a:r>
              <a:rPr lang="en-US" u="sng" dirty="0" smtClean="0"/>
              <a:t>{</a:t>
            </a:r>
            <a:r>
              <a:rPr lang="en-US" dirty="0" smtClean="0"/>
              <a:t> </a:t>
            </a:r>
            <a:r>
              <a:rPr lang="en-US" i="1" dirty="0"/>
              <a:t>x ≥ </a:t>
            </a:r>
            <a:r>
              <a:rPr lang="en-US" i="1" dirty="0" smtClean="0"/>
              <a:t>0 </a:t>
            </a:r>
            <a:r>
              <a:rPr lang="en-US" dirty="0"/>
              <a:t>⊓</a:t>
            </a:r>
            <a:r>
              <a:rPr lang="en-US" dirty="0" smtClean="0"/>
              <a:t> </a:t>
            </a:r>
            <a:r>
              <a:rPr lang="en-US" i="1" dirty="0" smtClean="0"/>
              <a:t>x </a:t>
            </a:r>
            <a:r>
              <a:rPr lang="en-US" i="1" dirty="0"/>
              <a:t>≤ </a:t>
            </a:r>
            <a:r>
              <a:rPr lang="en-US" i="1" dirty="0" smtClean="0"/>
              <a:t>0 </a:t>
            </a:r>
            <a:r>
              <a:rPr lang="en-US" u="sng" dirty="0" smtClean="0"/>
              <a:t>}</a:t>
            </a:r>
            <a:r>
              <a:rPr lang="en-US" dirty="0" smtClean="0"/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x = -x</a:t>
            </a:r>
            <a:r>
              <a:rPr lang="en-US" dirty="0"/>
              <a:t> </a:t>
            </a:r>
            <a:r>
              <a:rPr lang="en-US" u="sng" dirty="0"/>
              <a:t>{</a:t>
            </a:r>
            <a:r>
              <a:rPr lang="en-US" dirty="0"/>
              <a:t> </a:t>
            </a:r>
            <a:r>
              <a:rPr lang="en-US" i="1" dirty="0"/>
              <a:t>x ≤ </a:t>
            </a:r>
            <a:r>
              <a:rPr lang="en-US" i="1" dirty="0" smtClean="0"/>
              <a:t>0 </a:t>
            </a:r>
            <a:r>
              <a:rPr lang="en-US" dirty="0"/>
              <a:t> </a:t>
            </a:r>
            <a:r>
              <a:rPr lang="en-US" dirty="0" smtClean="0"/>
              <a:t>⊓ </a:t>
            </a:r>
            <a:r>
              <a:rPr lang="en-US" i="1" dirty="0" smtClean="0"/>
              <a:t>x </a:t>
            </a:r>
            <a:r>
              <a:rPr lang="en-US" i="1" dirty="0"/>
              <a:t>≥ 0</a:t>
            </a:r>
            <a:r>
              <a:rPr lang="en-US" u="sng" dirty="0" smtClean="0"/>
              <a:t>}</a:t>
            </a:r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 </a:t>
            </a:r>
            <a:r>
              <a:rPr lang="en-US" u="sng" dirty="0"/>
              <a:t>{</a:t>
            </a:r>
            <a:r>
              <a:rPr lang="en-US" dirty="0"/>
              <a:t> </a:t>
            </a:r>
            <a:r>
              <a:rPr lang="en-US" i="1" dirty="0"/>
              <a:t>x = 0 </a:t>
            </a:r>
            <a:r>
              <a:rPr lang="en-US" u="sng" dirty="0"/>
              <a:t>}</a:t>
            </a:r>
            <a:r>
              <a:rPr lang="en-US" dirty="0"/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x = -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x </a:t>
            </a:r>
            <a:r>
              <a:rPr lang="en-US" u="sng" dirty="0" smtClean="0"/>
              <a:t>{</a:t>
            </a:r>
            <a:r>
              <a:rPr lang="en-US" dirty="0" smtClean="0"/>
              <a:t> false</a:t>
            </a:r>
            <a:r>
              <a:rPr lang="en-US" i="1" dirty="0"/>
              <a:t> </a:t>
            </a:r>
            <a:r>
              <a:rPr lang="en-US" u="sng" dirty="0" smtClean="0"/>
              <a:t>}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5590" y="1928054"/>
            <a:ext cx="4911742" cy="2039744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2143125" y="4850230"/>
            <a:ext cx="7945855" cy="125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870033" y="5267804"/>
            <a:ext cx="6141118" cy="279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8810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are in trouble?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011680"/>
            <a:ext cx="11267052" cy="3766185"/>
          </a:xfrm>
        </p:spPr>
        <p:txBody>
          <a:bodyPr/>
          <a:lstStyle/>
          <a:p>
            <a:r>
              <a:rPr lang="en-US" dirty="0" smtClean="0"/>
              <a:t>A similar result holds for the </a:t>
            </a:r>
            <a:r>
              <a:rPr lang="en-US" dirty="0" smtClean="0">
                <a:solidFill>
                  <a:srgbClr val="FF0000"/>
                </a:solidFill>
              </a:rPr>
              <a:t>disjunction </a:t>
            </a:r>
            <a:r>
              <a:rPr lang="en-US" dirty="0" smtClean="0"/>
              <a:t>rule </a:t>
            </a:r>
            <a:r>
              <a:rPr lang="en-US" dirty="0" smtClean="0">
                <a:sym typeface="Wingdings" panose="05000000000000000000" pitchFamily="2" charset="2"/>
              </a:rPr>
              <a:t></a:t>
            </a:r>
            <a:endParaRPr lang="en-US" dirty="0" smtClean="0"/>
          </a:p>
          <a:p>
            <a:r>
              <a:rPr lang="en-US" dirty="0" smtClean="0"/>
              <a:t>We need some hypotheses on the abstract domains and the concretizations γ</a:t>
            </a:r>
          </a:p>
          <a:p>
            <a:r>
              <a:rPr lang="en-US" dirty="0" smtClean="0"/>
              <a:t>Theorem: The abstract Hoare triples </a:t>
            </a:r>
            <a:r>
              <a:rPr lang="en-US" dirty="0" smtClean="0">
                <a:solidFill>
                  <a:srgbClr val="FF0000"/>
                </a:solidFill>
              </a:rPr>
              <a:t>without </a:t>
            </a:r>
            <a:r>
              <a:rPr lang="en-US" dirty="0" smtClean="0"/>
              <a:t>the conjunction and disjunction are </a:t>
            </a:r>
            <a:r>
              <a:rPr lang="en-US" dirty="0" smtClean="0">
                <a:solidFill>
                  <a:srgbClr val="FF0000"/>
                </a:solidFill>
              </a:rPr>
              <a:t>sound</a:t>
            </a:r>
          </a:p>
          <a:p>
            <a:pPr lvl="1"/>
            <a:r>
              <a:rPr lang="en-US" dirty="0" smtClean="0"/>
              <a:t>But we need conjunction to model method call, product of analyses, etc.!</a:t>
            </a:r>
          </a:p>
          <a:p>
            <a:r>
              <a:rPr lang="en-US" dirty="0" smtClean="0"/>
              <a:t>Theorem: If </a:t>
            </a:r>
            <a:r>
              <a:rPr lang="en-US" dirty="0" err="1" smtClean="0"/>
              <a:t>γ</a:t>
            </a:r>
            <a:r>
              <a:rPr lang="en-US" baseline="-25000" dirty="0" err="1"/>
              <a:t>B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FF0000"/>
                </a:solidFill>
              </a:rPr>
              <a:t>finite-meet preserving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the conjunction rule is </a:t>
            </a:r>
            <a:r>
              <a:rPr lang="en-US" dirty="0" smtClean="0">
                <a:solidFill>
                  <a:srgbClr val="FF0000"/>
                </a:solidFill>
              </a:rPr>
              <a:t>sound</a:t>
            </a:r>
          </a:p>
          <a:p>
            <a:pPr marL="91440" lvl="1" indent="-91440">
              <a:spcBef>
                <a:spcPts val="1300"/>
              </a:spcBef>
            </a:pPr>
            <a:r>
              <a:rPr lang="en-US" dirty="0" smtClean="0"/>
              <a:t>A dual result holds for </a:t>
            </a:r>
            <a:r>
              <a:rPr lang="en-US" dirty="0" err="1" smtClean="0"/>
              <a:t>γ</a:t>
            </a:r>
            <a:r>
              <a:rPr lang="en-US" baseline="-25000" dirty="0" err="1"/>
              <a:t>A</a:t>
            </a:r>
            <a:r>
              <a:rPr lang="en-US" dirty="0" smtClean="0"/>
              <a:t> and the disjunction rule</a:t>
            </a:r>
          </a:p>
          <a:p>
            <a:pPr marL="292608" lvl="2" indent="-91440">
              <a:spcBef>
                <a:spcPts val="1300"/>
              </a:spcBef>
            </a:pPr>
            <a:r>
              <a:rPr lang="en-US" dirty="0" smtClean="0"/>
              <a:t>Details on the paper: formalization and some extra technical details</a:t>
            </a:r>
            <a:endParaRPr lang="en-US" dirty="0"/>
          </a:p>
          <a:p>
            <a:endParaRPr lang="en-US" dirty="0" smtClean="0">
              <a:solidFill>
                <a:schemeClr val="accent1"/>
              </a:solidFill>
            </a:endParaRPr>
          </a:p>
          <a:p>
            <a:pPr lvl="1"/>
            <a:endParaRPr lang="en-US" dirty="0" smtClean="0">
              <a:solidFill>
                <a:schemeClr val="accent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645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define the problem of the extract method with contracts in the </a:t>
            </a:r>
            <a:r>
              <a:rPr lang="en-US" dirty="0" smtClean="0">
                <a:solidFill>
                  <a:srgbClr val="FF0000"/>
                </a:solidFill>
              </a:rPr>
              <a:t>abstract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efine abstract contracts, the rule for abstract method call, etc.</a:t>
            </a:r>
          </a:p>
          <a:p>
            <a:r>
              <a:rPr lang="en-US" dirty="0" smtClean="0"/>
              <a:t>Theorem: The </a:t>
            </a:r>
            <a:r>
              <a:rPr lang="en-US" dirty="0" smtClean="0">
                <a:solidFill>
                  <a:srgbClr val="FF0000"/>
                </a:solidFill>
              </a:rPr>
              <a:t>abstract counterparts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for validity, safety, and completeness are </a:t>
            </a:r>
            <a:r>
              <a:rPr lang="en-US" dirty="0" smtClean="0">
                <a:solidFill>
                  <a:srgbClr val="FF0000"/>
                </a:solidFill>
              </a:rPr>
              <a:t>sound</a:t>
            </a:r>
          </a:p>
          <a:p>
            <a:r>
              <a:rPr lang="en-US" dirty="0" smtClean="0"/>
              <a:t>However, abstraction introduces new problems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t is </a:t>
            </a:r>
            <a:r>
              <a:rPr lang="en-US" dirty="0" smtClean="0">
                <a:solidFill>
                  <a:srgbClr val="FF0000"/>
                </a:solidFill>
              </a:rPr>
              <a:t>impossible</a:t>
            </a:r>
            <a:r>
              <a:rPr lang="en-US" dirty="0" smtClean="0"/>
              <a:t> to have a complete abstract refactoring in </a:t>
            </a:r>
            <a:r>
              <a:rPr lang="en-US" dirty="0" smtClean="0"/>
              <a:t>general</a:t>
            </a:r>
          </a:p>
          <a:p>
            <a:pPr lvl="2"/>
            <a:r>
              <a:rPr lang="en-US" dirty="0" smtClean="0"/>
              <a:t>Need more hypotheses</a:t>
            </a:r>
            <a:endParaRPr lang="en-US" dirty="0" smtClean="0"/>
          </a:p>
          <a:p>
            <a:pPr lvl="1"/>
            <a:r>
              <a:rPr lang="en-US" dirty="0" smtClean="0"/>
              <a:t>It did </a:t>
            </a:r>
            <a:r>
              <a:rPr lang="en-US" dirty="0" smtClean="0">
                <a:solidFill>
                  <a:srgbClr val="FF0000"/>
                </a:solidFill>
              </a:rPr>
              <a:t>not manifest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in our experiments</a:t>
            </a:r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The iterated gfp computation </a:t>
            </a:r>
            <a:r>
              <a:rPr lang="en-US" dirty="0" smtClean="0">
                <a:solidFill>
                  <a:srgbClr val="FF0000"/>
                </a:solidFill>
              </a:rPr>
              <a:t>balances </a:t>
            </a:r>
            <a:r>
              <a:rPr lang="en-US" dirty="0" smtClean="0">
                <a:solidFill>
                  <a:schemeClr val="tx1"/>
                </a:solidFill>
              </a:rPr>
              <a:t>for the loss of information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Use narrowing to enforce convergence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Details in the paper (or come to see me after the talk!)</a:t>
            </a:r>
          </a:p>
        </p:txBody>
      </p:sp>
    </p:spTree>
    <p:extLst>
      <p:ext uri="{BB962C8B-B14F-4D97-AF65-F5344CB8AC3E}">
        <p14:creationId xmlns:p14="http://schemas.microsoft.com/office/powerpoint/2010/main" val="3744504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064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use the </a:t>
            </a:r>
            <a:r>
              <a:rPr lang="en-US" dirty="0" smtClean="0">
                <a:solidFill>
                  <a:srgbClr val="FF0000"/>
                </a:solidFill>
              </a:rPr>
              <a:t>CodeContracts static checker</a:t>
            </a:r>
            <a:r>
              <a:rPr lang="en-US" dirty="0" smtClean="0">
                <a:solidFill>
                  <a:schemeClr val="tx1"/>
                </a:solidFill>
              </a:rPr>
              <a:t> (aka Clousot)</a:t>
            </a:r>
            <a:r>
              <a:rPr lang="en-US" dirty="0" smtClean="0"/>
              <a:t> as underlying static analyzer</a:t>
            </a:r>
          </a:p>
          <a:p>
            <a:pPr lvl="1"/>
            <a:r>
              <a:rPr lang="en-US" dirty="0" smtClean="0"/>
              <a:t>Based on abstract interpretation</a:t>
            </a:r>
          </a:p>
          <a:p>
            <a:pPr lvl="1"/>
            <a:r>
              <a:rPr lang="en-US" dirty="0" smtClean="0"/>
              <a:t>More then </a:t>
            </a:r>
            <a:r>
              <a:rPr lang="en-US" dirty="0" smtClean="0">
                <a:solidFill>
                  <a:srgbClr val="FF0000"/>
                </a:solidFill>
              </a:rPr>
              <a:t>75K downloads</a:t>
            </a:r>
            <a:r>
              <a:rPr lang="en-US" dirty="0" smtClean="0"/>
              <a:t>, widely used in industrial environments</a:t>
            </a:r>
          </a:p>
          <a:p>
            <a:r>
              <a:rPr lang="en-US" dirty="0" smtClean="0"/>
              <a:t>We use the </a:t>
            </a:r>
            <a:r>
              <a:rPr lang="en-US" dirty="0" smtClean="0">
                <a:solidFill>
                  <a:srgbClr val="FF0000"/>
                </a:solidFill>
              </a:rPr>
              <a:t>Roslyn CTP</a:t>
            </a:r>
            <a:r>
              <a:rPr lang="en-US" dirty="0" smtClean="0"/>
              <a:t> for C# language services and basic engine refactoring</a:t>
            </a:r>
          </a:p>
          <a:p>
            <a:pPr lvl="1"/>
            <a:r>
              <a:rPr lang="en-US" dirty="0" smtClean="0"/>
              <a:t>Industrial strength C# compiler and services implementation</a:t>
            </a:r>
          </a:p>
          <a:p>
            <a:pPr lvl="1"/>
            <a:r>
              <a:rPr lang="en-US" dirty="0" smtClean="0"/>
              <a:t>Integrates in Visual Studio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023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Inference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Roslyn refactoring service to </a:t>
            </a:r>
            <a:r>
              <a:rPr lang="en-US" dirty="0" smtClean="0">
                <a:solidFill>
                  <a:srgbClr val="FF0000"/>
                </a:solidFill>
              </a:rPr>
              <a:t>detect </a:t>
            </a:r>
            <a:r>
              <a:rPr lang="en-US" dirty="0" smtClean="0"/>
              <a:t>the extracted method m</a:t>
            </a:r>
          </a:p>
          <a:p>
            <a:pPr marL="91440" lvl="1" indent="-91440">
              <a:spcBef>
                <a:spcPts val="1300"/>
              </a:spcBef>
            </a:pPr>
            <a:r>
              <a:rPr lang="en-US" dirty="0" smtClean="0"/>
              <a:t>Use </a:t>
            </a:r>
            <a:r>
              <a:rPr lang="en-US" dirty="0"/>
              <a:t>Clousot </a:t>
            </a:r>
            <a:r>
              <a:rPr lang="en-US" dirty="0" smtClean="0"/>
              <a:t>to </a:t>
            </a:r>
            <a:r>
              <a:rPr lang="en-US" dirty="0" smtClean="0">
                <a:solidFill>
                  <a:srgbClr val="FF0000"/>
                </a:solidFill>
              </a:rPr>
              <a:t>infer </a:t>
            </a:r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baseline="-25000" dirty="0">
                <a:solidFill>
                  <a:srgbClr val="FF0000"/>
                </a:solidFill>
              </a:rPr>
              <a:t>s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smtClean="0">
                <a:solidFill>
                  <a:srgbClr val="FF0000"/>
                </a:solidFill>
              </a:rPr>
              <a:t>Q</a:t>
            </a:r>
            <a:r>
              <a:rPr lang="en-US" baseline="-25000" dirty="0" smtClean="0">
                <a:solidFill>
                  <a:srgbClr val="FF0000"/>
                </a:solidFill>
              </a:rPr>
              <a:t>s</a:t>
            </a:r>
          </a:p>
          <a:p>
            <a:pPr lvl="1"/>
            <a:r>
              <a:rPr lang="en-US" dirty="0" smtClean="0"/>
              <a:t>Project the entry state on the beginning of the selection(P</a:t>
            </a:r>
            <a:r>
              <a:rPr lang="en-US" baseline="-25000" dirty="0" smtClean="0"/>
              <a:t>s</a:t>
            </a:r>
            <a:r>
              <a:rPr lang="en-US" dirty="0" smtClean="0"/>
              <a:t>). Similarly for Q</a:t>
            </a:r>
            <a:r>
              <a:rPr lang="en-US" baseline="-25000" dirty="0" smtClean="0"/>
              <a:t>s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Annotate </a:t>
            </a:r>
            <a:r>
              <a:rPr lang="en-US" dirty="0" smtClean="0"/>
              <a:t>the extracted method with </a:t>
            </a:r>
            <a:r>
              <a:rPr lang="en-US" dirty="0"/>
              <a:t>P</a:t>
            </a:r>
            <a:r>
              <a:rPr lang="en-US" baseline="-25000" dirty="0"/>
              <a:t>s</a:t>
            </a:r>
            <a:r>
              <a:rPr lang="en-US" dirty="0"/>
              <a:t>, </a:t>
            </a:r>
            <a:r>
              <a:rPr lang="en-US" dirty="0" smtClean="0"/>
              <a:t>Q</a:t>
            </a:r>
            <a:r>
              <a:rPr lang="en-US" baseline="-25000" dirty="0" smtClean="0"/>
              <a:t>s</a:t>
            </a:r>
            <a:endParaRPr lang="en-US" dirty="0" smtClean="0"/>
          </a:p>
          <a:p>
            <a:r>
              <a:rPr lang="en-US" dirty="0" smtClean="0"/>
              <a:t>Use Clousot to </a:t>
            </a:r>
            <a:r>
              <a:rPr lang="en-US" dirty="0" smtClean="0">
                <a:solidFill>
                  <a:srgbClr val="FF0000"/>
                </a:solidFill>
              </a:rPr>
              <a:t>infer P</a:t>
            </a:r>
            <a:r>
              <a:rPr lang="en-US" baseline="-25000" dirty="0" smtClean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FF0000"/>
                </a:solidFill>
              </a:rPr>
              <a:t>, Q</a:t>
            </a:r>
            <a:r>
              <a:rPr lang="en-US" baseline="-25000" dirty="0" smtClean="0">
                <a:solidFill>
                  <a:srgbClr val="FF0000"/>
                </a:solidFill>
              </a:rPr>
              <a:t>m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Add </a:t>
            </a:r>
            <a:r>
              <a:rPr lang="en-US" dirty="0"/>
              <a:t>P</a:t>
            </a:r>
            <a:r>
              <a:rPr lang="en-US" baseline="-25000" dirty="0"/>
              <a:t>m</a:t>
            </a:r>
            <a:r>
              <a:rPr lang="en-US" dirty="0"/>
              <a:t>, </a:t>
            </a:r>
            <a:r>
              <a:rPr lang="en-US" dirty="0" smtClean="0"/>
              <a:t>Q</a:t>
            </a:r>
            <a:r>
              <a:rPr lang="en-US" baseline="-25000" dirty="0" smtClean="0"/>
              <a:t>m </a:t>
            </a:r>
            <a:r>
              <a:rPr lang="en-US" dirty="0" smtClean="0"/>
              <a:t>to the extracted method and start </a:t>
            </a:r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abstract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gfp </a:t>
            </a:r>
            <a:r>
              <a:rPr lang="en-US" dirty="0" smtClean="0"/>
              <a:t>computation</a:t>
            </a:r>
          </a:p>
          <a:p>
            <a:pPr lvl="1"/>
            <a:r>
              <a:rPr lang="en-US" dirty="0" smtClean="0"/>
              <a:t>Use Clousot fo</a:t>
            </a:r>
            <a:r>
              <a:rPr lang="en-US" dirty="0" smtClean="0"/>
              <a:t>r the abstract semantics</a:t>
            </a:r>
            <a:endParaRPr lang="en-US" dirty="0" smtClean="0"/>
          </a:p>
          <a:p>
            <a:pPr lvl="1"/>
            <a:r>
              <a:rPr lang="en-US" dirty="0" smtClean="0"/>
              <a:t>Weaken </a:t>
            </a:r>
            <a:r>
              <a:rPr lang="en-US" dirty="0" smtClean="0"/>
              <a:t>the precondition,</a:t>
            </a:r>
            <a:r>
              <a:rPr lang="en-US" dirty="0"/>
              <a:t> s</a:t>
            </a:r>
            <a:r>
              <a:rPr lang="en-US" dirty="0" smtClean="0"/>
              <a:t>trengthen the postcondition</a:t>
            </a:r>
          </a:p>
          <a:p>
            <a:pPr lvl="1"/>
            <a:r>
              <a:rPr lang="en-US" dirty="0" smtClean="0"/>
              <a:t>Preserve P</a:t>
            </a:r>
            <a:r>
              <a:rPr lang="en-US" baseline="-25000" dirty="0" smtClean="0"/>
              <a:t>s</a:t>
            </a:r>
            <a:r>
              <a:rPr lang="en-US" dirty="0"/>
              <a:t>, Q</a:t>
            </a:r>
            <a:r>
              <a:rPr lang="en-US" baseline="-25000" dirty="0"/>
              <a:t>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59631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9971" y="1750874"/>
            <a:ext cx="5289479" cy="4304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633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52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extract method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7224" y="1979915"/>
            <a:ext cx="495520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 Decrement(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 x)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{</a:t>
            </a:r>
            <a:endParaRPr lang="en-US" sz="14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  Contract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.Requires(x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&gt;= 5);</a:t>
            </a:r>
          </a:p>
          <a:p>
            <a:r>
              <a:rPr lang="en-US" sz="14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  Contract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.Ensures(</a:t>
            </a:r>
            <a:r>
              <a:rPr lang="en-US" sz="14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Contract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.Result&lt;</a:t>
            </a:r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&gt;()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&gt;= 0);</a:t>
            </a:r>
          </a:p>
          <a:p>
            <a:endParaRPr lang="en-US" sz="14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while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(x != 0) x--; </a:t>
            </a:r>
          </a:p>
          <a:p>
            <a:endParaRPr lang="en-US" sz="14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  </a:t>
            </a:r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x;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}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5839549" y="1979915"/>
            <a:ext cx="60934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 Decrement(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 x)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{</a:t>
            </a:r>
            <a:endParaRPr lang="en-US" sz="14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  Contract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.Requires(x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&gt;= 5);</a:t>
            </a:r>
          </a:p>
          <a:p>
            <a:r>
              <a:rPr lang="en-US" sz="14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  Contract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.Ensures(</a:t>
            </a:r>
            <a:r>
              <a:rPr lang="en-US" sz="14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Contract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.Result&lt;</a:t>
            </a:r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&gt;() &gt;= 0);</a:t>
            </a:r>
          </a:p>
          <a:p>
            <a:endParaRPr lang="en-US" sz="14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 x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= </a:t>
            </a:r>
            <a:r>
              <a:rPr lang="en-US" sz="1400" dirty="0" err="1">
                <a:solidFill>
                  <a:prstClr val="black"/>
                </a:solidFill>
                <a:latin typeface="Consolas" panose="020B0609020204030204" pitchFamily="49" charset="0"/>
              </a:rPr>
              <a:t>NewMethod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(x);</a:t>
            </a:r>
          </a:p>
          <a:p>
            <a:endParaRPr lang="en-US" sz="14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 </a:t>
            </a:r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x;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}</a:t>
            </a:r>
            <a:endParaRPr lang="en-US" sz="14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endParaRPr lang="en-US" sz="14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onsolas" panose="020B0609020204030204" pitchFamily="49" charset="0"/>
              </a:rPr>
              <a:t>NewMethod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 x)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{</a:t>
            </a:r>
            <a:endParaRPr lang="en-US" sz="14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while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(x != 0) x--;</a:t>
            </a:r>
          </a:p>
          <a:p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return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x;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}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1710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an abstract interpretation framework to define </a:t>
            </a:r>
            <a:r>
              <a:rPr lang="en-US" dirty="0" smtClean="0">
                <a:solidFill>
                  <a:srgbClr val="FF0000"/>
                </a:solidFill>
              </a:rPr>
              <a:t>proof-preserving refactorings</a:t>
            </a:r>
          </a:p>
          <a:p>
            <a:pPr lvl="1"/>
            <a:r>
              <a:rPr lang="en-US" dirty="0" smtClean="0"/>
              <a:t>En passant, </a:t>
            </a:r>
            <a:r>
              <a:rPr lang="en-US" dirty="0" smtClean="0">
                <a:solidFill>
                  <a:srgbClr val="FF0000"/>
                </a:solidFill>
              </a:rPr>
              <a:t>generalized Hoare logic</a:t>
            </a:r>
          </a:p>
          <a:p>
            <a:pPr lvl="1"/>
            <a:r>
              <a:rPr lang="en-US" dirty="0" smtClean="0"/>
              <a:t>Found counterintuitive examples of unsoundness</a:t>
            </a:r>
          </a:p>
          <a:p>
            <a:r>
              <a:rPr lang="en-US" dirty="0" smtClean="0"/>
              <a:t>Instantiated to the problem of refactoring with contracts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/>
              <a:t>the </a:t>
            </a:r>
            <a:r>
              <a:rPr lang="en-US" dirty="0" smtClean="0"/>
              <a:t>concrete: </a:t>
            </a:r>
            <a:r>
              <a:rPr lang="en-US" dirty="0" smtClean="0">
                <a:solidFill>
                  <a:srgbClr val="FF0000"/>
                </a:solidFill>
              </a:rPr>
              <a:t>One solution</a:t>
            </a:r>
            <a:r>
              <a:rPr lang="en-US" dirty="0" smtClean="0"/>
              <a:t>, two formulations</a:t>
            </a:r>
          </a:p>
          <a:p>
            <a:pPr lvl="1"/>
            <a:r>
              <a:rPr lang="en-US" dirty="0" smtClean="0"/>
              <a:t>In the abstract: Completeness and generality only under some conditions</a:t>
            </a:r>
          </a:p>
          <a:p>
            <a:r>
              <a:rPr lang="en-US" dirty="0" smtClean="0"/>
              <a:t>Implementation on the top of industrial strength tools</a:t>
            </a:r>
          </a:p>
          <a:p>
            <a:r>
              <a:rPr lang="en-US" dirty="0" smtClean="0"/>
              <a:t>Come see our </a:t>
            </a:r>
            <a:r>
              <a:rPr lang="en-US" b="1" dirty="0" smtClean="0">
                <a:solidFill>
                  <a:srgbClr val="FF0000"/>
                </a:solidFill>
              </a:rPr>
              <a:t>demo!!!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356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the (modular) proof?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7224" y="1979915"/>
            <a:ext cx="495520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 Decrement(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 x)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{</a:t>
            </a:r>
            <a:endParaRPr lang="en-US" sz="14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  Contract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.Requires(x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&gt;= 5);</a:t>
            </a:r>
          </a:p>
          <a:p>
            <a:r>
              <a:rPr lang="en-US" sz="14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  Contract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.Ensures(</a:t>
            </a:r>
            <a:r>
              <a:rPr lang="en-US" sz="14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Contract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.Result&lt;</a:t>
            </a:r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&gt;()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&gt;= 0);</a:t>
            </a:r>
          </a:p>
          <a:p>
            <a:endParaRPr lang="en-US" sz="14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while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(x != 0) x--; </a:t>
            </a:r>
          </a:p>
          <a:p>
            <a:endParaRPr lang="en-US" sz="14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  </a:t>
            </a:r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x;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}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5839549" y="1979915"/>
            <a:ext cx="60934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 Decrement(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 x)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{</a:t>
            </a:r>
            <a:endParaRPr lang="en-US" sz="14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  Contract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.Requires(x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&gt;= 5);</a:t>
            </a:r>
          </a:p>
          <a:p>
            <a:r>
              <a:rPr lang="en-US" sz="14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  Contract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.Ensures(</a:t>
            </a:r>
            <a:r>
              <a:rPr lang="en-US" sz="14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Contract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.Result&lt;</a:t>
            </a:r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&gt;() &gt;= 0);</a:t>
            </a:r>
          </a:p>
          <a:p>
            <a:endParaRPr lang="en-US" sz="14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 x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= NewMethod(x);</a:t>
            </a:r>
          </a:p>
          <a:p>
            <a:endParaRPr lang="en-US" sz="14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 </a:t>
            </a:r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x;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}</a:t>
            </a:r>
            <a:endParaRPr lang="en-US" sz="14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endParaRPr lang="en-US" sz="14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private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 NewMethod(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 x)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{</a:t>
            </a:r>
            <a:endParaRPr lang="en-US" sz="14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while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(x != 0) x--;</a:t>
            </a:r>
          </a:p>
          <a:p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return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x;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}</a:t>
            </a:r>
            <a:endParaRPr lang="en-US" sz="1400" dirty="0"/>
          </a:p>
        </p:txBody>
      </p:sp>
      <p:sp>
        <p:nvSpPr>
          <p:cNvPr id="9" name="Oval 8"/>
          <p:cNvSpPr/>
          <p:nvPr/>
        </p:nvSpPr>
        <p:spPr>
          <a:xfrm>
            <a:off x="3530554" y="2830422"/>
            <a:ext cx="2308995" cy="79196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Postcondition: ok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215365" y="3226406"/>
            <a:ext cx="1545602" cy="784833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 overflow</a:t>
            </a:r>
          </a:p>
        </p:txBody>
      </p:sp>
      <p:sp>
        <p:nvSpPr>
          <p:cNvPr id="11" name="Oval 10"/>
          <p:cNvSpPr/>
          <p:nvPr/>
        </p:nvSpPr>
        <p:spPr>
          <a:xfrm>
            <a:off x="7558355" y="4734512"/>
            <a:ext cx="1752622" cy="78483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Possible overflow</a:t>
            </a:r>
          </a:p>
        </p:txBody>
      </p:sp>
      <p:sp>
        <p:nvSpPr>
          <p:cNvPr id="13" name="Oval 12"/>
          <p:cNvSpPr/>
          <p:nvPr/>
        </p:nvSpPr>
        <p:spPr>
          <a:xfrm>
            <a:off x="8981754" y="2830422"/>
            <a:ext cx="2301147" cy="79196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Postcondition</a:t>
            </a:r>
          </a:p>
          <a:p>
            <a:pPr algn="ctr"/>
            <a:r>
              <a:rPr lang="en-US" dirty="0" smtClean="0"/>
              <a:t>Violation?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1978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solutions?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Method inlining:</a:t>
            </a:r>
            <a:r>
              <a:rPr lang="en-US" dirty="0" smtClean="0"/>
              <a:t> the reverse of extract method</a:t>
            </a:r>
          </a:p>
          <a:p>
            <a:pPr lvl="1"/>
            <a:r>
              <a:rPr lang="en-US" dirty="0" smtClean="0"/>
              <a:t>May not scale up, how many levels should we inline?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Isolated analysis: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infer pre- and postconditions of the extracted method</a:t>
            </a:r>
            <a:endParaRPr lang="en-US" dirty="0">
              <a:solidFill>
                <a:schemeClr val="accent1"/>
              </a:solidFill>
            </a:endParaRPr>
          </a:p>
          <a:p>
            <a:pPr lvl="1"/>
            <a:r>
              <a:rPr lang="en-US" dirty="0" smtClean="0"/>
              <a:t>Too imprecise, without the context inferred contracts may be too generic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Invariant projection: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project the pre/post-states on the parameters and return value</a:t>
            </a:r>
            <a:endParaRPr lang="en-US" dirty="0">
              <a:solidFill>
                <a:schemeClr val="accent1"/>
              </a:solidFill>
            </a:endParaRPr>
          </a:p>
          <a:p>
            <a:pPr lvl="1"/>
            <a:r>
              <a:rPr lang="en-US" dirty="0" smtClean="0"/>
              <a:t>Too specific, cannot refactor unreached code </a:t>
            </a:r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User assistance: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User provides the contracts</a:t>
            </a:r>
            <a:endParaRPr lang="en-US" dirty="0">
              <a:solidFill>
                <a:schemeClr val="accent1"/>
              </a:solidFill>
            </a:endParaRPr>
          </a:p>
          <a:p>
            <a:pPr lvl="1"/>
            <a:r>
              <a:rPr lang="en-US" dirty="0" smtClean="0"/>
              <a:t>Impractical, too many contracts to write</a:t>
            </a:r>
          </a:p>
          <a:p>
            <a:pPr lvl="1"/>
            <a:r>
              <a:rPr lang="en-US" dirty="0" smtClean="0"/>
              <a:t>State of the art (before this paper ;-)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3692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abstract interpretation framework for </a:t>
            </a:r>
            <a:r>
              <a:rPr lang="en-US" dirty="0" smtClean="0">
                <a:solidFill>
                  <a:srgbClr val="FF0000"/>
                </a:solidFill>
              </a:rPr>
              <a:t>proof-preserving</a:t>
            </a:r>
            <a:r>
              <a:rPr lang="en-US" dirty="0" smtClean="0"/>
              <a:t> method refactoring</a:t>
            </a:r>
          </a:p>
          <a:p>
            <a:r>
              <a:rPr lang="en-US" dirty="0" smtClean="0"/>
              <a:t>A new </a:t>
            </a:r>
            <a:r>
              <a:rPr lang="en-US" dirty="0" smtClean="0">
                <a:solidFill>
                  <a:srgbClr val="FF0000"/>
                </a:solidFill>
              </a:rPr>
              <a:t>set theoretic</a:t>
            </a:r>
            <a:r>
              <a:rPr lang="en-US" dirty="0" smtClean="0"/>
              <a:t> version of Hoare logic</a:t>
            </a:r>
          </a:p>
          <a:p>
            <a:pPr lvl="1"/>
            <a:r>
              <a:rPr lang="en-US" dirty="0" smtClean="0"/>
              <a:t>With some surprising results!</a:t>
            </a:r>
          </a:p>
          <a:p>
            <a:r>
              <a:rPr lang="en-US" dirty="0" smtClean="0"/>
              <a:t>Definition of the problem </a:t>
            </a:r>
            <a:r>
              <a:rPr lang="en-US" dirty="0"/>
              <a:t>of </a:t>
            </a:r>
            <a:r>
              <a:rPr lang="en-US" dirty="0">
                <a:solidFill>
                  <a:srgbClr val="FF0000"/>
                </a:solidFill>
              </a:rPr>
              <a:t>extract method with </a:t>
            </a:r>
            <a:r>
              <a:rPr lang="en-US" dirty="0" smtClean="0">
                <a:solidFill>
                  <a:srgbClr val="FF0000"/>
                </a:solidFill>
              </a:rPr>
              <a:t>contracts</a:t>
            </a:r>
          </a:p>
          <a:p>
            <a:pPr lvl="1"/>
            <a:r>
              <a:rPr lang="en-US" dirty="0" smtClean="0"/>
              <a:t>Solution in the concrete and in the abstract</a:t>
            </a:r>
          </a:p>
          <a:p>
            <a:r>
              <a:rPr lang="en-US" dirty="0" smtClean="0"/>
              <a:t>Implementation on a </a:t>
            </a:r>
            <a:r>
              <a:rPr lang="en-US" dirty="0" smtClean="0">
                <a:solidFill>
                  <a:srgbClr val="FF0000"/>
                </a:solidFill>
              </a:rPr>
              <a:t>real</a:t>
            </a:r>
            <a:r>
              <a:rPr lang="en-US" dirty="0" smtClean="0"/>
              <a:t> system</a:t>
            </a:r>
          </a:p>
          <a:p>
            <a:pPr lvl="1"/>
            <a:r>
              <a:rPr lang="en-US" dirty="0" smtClean="0"/>
              <a:t>Using the CodeContracts static verifier (Clousot) and the Roslyn CTP</a:t>
            </a:r>
          </a:p>
          <a:p>
            <a:pPr lvl="1"/>
            <a:r>
              <a:rPr lang="en-US" dirty="0" smtClean="0"/>
              <a:t>Performance comparable to the “usual” extract method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955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3504" y="770466"/>
            <a:ext cx="10782300" cy="5082329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Extract </a:t>
            </a:r>
            <a:r>
              <a:rPr lang="en-US" dirty="0" smtClean="0"/>
              <a:t>method with contracts: Requirements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60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00282" y="3542443"/>
            <a:ext cx="5415337" cy="65283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011681"/>
            <a:ext cx="10753725" cy="942140"/>
          </a:xfrm>
        </p:spPr>
        <p:txBody>
          <a:bodyPr/>
          <a:lstStyle/>
          <a:p>
            <a:r>
              <a:rPr lang="en-US" dirty="0" smtClean="0"/>
              <a:t>The inferred contract should be valid</a:t>
            </a:r>
          </a:p>
          <a:p>
            <a:r>
              <a:rPr lang="en-US" dirty="0" smtClean="0"/>
              <a:t>Counterexample: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934742"/>
              </p:ext>
            </p:extLst>
          </p:nvPr>
        </p:nvGraphicFramePr>
        <p:xfrm>
          <a:off x="545815" y="3074291"/>
          <a:ext cx="11376487" cy="228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0387"/>
                <a:gridCol w="60461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public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Decrement(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x)</a:t>
                      </a:r>
                    </a:p>
                    <a:p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{</a:t>
                      </a:r>
                    </a:p>
                    <a:p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nsolas" panose="020B0609020204030204" pitchFamily="49" charset="0"/>
                        </a:rPr>
                        <a:t> Contract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.Requires(x &gt;= 5);</a:t>
                      </a:r>
                    </a:p>
                    <a:p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nsolas" panose="020B0609020204030204" pitchFamily="49" charset="0"/>
                        </a:rPr>
                        <a:t> Contract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.Ensures(</a:t>
                      </a:r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nsolas" panose="020B0609020204030204" pitchFamily="49" charset="0"/>
                        </a:rPr>
                        <a:t>Contract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.Result&lt;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&gt;() &gt;=0);</a:t>
                      </a:r>
                    </a:p>
                    <a:p>
                      <a:endParaRPr lang="en-US" sz="1600" dirty="0" smtClean="0">
                        <a:solidFill>
                          <a:prstClr val="black"/>
                        </a:solidFill>
                        <a:latin typeface="Consolas" panose="020B0609020204030204" pitchFamily="49" charset="0"/>
                      </a:endParaRPr>
                    </a:p>
                    <a:p>
                      <a:r>
                        <a:rPr lang="en-US" sz="1600" baseline="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 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x = NewMethod(x);</a:t>
                      </a:r>
                    </a:p>
                    <a:p>
                      <a:endParaRPr lang="en-US" sz="1600" dirty="0" smtClean="0">
                        <a:solidFill>
                          <a:prstClr val="black"/>
                        </a:solidFill>
                        <a:latin typeface="Consolas" panose="020B0609020204030204" pitchFamily="49" charset="0"/>
                      </a:endParaRPr>
                    </a:p>
                    <a:p>
                      <a:r>
                        <a:rPr lang="en-US" sz="1600" baseline="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 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return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x;</a:t>
                      </a:r>
                    </a:p>
                    <a:p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}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private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static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NewMethod(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x)</a:t>
                      </a:r>
                    </a:p>
                    <a:p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{</a:t>
                      </a:r>
                    </a:p>
                    <a:p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nsolas" panose="020B0609020204030204" pitchFamily="49" charset="0"/>
                        </a:rPr>
                        <a:t>  Contract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.Requires(x &gt;= 5);</a:t>
                      </a:r>
                    </a:p>
                    <a:p>
                      <a:r>
                        <a:rPr lang="en-US" sz="1600" baseline="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 </a:t>
                      </a:r>
                      <a:r>
                        <a:rPr lang="en-US" sz="1600" b="1" dirty="0" smtClean="0">
                          <a:solidFill>
                            <a:srgbClr val="2B91AF"/>
                          </a:solidFill>
                          <a:latin typeface="Consolas" panose="020B0609020204030204" pitchFamily="49" charset="0"/>
                        </a:rPr>
                        <a:t>Contract</a:t>
                      </a:r>
                      <a:r>
                        <a:rPr lang="en-US" sz="1600" b="1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.Ensures(</a:t>
                      </a:r>
                      <a:r>
                        <a:rPr lang="en-US" sz="1600" b="1" dirty="0" smtClean="0">
                          <a:solidFill>
                            <a:srgbClr val="2B91AF"/>
                          </a:solidFill>
                          <a:latin typeface="Consolas" panose="020B0609020204030204" pitchFamily="49" charset="0"/>
                        </a:rPr>
                        <a:t>Contract</a:t>
                      </a:r>
                      <a:r>
                        <a:rPr lang="en-US" sz="1600" b="1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.Result&lt;</a:t>
                      </a:r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en-US" sz="1600" b="1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&gt;()==12345);</a:t>
                      </a:r>
                    </a:p>
                    <a:p>
                      <a:endParaRPr lang="en-US" sz="1600" dirty="0" smtClean="0">
                        <a:solidFill>
                          <a:prstClr val="black"/>
                        </a:solidFill>
                        <a:latin typeface="Consolas" panose="020B0609020204030204" pitchFamily="49" charset="0"/>
                      </a:endParaRPr>
                    </a:p>
                    <a:p>
                      <a:r>
                        <a:rPr lang="en-US" sz="1600" baseline="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 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while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(x != 0) x--;</a:t>
                      </a:r>
                    </a:p>
                    <a:p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  </a:t>
                      </a:r>
                    </a:p>
                    <a:p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  return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x;</a:t>
                      </a:r>
                    </a:p>
                    <a:p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}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2975225" y="4195280"/>
            <a:ext cx="1423399" cy="784833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ok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9185097" y="4198412"/>
            <a:ext cx="1423399" cy="78483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Invalid ensures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3956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00282" y="3542443"/>
            <a:ext cx="5415337" cy="65283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precondition of the extracted method should advertise possible errors</a:t>
            </a:r>
          </a:p>
          <a:p>
            <a:r>
              <a:rPr lang="en-US" dirty="0" smtClean="0"/>
              <a:t>Counterexample: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907859"/>
              </p:ext>
            </p:extLst>
          </p:nvPr>
        </p:nvGraphicFramePr>
        <p:xfrm>
          <a:off x="545815" y="3074291"/>
          <a:ext cx="11376487" cy="228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0387"/>
                <a:gridCol w="60461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public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Decrement(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x)</a:t>
                      </a:r>
                    </a:p>
                    <a:p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{</a:t>
                      </a:r>
                    </a:p>
                    <a:p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nsolas" panose="020B0609020204030204" pitchFamily="49" charset="0"/>
                        </a:rPr>
                        <a:t> Contract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.Requires(x &gt;= 5);</a:t>
                      </a:r>
                    </a:p>
                    <a:p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nsolas" panose="020B0609020204030204" pitchFamily="49" charset="0"/>
                        </a:rPr>
                        <a:t> Contract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.Ensures(</a:t>
                      </a:r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nsolas" panose="020B0609020204030204" pitchFamily="49" charset="0"/>
                        </a:rPr>
                        <a:t>Contract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.Result&lt;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&gt;() &gt;=0);</a:t>
                      </a:r>
                    </a:p>
                    <a:p>
                      <a:endParaRPr lang="en-US" sz="1600" dirty="0" smtClean="0">
                        <a:solidFill>
                          <a:prstClr val="black"/>
                        </a:solidFill>
                        <a:latin typeface="Consolas" panose="020B0609020204030204" pitchFamily="49" charset="0"/>
                      </a:endParaRPr>
                    </a:p>
                    <a:p>
                      <a:r>
                        <a:rPr lang="en-US" sz="1600" baseline="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 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x = NewMethod(x);</a:t>
                      </a:r>
                    </a:p>
                    <a:p>
                      <a:endParaRPr lang="en-US" sz="1600" dirty="0" smtClean="0">
                        <a:solidFill>
                          <a:prstClr val="black"/>
                        </a:solidFill>
                        <a:latin typeface="Consolas" panose="020B0609020204030204" pitchFamily="49" charset="0"/>
                      </a:endParaRPr>
                    </a:p>
                    <a:p>
                      <a:r>
                        <a:rPr lang="en-US" sz="1600" baseline="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 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return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x;</a:t>
                      </a:r>
                    </a:p>
                    <a:p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}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private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static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NewMethod(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x)</a:t>
                      </a:r>
                    </a:p>
                    <a:p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{</a:t>
                      </a:r>
                    </a:p>
                    <a:p>
                      <a:r>
                        <a:rPr lang="en-US" sz="1600" dirty="0" smtClean="0">
                          <a:solidFill>
                            <a:srgbClr val="2B91AF"/>
                          </a:solidFill>
                          <a:latin typeface="Consolas" panose="020B0609020204030204" pitchFamily="49" charset="0"/>
                        </a:rPr>
                        <a:t>  </a:t>
                      </a:r>
                      <a:endParaRPr lang="en-US" sz="1600" dirty="0" smtClean="0">
                        <a:solidFill>
                          <a:prstClr val="black"/>
                        </a:solidFill>
                        <a:latin typeface="Consolas" panose="020B0609020204030204" pitchFamily="49" charset="0"/>
                      </a:endParaRPr>
                    </a:p>
                    <a:p>
                      <a:r>
                        <a:rPr lang="en-US" sz="1600" baseline="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 </a:t>
                      </a:r>
                      <a:r>
                        <a:rPr lang="en-US" sz="1600" b="1" dirty="0" smtClean="0">
                          <a:solidFill>
                            <a:srgbClr val="2B91AF"/>
                          </a:solidFill>
                          <a:latin typeface="Consolas" panose="020B0609020204030204" pitchFamily="49" charset="0"/>
                        </a:rPr>
                        <a:t>Contract</a:t>
                      </a:r>
                      <a:r>
                        <a:rPr lang="en-US" sz="1600" b="1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.Ensures(</a:t>
                      </a:r>
                      <a:r>
                        <a:rPr lang="en-US" sz="1600" b="1" dirty="0" smtClean="0">
                          <a:solidFill>
                            <a:srgbClr val="2B91AF"/>
                          </a:solidFill>
                          <a:latin typeface="Consolas" panose="020B0609020204030204" pitchFamily="49" charset="0"/>
                        </a:rPr>
                        <a:t>Contract</a:t>
                      </a:r>
                      <a:r>
                        <a:rPr lang="en-US" sz="1600" b="1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.Result&lt;</a:t>
                      </a:r>
                      <a:r>
                        <a:rPr lang="en-US" sz="1600" b="1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int</a:t>
                      </a:r>
                      <a:r>
                        <a:rPr lang="en-US" sz="1600" b="1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&gt;() ==</a:t>
                      </a:r>
                      <a:r>
                        <a:rPr lang="en-US" sz="1600" b="1" baseline="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0</a:t>
                      </a:r>
                      <a:r>
                        <a:rPr lang="en-US" sz="1600" b="1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);</a:t>
                      </a:r>
                    </a:p>
                    <a:p>
                      <a:endParaRPr lang="en-US" sz="1600" dirty="0" smtClean="0">
                        <a:solidFill>
                          <a:prstClr val="black"/>
                        </a:solidFill>
                        <a:latin typeface="Consolas" panose="020B0609020204030204" pitchFamily="49" charset="0"/>
                      </a:endParaRPr>
                    </a:p>
                    <a:p>
                      <a:r>
                        <a:rPr lang="en-US" sz="1600" baseline="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  </a:t>
                      </a:r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while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(x != 0) x--;</a:t>
                      </a:r>
                    </a:p>
                    <a:p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  </a:t>
                      </a:r>
                    </a:p>
                    <a:p>
                      <a:r>
                        <a:rPr lang="en-US" sz="1600" dirty="0" smtClean="0">
                          <a:solidFill>
                            <a:srgbClr val="0000FF"/>
                          </a:solidFill>
                          <a:latin typeface="Consolas" panose="020B0609020204030204" pitchFamily="49" charset="0"/>
                        </a:rPr>
                        <a:t>  return</a:t>
                      </a:r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 x;</a:t>
                      </a:r>
                    </a:p>
                    <a:p>
                      <a:r>
                        <a:rPr lang="en-US" sz="1600" dirty="0" smtClean="0">
                          <a:solidFill>
                            <a:prstClr val="black"/>
                          </a:solidFill>
                          <a:latin typeface="Consolas" panose="020B0609020204030204" pitchFamily="49" charset="0"/>
                        </a:rPr>
                        <a:t>}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2975225" y="4195280"/>
            <a:ext cx="1423399" cy="784833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ok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8243299" y="4284030"/>
            <a:ext cx="1819508" cy="78483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Possible overflow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0991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2|0.3|0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|15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0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2|2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|0.5|0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7|1.9"/>
</p:tagLst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4333E62D6A10468C2031752F2C00BE" ma:contentTypeVersion="0" ma:contentTypeDescription="Create a new document." ma:contentTypeScope="" ma:versionID="ce88d2cade4e38cdfcd9817a5f37f09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7eaffba7585004acae8d2fd937ed23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E5EF95C-00A0-4B25-8D04-98F69F9BF502}">
  <ds:schemaRefs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FEF6A03-47A0-46EE-86C1-B4D6DF8A55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A0538BB-9024-4715-B5A5-31E55EE3B70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TC103457491[[fn=Metropolitan]]</Template>
  <TotalTime>7918</TotalTime>
  <Words>1755</Words>
  <Application>Microsoft Office PowerPoint</Application>
  <PresentationFormat>Widescreen</PresentationFormat>
  <Paragraphs>353</Paragraphs>
  <Slides>30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Consolas</vt:lpstr>
      <vt:lpstr>Wingdings</vt:lpstr>
      <vt:lpstr>Metropolitan</vt:lpstr>
      <vt:lpstr>An Abstract Interpretation Framework for Refactoring </vt:lpstr>
      <vt:lpstr>The problem</vt:lpstr>
      <vt:lpstr>Example: extract method</vt:lpstr>
      <vt:lpstr>and the (modular) proof?</vt:lpstr>
      <vt:lpstr>Simple solutions?</vt:lpstr>
      <vt:lpstr>Contribution</vt:lpstr>
      <vt:lpstr>  Extract method with contracts: Requirements</vt:lpstr>
      <vt:lpstr>Validity</vt:lpstr>
      <vt:lpstr>Safety</vt:lpstr>
      <vt:lpstr>Completeness</vt:lpstr>
      <vt:lpstr>Generality</vt:lpstr>
      <vt:lpstr>Our solution</vt:lpstr>
      <vt:lpstr>Formalization</vt:lpstr>
      <vt:lpstr>Algebraic Hoare Logic</vt:lpstr>
      <vt:lpstr>Orders on contracts</vt:lpstr>
      <vt:lpstr>Some notation…</vt:lpstr>
      <vt:lpstr>Extract method with contracts problem</vt:lpstr>
      <vt:lpstr>Declarative Solution</vt:lpstr>
      <vt:lpstr>Iterative Solution </vt:lpstr>
      <vt:lpstr>Abstraction</vt:lpstr>
      <vt:lpstr>Abstract Hoare triples</vt:lpstr>
      <vt:lpstr>Counterexample:  conjunction rule</vt:lpstr>
      <vt:lpstr>We are in trouble?</vt:lpstr>
      <vt:lpstr>And now?</vt:lpstr>
      <vt:lpstr>Experiments</vt:lpstr>
      <vt:lpstr>Implementation</vt:lpstr>
      <vt:lpstr>Inference Algorithm</vt:lpstr>
      <vt:lpstr>Results</vt:lpstr>
      <vt:lpstr>Conclusions</vt:lpstr>
      <vt:lpstr>Conclusions?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Francesco Logozzo</dc:creator>
  <cp:lastModifiedBy>Francesco Logozzo</cp:lastModifiedBy>
  <cp:revision>94</cp:revision>
  <cp:lastPrinted>2012-10-20T23:47:00Z</cp:lastPrinted>
  <dcterms:created xsi:type="dcterms:W3CDTF">2012-10-15T22:47:37Z</dcterms:created>
  <dcterms:modified xsi:type="dcterms:W3CDTF">2012-10-23T21:06:20Z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0x0101007D4333E62D6A10468C2031752F2C00BE</vt:lpwstr>
  </property>
</Properties>
</file>