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4"/>
  </p:sldMasterIdLst>
  <p:sldIdLst>
    <p:sldId id="256" r:id="rId5"/>
    <p:sldId id="257" r:id="rId6"/>
    <p:sldId id="258" r:id="rId7"/>
    <p:sldId id="259" r:id="rId8"/>
    <p:sldId id="287" r:id="rId9"/>
    <p:sldId id="260" r:id="rId10"/>
    <p:sldId id="261" r:id="rId11"/>
    <p:sldId id="262" r:id="rId12"/>
    <p:sldId id="263" r:id="rId13"/>
    <p:sldId id="264" r:id="rId14"/>
    <p:sldId id="286" r:id="rId15"/>
    <p:sldId id="265" r:id="rId16"/>
    <p:sldId id="267" r:id="rId17"/>
    <p:sldId id="268" r:id="rId18"/>
    <p:sldId id="269" r:id="rId19"/>
    <p:sldId id="270" r:id="rId20"/>
    <p:sldId id="271" r:id="rId21"/>
    <p:sldId id="273" r:id="rId22"/>
    <p:sldId id="275" r:id="rId23"/>
    <p:sldId id="276" r:id="rId24"/>
    <p:sldId id="277" r:id="rId25"/>
    <p:sldId id="278" r:id="rId26"/>
    <p:sldId id="279" r:id="rId27"/>
    <p:sldId id="280" r:id="rId28"/>
    <p:sldId id="281" r:id="rId29"/>
    <p:sldId id="282" r:id="rId30"/>
    <p:sldId id="283" r:id="rId31"/>
    <p:sldId id="284" r:id="rId32"/>
    <p:sldId id="285" r:id="rId3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968" autoAdjust="0"/>
    <p:restoredTop sz="94707" autoAdjust="0"/>
  </p:normalViewPr>
  <p:slideViewPr>
    <p:cSldViewPr snapToGrid="0">
      <p:cViewPr varScale="1">
        <p:scale>
          <a:sx n="54" d="100"/>
          <a:sy n="54" d="100"/>
        </p:scale>
        <p:origin x="78" y="2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1/15/2013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E5243-F52A-4D37-9694-EB26C6C31910}" type="datetimeFigureOut">
              <a:rPr lang="en-US" dirty="0"/>
              <a:t>1/15/2013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7B6E1-634A-48DC-9E8B-D894023267EF}" type="datetimeFigureOut">
              <a:rPr lang="en-US" dirty="0"/>
              <a:t>1/15/2013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D3E9E-A95C-48F2-B4BF-A71542E0BE9A}" type="datetimeFigureOut">
              <a:rPr lang="en-US" dirty="0"/>
              <a:t>1/15/2013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0" baseline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1/15/2013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952B5-7A2F-4CC8-B7CE-9234E21C2837}" type="datetimeFigureOut">
              <a:rPr lang="en-US" dirty="0"/>
              <a:t>1/15/2013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DA07A-9201-4B4B-BAF2-015AFA30F520}" type="datetimeFigureOut">
              <a:rPr lang="en-US" dirty="0"/>
              <a:t>1/15/2013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7E00A-486F-4252-8B1D-E32645521F49}" type="datetimeFigureOut">
              <a:rPr lang="en-US" dirty="0"/>
              <a:t>1/15/2013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F5F92-E675-4B36-9A60-69A962A68675}" type="datetimeFigureOut">
              <a:rPr lang="en-US" dirty="0"/>
              <a:t>1/15/2013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E2C9B-5FA2-460D-9BE7-B0812FC2A6FF}" type="datetimeFigureOut">
              <a:rPr lang="en-US" dirty="0"/>
              <a:t>1/15/2013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blipFill>
            <a:blip r:embed="rId2"/>
            <a:stretch>
              <a:fillRect/>
            </a:stretch>
          </a:blip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1/15/2013</a:t>
            </a:fld>
            <a:endParaRPr lang="en-US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1/15/2013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8000" dirty="0" smtClean="0"/>
              <a:t>De </a:t>
            </a:r>
            <a:r>
              <a:rPr lang="en-US" sz="8000" dirty="0" err="1"/>
              <a:t>necessariis</a:t>
            </a:r>
            <a:r>
              <a:rPr lang="en-US" sz="8000" dirty="0"/>
              <a:t> </a:t>
            </a:r>
            <a:r>
              <a:rPr lang="en-US" sz="8000" dirty="0"/>
              <a:t>pre </a:t>
            </a:r>
            <a:r>
              <a:rPr lang="en-US" sz="8000" dirty="0" err="1" smtClean="0"/>
              <a:t>condiciones</a:t>
            </a:r>
            <a:r>
              <a:rPr lang="en-US" sz="8000" dirty="0" smtClean="0"/>
              <a:t> </a:t>
            </a:r>
            <a:r>
              <a:rPr lang="en-US" sz="8000" dirty="0" err="1"/>
              <a:t>consequentia</a:t>
            </a:r>
            <a:r>
              <a:rPr lang="en-US" sz="8000" dirty="0"/>
              <a:t> sine </a:t>
            </a:r>
            <a:r>
              <a:rPr lang="en-US" sz="8000" dirty="0" err="1"/>
              <a:t>machina</a:t>
            </a:r>
            <a:endParaRPr lang="en-US" sz="8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</a:t>
            </a:r>
            <a:r>
              <a:rPr lang="en-US" dirty="0"/>
              <a:t>. </a:t>
            </a:r>
            <a:r>
              <a:rPr lang="en-US" dirty="0" err="1" smtClean="0"/>
              <a:t>Consobrinus</a:t>
            </a:r>
            <a:r>
              <a:rPr lang="en-US" dirty="0"/>
              <a:t>, </a:t>
            </a:r>
            <a:r>
              <a:rPr lang="en-US" dirty="0" smtClean="0"/>
              <a:t>R</a:t>
            </a:r>
            <a:r>
              <a:rPr lang="en-US" dirty="0"/>
              <a:t>. </a:t>
            </a:r>
            <a:r>
              <a:rPr lang="en-US" dirty="0" err="1" smtClean="0"/>
              <a:t>Consobrinus</a:t>
            </a:r>
            <a:endParaRPr lang="en-US" dirty="0" smtClean="0"/>
          </a:p>
          <a:p>
            <a:r>
              <a:rPr lang="en-US" dirty="0" smtClean="0"/>
              <a:t>M. </a:t>
            </a:r>
            <a:r>
              <a:rPr lang="en-US" dirty="0" err="1" smtClean="0"/>
              <a:t>Aquilifer</a:t>
            </a:r>
            <a:r>
              <a:rPr lang="en-US" dirty="0" smtClean="0"/>
              <a:t>, </a:t>
            </a:r>
            <a:r>
              <a:rPr lang="en-US" u="sng" dirty="0" smtClean="0"/>
              <a:t>F. </a:t>
            </a:r>
            <a:r>
              <a:rPr lang="en-US" u="sng" dirty="0" err="1" smtClean="0"/>
              <a:t>Oratio</a:t>
            </a:r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37188543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111"/>
    </mc:Choice>
    <mc:Fallback>
      <p:transition spd="slow" advTm="4111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Weakest (liberal) preconditions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Provide </a:t>
            </a:r>
            <a:r>
              <a:rPr lang="en-US" dirty="0" smtClean="0">
                <a:solidFill>
                  <a:srgbClr val="FF0000"/>
                </a:solidFill>
              </a:rPr>
              <a:t>sufficient</a:t>
            </a:r>
            <a:r>
              <a:rPr lang="en-US" dirty="0" smtClean="0"/>
              <a:t> preconditions guaranteeing partial correctness:</a:t>
            </a:r>
          </a:p>
          <a:p>
            <a:pPr algn="ctr"/>
            <a:r>
              <a:rPr lang="en-US" dirty="0" err="1" smtClean="0"/>
              <a:t>wlp</a:t>
            </a:r>
            <a:r>
              <a:rPr lang="en-US" dirty="0" smtClean="0"/>
              <a:t>(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P</a:t>
            </a:r>
            <a:r>
              <a:rPr lang="en-US" dirty="0"/>
              <a:t>, true)(</a:t>
            </a:r>
            <a:r>
              <a:rPr lang="en-US" i="1" dirty="0" smtClean="0"/>
              <a:t>s</a:t>
            </a:r>
            <a:r>
              <a:rPr lang="en-US" i="1" baseline="-25000" dirty="0"/>
              <a:t>0</a:t>
            </a:r>
            <a:r>
              <a:rPr lang="en-US" dirty="0" smtClean="0"/>
              <a:t>) </a:t>
            </a:r>
            <a:r>
              <a:rPr lang="en-US" dirty="0"/>
              <a:t>≝ (</a:t>
            </a:r>
            <a:r>
              <a:rPr lang="en-US" dirty="0" smtClean="0"/>
              <a:t>B(</a:t>
            </a:r>
            <a:r>
              <a:rPr lang="en-US" i="1" dirty="0" smtClean="0"/>
              <a:t>s</a:t>
            </a:r>
            <a:r>
              <a:rPr lang="en-US" i="1" baseline="-25000" dirty="0" smtClean="0"/>
              <a:t>0</a:t>
            </a:r>
            <a:r>
              <a:rPr lang="en-US" dirty="0" smtClean="0"/>
              <a:t>) </a:t>
            </a:r>
            <a:r>
              <a:rPr lang="en-US" dirty="0"/>
              <a:t>= ∅</a:t>
            </a:r>
            <a:r>
              <a:rPr lang="en-US" dirty="0" smtClean="0"/>
              <a:t>)</a:t>
            </a:r>
          </a:p>
          <a:p>
            <a:r>
              <a:rPr lang="en-US" dirty="0" smtClean="0"/>
              <a:t>Drawbacks of </a:t>
            </a:r>
            <a:r>
              <a:rPr lang="en-US" dirty="0" err="1" smtClean="0"/>
              <a:t>wlp</a:t>
            </a:r>
            <a:r>
              <a:rPr lang="en-US" dirty="0" smtClean="0"/>
              <a:t> for the automatic inference of preconditions: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With loops, there is </a:t>
            </a:r>
            <a:r>
              <a:rPr lang="en-US" dirty="0" smtClean="0">
                <a:solidFill>
                  <a:srgbClr val="FF0000"/>
                </a:solidFill>
              </a:rPr>
              <a:t>no algorithm </a:t>
            </a:r>
            <a:r>
              <a:rPr lang="en-US" dirty="0" smtClean="0"/>
              <a:t>to compute </a:t>
            </a:r>
            <a:r>
              <a:rPr lang="en-US" dirty="0" err="1" smtClean="0"/>
              <a:t>wlp</a:t>
            </a:r>
            <a:r>
              <a:rPr lang="en-US" dirty="0" smtClean="0"/>
              <a:t>(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P</a:t>
            </a:r>
            <a:r>
              <a:rPr lang="en-US" dirty="0"/>
              <a:t>, </a:t>
            </a:r>
            <a:r>
              <a:rPr lang="en-US" dirty="0" smtClean="0"/>
              <a:t>true)</a:t>
            </a:r>
          </a:p>
          <a:p>
            <a:pPr marL="713232" lvl="1" indent="-457200"/>
            <a:r>
              <a:rPr lang="en-US" dirty="0" smtClean="0"/>
              <a:t>Solution in deductive verification: Use loop invariant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Inferred preconditions are sufficient but </a:t>
            </a:r>
            <a:r>
              <a:rPr lang="en-US" dirty="0" smtClean="0">
                <a:solidFill>
                  <a:srgbClr val="FF0000"/>
                </a:solidFill>
              </a:rPr>
              <a:t>not the weakest </a:t>
            </a:r>
            <a:r>
              <a:rPr lang="en-US" dirty="0" smtClean="0"/>
              <a:t>anymore</a:t>
            </a:r>
          </a:p>
          <a:p>
            <a:pPr marL="713232" lvl="1" indent="-457200"/>
            <a:r>
              <a:rPr lang="en-US" dirty="0" smtClean="0"/>
              <a:t>Under-approximation </a:t>
            </a:r>
            <a:r>
              <a:rPr lang="en-US" dirty="0"/>
              <a:t>of loops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Sufficient preconditions </a:t>
            </a:r>
            <a:r>
              <a:rPr lang="en-US" dirty="0" smtClean="0">
                <a:solidFill>
                  <a:srgbClr val="FF0000"/>
                </a:solidFill>
              </a:rPr>
              <a:t>rule out good runs</a:t>
            </a:r>
          </a:p>
          <a:p>
            <a:pPr marL="713232" lvl="1" indent="-457200"/>
            <a:r>
              <a:rPr lang="en-US" dirty="0" smtClean="0"/>
              <a:t>Callers should satisfy a too strong condition</a:t>
            </a:r>
            <a:endParaRPr lang="en-US" dirty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614118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52099"/>
    </mc:Choice>
    <mc:Fallback>
      <p:transition spd="slow" advTm="152099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27468" y="2011680"/>
            <a:ext cx="6384256" cy="3766185"/>
          </a:xfrm>
        </p:spPr>
        <p:txBody>
          <a:bodyPr/>
          <a:lstStyle/>
          <a:p>
            <a:r>
              <a:rPr lang="en-US" dirty="0" smtClean="0"/>
              <a:t>Overflows are </a:t>
            </a:r>
            <a:r>
              <a:rPr lang="en-US" b="1" dirty="0" smtClean="0">
                <a:solidFill>
                  <a:srgbClr val="FF0000"/>
                </a:solidFill>
              </a:rPr>
              <a:t>not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an error</a:t>
            </a:r>
          </a:p>
          <a:p>
            <a:pPr lvl="1"/>
            <a:r>
              <a:rPr lang="en-US" dirty="0" smtClean="0"/>
              <a:t>Ex. Sum([</a:t>
            </a:r>
            <a:r>
              <a:rPr lang="en-US" i="1" dirty="0" smtClean="0"/>
              <a:t>-2147483639, 2147483638, -10</a:t>
            </a:r>
            <a:r>
              <a:rPr lang="en-US" dirty="0" smtClean="0"/>
              <a:t>]) = </a:t>
            </a:r>
            <a:r>
              <a:rPr lang="en-US" i="1" dirty="0" smtClean="0"/>
              <a:t>19</a:t>
            </a:r>
          </a:p>
          <a:p>
            <a:r>
              <a:rPr lang="en-US" dirty="0"/>
              <a:t>In deductive verification, provide loop </a:t>
            </a:r>
            <a:r>
              <a:rPr lang="en-US" dirty="0" smtClean="0"/>
              <a:t>invariant</a:t>
            </a:r>
          </a:p>
          <a:p>
            <a:r>
              <a:rPr lang="en-US" dirty="0" smtClean="0"/>
              <a:t>Which is the weakest precondition?</a:t>
            </a:r>
          </a:p>
          <a:p>
            <a:pPr lvl="1"/>
            <a:r>
              <a:rPr lang="en-US" dirty="0"/>
              <a:t>T</a:t>
            </a:r>
            <a:r>
              <a:rPr lang="en-US" dirty="0" smtClean="0"/>
              <a:t>he method itself</a:t>
            </a:r>
          </a:p>
          <a:p>
            <a:r>
              <a:rPr lang="en-US" dirty="0" smtClean="0"/>
              <a:t>Sufficient preconditions:</a:t>
            </a:r>
          </a:p>
          <a:p>
            <a:pPr lvl="1"/>
            <a:r>
              <a:rPr lang="en-US" dirty="0" smtClean="0"/>
              <a:t>∀</a:t>
            </a:r>
            <a:r>
              <a:rPr lang="en-US" i="1" dirty="0" smtClean="0"/>
              <a:t>i</a:t>
            </a:r>
            <a:r>
              <a:rPr lang="en-US" dirty="0" smtClean="0"/>
              <a:t> </a:t>
            </a:r>
            <a:r>
              <a:rPr lang="en-US" dirty="0"/>
              <a:t>∈ [0, </a:t>
            </a:r>
            <a:r>
              <a:rPr lang="en-US" dirty="0" err="1"/>
              <a:t>xs.Length</a:t>
            </a:r>
            <a:r>
              <a:rPr lang="en-US" dirty="0"/>
              <a:t>], 0 ≤ </a:t>
            </a:r>
            <a:r>
              <a:rPr lang="en-US" dirty="0" err="1" smtClean="0"/>
              <a:t>xs</a:t>
            </a:r>
            <a:r>
              <a:rPr lang="en-US" dirty="0" smtClean="0"/>
              <a:t>[</a:t>
            </a:r>
            <a:r>
              <a:rPr lang="en-US" i="1" dirty="0" smtClean="0"/>
              <a:t>i</a:t>
            </a:r>
            <a:r>
              <a:rPr lang="en-US" dirty="0" smtClean="0"/>
              <a:t>] </a:t>
            </a:r>
            <a:r>
              <a:rPr lang="en-US" dirty="0"/>
              <a:t>&lt; </a:t>
            </a:r>
            <a:r>
              <a:rPr lang="en-US" dirty="0" err="1" smtClean="0"/>
              <a:t>MaxInt</a:t>
            </a:r>
            <a:r>
              <a:rPr lang="en-US" dirty="0" smtClean="0"/>
              <a:t>/</a:t>
            </a:r>
            <a:r>
              <a:rPr lang="en-US" dirty="0" err="1" smtClean="0"/>
              <a:t>xs.Length</a:t>
            </a:r>
            <a:endParaRPr lang="en-US" dirty="0" smtClean="0"/>
          </a:p>
          <a:p>
            <a:pPr lvl="1"/>
            <a:r>
              <a:rPr lang="en-US" dirty="0"/>
              <a:t>o</a:t>
            </a:r>
            <a:r>
              <a:rPr lang="en-US" dirty="0" smtClean="0"/>
              <a:t>r </a:t>
            </a:r>
          </a:p>
          <a:p>
            <a:pPr lvl="1"/>
            <a:r>
              <a:rPr lang="en-US" dirty="0" err="1" smtClean="0"/>
              <a:t>xs.Length</a:t>
            </a:r>
            <a:r>
              <a:rPr lang="en-US" dirty="0" smtClean="0"/>
              <a:t> == 3</a:t>
            </a:r>
            <a:r>
              <a:rPr lang="en-US" dirty="0"/>
              <a:t> </a:t>
            </a:r>
            <a:r>
              <a:rPr lang="en-US" dirty="0" smtClean="0"/>
              <a:t>∧ </a:t>
            </a:r>
            <a:r>
              <a:rPr lang="en-US" dirty="0" err="1" smtClean="0"/>
              <a:t>xs</a:t>
            </a:r>
            <a:r>
              <a:rPr lang="en-US" dirty="0" smtClean="0"/>
              <a:t>[0] + </a:t>
            </a:r>
            <a:r>
              <a:rPr lang="en-US" dirty="0" err="1" smtClean="0"/>
              <a:t>xs</a:t>
            </a:r>
            <a:r>
              <a:rPr lang="en-US" dirty="0" smtClean="0"/>
              <a:t>[1] == 0 ∧ </a:t>
            </a:r>
            <a:r>
              <a:rPr lang="en-US" dirty="0" err="1" smtClean="0"/>
              <a:t>xs</a:t>
            </a:r>
            <a:r>
              <a:rPr lang="en-US" dirty="0" smtClean="0"/>
              <a:t>[2] &gt;= 0</a:t>
            </a:r>
          </a:p>
          <a:p>
            <a:pPr lvl="1"/>
            <a:r>
              <a:rPr lang="en-US" dirty="0" smtClean="0"/>
              <a:t>or</a:t>
            </a:r>
          </a:p>
          <a:p>
            <a:pPr lvl="1"/>
            <a:r>
              <a:rPr lang="en-US" dirty="0" smtClean="0"/>
              <a:t>….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90017" y="2084546"/>
            <a:ext cx="4870244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dirty="0">
                <a:solidFill>
                  <a:prstClr val="black"/>
                </a:solidFill>
                <a:latin typeface="Consolas" panose="020B0609020204030204" pitchFamily="49" charset="0"/>
              </a:rPr>
              <a:t> Sum(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dirty="0">
                <a:solidFill>
                  <a:prstClr val="black"/>
                </a:solidFill>
                <a:latin typeface="Consolas" panose="020B0609020204030204" pitchFamily="49" charset="0"/>
              </a:rPr>
              <a:t>[] </a:t>
            </a:r>
            <a:r>
              <a:rPr lang="en-US" dirty="0" err="1">
                <a:solidFill>
                  <a:prstClr val="black"/>
                </a:solidFill>
                <a:latin typeface="Consolas" panose="020B0609020204030204" pitchFamily="49" charset="0"/>
              </a:rPr>
              <a:t>xs</a:t>
            </a:r>
            <a:r>
              <a:rPr lang="en-US" dirty="0">
                <a:solidFill>
                  <a:prstClr val="black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en-US" dirty="0" smtClean="0">
                <a:solidFill>
                  <a:prstClr val="black"/>
                </a:solidFill>
                <a:latin typeface="Consolas" panose="020B0609020204030204" pitchFamily="49" charset="0"/>
              </a:rPr>
              <a:t>{</a:t>
            </a:r>
            <a:endParaRPr lang="en-US" dirty="0">
              <a:solidFill>
                <a:prstClr val="black"/>
              </a:solidFill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2B91AF"/>
                </a:solidFill>
                <a:latin typeface="Consolas" panose="020B0609020204030204" pitchFamily="49" charset="0"/>
              </a:rPr>
              <a:t>  Contract</a:t>
            </a:r>
            <a:r>
              <a:rPr lang="en-US" dirty="0" smtClean="0">
                <a:solidFill>
                  <a:prstClr val="black"/>
                </a:solidFill>
                <a:latin typeface="Consolas" panose="020B0609020204030204" pitchFamily="49" charset="0"/>
              </a:rPr>
              <a:t>.Requires(</a:t>
            </a:r>
            <a:r>
              <a:rPr lang="en-US" dirty="0" err="1" smtClean="0">
                <a:solidFill>
                  <a:prstClr val="black"/>
                </a:solidFill>
                <a:latin typeface="Consolas" panose="020B0609020204030204" pitchFamily="49" charset="0"/>
              </a:rPr>
              <a:t>xs</a:t>
            </a:r>
            <a:r>
              <a:rPr lang="en-US" dirty="0" smtClean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prstClr val="black"/>
                </a:solidFill>
                <a:latin typeface="Consolas" panose="020B0609020204030204" pitchFamily="49" charset="0"/>
              </a:rPr>
              <a:t>!=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null</a:t>
            </a:r>
            <a:r>
              <a:rPr lang="en-US" dirty="0">
                <a:solidFill>
                  <a:prstClr val="black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en-US" dirty="0">
                <a:solidFill>
                  <a:prstClr val="black"/>
                </a:solidFill>
                <a:latin typeface="Consolas" panose="020B0609020204030204" pitchFamily="49" charset="0"/>
              </a:rPr>
              <a:t>      </a:t>
            </a:r>
          </a:p>
          <a:p>
            <a:r>
              <a:rPr lang="en-US" dirty="0" smtClean="0">
                <a:solidFill>
                  <a:srgbClr val="0000FF"/>
                </a:solidFill>
                <a:latin typeface="Consolas" panose="020B0609020204030204" pitchFamily="49" charset="0"/>
              </a:rPr>
              <a:t>  int</a:t>
            </a:r>
            <a:r>
              <a:rPr lang="en-US" dirty="0" smtClean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prstClr val="black"/>
                </a:solidFill>
                <a:latin typeface="Consolas" panose="020B0609020204030204" pitchFamily="49" charset="0"/>
              </a:rPr>
              <a:t>sum = 0;</a:t>
            </a:r>
          </a:p>
          <a:p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0000FF"/>
                </a:solidFill>
                <a:latin typeface="Consolas" panose="020B0609020204030204" pitchFamily="49" charset="0"/>
              </a:rPr>
              <a:t> for</a:t>
            </a:r>
            <a:r>
              <a:rPr lang="en-US" dirty="0" smtClean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prstClr val="black"/>
                </a:solidFill>
                <a:latin typeface="Consolas" panose="020B0609020204030204" pitchFamily="49" charset="0"/>
              </a:rPr>
              <a:t>(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var</a:t>
            </a:r>
            <a:r>
              <a:rPr lang="en-US" dirty="0">
                <a:solidFill>
                  <a:prstClr val="black"/>
                </a:solidFill>
                <a:latin typeface="Consolas" panose="020B0609020204030204" pitchFamily="49" charset="0"/>
              </a:rPr>
              <a:t> i = 0; i &lt; </a:t>
            </a:r>
            <a:r>
              <a:rPr lang="en-US" dirty="0" err="1">
                <a:solidFill>
                  <a:prstClr val="black"/>
                </a:solidFill>
                <a:latin typeface="Consolas" panose="020B0609020204030204" pitchFamily="49" charset="0"/>
              </a:rPr>
              <a:t>xs.Length</a:t>
            </a:r>
            <a:r>
              <a:rPr lang="en-US" dirty="0">
                <a:solidFill>
                  <a:prstClr val="black"/>
                </a:solidFill>
                <a:latin typeface="Consolas" panose="020B0609020204030204" pitchFamily="49" charset="0"/>
              </a:rPr>
              <a:t>; i++)</a:t>
            </a:r>
          </a:p>
          <a:p>
            <a:r>
              <a:rPr lang="en-US" dirty="0">
                <a:solidFill>
                  <a:prstClr val="black"/>
                </a:solidFill>
                <a:latin typeface="Consolas" panose="020B0609020204030204" pitchFamily="49" charset="0"/>
              </a:rPr>
              <a:t>    </a:t>
            </a:r>
            <a:r>
              <a:rPr lang="en-US" dirty="0" smtClean="0">
                <a:solidFill>
                  <a:prstClr val="black"/>
                </a:solidFill>
                <a:latin typeface="Consolas" panose="020B0609020204030204" pitchFamily="49" charset="0"/>
              </a:rPr>
              <a:t> sum </a:t>
            </a:r>
            <a:r>
              <a:rPr lang="en-US" dirty="0">
                <a:solidFill>
                  <a:prstClr val="black"/>
                </a:solidFill>
                <a:latin typeface="Consolas" panose="020B0609020204030204" pitchFamily="49" charset="0"/>
              </a:rPr>
              <a:t>+= </a:t>
            </a:r>
            <a:r>
              <a:rPr lang="en-US" dirty="0" err="1">
                <a:solidFill>
                  <a:prstClr val="black"/>
                </a:solidFill>
                <a:latin typeface="Consolas" panose="020B0609020204030204" pitchFamily="49" charset="0"/>
              </a:rPr>
              <a:t>xs</a:t>
            </a:r>
            <a:r>
              <a:rPr lang="en-US" dirty="0">
                <a:solidFill>
                  <a:prstClr val="black"/>
                </a:solidFill>
                <a:latin typeface="Consolas" panose="020B0609020204030204" pitchFamily="49" charset="0"/>
              </a:rPr>
              <a:t>[i];</a:t>
            </a:r>
          </a:p>
          <a:p>
            <a:endParaRPr lang="en-US" dirty="0">
              <a:solidFill>
                <a:prstClr val="black"/>
              </a:solidFill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2B91AF"/>
                </a:solidFill>
                <a:latin typeface="Consolas" panose="020B0609020204030204" pitchFamily="49" charset="0"/>
              </a:rPr>
              <a:t>  </a:t>
            </a:r>
            <a:r>
              <a:rPr lang="en-US" dirty="0" err="1" smtClean="0">
                <a:solidFill>
                  <a:srgbClr val="2B91AF"/>
                </a:solidFill>
                <a:latin typeface="Consolas" panose="020B0609020204030204" pitchFamily="49" charset="0"/>
              </a:rPr>
              <a:t>Contract</a:t>
            </a:r>
            <a:r>
              <a:rPr lang="en-US" dirty="0" err="1" smtClean="0">
                <a:solidFill>
                  <a:prstClr val="black"/>
                </a:solidFill>
                <a:latin typeface="Consolas" panose="020B0609020204030204" pitchFamily="49" charset="0"/>
              </a:rPr>
              <a:t>.Assert</a:t>
            </a:r>
            <a:r>
              <a:rPr lang="en-US" dirty="0" smtClean="0">
                <a:solidFill>
                  <a:prstClr val="black"/>
                </a:solidFill>
                <a:latin typeface="Consolas" panose="020B0609020204030204" pitchFamily="49" charset="0"/>
              </a:rPr>
              <a:t>(sum </a:t>
            </a:r>
            <a:r>
              <a:rPr lang="en-US" dirty="0">
                <a:solidFill>
                  <a:prstClr val="black"/>
                </a:solidFill>
                <a:latin typeface="Consolas" panose="020B0609020204030204" pitchFamily="49" charset="0"/>
              </a:rPr>
              <a:t>&gt;=0);</a:t>
            </a:r>
          </a:p>
          <a:p>
            <a:endParaRPr lang="en-US" dirty="0">
              <a:solidFill>
                <a:prstClr val="black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prstClr val="black"/>
                </a:solidFill>
                <a:latin typeface="Consolas" panose="020B0609020204030204" pitchFamily="49" charset="0"/>
              </a:rPr>
              <a:t>  </a:t>
            </a:r>
            <a:r>
              <a:rPr lang="en-US" dirty="0" smtClean="0">
                <a:solidFill>
                  <a:srgbClr val="0000FF"/>
                </a:solidFill>
                <a:latin typeface="Consolas" panose="020B0609020204030204" pitchFamily="49" charset="0"/>
              </a:rPr>
              <a:t>return</a:t>
            </a:r>
            <a:r>
              <a:rPr lang="en-US" dirty="0" smtClean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prstClr val="black"/>
                </a:solidFill>
                <a:latin typeface="Consolas" panose="020B0609020204030204" pitchFamily="49" charset="0"/>
              </a:rPr>
              <a:t>sum;</a:t>
            </a:r>
          </a:p>
          <a:p>
            <a:r>
              <a:rPr lang="en-US" dirty="0" smtClean="0">
                <a:solidFill>
                  <a:prstClr val="black"/>
                </a:solidFill>
                <a:latin typeface="Consolas" panose="020B0609020204030204" pitchFamily="49" charset="0"/>
              </a:rPr>
              <a:t>}</a:t>
            </a:r>
            <a:endParaRPr lang="en-US" dirty="0">
              <a:solidFill>
                <a:prstClr val="black"/>
              </a:solidFill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72701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01002"/>
    </mc:Choice>
    <mc:Fallback>
      <p:transition spd="slow" advTm="101002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Under-approximation of </a:t>
            </a:r>
            <a:r>
              <a:rPr lang="en-US" dirty="0" err="1" smtClean="0"/>
              <a:t>wlp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Formally, with loop invariants, we </a:t>
            </a:r>
            <a:r>
              <a:rPr lang="en-US" dirty="0" smtClean="0">
                <a:solidFill>
                  <a:srgbClr val="FF0000"/>
                </a:solidFill>
              </a:rPr>
              <a:t>compute a sufficient </a:t>
            </a:r>
            <a:r>
              <a:rPr lang="en-US" dirty="0" smtClean="0"/>
              <a:t>condition S:</a:t>
            </a:r>
          </a:p>
          <a:p>
            <a:pPr algn="ctr"/>
            <a:r>
              <a:rPr lang="en-US" dirty="0"/>
              <a:t>S(</a:t>
            </a:r>
            <a:r>
              <a:rPr lang="en-US" i="1" dirty="0"/>
              <a:t>s</a:t>
            </a:r>
            <a:r>
              <a:rPr lang="en-US" i="1" baseline="-25000" dirty="0"/>
              <a:t>0</a:t>
            </a:r>
            <a:r>
              <a:rPr lang="en-US" dirty="0"/>
              <a:t>) </a:t>
            </a:r>
            <a:r>
              <a:rPr lang="en-US" dirty="0" smtClean="0"/>
              <a:t>⟹ </a:t>
            </a:r>
            <a:r>
              <a:rPr lang="en-US" dirty="0" err="1" smtClean="0"/>
              <a:t>wlp</a:t>
            </a:r>
            <a:r>
              <a:rPr lang="en-US" dirty="0" smtClean="0"/>
              <a:t>(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P</a:t>
            </a:r>
            <a:r>
              <a:rPr lang="en-US" dirty="0"/>
              <a:t>, true)(</a:t>
            </a:r>
            <a:r>
              <a:rPr lang="en-US" i="1" dirty="0"/>
              <a:t>s</a:t>
            </a:r>
            <a:r>
              <a:rPr lang="en-US" i="1" baseline="-25000" dirty="0"/>
              <a:t>0</a:t>
            </a:r>
            <a:r>
              <a:rPr lang="en-US" dirty="0"/>
              <a:t>) </a:t>
            </a:r>
            <a:endParaRPr lang="en-US" dirty="0" smtClean="0"/>
          </a:p>
          <a:p>
            <a:r>
              <a:rPr lang="en-US" dirty="0" smtClean="0"/>
              <a:t>Which is equivalent to</a:t>
            </a:r>
          </a:p>
          <a:p>
            <a:pPr algn="ctr"/>
            <a:r>
              <a:rPr lang="en-US" dirty="0" smtClean="0"/>
              <a:t>[I(</a:t>
            </a:r>
            <a:r>
              <a:rPr lang="en-US" i="1" dirty="0" smtClean="0"/>
              <a:t>s</a:t>
            </a:r>
            <a:r>
              <a:rPr lang="en-US" i="1" baseline="-25000" dirty="0" smtClean="0"/>
              <a:t>0</a:t>
            </a:r>
            <a:r>
              <a:rPr lang="en-US" dirty="0"/>
              <a:t>) = </a:t>
            </a:r>
            <a:r>
              <a:rPr lang="en-US" dirty="0" smtClean="0"/>
              <a:t>∅] </a:t>
            </a:r>
            <a:r>
              <a:rPr lang="en-US" dirty="0"/>
              <a:t>⟹ </a:t>
            </a:r>
            <a:r>
              <a:rPr lang="en-US" dirty="0" smtClean="0"/>
              <a:t>[S(</a:t>
            </a:r>
            <a:r>
              <a:rPr lang="en-US" i="1" dirty="0" smtClean="0"/>
              <a:t>s</a:t>
            </a:r>
            <a:r>
              <a:rPr lang="en-US" i="1" baseline="-25000" dirty="0" smtClean="0"/>
              <a:t>0</a:t>
            </a:r>
            <a:r>
              <a:rPr lang="en-US" dirty="0"/>
              <a:t>) ⟹ </a:t>
            </a:r>
            <a:r>
              <a:rPr lang="en-US" dirty="0"/>
              <a:t>G</a:t>
            </a:r>
            <a:r>
              <a:rPr lang="en-US" dirty="0" smtClean="0"/>
              <a:t>(</a:t>
            </a:r>
            <a:r>
              <a:rPr lang="en-US" i="1" dirty="0" smtClean="0"/>
              <a:t>s</a:t>
            </a:r>
            <a:r>
              <a:rPr lang="en-US" i="1" baseline="-25000" dirty="0" smtClean="0"/>
              <a:t>0</a:t>
            </a:r>
            <a:r>
              <a:rPr lang="en-US" dirty="0"/>
              <a:t>) ≠ </a:t>
            </a:r>
            <a:r>
              <a:rPr lang="en-US" dirty="0" smtClean="0"/>
              <a:t>∅]</a:t>
            </a:r>
            <a:endParaRPr lang="en-US" dirty="0"/>
          </a:p>
          <a:p>
            <a:r>
              <a:rPr lang="en-US" dirty="0" smtClean="0"/>
              <a:t>So that it may exists some initial state </a:t>
            </a:r>
            <a:r>
              <a:rPr lang="en-US" i="1" dirty="0" smtClean="0"/>
              <a:t>s </a:t>
            </a:r>
            <a:r>
              <a:rPr lang="en-US" dirty="0" smtClean="0"/>
              <a:t>such that</a:t>
            </a:r>
          </a:p>
          <a:p>
            <a:pPr algn="ctr"/>
            <a:r>
              <a:rPr lang="en-US" dirty="0" smtClean="0"/>
              <a:t>¬ S(</a:t>
            </a:r>
            <a:r>
              <a:rPr lang="en-US" i="1" dirty="0" smtClean="0"/>
              <a:t>s</a:t>
            </a:r>
            <a:r>
              <a:rPr lang="en-US" dirty="0" smtClean="0"/>
              <a:t>) ∧</a:t>
            </a:r>
            <a:r>
              <a:rPr lang="en-US" dirty="0"/>
              <a:t> G</a:t>
            </a:r>
            <a:r>
              <a:rPr lang="en-US" dirty="0" smtClean="0"/>
              <a:t>(</a:t>
            </a:r>
            <a:r>
              <a:rPr lang="en-US" i="1" dirty="0" smtClean="0"/>
              <a:t>s</a:t>
            </a:r>
            <a:r>
              <a:rPr lang="en-US" dirty="0" smtClean="0"/>
              <a:t>) </a:t>
            </a:r>
            <a:r>
              <a:rPr lang="en-US" dirty="0"/>
              <a:t>≠ ∅</a:t>
            </a:r>
            <a:endParaRPr lang="en-US" dirty="0"/>
          </a:p>
          <a:p>
            <a:r>
              <a:rPr lang="en-US" dirty="0" smtClean="0"/>
              <a:t>i.e., </a:t>
            </a:r>
            <a:r>
              <a:rPr lang="en-US" i="1" dirty="0" smtClean="0"/>
              <a:t>s </a:t>
            </a:r>
            <a:r>
              <a:rPr lang="en-US" dirty="0" smtClean="0"/>
              <a:t>does </a:t>
            </a:r>
            <a:r>
              <a:rPr lang="en-US" dirty="0" smtClean="0">
                <a:solidFill>
                  <a:srgbClr val="FF0000"/>
                </a:solidFill>
              </a:rPr>
              <a:t>not </a:t>
            </a:r>
            <a:r>
              <a:rPr lang="en-US" dirty="0" smtClean="0"/>
              <a:t>satisfy S, but it does </a:t>
            </a:r>
            <a:r>
              <a:rPr lang="en-US" dirty="0" smtClean="0">
                <a:solidFill>
                  <a:srgbClr val="FF0000"/>
                </a:solidFill>
              </a:rPr>
              <a:t>not lead </a:t>
            </a:r>
            <a:r>
              <a:rPr lang="en-US" dirty="0" smtClean="0"/>
              <a:t>to a </a:t>
            </a:r>
            <a:r>
              <a:rPr lang="en-US" dirty="0" smtClean="0">
                <a:solidFill>
                  <a:srgbClr val="FF0000"/>
                </a:solidFill>
              </a:rPr>
              <a:t>bad </a:t>
            </a:r>
            <a:r>
              <a:rPr lang="en-US" dirty="0" smtClean="0"/>
              <a:t>state </a:t>
            </a:r>
          </a:p>
          <a:p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4146662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74979"/>
    </mc:Choice>
    <mc:Fallback>
      <p:transition spd="slow" advTm="74979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Consequences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Sufficient preconditions impose too </a:t>
            </a:r>
            <a:r>
              <a:rPr lang="en-US" dirty="0" smtClean="0">
                <a:solidFill>
                  <a:srgbClr val="FF0000"/>
                </a:solidFill>
              </a:rPr>
              <a:t>large</a:t>
            </a:r>
            <a:r>
              <a:rPr lang="en-US" dirty="0" smtClean="0"/>
              <a:t> a burden to the </a:t>
            </a:r>
            <a:r>
              <a:rPr lang="en-US" dirty="0" smtClean="0">
                <a:solidFill>
                  <a:srgbClr val="FF0000"/>
                </a:solidFill>
              </a:rPr>
              <a:t>caller</a:t>
            </a:r>
          </a:p>
          <a:p>
            <a:r>
              <a:rPr lang="en-US" dirty="0" smtClean="0"/>
              <a:t>They just ensure the correctness of the </a:t>
            </a:r>
            <a:r>
              <a:rPr lang="en-US" dirty="0" smtClean="0">
                <a:solidFill>
                  <a:srgbClr val="FF0000"/>
                </a:solidFill>
              </a:rPr>
              <a:t>callee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Not practical </a:t>
            </a:r>
            <a:r>
              <a:rPr lang="en-US" dirty="0" smtClean="0"/>
              <a:t>in a realistic setting</a:t>
            </a:r>
          </a:p>
          <a:p>
            <a:r>
              <a:rPr lang="en-US" dirty="0" smtClean="0"/>
              <a:t>Users complained about “wrong” preconditions</a:t>
            </a:r>
          </a:p>
          <a:p>
            <a:pPr lvl="1"/>
            <a:r>
              <a:rPr lang="en-US" dirty="0" smtClean="0"/>
              <a:t>“wrong preconditions” = sufficient preconditions</a:t>
            </a:r>
          </a:p>
        </p:txBody>
      </p:sp>
    </p:spTree>
    <p:extLst>
      <p:ext uri="{BB962C8B-B14F-4D97-AF65-F5344CB8AC3E}">
        <p14:creationId xmlns:p14="http://schemas.microsoft.com/office/powerpoint/2010/main" val="995569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0139"/>
    </mc:Choice>
    <mc:Fallback>
      <p:transition spd="slow" advTm="10139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Necessary preconditions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49970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7"/>
    </mc:Choice>
    <mc:Fallback>
      <p:transition spd="slow" advTm="7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Strongest necessary preconditions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the program terminates in a good state for </a:t>
            </a:r>
            <a:r>
              <a:rPr lang="en-US" i="1" dirty="0"/>
              <a:t>s</a:t>
            </a:r>
            <a:r>
              <a:rPr lang="en-US" i="1" baseline="-25000" dirty="0"/>
              <a:t>0</a:t>
            </a:r>
            <a:r>
              <a:rPr lang="en-US" i="1" dirty="0"/>
              <a:t> </a:t>
            </a:r>
            <a:r>
              <a:rPr lang="en-US" dirty="0"/>
              <a:t>then</a:t>
            </a:r>
            <a:r>
              <a:rPr lang="en-US" i="1" dirty="0"/>
              <a:t> </a:t>
            </a:r>
            <a:r>
              <a:rPr lang="en-US" dirty="0"/>
              <a:t>N(</a:t>
            </a:r>
            <a:r>
              <a:rPr lang="en-US" i="1" dirty="0"/>
              <a:t>s</a:t>
            </a:r>
            <a:r>
              <a:rPr lang="en-US" i="1" baseline="-25000" dirty="0"/>
              <a:t>0</a:t>
            </a:r>
            <a:r>
              <a:rPr lang="en-US" dirty="0"/>
              <a:t>) should </a:t>
            </a:r>
            <a:r>
              <a:rPr lang="en-US" dirty="0" smtClean="0"/>
              <a:t>hold:</a:t>
            </a:r>
            <a:endParaRPr lang="en-US" dirty="0"/>
          </a:p>
          <a:p>
            <a:pPr algn="ctr"/>
            <a:r>
              <a:rPr lang="en-US" dirty="0" smtClean="0"/>
              <a:t>[</a:t>
            </a:r>
            <a:r>
              <a:rPr lang="en-US" dirty="0"/>
              <a:t>I(</a:t>
            </a:r>
            <a:r>
              <a:rPr lang="en-US" i="1" dirty="0"/>
              <a:t>s</a:t>
            </a:r>
            <a:r>
              <a:rPr lang="en-US" i="1" baseline="-25000" dirty="0"/>
              <a:t>0</a:t>
            </a:r>
            <a:r>
              <a:rPr lang="en-US" dirty="0"/>
              <a:t>) = ∅] ⟹ </a:t>
            </a:r>
            <a:r>
              <a:rPr lang="en-US" dirty="0" smtClean="0"/>
              <a:t>[G(</a:t>
            </a:r>
            <a:r>
              <a:rPr lang="en-US" i="1" dirty="0" smtClean="0"/>
              <a:t>s</a:t>
            </a:r>
            <a:r>
              <a:rPr lang="en-US" i="1" baseline="-25000" dirty="0" smtClean="0"/>
              <a:t>0</a:t>
            </a:r>
            <a:r>
              <a:rPr lang="en-US" dirty="0"/>
              <a:t>) ≠ </a:t>
            </a:r>
            <a:r>
              <a:rPr lang="en-US" dirty="0" smtClean="0"/>
              <a:t>∅</a:t>
            </a:r>
            <a:r>
              <a:rPr lang="en-US" dirty="0"/>
              <a:t> ⟹ </a:t>
            </a:r>
            <a:r>
              <a:rPr lang="en-US" dirty="0" smtClean="0"/>
              <a:t>N(</a:t>
            </a:r>
            <a:r>
              <a:rPr lang="en-US" i="1" dirty="0" smtClean="0"/>
              <a:t>s</a:t>
            </a:r>
            <a:r>
              <a:rPr lang="en-US" i="1" baseline="-25000" dirty="0" smtClean="0"/>
              <a:t>0</a:t>
            </a:r>
            <a:r>
              <a:rPr lang="en-US" dirty="0" smtClean="0"/>
              <a:t>)] </a:t>
            </a:r>
          </a:p>
          <a:p>
            <a:r>
              <a:rPr lang="en-US" dirty="0" smtClean="0"/>
              <a:t>Equivalently</a:t>
            </a:r>
          </a:p>
          <a:p>
            <a:pPr algn="ctr"/>
            <a:r>
              <a:rPr lang="en-US" dirty="0" smtClean="0"/>
              <a:t>[I(</a:t>
            </a:r>
            <a:r>
              <a:rPr lang="en-US" i="1" dirty="0" smtClean="0"/>
              <a:t>s</a:t>
            </a:r>
            <a:r>
              <a:rPr lang="en-US" i="1" baseline="-25000" dirty="0" smtClean="0"/>
              <a:t>0</a:t>
            </a:r>
            <a:r>
              <a:rPr lang="en-US" dirty="0"/>
              <a:t>) = </a:t>
            </a:r>
            <a:r>
              <a:rPr lang="en-US" dirty="0" smtClean="0"/>
              <a:t>∅] </a:t>
            </a:r>
            <a:r>
              <a:rPr lang="en-US" dirty="0"/>
              <a:t>⟹ </a:t>
            </a:r>
            <a:r>
              <a:rPr lang="en-US" dirty="0" smtClean="0"/>
              <a:t>[¬N(</a:t>
            </a:r>
            <a:r>
              <a:rPr lang="en-US" i="1" dirty="0" smtClean="0"/>
              <a:t>s</a:t>
            </a:r>
            <a:r>
              <a:rPr lang="en-US" i="1" baseline="-25000" dirty="0" smtClean="0"/>
              <a:t>0</a:t>
            </a:r>
            <a:r>
              <a:rPr lang="en-US" dirty="0"/>
              <a:t>) ⟹ (G(</a:t>
            </a:r>
            <a:r>
              <a:rPr lang="en-US" i="1" dirty="0"/>
              <a:t>s</a:t>
            </a:r>
            <a:r>
              <a:rPr lang="en-US" i="1" baseline="-25000" dirty="0"/>
              <a:t>0</a:t>
            </a:r>
            <a:r>
              <a:rPr lang="en-US" dirty="0"/>
              <a:t>) = ∅ ∧ B(</a:t>
            </a:r>
            <a:r>
              <a:rPr lang="en-US" i="1" dirty="0"/>
              <a:t>s</a:t>
            </a:r>
            <a:r>
              <a:rPr lang="en-US" i="1" baseline="-25000" dirty="0"/>
              <a:t>0</a:t>
            </a:r>
            <a:r>
              <a:rPr lang="en-US" dirty="0"/>
              <a:t>) ≠ ∅ </a:t>
            </a:r>
            <a:r>
              <a:rPr lang="en-US" dirty="0" smtClean="0"/>
              <a:t>)]</a:t>
            </a:r>
          </a:p>
          <a:p>
            <a:r>
              <a:rPr lang="en-US" dirty="0" smtClean="0"/>
              <a:t>i.e., if N </a:t>
            </a:r>
            <a:r>
              <a:rPr lang="en-US" dirty="0" smtClean="0">
                <a:solidFill>
                  <a:srgbClr val="FF0000"/>
                </a:solidFill>
              </a:rPr>
              <a:t>does not hold</a:t>
            </a:r>
            <a:r>
              <a:rPr lang="en-US" dirty="0" smtClean="0"/>
              <a:t>, either</a:t>
            </a:r>
          </a:p>
          <a:p>
            <a:pPr lvl="1"/>
            <a:r>
              <a:rPr lang="en-US" dirty="0" smtClean="0"/>
              <a:t>The program </a:t>
            </a:r>
            <a:r>
              <a:rPr lang="en-US" dirty="0" smtClean="0">
                <a:solidFill>
                  <a:srgbClr val="FF0000"/>
                </a:solidFill>
              </a:rPr>
              <a:t>diverges</a:t>
            </a:r>
            <a:r>
              <a:rPr lang="en-US" dirty="0" smtClean="0"/>
              <a:t>, or</a:t>
            </a:r>
          </a:p>
          <a:p>
            <a:pPr lvl="1"/>
            <a:r>
              <a:rPr lang="en-US" dirty="0" smtClean="0"/>
              <a:t>The program reaches a </a:t>
            </a:r>
            <a:r>
              <a:rPr lang="en-US" dirty="0" smtClean="0">
                <a:solidFill>
                  <a:srgbClr val="FF0000"/>
                </a:solidFill>
              </a:rPr>
              <a:t>bad state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Strongest (liberal) necessary precondition:</a:t>
            </a:r>
          </a:p>
          <a:p>
            <a:pPr algn="ctr"/>
            <a:r>
              <a:rPr lang="en-US" dirty="0" err="1" smtClean="0"/>
              <a:t>snp</a:t>
            </a:r>
            <a:r>
              <a:rPr lang="en-US" dirty="0" smtClean="0"/>
              <a:t>(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P</a:t>
            </a:r>
            <a:r>
              <a:rPr lang="en-US" dirty="0"/>
              <a:t>, true)(</a:t>
            </a:r>
            <a:r>
              <a:rPr lang="en-US" i="1" dirty="0"/>
              <a:t>s</a:t>
            </a:r>
            <a:r>
              <a:rPr lang="en-US" i="1" baseline="-25000" dirty="0"/>
              <a:t>0</a:t>
            </a:r>
            <a:r>
              <a:rPr lang="en-US" dirty="0"/>
              <a:t>) ≝ </a:t>
            </a:r>
            <a:r>
              <a:rPr lang="en-US" dirty="0" smtClean="0"/>
              <a:t>¬[G(</a:t>
            </a:r>
            <a:r>
              <a:rPr lang="en-US" i="1" dirty="0" smtClean="0"/>
              <a:t>s</a:t>
            </a:r>
            <a:r>
              <a:rPr lang="en-US" i="1" baseline="-25000" dirty="0" smtClean="0"/>
              <a:t>0</a:t>
            </a:r>
            <a:r>
              <a:rPr lang="en-US" dirty="0"/>
              <a:t>) = ∅ ∧ B(</a:t>
            </a:r>
            <a:r>
              <a:rPr lang="en-US" i="1" dirty="0"/>
              <a:t>s</a:t>
            </a:r>
            <a:r>
              <a:rPr lang="en-US" i="1" baseline="-25000" dirty="0"/>
              <a:t>0</a:t>
            </a:r>
            <a:r>
              <a:rPr lang="en-US" dirty="0"/>
              <a:t>) ≠ </a:t>
            </a:r>
            <a:r>
              <a:rPr lang="en-US" dirty="0" smtClean="0"/>
              <a:t>∅]= [G(</a:t>
            </a:r>
            <a:r>
              <a:rPr lang="en-US" i="1" dirty="0" smtClean="0"/>
              <a:t>s</a:t>
            </a:r>
            <a:r>
              <a:rPr lang="en-US" i="1" baseline="-25000" dirty="0" smtClean="0"/>
              <a:t>0</a:t>
            </a:r>
            <a:r>
              <a:rPr lang="en-US" dirty="0"/>
              <a:t>) ≠ ∅ ∨ B(</a:t>
            </a:r>
            <a:r>
              <a:rPr lang="en-US" i="1" dirty="0"/>
              <a:t>s</a:t>
            </a:r>
            <a:r>
              <a:rPr lang="en-US" i="1" baseline="-25000" dirty="0"/>
              <a:t>0</a:t>
            </a:r>
            <a:r>
              <a:rPr lang="en-US" dirty="0"/>
              <a:t>) = </a:t>
            </a:r>
            <a:r>
              <a:rPr lang="en-US" dirty="0" smtClean="0"/>
              <a:t>∅]</a:t>
            </a:r>
            <a:endParaRPr lang="en-US" dirty="0" smtClean="0">
              <a:solidFill>
                <a:srgbClr val="FF0000"/>
              </a:solidFill>
            </a:endParaRPr>
          </a:p>
          <a:p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92236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966"/>
    </mc:Choice>
    <mc:Fallback>
      <p:transition spd="slow" advTm="1966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Comparison, ignoring non-termination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9877045"/>
              </p:ext>
            </p:extLst>
          </p:nvPr>
        </p:nvGraphicFramePr>
        <p:xfrm>
          <a:off x="1193689" y="2772029"/>
          <a:ext cx="3754932" cy="278378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38733"/>
                <a:gridCol w="938733"/>
                <a:gridCol w="938733"/>
                <a:gridCol w="938733"/>
              </a:tblGrid>
              <a:tr h="69594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G(</a:t>
                      </a:r>
                      <a:r>
                        <a:rPr lang="en-US" i="1" dirty="0" smtClean="0"/>
                        <a:t>s</a:t>
                      </a:r>
                      <a:r>
                        <a:rPr lang="en-US" i="1" baseline="-25000" dirty="0" smtClean="0"/>
                        <a:t>0</a:t>
                      </a:r>
                      <a:r>
                        <a:rPr lang="en-US" dirty="0" smtClean="0"/>
                        <a:t>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69594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S(</a:t>
                      </a:r>
                      <a:r>
                        <a:rPr lang="en-US" i="1" dirty="0" smtClean="0"/>
                        <a:t>s</a:t>
                      </a:r>
                      <a:r>
                        <a:rPr lang="en-US" i="1" baseline="-25000" dirty="0" smtClean="0"/>
                        <a:t>0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 smtClean="0">
                          <a:effectLst/>
                        </a:rPr>
                        <a:t>∅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 smtClean="0">
                          <a:effectLst/>
                        </a:rPr>
                        <a:t>≠ ∅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5946">
                <a:tc rowSpan="2">
                  <a:txBody>
                    <a:bodyPr/>
                    <a:lstStyle/>
                    <a:p>
                      <a:r>
                        <a:rPr lang="en-US" dirty="0" smtClean="0"/>
                        <a:t>B(</a:t>
                      </a:r>
                      <a:r>
                        <a:rPr lang="en-US" i="1" dirty="0" smtClean="0"/>
                        <a:t>s</a:t>
                      </a:r>
                      <a:r>
                        <a:rPr lang="en-US" i="1" baseline="-25000" dirty="0" smtClean="0"/>
                        <a:t>0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 smtClean="0">
                          <a:effectLst/>
                        </a:rPr>
                        <a:t>∅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true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true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5946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 smtClean="0">
                          <a:effectLst/>
                        </a:rPr>
                        <a:t>≠ ∅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false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bg1"/>
                          </a:solidFill>
                        </a:rPr>
                        <a:t>false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3979753"/>
              </p:ext>
            </p:extLst>
          </p:nvPr>
        </p:nvGraphicFramePr>
        <p:xfrm>
          <a:off x="6732640" y="2772029"/>
          <a:ext cx="3754932" cy="278378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38733"/>
                <a:gridCol w="938733"/>
                <a:gridCol w="938733"/>
                <a:gridCol w="938733"/>
              </a:tblGrid>
              <a:tr h="69594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G(</a:t>
                      </a:r>
                      <a:r>
                        <a:rPr lang="en-US" i="1" dirty="0" smtClean="0"/>
                        <a:t>s</a:t>
                      </a:r>
                      <a:r>
                        <a:rPr lang="en-US" i="1" baseline="-25000" dirty="0" smtClean="0"/>
                        <a:t>0</a:t>
                      </a:r>
                      <a:r>
                        <a:rPr lang="en-US" dirty="0" smtClean="0"/>
                        <a:t>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69594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N(</a:t>
                      </a:r>
                      <a:r>
                        <a:rPr lang="en-US" i="1" dirty="0" smtClean="0"/>
                        <a:t>s</a:t>
                      </a:r>
                      <a:r>
                        <a:rPr lang="en-US" i="1" baseline="-25000" dirty="0" smtClean="0"/>
                        <a:t>0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 smtClean="0">
                          <a:effectLst/>
                        </a:rPr>
                        <a:t>∅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 smtClean="0">
                          <a:effectLst/>
                        </a:rPr>
                        <a:t>≠ ∅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5946">
                <a:tc rowSpan="2">
                  <a:txBody>
                    <a:bodyPr/>
                    <a:lstStyle/>
                    <a:p>
                      <a:r>
                        <a:rPr lang="en-US" dirty="0" smtClean="0"/>
                        <a:t>B(</a:t>
                      </a:r>
                      <a:r>
                        <a:rPr lang="en-US" i="1" dirty="0" smtClean="0"/>
                        <a:t>s</a:t>
                      </a:r>
                      <a:r>
                        <a:rPr lang="en-US" i="1" baseline="-25000" dirty="0" smtClean="0"/>
                        <a:t>0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 smtClean="0">
                          <a:effectLst/>
                        </a:rPr>
                        <a:t>∅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true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true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5946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 smtClean="0">
                          <a:effectLst/>
                        </a:rPr>
                        <a:t>≠ ∅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false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bg1"/>
                          </a:solidFill>
                        </a:rPr>
                        <a:t>true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007241" y="2157730"/>
            <a:ext cx="420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Weakest sufficient</a:t>
            </a:r>
            <a:r>
              <a:rPr lang="en-US" sz="2400" dirty="0" smtClean="0"/>
              <a:t> preconditions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6371020" y="2157729"/>
            <a:ext cx="44129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Strongest necessary </a:t>
            </a:r>
            <a:r>
              <a:rPr lang="en-US" sz="2400" dirty="0" smtClean="0"/>
              <a:t>preconditions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9271538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4"/>
    </mc:Choice>
    <mc:Fallback>
      <p:transition spd="slow" advTm="34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Approximation of necessary conditions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Static analyses to </a:t>
            </a:r>
            <a:r>
              <a:rPr lang="en-US" dirty="0" smtClean="0">
                <a:solidFill>
                  <a:srgbClr val="FF0000"/>
                </a:solidFill>
              </a:rPr>
              <a:t>infer an error condition </a:t>
            </a:r>
            <a:r>
              <a:rPr lang="en-US" u="sng" dirty="0">
                <a:solidFill>
                  <a:srgbClr val="FF0000"/>
                </a:solidFill>
              </a:rPr>
              <a:t>E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such that</a:t>
            </a:r>
          </a:p>
          <a:p>
            <a:pPr algn="ctr"/>
            <a:r>
              <a:rPr lang="en-US" u="sng" dirty="0" smtClean="0"/>
              <a:t>E</a:t>
            </a:r>
            <a:r>
              <a:rPr lang="en-US" dirty="0" smtClean="0"/>
              <a:t>(</a:t>
            </a:r>
            <a:r>
              <a:rPr lang="en-US" i="1" dirty="0" smtClean="0"/>
              <a:t>s</a:t>
            </a:r>
            <a:r>
              <a:rPr lang="en-US" i="1" baseline="-25000" dirty="0" smtClean="0"/>
              <a:t>0</a:t>
            </a:r>
            <a:r>
              <a:rPr lang="en-US" dirty="0"/>
              <a:t>) ⟹ </a:t>
            </a:r>
            <a:r>
              <a:rPr lang="en-US" dirty="0" smtClean="0"/>
              <a:t>[G(</a:t>
            </a:r>
            <a:r>
              <a:rPr lang="en-US" i="1" dirty="0" smtClean="0"/>
              <a:t>s</a:t>
            </a:r>
            <a:r>
              <a:rPr lang="en-US" i="1" baseline="-25000" dirty="0" smtClean="0"/>
              <a:t>0</a:t>
            </a:r>
            <a:r>
              <a:rPr lang="en-US" dirty="0"/>
              <a:t>) = ∅ ∧ B(</a:t>
            </a:r>
            <a:r>
              <a:rPr lang="en-US" i="1" dirty="0"/>
              <a:t>s</a:t>
            </a:r>
            <a:r>
              <a:rPr lang="en-US" i="1" baseline="-25000" dirty="0"/>
              <a:t>0</a:t>
            </a:r>
            <a:r>
              <a:rPr lang="en-US" dirty="0"/>
              <a:t>) ≠ </a:t>
            </a:r>
            <a:r>
              <a:rPr lang="en-US" dirty="0" smtClean="0"/>
              <a:t>∅]</a:t>
            </a:r>
          </a:p>
          <a:p>
            <a:r>
              <a:rPr lang="en-US" dirty="0" smtClean="0"/>
              <a:t>i.e., </a:t>
            </a:r>
            <a:r>
              <a:rPr lang="en-US" u="sng" dirty="0">
                <a:solidFill>
                  <a:srgbClr val="FF0000"/>
                </a:solidFill>
              </a:rPr>
              <a:t>E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is sufficient to </a:t>
            </a:r>
            <a:r>
              <a:rPr lang="en-US" dirty="0" smtClean="0">
                <a:solidFill>
                  <a:srgbClr val="FF0000"/>
                </a:solidFill>
              </a:rPr>
              <a:t>guarantee </a:t>
            </a:r>
            <a:r>
              <a:rPr lang="en-US" dirty="0" smtClean="0">
                <a:solidFill>
                  <a:schemeClr val="tx1"/>
                </a:solidFill>
              </a:rPr>
              <a:t>the presence </a:t>
            </a:r>
            <a:r>
              <a:rPr lang="en-US" dirty="0" smtClean="0">
                <a:solidFill>
                  <a:srgbClr val="FF0000"/>
                </a:solidFill>
              </a:rPr>
              <a:t>of definite errors </a:t>
            </a:r>
            <a:r>
              <a:rPr lang="en-US" dirty="0" smtClean="0"/>
              <a:t>or </a:t>
            </a:r>
            <a:r>
              <a:rPr lang="en-US" dirty="0" smtClean="0">
                <a:solidFill>
                  <a:srgbClr val="FF0000"/>
                </a:solidFill>
              </a:rPr>
              <a:t>non-termination</a:t>
            </a:r>
          </a:p>
          <a:p>
            <a:r>
              <a:rPr lang="en-US" u="sng" dirty="0" smtClean="0"/>
              <a:t>E</a:t>
            </a:r>
            <a:r>
              <a:rPr lang="en-US" dirty="0" smtClean="0"/>
              <a:t> is an </a:t>
            </a:r>
            <a:r>
              <a:rPr lang="en-US" dirty="0" smtClean="0">
                <a:solidFill>
                  <a:srgbClr val="FF0000"/>
                </a:solidFill>
              </a:rPr>
              <a:t>under-approximation</a:t>
            </a:r>
            <a:r>
              <a:rPr lang="en-US" dirty="0" smtClean="0"/>
              <a:t> of the </a:t>
            </a:r>
            <a:r>
              <a:rPr lang="en-US" dirty="0" smtClean="0">
                <a:solidFill>
                  <a:srgbClr val="FF0000"/>
                </a:solidFill>
              </a:rPr>
              <a:t>error semantics</a:t>
            </a:r>
          </a:p>
          <a:p>
            <a:r>
              <a:rPr lang="en-US" dirty="0" smtClean="0"/>
              <a:t>The negation, </a:t>
            </a:r>
            <a:r>
              <a:rPr lang="en-US" u="sng" dirty="0" smtClean="0"/>
              <a:t>¬E</a:t>
            </a:r>
            <a:r>
              <a:rPr lang="en-US" dirty="0" smtClean="0"/>
              <a:t> = N is weaker than the strongest (liberal) necessary precondition:</a:t>
            </a:r>
          </a:p>
          <a:p>
            <a:pPr algn="ctr"/>
            <a:r>
              <a:rPr lang="en-US" dirty="0"/>
              <a:t>G(</a:t>
            </a:r>
            <a:r>
              <a:rPr lang="en-US" i="1" dirty="0"/>
              <a:t>s</a:t>
            </a:r>
            <a:r>
              <a:rPr lang="en-US" i="1" baseline="-25000" dirty="0"/>
              <a:t>0</a:t>
            </a:r>
            <a:r>
              <a:rPr lang="en-US" dirty="0"/>
              <a:t>) ≠ ∅ ∨ B(</a:t>
            </a:r>
            <a:r>
              <a:rPr lang="en-US" i="1" dirty="0"/>
              <a:t>s</a:t>
            </a:r>
            <a:r>
              <a:rPr lang="en-US" i="1" baseline="-25000" dirty="0"/>
              <a:t>0</a:t>
            </a:r>
            <a:r>
              <a:rPr lang="en-US" dirty="0"/>
              <a:t>) </a:t>
            </a:r>
            <a:r>
              <a:rPr lang="en-US" dirty="0" smtClean="0"/>
              <a:t>= ∅ </a:t>
            </a:r>
            <a:r>
              <a:rPr lang="en-US" dirty="0"/>
              <a:t>⟹ </a:t>
            </a:r>
            <a:r>
              <a:rPr lang="en-US" dirty="0" smtClean="0"/>
              <a:t>¬E(</a:t>
            </a:r>
            <a:r>
              <a:rPr lang="en-US" i="1" dirty="0" smtClean="0"/>
              <a:t>s</a:t>
            </a:r>
            <a:r>
              <a:rPr lang="en-US" i="1" baseline="-25000" dirty="0" smtClean="0"/>
              <a:t>0</a:t>
            </a:r>
            <a:r>
              <a:rPr lang="en-US" dirty="0" smtClean="0"/>
              <a:t>)</a:t>
            </a:r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29820619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69132"/>
    </mc:Choice>
    <mc:Fallback>
      <p:transition spd="slow" advTm="69132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Inference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92058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115"/>
    </mc:Choice>
    <mc:Fallback>
      <p:transition spd="slow" advTm="1115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Iterate until stabilization</a:t>
            </a:r>
          </a:p>
          <a:p>
            <a:pPr lvl="1"/>
            <a:r>
              <a:rPr lang="en-US" dirty="0" smtClean="0"/>
              <a:t>For each method m</a:t>
            </a:r>
          </a:p>
          <a:p>
            <a:pPr lvl="2"/>
            <a:r>
              <a:rPr lang="en-US" sz="2400" i="0" dirty="0" smtClean="0">
                <a:solidFill>
                  <a:srgbClr val="FF0000"/>
                </a:solidFill>
              </a:rPr>
              <a:t>Analyze</a:t>
            </a:r>
            <a:r>
              <a:rPr lang="en-US" sz="2400" i="0" dirty="0" smtClean="0"/>
              <a:t> m using the underlying static analysis</a:t>
            </a:r>
          </a:p>
          <a:p>
            <a:pPr lvl="2"/>
            <a:r>
              <a:rPr lang="en-US" sz="2400" i="0" dirty="0"/>
              <a:t>Collect </a:t>
            </a:r>
            <a:r>
              <a:rPr lang="en-US" sz="2400" i="0" dirty="0" smtClean="0"/>
              <a:t>proof obligations </a:t>
            </a:r>
            <a:r>
              <a:rPr lang="en-US" sz="2400" i="0" dirty="0" smtClean="0">
                <a:solidFill>
                  <a:srgbClr val="FF0000"/>
                </a:solidFill>
              </a:rPr>
              <a:t>𝔸</a:t>
            </a:r>
            <a:endParaRPr lang="en-US" sz="2400" i="0" dirty="0">
              <a:solidFill>
                <a:srgbClr val="FF0000"/>
              </a:solidFill>
            </a:endParaRPr>
          </a:p>
          <a:p>
            <a:pPr lvl="2"/>
            <a:r>
              <a:rPr lang="en-US" sz="2400" i="0" dirty="0" smtClean="0"/>
              <a:t>Use the analysis to prove the assertions in 𝔸</a:t>
            </a:r>
            <a:endParaRPr lang="en-US" sz="2400" i="0" dirty="0"/>
          </a:p>
          <a:p>
            <a:pPr lvl="2"/>
            <a:r>
              <a:rPr lang="en-US" sz="2400" i="0" dirty="0" smtClean="0"/>
              <a:t>Let 𝕎 ⊆ 𝔸 be the set of warnings</a:t>
            </a:r>
          </a:p>
          <a:p>
            <a:pPr lvl="2"/>
            <a:r>
              <a:rPr lang="en-US" sz="2400" i="0" dirty="0" smtClean="0"/>
              <a:t>If 𝕎 </a:t>
            </a:r>
            <a:r>
              <a:rPr lang="en-US" sz="2400" i="0" dirty="0"/>
              <a:t>≠</a:t>
            </a:r>
            <a:r>
              <a:rPr lang="en-US" sz="2400" dirty="0"/>
              <a:t> </a:t>
            </a:r>
            <a:r>
              <a:rPr lang="en-US" sz="2400" i="0" dirty="0" smtClean="0"/>
              <a:t>∅ then </a:t>
            </a:r>
          </a:p>
          <a:p>
            <a:pPr lvl="3"/>
            <a:r>
              <a:rPr lang="en-US" sz="2000" dirty="0">
                <a:solidFill>
                  <a:srgbClr val="FF0000"/>
                </a:solidFill>
              </a:rPr>
              <a:t>I</a:t>
            </a:r>
            <a:r>
              <a:rPr lang="en-US" sz="2000" i="0" dirty="0" smtClean="0">
                <a:solidFill>
                  <a:srgbClr val="FF0000"/>
                </a:solidFill>
              </a:rPr>
              <a:t>nfer necessary preconditions </a:t>
            </a:r>
            <a:r>
              <a:rPr lang="en-US" sz="2000" i="0" dirty="0" smtClean="0"/>
              <a:t>for assertions in </a:t>
            </a:r>
            <a:r>
              <a:rPr lang="en-US" sz="2000" i="0" dirty="0"/>
              <a:t>𝕎 </a:t>
            </a:r>
            <a:endParaRPr lang="en-US" sz="2000" i="0" dirty="0" smtClean="0"/>
          </a:p>
          <a:p>
            <a:pPr lvl="3"/>
            <a:r>
              <a:rPr lang="en-US" sz="2000" i="0" dirty="0" smtClean="0">
                <a:solidFill>
                  <a:srgbClr val="FF0000"/>
                </a:solidFill>
              </a:rPr>
              <a:t>Simplify</a:t>
            </a:r>
            <a:r>
              <a:rPr lang="en-US" sz="2000" i="0" dirty="0" smtClean="0"/>
              <a:t> the inferred preconditions</a:t>
            </a:r>
          </a:p>
          <a:p>
            <a:pPr lvl="3"/>
            <a:r>
              <a:rPr lang="en-US" sz="2000" i="0" dirty="0" smtClean="0">
                <a:solidFill>
                  <a:srgbClr val="FF0000"/>
                </a:solidFill>
              </a:rPr>
              <a:t>Propagate</a:t>
            </a:r>
            <a:r>
              <a:rPr lang="en-US" sz="2000" i="0" dirty="0" smtClean="0"/>
              <a:t> the necessary preconditions to the callers of m</a:t>
            </a:r>
          </a:p>
        </p:txBody>
      </p:sp>
    </p:spTree>
    <p:extLst>
      <p:ext uri="{BB962C8B-B14F-4D97-AF65-F5344CB8AC3E}">
        <p14:creationId xmlns:p14="http://schemas.microsoft.com/office/powerpoint/2010/main" val="11469350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2987"/>
    </mc:Choice>
    <mc:Fallback>
      <p:transition spd="slow" advTm="22987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8000" dirty="0" smtClean="0"/>
              <a:t>Automatic inference of necessary preconditions</a:t>
            </a:r>
            <a:endParaRPr lang="en-US" sz="8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P. Cousot, R. Cousot</a:t>
            </a:r>
          </a:p>
          <a:p>
            <a:r>
              <a:rPr lang="en-US" dirty="0" smtClean="0"/>
              <a:t>M. Fahndrich, </a:t>
            </a:r>
            <a:r>
              <a:rPr lang="en-US" u="sng" dirty="0" smtClean="0"/>
              <a:t>F. Logozzo</a:t>
            </a:r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26632908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109"/>
    </mc:Choice>
    <mc:Fallback>
      <p:transition spd="slow" advTm="2109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Static analyses for the inference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All-Paths</a:t>
            </a:r>
            <a:r>
              <a:rPr lang="en-US" dirty="0" smtClean="0"/>
              <a:t> precondition analysis </a:t>
            </a:r>
          </a:p>
          <a:p>
            <a:pPr lvl="1"/>
            <a:r>
              <a:rPr lang="en-US" dirty="0" smtClean="0"/>
              <a:t>Hoists unmodified assertions to the code entry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Conditional-path </a:t>
            </a:r>
            <a:r>
              <a:rPr lang="en-US" dirty="0" smtClean="0"/>
              <a:t>precondition analysis</a:t>
            </a:r>
          </a:p>
          <a:p>
            <a:pPr lvl="1"/>
            <a:r>
              <a:rPr lang="en-US" dirty="0" smtClean="0"/>
              <a:t>Hoist assertions by taking into account assignments and tests</a:t>
            </a:r>
          </a:p>
          <a:p>
            <a:pPr lvl="1"/>
            <a:r>
              <a:rPr lang="en-US" dirty="0" smtClean="0"/>
              <a:t>Use dual-widening for loops</a:t>
            </a:r>
          </a:p>
          <a:p>
            <a:pPr lvl="2"/>
            <a:r>
              <a:rPr lang="en-US" dirty="0" smtClean="0"/>
              <a:t>Dual-widening under-approximates its arguments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Quantified</a:t>
            </a:r>
            <a:r>
              <a:rPr lang="en-US" dirty="0" smtClean="0"/>
              <a:t> precondition analysis</a:t>
            </a:r>
          </a:p>
          <a:p>
            <a:pPr lvl="1"/>
            <a:r>
              <a:rPr lang="en-US" dirty="0" smtClean="0"/>
              <a:t>Deal with unbounded data structures</a:t>
            </a:r>
          </a:p>
          <a:p>
            <a:pPr lvl="1"/>
            <a:endParaRPr lang="en-US" dirty="0" smtClean="0"/>
          </a:p>
          <a:p>
            <a:pPr marL="4572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93800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8040"/>
    </mc:Choice>
    <mc:Fallback>
      <p:transition spd="slow" advTm="18040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82154" y="2011680"/>
            <a:ext cx="5748227" cy="3766185"/>
          </a:xfrm>
        </p:spPr>
        <p:txBody>
          <a:bodyPr/>
          <a:lstStyle/>
          <a:p>
            <a:r>
              <a:rPr lang="en-US" dirty="0" smtClean="0"/>
              <a:t>All-paths infers </a:t>
            </a:r>
          </a:p>
          <a:p>
            <a:pPr lvl="1"/>
            <a:r>
              <a:rPr lang="en-US" dirty="0" smtClean="0"/>
              <a:t>a != null	</a:t>
            </a:r>
            <a:endParaRPr lang="en-US" i="1" dirty="0" smtClean="0"/>
          </a:p>
          <a:p>
            <a:r>
              <a:rPr lang="en-US" dirty="0" smtClean="0"/>
              <a:t>Conditional-paths also infers</a:t>
            </a:r>
          </a:p>
          <a:p>
            <a:pPr lvl="1"/>
            <a:r>
              <a:rPr lang="en-US" dirty="0" err="1" smtClean="0"/>
              <a:t>a.Length</a:t>
            </a:r>
            <a:r>
              <a:rPr lang="en-US" dirty="0" smtClean="0"/>
              <a:t> </a:t>
            </a:r>
            <a:r>
              <a:rPr lang="en-US" dirty="0"/>
              <a:t>&gt; 0 ∧ (a[0] != 3 ⟹ </a:t>
            </a:r>
            <a:r>
              <a:rPr lang="en-US" dirty="0" err="1"/>
              <a:t>a.Length</a:t>
            </a:r>
            <a:r>
              <a:rPr lang="en-US" dirty="0"/>
              <a:t> &gt;1</a:t>
            </a:r>
            <a:r>
              <a:rPr lang="en-US" dirty="0" smtClean="0"/>
              <a:t>)</a:t>
            </a:r>
          </a:p>
          <a:p>
            <a:r>
              <a:rPr lang="en-US" dirty="0" smtClean="0"/>
              <a:t>Quantified infers</a:t>
            </a:r>
          </a:p>
          <a:p>
            <a:pPr lvl="1"/>
            <a:r>
              <a:rPr lang="en-US" dirty="0"/>
              <a:t>∃ </a:t>
            </a:r>
            <a:r>
              <a:rPr lang="en-US" i="1" dirty="0"/>
              <a:t>j</a:t>
            </a:r>
            <a:r>
              <a:rPr lang="en-US" dirty="0"/>
              <a:t> ∈ </a:t>
            </a:r>
            <a:r>
              <a:rPr lang="en-US" dirty="0" smtClean="0"/>
              <a:t>[0, </a:t>
            </a:r>
            <a:r>
              <a:rPr lang="en-US" dirty="0" err="1"/>
              <a:t>a.Length</a:t>
            </a:r>
            <a:r>
              <a:rPr lang="en-US" dirty="0"/>
              <a:t>]. a[</a:t>
            </a:r>
            <a:r>
              <a:rPr lang="en-US" i="1" dirty="0"/>
              <a:t>j</a:t>
            </a:r>
            <a:r>
              <a:rPr lang="en-US" dirty="0"/>
              <a:t>] </a:t>
            </a:r>
            <a:r>
              <a:rPr lang="en-US" dirty="0" smtClean="0"/>
              <a:t>== 3</a:t>
            </a:r>
          </a:p>
          <a:p>
            <a:pPr lvl="1"/>
            <a:endParaRPr lang="en-US" dirty="0"/>
          </a:p>
          <a:p>
            <a:r>
              <a:rPr lang="en-US" dirty="0" smtClean="0"/>
              <a:t>Details in the paper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57224" y="2157731"/>
            <a:ext cx="3603872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dirty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Consolas" panose="020B0609020204030204" pitchFamily="49" charset="0"/>
              </a:rPr>
              <a:t>FirstOccurence</a:t>
            </a:r>
            <a:r>
              <a:rPr lang="en-US" dirty="0">
                <a:solidFill>
                  <a:prstClr val="black"/>
                </a:solidFill>
                <a:latin typeface="Consolas" panose="020B0609020204030204" pitchFamily="49" charset="0"/>
              </a:rPr>
              <a:t>(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dirty="0">
                <a:solidFill>
                  <a:prstClr val="black"/>
                </a:solidFill>
                <a:latin typeface="Consolas" panose="020B0609020204030204" pitchFamily="49" charset="0"/>
              </a:rPr>
              <a:t>[] a)</a:t>
            </a:r>
          </a:p>
          <a:p>
            <a:r>
              <a:rPr lang="en-US" dirty="0" smtClean="0">
                <a:solidFill>
                  <a:prstClr val="black"/>
                </a:solidFill>
                <a:latin typeface="Consolas" panose="020B0609020204030204" pitchFamily="49" charset="0"/>
              </a:rPr>
              <a:t>{</a:t>
            </a:r>
            <a:endParaRPr lang="en-US" dirty="0">
              <a:solidFill>
                <a:prstClr val="black"/>
              </a:solidFill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0000FF"/>
                </a:solidFill>
                <a:latin typeface="Consolas" panose="020B0609020204030204" pitchFamily="49" charset="0"/>
              </a:rPr>
              <a:t>  int</a:t>
            </a:r>
            <a:r>
              <a:rPr lang="en-US" dirty="0" smtClean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prstClr val="black"/>
                </a:solidFill>
                <a:latin typeface="Consolas" panose="020B0609020204030204" pitchFamily="49" charset="0"/>
              </a:rPr>
              <a:t>i = 0;</a:t>
            </a:r>
          </a:p>
          <a:p>
            <a:r>
              <a:rPr lang="en-US" dirty="0">
                <a:solidFill>
                  <a:prstClr val="black"/>
                </a:solidFill>
                <a:latin typeface="Consolas" panose="020B0609020204030204" pitchFamily="49" charset="0"/>
              </a:rPr>
              <a:t>  </a:t>
            </a:r>
            <a:endParaRPr lang="en-US" dirty="0" smtClean="0">
              <a:solidFill>
                <a:prstClr val="black"/>
              </a:solidFill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prstClr val="black"/>
                </a:solidFill>
                <a:latin typeface="Consolas" panose="020B0609020204030204" pitchFamily="49" charset="0"/>
              </a:rPr>
              <a:t>  </a:t>
            </a:r>
            <a:r>
              <a:rPr lang="en-US" dirty="0" smtClean="0">
                <a:solidFill>
                  <a:srgbClr val="0000FF"/>
                </a:solidFill>
                <a:latin typeface="Consolas" panose="020B0609020204030204" pitchFamily="49" charset="0"/>
              </a:rPr>
              <a:t>while</a:t>
            </a:r>
            <a:r>
              <a:rPr lang="en-US" dirty="0" smtClean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prstClr val="black"/>
                </a:solidFill>
                <a:latin typeface="Consolas" panose="020B0609020204030204" pitchFamily="49" charset="0"/>
              </a:rPr>
              <a:t>(a[i] != 3)</a:t>
            </a:r>
          </a:p>
          <a:p>
            <a:r>
              <a:rPr lang="en-US" dirty="0" smtClean="0">
                <a:solidFill>
                  <a:prstClr val="black"/>
                </a:solidFill>
                <a:latin typeface="Consolas" panose="020B0609020204030204" pitchFamily="49" charset="0"/>
              </a:rPr>
              <a:t>    i</a:t>
            </a:r>
            <a:r>
              <a:rPr lang="en-US" dirty="0">
                <a:solidFill>
                  <a:prstClr val="black"/>
                </a:solidFill>
                <a:latin typeface="Consolas" panose="020B0609020204030204" pitchFamily="49" charset="0"/>
              </a:rPr>
              <a:t>++;</a:t>
            </a:r>
          </a:p>
          <a:p>
            <a:endParaRPr lang="en-US" dirty="0">
              <a:solidFill>
                <a:prstClr val="black"/>
              </a:solidFill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0000FF"/>
                </a:solidFill>
                <a:latin typeface="Consolas" panose="020B0609020204030204" pitchFamily="49" charset="0"/>
              </a:rPr>
              <a:t>  return</a:t>
            </a:r>
            <a:r>
              <a:rPr lang="en-US" dirty="0" smtClean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prstClr val="black"/>
                </a:solidFill>
                <a:latin typeface="Consolas" panose="020B0609020204030204" pitchFamily="49" charset="0"/>
              </a:rPr>
              <a:t>i;</a:t>
            </a:r>
          </a:p>
          <a:p>
            <a:r>
              <a:rPr lang="en-US" dirty="0" smtClean="0">
                <a:solidFill>
                  <a:prstClr val="black"/>
                </a:solidFill>
                <a:latin typeface="Consolas" panose="020B0609020204030204" pitchFamily="49" charset="0"/>
              </a:rPr>
              <a:t>}</a:t>
            </a:r>
            <a:endParaRPr lang="en-US" dirty="0">
              <a:solidFill>
                <a:prstClr val="black"/>
              </a:solidFill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91306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6930"/>
    </mc:Choice>
    <mc:Fallback>
      <p:transition spd="slow" advTm="36930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can infer many preconditions for a given method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Simplification</a:t>
            </a:r>
            <a:r>
              <a:rPr lang="en-US" dirty="0" smtClean="0"/>
              <a:t> allows reducing them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Key</a:t>
            </a:r>
            <a:r>
              <a:rPr lang="en-US" dirty="0" smtClean="0"/>
              <a:t> to scalability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Pretty print </a:t>
            </a:r>
            <a:r>
              <a:rPr lang="en-US" dirty="0" smtClean="0"/>
              <a:t>preconditions for the user</a:t>
            </a:r>
          </a:p>
          <a:p>
            <a:r>
              <a:rPr lang="en-US" dirty="0" smtClean="0"/>
              <a:t>Simplification is a set of </a:t>
            </a:r>
            <a:r>
              <a:rPr lang="en-US" dirty="0" smtClean="0">
                <a:solidFill>
                  <a:srgbClr val="FF0000"/>
                </a:solidFill>
              </a:rPr>
              <a:t>rewriting rules</a:t>
            </a:r>
            <a:r>
              <a:rPr lang="en-US" dirty="0" smtClean="0"/>
              <a:t> to iterate to fixpoint</a:t>
            </a:r>
          </a:p>
          <a:p>
            <a:r>
              <a:rPr lang="en-US" dirty="0" smtClean="0"/>
              <a:t>Examples</a:t>
            </a:r>
          </a:p>
          <a:p>
            <a:pPr lvl="1"/>
            <a:r>
              <a:rPr lang="en-US" dirty="0"/>
              <a:t>P, [b⇒ a], [¬b ⇒ a] </a:t>
            </a: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</a:rPr>
              <a:t>→</a:t>
            </a:r>
            <a:r>
              <a:rPr lang="en-US" dirty="0"/>
              <a:t> P, [true ⇒ a]</a:t>
            </a:r>
          </a:p>
          <a:p>
            <a:pPr lvl="1"/>
            <a:r>
              <a:rPr lang="en-US" dirty="0" smtClean="0"/>
              <a:t>P, [true </a:t>
            </a:r>
            <a:r>
              <a:rPr lang="en-US" dirty="0"/>
              <a:t>⇒ </a:t>
            </a:r>
            <a:r>
              <a:rPr lang="en-US" dirty="0" smtClean="0"/>
              <a:t>a] </a:t>
            </a: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</a:rPr>
              <a:t>→</a:t>
            </a:r>
            <a:r>
              <a:rPr lang="en-US" dirty="0"/>
              <a:t> P, </a:t>
            </a:r>
            <a:r>
              <a:rPr lang="en-US" dirty="0" smtClean="0"/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19719829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7125"/>
    </mc:Choice>
    <mc:Fallback>
      <p:transition spd="slow" advTm="7125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Implementation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74468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6"/>
    </mc:Choice>
    <mc:Fallback>
      <p:transition spd="slow" advTm="6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Code Contracts static checker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Clousot/cccheck</a:t>
            </a:r>
            <a:r>
              <a:rPr lang="en-US" dirty="0" smtClean="0"/>
              <a:t> static analyzer for .NET</a:t>
            </a:r>
          </a:p>
          <a:p>
            <a:pPr lvl="1"/>
            <a:r>
              <a:rPr lang="en-US" dirty="0" smtClean="0"/>
              <a:t>Downloaded more than </a:t>
            </a:r>
            <a:r>
              <a:rPr lang="en-US" dirty="0" smtClean="0">
                <a:solidFill>
                  <a:srgbClr val="FF0000"/>
                </a:solidFill>
              </a:rPr>
              <a:t>80,000 </a:t>
            </a:r>
            <a:r>
              <a:rPr lang="en-US" dirty="0" smtClean="0"/>
              <a:t>times</a:t>
            </a:r>
          </a:p>
          <a:p>
            <a:pPr lvl="1"/>
            <a:r>
              <a:rPr lang="en-US" dirty="0" smtClean="0"/>
              <a:t>Use preconditions/postconditions to reason on method calls</a:t>
            </a:r>
          </a:p>
          <a:p>
            <a:pPr lvl="1"/>
            <a:r>
              <a:rPr lang="en-US" dirty="0" smtClean="0"/>
              <a:t>Suggest and propagates inferred preconditions and postconditions</a:t>
            </a:r>
          </a:p>
          <a:p>
            <a:r>
              <a:rPr lang="en-US" dirty="0" smtClean="0"/>
              <a:t>Users </a:t>
            </a:r>
            <a:r>
              <a:rPr lang="en-US" dirty="0" smtClean="0">
                <a:solidFill>
                  <a:srgbClr val="FF0000"/>
                </a:solidFill>
              </a:rPr>
              <a:t>complained</a:t>
            </a:r>
            <a:r>
              <a:rPr lang="en-US" dirty="0" smtClean="0"/>
              <a:t> about </a:t>
            </a:r>
            <a:r>
              <a:rPr lang="en-US" dirty="0" smtClean="0">
                <a:solidFill>
                  <a:srgbClr val="FF0000"/>
                </a:solidFill>
              </a:rPr>
              <a:t>sufficient</a:t>
            </a:r>
            <a:r>
              <a:rPr lang="en-US" dirty="0" smtClean="0"/>
              <a:t> preconditions</a:t>
            </a:r>
          </a:p>
          <a:p>
            <a:r>
              <a:rPr lang="en-US" dirty="0" smtClean="0"/>
              <a:t>Starting point for this work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50839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8179"/>
    </mc:Choice>
    <mc:Fallback>
      <p:transition spd="slow" advTm="8179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User experience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779" y="1915949"/>
            <a:ext cx="11339663" cy="4189595"/>
          </a:xfrm>
        </p:spPr>
      </p:pic>
    </p:spTree>
    <p:extLst>
      <p:ext uri="{BB962C8B-B14F-4D97-AF65-F5344CB8AC3E}">
        <p14:creationId xmlns:p14="http://schemas.microsoft.com/office/powerpoint/2010/main" val="22364098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9985"/>
    </mc:Choice>
    <mc:Fallback>
      <p:transition spd="slow" advTm="9985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Experimental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Un</a:t>
            </a:r>
            <a:r>
              <a:rPr lang="en-US" dirty="0" smtClean="0"/>
              <a:t>-annotated code (</a:t>
            </a:r>
            <a:r>
              <a:rPr lang="en-US" dirty="0" err="1" smtClean="0"/>
              <a:t>.net</a:t>
            </a:r>
            <a:r>
              <a:rPr lang="en-US" dirty="0" smtClean="0"/>
              <a:t> base libraries)</a:t>
            </a:r>
          </a:p>
          <a:p>
            <a:pPr lvl="1"/>
            <a:r>
              <a:rPr lang="en-US" dirty="0" smtClean="0"/>
              <a:t>All paths analysis</a:t>
            </a:r>
          </a:p>
          <a:p>
            <a:pPr lvl="2"/>
            <a:r>
              <a:rPr lang="en-US" dirty="0" smtClean="0"/>
              <a:t>Infer 18,643 preconditions</a:t>
            </a:r>
          </a:p>
          <a:p>
            <a:pPr lvl="2"/>
            <a:r>
              <a:rPr lang="en-US" dirty="0" smtClean="0"/>
              <a:t>Simplification removes &gt;32%</a:t>
            </a:r>
          </a:p>
          <a:p>
            <a:pPr lvl="1"/>
            <a:r>
              <a:rPr lang="en-US" dirty="0" smtClean="0"/>
              <a:t>Conditional path analysis</a:t>
            </a:r>
          </a:p>
          <a:p>
            <a:pPr lvl="2"/>
            <a:r>
              <a:rPr lang="en-US" dirty="0" smtClean="0"/>
              <a:t>Infers 28,623 preconditions</a:t>
            </a:r>
          </a:p>
          <a:p>
            <a:pPr lvl="2"/>
            <a:r>
              <a:rPr lang="en-US" dirty="0" smtClean="0"/>
              <a:t>Simplification removes &gt;24%</a:t>
            </a:r>
          </a:p>
          <a:p>
            <a:r>
              <a:rPr lang="en-US" dirty="0" smtClean="0"/>
              <a:t>Similar results for partially annotated code (Facebook C# SDK)</a:t>
            </a:r>
            <a:endParaRPr lang="en-US" dirty="0"/>
          </a:p>
          <a:p>
            <a:r>
              <a:rPr lang="en-US" dirty="0" smtClean="0"/>
              <a:t>Conditional path analysis is more precise but </a:t>
            </a:r>
            <a:r>
              <a:rPr lang="en-US" dirty="0"/>
              <a:t>u</a:t>
            </a:r>
            <a:r>
              <a:rPr lang="en-US" dirty="0" smtClean="0"/>
              <a:t>p to 4x slower than all-paths analysis</a:t>
            </a:r>
          </a:p>
          <a:p>
            <a:pPr lvl="1"/>
            <a:r>
              <a:rPr lang="en-US" dirty="0" smtClean="0"/>
              <a:t>Because of inferred disjunctions</a:t>
            </a:r>
          </a:p>
        </p:txBody>
      </p:sp>
    </p:spTree>
    <p:extLst>
      <p:ext uri="{BB962C8B-B14F-4D97-AF65-F5344CB8AC3E}">
        <p14:creationId xmlns:p14="http://schemas.microsoft.com/office/powerpoint/2010/main" val="19713892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9037"/>
    </mc:Choice>
    <mc:Fallback>
      <p:transition spd="slow" advTm="19037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Precision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6656" y="2011680"/>
            <a:ext cx="10994206" cy="3766185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Number</a:t>
            </a:r>
            <a:r>
              <a:rPr lang="en-US" dirty="0" smtClean="0"/>
              <a:t> of inferred preconditions is not a good measure</a:t>
            </a:r>
          </a:p>
          <a:p>
            <a:r>
              <a:rPr lang="en-US" dirty="0" smtClean="0"/>
              <a:t>We are interested in the </a:t>
            </a:r>
            <a:r>
              <a:rPr lang="en-US" dirty="0" smtClean="0">
                <a:solidFill>
                  <a:srgbClr val="FF0000"/>
                </a:solidFill>
              </a:rPr>
              <a:t>precision</a:t>
            </a:r>
            <a:r>
              <a:rPr lang="en-US" dirty="0" smtClean="0"/>
              <a:t>, i.e., fewer methods with warnings</a:t>
            </a:r>
          </a:p>
          <a:p>
            <a:pPr lvl="1"/>
            <a:r>
              <a:rPr lang="en-US" dirty="0"/>
              <a:t>P</a:t>
            </a:r>
            <a:r>
              <a:rPr lang="en-US" dirty="0" smtClean="0"/>
              <a:t>recision gain is between 9% (framework libraries) and 21% (</a:t>
            </a:r>
            <a:r>
              <a:rPr lang="en-US" dirty="0" err="1" smtClean="0"/>
              <a:t>facebook</a:t>
            </a:r>
            <a:r>
              <a:rPr lang="en-US" dirty="0" smtClean="0"/>
              <a:t> C# SDK)</a:t>
            </a:r>
          </a:p>
          <a:p>
            <a:r>
              <a:rPr lang="en-US" dirty="0" smtClean="0"/>
              <a:t>Missing preconditions </a:t>
            </a:r>
            <a:r>
              <a:rPr lang="en-US" dirty="0" smtClean="0">
                <a:solidFill>
                  <a:srgbClr val="FF0000"/>
                </a:solidFill>
              </a:rPr>
              <a:t>public </a:t>
            </a:r>
            <a:r>
              <a:rPr lang="en-US" dirty="0" smtClean="0"/>
              <a:t>surface are </a:t>
            </a:r>
            <a:r>
              <a:rPr lang="en-US" dirty="0" smtClean="0">
                <a:solidFill>
                  <a:srgbClr val="FF0000"/>
                </a:solidFill>
              </a:rPr>
              <a:t>errors</a:t>
            </a:r>
          </a:p>
          <a:p>
            <a:pPr lvl="1"/>
            <a:r>
              <a:rPr lang="en-US" dirty="0" smtClean="0"/>
              <a:t>The library does not defend against “bad inputs”</a:t>
            </a:r>
          </a:p>
          <a:p>
            <a:r>
              <a:rPr lang="en-US" dirty="0" smtClean="0"/>
              <a:t>On </a:t>
            </a:r>
            <a:r>
              <a:rPr lang="en-US" dirty="0" err="1" smtClean="0"/>
              <a:t>mscorlib</a:t>
            </a:r>
            <a:r>
              <a:rPr lang="en-US" dirty="0" smtClean="0"/>
              <a:t>, the core library of </a:t>
            </a:r>
            <a:r>
              <a:rPr lang="en-US" dirty="0" err="1" smtClean="0"/>
              <a:t>.Net</a:t>
            </a:r>
            <a:r>
              <a:rPr lang="en-US" dirty="0" smtClean="0"/>
              <a:t>, we found 129 new bugs</a:t>
            </a:r>
          </a:p>
          <a:p>
            <a:pPr lvl="1"/>
            <a:r>
              <a:rPr lang="en-US" dirty="0" smtClean="0"/>
              <a:t>Only </a:t>
            </a:r>
            <a:r>
              <a:rPr lang="en-US" b="1" dirty="0" smtClean="0">
                <a:solidFill>
                  <a:srgbClr val="FF0000"/>
                </a:solidFill>
              </a:rPr>
              <a:t>one</a:t>
            </a:r>
            <a:r>
              <a:rPr lang="en-US" dirty="0" smtClean="0"/>
              <a:t> false positive</a:t>
            </a:r>
          </a:p>
          <a:p>
            <a:pPr marL="0" lvl="2" indent="0">
              <a:buNone/>
            </a:pPr>
            <a:r>
              <a:rPr lang="en-US" dirty="0" smtClean="0"/>
              <a:t>	Because of exception handling in </a:t>
            </a:r>
            <a:r>
              <a:rPr lang="en-US" dirty="0" err="1" smtClean="0"/>
              <a:t>clousot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2815453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7983"/>
    </mc:Choice>
    <mc:Fallback>
      <p:transition spd="slow" advTm="7983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8236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5"/>
    </mc:Choice>
    <mc:Fallback>
      <p:transition spd="slow" advTm="5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Sic transit </a:t>
            </a:r>
            <a:r>
              <a:rPr lang="en-US" dirty="0" err="1"/>
              <a:t>g</a:t>
            </a:r>
            <a:r>
              <a:rPr lang="en-US" dirty="0" err="1" smtClean="0"/>
              <a:t>loria</a:t>
            </a:r>
            <a:r>
              <a:rPr lang="en-US" dirty="0" smtClean="0"/>
              <a:t> mundi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6656" y="2011680"/>
            <a:ext cx="11202223" cy="3766185"/>
          </a:xfrm>
        </p:spPr>
        <p:txBody>
          <a:bodyPr/>
          <a:lstStyle/>
          <a:p>
            <a:r>
              <a:rPr lang="en-US" dirty="0" smtClean="0"/>
              <a:t>The </a:t>
            </a:r>
            <a:r>
              <a:rPr lang="en-US" dirty="0"/>
              <a:t>v</a:t>
            </a:r>
            <a:r>
              <a:rPr lang="en-US" dirty="0" smtClean="0"/>
              <a:t>iolation of a necessary precondition guarantee a </a:t>
            </a:r>
            <a:r>
              <a:rPr lang="en-US" dirty="0" smtClean="0">
                <a:solidFill>
                  <a:srgbClr val="FF0000"/>
                </a:solidFill>
              </a:rPr>
              <a:t>definite error</a:t>
            </a:r>
          </a:p>
          <a:p>
            <a:r>
              <a:rPr lang="en-US" dirty="0" smtClean="0"/>
              <a:t>When </a:t>
            </a:r>
            <a:r>
              <a:rPr lang="en-US" dirty="0" smtClean="0">
                <a:solidFill>
                  <a:srgbClr val="FF0000"/>
                </a:solidFill>
              </a:rPr>
              <a:t>automatically</a:t>
            </a:r>
            <a:r>
              <a:rPr lang="en-US" dirty="0" smtClean="0"/>
              <a:t> inferring preconditions, </a:t>
            </a:r>
            <a:r>
              <a:rPr lang="en-US" dirty="0" smtClean="0">
                <a:solidFill>
                  <a:srgbClr val="FF0000"/>
                </a:solidFill>
              </a:rPr>
              <a:t>only necessary preconditions make sense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Sufficient</a:t>
            </a:r>
            <a:r>
              <a:rPr lang="en-US" dirty="0" smtClean="0"/>
              <a:t> preconditions are </a:t>
            </a:r>
            <a:r>
              <a:rPr lang="en-US" dirty="0" smtClean="0">
                <a:solidFill>
                  <a:srgbClr val="FF0000"/>
                </a:solidFill>
              </a:rPr>
              <a:t>too strict for callers</a:t>
            </a:r>
          </a:p>
          <a:p>
            <a:r>
              <a:rPr lang="en-US" dirty="0" smtClean="0"/>
              <a:t>Advantages</a:t>
            </a:r>
          </a:p>
          <a:p>
            <a:pPr lvl="1"/>
            <a:r>
              <a:rPr lang="en-US" dirty="0" smtClean="0"/>
              <a:t>Easy to </a:t>
            </a:r>
            <a:r>
              <a:rPr lang="en-US" dirty="0" smtClean="0">
                <a:solidFill>
                  <a:srgbClr val="FF0000"/>
                </a:solidFill>
              </a:rPr>
              <a:t>explain</a:t>
            </a:r>
            <a:r>
              <a:rPr lang="en-US" dirty="0" smtClean="0"/>
              <a:t> to the users</a:t>
            </a:r>
          </a:p>
          <a:p>
            <a:pPr lvl="1"/>
            <a:r>
              <a:rPr lang="en-US" dirty="0" smtClean="0"/>
              <a:t>Provide </a:t>
            </a:r>
            <a:r>
              <a:rPr lang="en-US" dirty="0" smtClean="0">
                <a:solidFill>
                  <a:srgbClr val="FF0000"/>
                </a:solidFill>
              </a:rPr>
              <a:t>chain leading </a:t>
            </a:r>
            <a:r>
              <a:rPr lang="en-US" dirty="0" smtClean="0"/>
              <a:t>to errors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No false positives</a:t>
            </a:r>
          </a:p>
          <a:p>
            <a:r>
              <a:rPr lang="en-US" dirty="0" smtClean="0"/>
              <a:t>Implemented, and used in a widely downloaded tool (Clousot/cccheck)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07843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088"/>
    </mc:Choice>
    <mc:Fallback>
      <p:transition spd="slow" advTm="2088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paper in one slide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Problem: </a:t>
            </a:r>
            <a:r>
              <a:rPr lang="en-US" dirty="0" smtClean="0">
                <a:solidFill>
                  <a:srgbClr val="FF0000"/>
                </a:solidFill>
              </a:rPr>
              <a:t>Automatic inference of preconditions</a:t>
            </a:r>
          </a:p>
          <a:p>
            <a:r>
              <a:rPr lang="en-US" dirty="0" smtClean="0"/>
              <a:t>Define: What is a precondition?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Sufficient</a:t>
            </a:r>
            <a:r>
              <a:rPr lang="en-US" dirty="0" smtClean="0"/>
              <a:t> precondition: if it holds, the function is correct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Necessary</a:t>
            </a:r>
            <a:r>
              <a:rPr lang="en-US" dirty="0" smtClean="0"/>
              <a:t> precondition: if it does not hold, the function is definitely wrong</a:t>
            </a:r>
          </a:p>
          <a:p>
            <a:r>
              <a:rPr lang="en-US" dirty="0" smtClean="0"/>
              <a:t>When </a:t>
            </a:r>
            <a:r>
              <a:rPr lang="en-US" u="sng" dirty="0" smtClean="0">
                <a:solidFill>
                  <a:srgbClr val="FF0000"/>
                </a:solidFill>
              </a:rPr>
              <a:t>automatic</a:t>
            </a:r>
            <a:r>
              <a:rPr lang="en-US" dirty="0" smtClean="0"/>
              <a:t> inference is considered, </a:t>
            </a:r>
            <a:r>
              <a:rPr lang="en-US" u="sng" dirty="0" smtClean="0">
                <a:solidFill>
                  <a:srgbClr val="FF0000"/>
                </a:solidFill>
              </a:rPr>
              <a:t>only necessary preconditions make sense</a:t>
            </a:r>
          </a:p>
          <a:p>
            <a:pPr lvl="1"/>
            <a:r>
              <a:rPr lang="en-US" dirty="0"/>
              <a:t>Sufficient preconditions impose too large a burden to ca</a:t>
            </a:r>
            <a:r>
              <a:rPr lang="en-US" dirty="0" smtClean="0"/>
              <a:t>llers</a:t>
            </a:r>
          </a:p>
          <a:p>
            <a:pPr lvl="1"/>
            <a:r>
              <a:rPr lang="en-US" dirty="0"/>
              <a:t>Necessary preconditions are easy to </a:t>
            </a:r>
            <a:r>
              <a:rPr lang="en-US" dirty="0" smtClean="0"/>
              <a:t>explain to users</a:t>
            </a:r>
          </a:p>
          <a:p>
            <a:r>
              <a:rPr lang="en-US" dirty="0" smtClean="0"/>
              <a:t>Implementation in Clousot</a:t>
            </a:r>
          </a:p>
          <a:p>
            <a:pPr lvl="1"/>
            <a:r>
              <a:rPr lang="en-US" dirty="0" smtClean="0"/>
              <a:t>Precision improvements </a:t>
            </a:r>
            <a:r>
              <a:rPr lang="en-US" dirty="0">
                <a:solidFill>
                  <a:srgbClr val="FF0000"/>
                </a:solidFill>
              </a:rPr>
              <a:t>9</a:t>
            </a:r>
            <a:r>
              <a:rPr lang="en-US" dirty="0" smtClean="0">
                <a:solidFill>
                  <a:srgbClr val="FF0000"/>
                </a:solidFill>
              </a:rPr>
              <a:t>% </a:t>
            </a:r>
            <a:r>
              <a:rPr lang="en-US" dirty="0" smtClean="0"/>
              <a:t>to </a:t>
            </a:r>
            <a:r>
              <a:rPr lang="en-US" dirty="0" smtClean="0">
                <a:solidFill>
                  <a:srgbClr val="FF0000"/>
                </a:solidFill>
              </a:rPr>
              <a:t>21%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Extremely low</a:t>
            </a:r>
            <a:r>
              <a:rPr lang="en-US" dirty="0" smtClean="0"/>
              <a:t> false positive  ratio</a:t>
            </a:r>
          </a:p>
          <a:p>
            <a:pPr marL="4572" lvl="1" indent="0">
              <a:buNone/>
            </a:pPr>
            <a:endParaRPr lang="en-US" dirty="0" smtClean="0"/>
          </a:p>
          <a:p>
            <a:pPr lvl="1"/>
            <a:endParaRPr lang="en-US" dirty="0"/>
          </a:p>
          <a:p>
            <a:pPr marL="4572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692803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71122"/>
    </mc:Choice>
    <mc:Fallback>
      <p:transition spd="slow" advTm="171122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527468" y="2011680"/>
            <a:ext cx="5902913" cy="3766185"/>
          </a:xfrm>
        </p:spPr>
        <p:txBody>
          <a:bodyPr/>
          <a:lstStyle/>
          <a:p>
            <a:endParaRPr lang="en-US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657224" y="2157731"/>
            <a:ext cx="4237057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dirty="0" smtClean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prstClr val="black"/>
                </a:solidFill>
                <a:latin typeface="Consolas" panose="020B0609020204030204" pitchFamily="49" charset="0"/>
              </a:rPr>
              <a:t>Example1(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dirty="0">
                <a:solidFill>
                  <a:prstClr val="black"/>
                </a:solidFill>
                <a:latin typeface="Consolas" panose="020B0609020204030204" pitchFamily="49" charset="0"/>
              </a:rPr>
              <a:t> x,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object</a:t>
            </a:r>
            <a:r>
              <a:rPr lang="en-US" dirty="0">
                <a:solidFill>
                  <a:prstClr val="black"/>
                </a:solidFill>
                <a:latin typeface="Consolas" panose="020B0609020204030204" pitchFamily="49" charset="0"/>
              </a:rPr>
              <a:t>[] a)</a:t>
            </a:r>
          </a:p>
          <a:p>
            <a:r>
              <a:rPr lang="en-US" dirty="0" smtClean="0">
                <a:solidFill>
                  <a:prstClr val="black"/>
                </a:solidFill>
                <a:latin typeface="Consolas" panose="020B0609020204030204" pitchFamily="49" charset="0"/>
              </a:rPr>
              <a:t>{</a:t>
            </a:r>
            <a:endParaRPr lang="en-US" dirty="0">
              <a:solidFill>
                <a:prstClr val="black"/>
              </a:solidFill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0000FF"/>
                </a:solidFill>
                <a:latin typeface="Consolas" panose="020B0609020204030204" pitchFamily="49" charset="0"/>
              </a:rPr>
              <a:t>  if</a:t>
            </a:r>
            <a:r>
              <a:rPr lang="en-US" dirty="0" smtClean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prstClr val="black"/>
                </a:solidFill>
                <a:latin typeface="Consolas" panose="020B0609020204030204" pitchFamily="49" charset="0"/>
              </a:rPr>
              <a:t>(x </a:t>
            </a:r>
            <a:r>
              <a:rPr lang="en-US" dirty="0" smtClean="0">
                <a:solidFill>
                  <a:prstClr val="black"/>
                </a:solidFill>
                <a:latin typeface="Consolas" panose="020B0609020204030204" pitchFamily="49" charset="0"/>
              </a:rPr>
              <a:t>&gt;= </a:t>
            </a:r>
            <a:r>
              <a:rPr lang="en-US" dirty="0">
                <a:solidFill>
                  <a:prstClr val="black"/>
                </a:solidFill>
                <a:latin typeface="Consolas" panose="020B0609020204030204" pitchFamily="49" charset="0"/>
              </a:rPr>
              <a:t>0)</a:t>
            </a:r>
          </a:p>
          <a:p>
            <a:r>
              <a:rPr lang="en-US" dirty="0" smtClean="0">
                <a:solidFill>
                  <a:prstClr val="black"/>
                </a:solidFill>
                <a:latin typeface="Consolas" panose="020B0609020204030204" pitchFamily="49" charset="0"/>
              </a:rPr>
              <a:t>  {</a:t>
            </a:r>
            <a:endParaRPr lang="en-US" dirty="0">
              <a:solidFill>
                <a:prstClr val="black"/>
              </a:solidFill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0000FF"/>
                </a:solidFill>
                <a:latin typeface="Consolas" panose="020B0609020204030204" pitchFamily="49" charset="0"/>
              </a:rPr>
              <a:t>    return</a:t>
            </a:r>
            <a:r>
              <a:rPr lang="en-US" dirty="0" smtClean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Consolas" panose="020B0609020204030204" pitchFamily="49" charset="0"/>
              </a:rPr>
              <a:t>a.Length</a:t>
            </a:r>
            <a:r>
              <a:rPr lang="en-US" dirty="0">
                <a:solidFill>
                  <a:prstClr val="black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dirty="0" smtClean="0">
                <a:solidFill>
                  <a:prstClr val="black"/>
                </a:solidFill>
                <a:latin typeface="Consolas" panose="020B0609020204030204" pitchFamily="49" charset="0"/>
              </a:rPr>
              <a:t>  }</a:t>
            </a:r>
            <a:endParaRPr lang="en-US" dirty="0">
              <a:solidFill>
                <a:prstClr val="black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prstClr val="black"/>
                </a:solidFill>
                <a:latin typeface="Consolas" panose="020B0609020204030204" pitchFamily="49" charset="0"/>
              </a:rPr>
              <a:t>  </a:t>
            </a:r>
            <a:r>
              <a:rPr lang="en-US" dirty="0" smtClean="0">
                <a:solidFill>
                  <a:srgbClr val="0000FF"/>
                </a:solidFill>
                <a:latin typeface="Consolas" panose="020B0609020204030204" pitchFamily="49" charset="0"/>
              </a:rPr>
              <a:t>return</a:t>
            </a:r>
            <a:r>
              <a:rPr lang="en-US" dirty="0" smtClean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prstClr val="black"/>
                </a:solidFill>
                <a:latin typeface="Consolas" panose="020B0609020204030204" pitchFamily="49" charset="0"/>
              </a:rPr>
              <a:t>-1;</a:t>
            </a:r>
          </a:p>
          <a:p>
            <a:r>
              <a:rPr lang="en-US" dirty="0" smtClean="0">
                <a:solidFill>
                  <a:prstClr val="black"/>
                </a:solidFill>
                <a:latin typeface="Consolas" panose="020B0609020204030204" pitchFamily="49" charset="0"/>
              </a:rPr>
              <a:t>}</a:t>
            </a:r>
            <a:endParaRPr lang="en-US" dirty="0">
              <a:solidFill>
                <a:prstClr val="black"/>
              </a:solidFill>
              <a:latin typeface="Consolas" panose="020B0609020204030204" pitchFamily="49" charset="0"/>
            </a:endParaRPr>
          </a:p>
        </p:txBody>
      </p:sp>
      <p:sp>
        <p:nvSpPr>
          <p:cNvPr id="7" name="Content Placeholder 4"/>
          <p:cNvSpPr txBox="1">
            <a:spLocks/>
          </p:cNvSpPr>
          <p:nvPr/>
        </p:nvSpPr>
        <p:spPr>
          <a:xfrm>
            <a:off x="5679868" y="2011679"/>
            <a:ext cx="5902913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85000"/>
              </a:lnSpc>
              <a:spcBef>
                <a:spcPts val="1300"/>
              </a:spcBef>
              <a:buFont typeface="Arial" pitchFamily="34" charset="0"/>
              <a:buChar char=" 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7472" indent="-3429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48640" indent="-54864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20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822960" indent="-82296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097280" indent="-109728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2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4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6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8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Sufficient</a:t>
            </a:r>
            <a:r>
              <a:rPr lang="en-US" dirty="0" smtClean="0"/>
              <a:t> precondition: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a != null</a:t>
            </a:r>
            <a:endParaRPr lang="en-US" dirty="0"/>
          </a:p>
          <a:p>
            <a:pPr lvl="1"/>
            <a:r>
              <a:rPr lang="en-US" dirty="0" smtClean="0"/>
              <a:t>Too strong for the caller</a:t>
            </a:r>
          </a:p>
          <a:p>
            <a:pPr lvl="1"/>
            <a:r>
              <a:rPr lang="en-US" dirty="0" smtClean="0"/>
              <a:t>No runtime errors when x &lt; 0 and a == null</a:t>
            </a:r>
          </a:p>
          <a:p>
            <a:pPr lvl="1"/>
            <a:endParaRPr lang="en-US" dirty="0"/>
          </a:p>
          <a:p>
            <a:r>
              <a:rPr lang="en-US" dirty="0" smtClean="0"/>
              <a:t>Clousot users complained about it</a:t>
            </a:r>
          </a:p>
          <a:p>
            <a:pPr lvl="1"/>
            <a:r>
              <a:rPr lang="en-US" dirty="0" smtClean="0"/>
              <a:t>“wrong preconditions”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22726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67056"/>
    </mc:Choice>
    <mc:Fallback>
      <p:transition spd="slow" advTm="67056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527468" y="2011680"/>
            <a:ext cx="5902913" cy="3766185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Sufficient</a:t>
            </a:r>
            <a:r>
              <a:rPr lang="en-US" dirty="0" smtClean="0"/>
              <a:t> precondition: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false</a:t>
            </a:r>
          </a:p>
          <a:p>
            <a:pPr lvl="1"/>
            <a:r>
              <a:rPr lang="en-US" dirty="0" smtClean="0"/>
              <a:t>It may fail, so eliminate all runs</a:t>
            </a:r>
          </a:p>
          <a:p>
            <a:pPr lvl="1"/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Necessary</a:t>
            </a:r>
            <a:r>
              <a:rPr lang="en-US" dirty="0" smtClean="0"/>
              <a:t> precondition: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0 &lt; </a:t>
            </a:r>
            <a:r>
              <a:rPr lang="en-US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a.Length</a:t>
            </a:r>
            <a:endParaRPr lang="en-US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lvl="1"/>
            <a:r>
              <a:rPr lang="en-US" dirty="0"/>
              <a:t>If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a.Length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 == 0 </a:t>
            </a:r>
            <a:r>
              <a:rPr lang="en-US" dirty="0"/>
              <a:t>it will always </a:t>
            </a:r>
            <a:r>
              <a:rPr lang="en-US" dirty="0" smtClean="0"/>
              <a:t>fail</a:t>
            </a:r>
          </a:p>
          <a:p>
            <a:pPr lvl="1"/>
            <a:endParaRPr lang="en-US" dirty="0"/>
          </a:p>
          <a:p>
            <a:r>
              <a:rPr lang="en-US" dirty="0" smtClean="0"/>
              <a:t>Necessary precondition is weaker than the weakest precondition!!!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57224" y="2157731"/>
            <a:ext cx="4870244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  <a:latin typeface="Consolas" panose="020B0609020204030204" pitchFamily="49" charset="0"/>
              </a:rPr>
              <a:t>void</a:t>
            </a:r>
            <a:r>
              <a:rPr lang="en-US" dirty="0" smtClean="0">
                <a:solidFill>
                  <a:prstClr val="black"/>
                </a:solidFill>
                <a:latin typeface="Consolas" panose="020B0609020204030204" pitchFamily="49" charset="0"/>
              </a:rPr>
              <a:t> Example2(</a:t>
            </a:r>
            <a:r>
              <a:rPr lang="en-US" dirty="0" smtClean="0">
                <a:solidFill>
                  <a:srgbClr val="0000FF"/>
                </a:solidFill>
                <a:latin typeface="Consolas" panose="020B0609020204030204" pitchFamily="49" charset="0"/>
              </a:rPr>
              <a:t>object</a:t>
            </a:r>
            <a:r>
              <a:rPr lang="en-US" dirty="0">
                <a:solidFill>
                  <a:prstClr val="black"/>
                </a:solidFill>
                <a:latin typeface="Consolas" panose="020B0609020204030204" pitchFamily="49" charset="0"/>
              </a:rPr>
              <a:t>[] a)</a:t>
            </a:r>
          </a:p>
          <a:p>
            <a:r>
              <a:rPr lang="en-US" dirty="0" smtClean="0">
                <a:solidFill>
                  <a:prstClr val="black"/>
                </a:solidFill>
                <a:latin typeface="Consolas" panose="020B0609020204030204" pitchFamily="49" charset="0"/>
              </a:rPr>
              <a:t>{</a:t>
            </a:r>
            <a:endParaRPr lang="en-US" dirty="0">
              <a:solidFill>
                <a:prstClr val="black"/>
              </a:solidFill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2B91AF"/>
                </a:solidFill>
                <a:latin typeface="Consolas" panose="020B0609020204030204" pitchFamily="49" charset="0"/>
              </a:rPr>
              <a:t>  Contract</a:t>
            </a:r>
            <a:r>
              <a:rPr lang="en-US" dirty="0" smtClean="0">
                <a:solidFill>
                  <a:prstClr val="black"/>
                </a:solidFill>
                <a:latin typeface="Consolas" panose="020B0609020204030204" pitchFamily="49" charset="0"/>
              </a:rPr>
              <a:t>.Requires(a </a:t>
            </a:r>
            <a:r>
              <a:rPr lang="en-US" dirty="0">
                <a:solidFill>
                  <a:prstClr val="black"/>
                </a:solidFill>
                <a:latin typeface="Consolas" panose="020B0609020204030204" pitchFamily="49" charset="0"/>
              </a:rPr>
              <a:t>!=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null</a:t>
            </a:r>
            <a:r>
              <a:rPr lang="en-US" dirty="0">
                <a:solidFill>
                  <a:prstClr val="black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en-US" dirty="0" smtClean="0">
                <a:solidFill>
                  <a:srgbClr val="0000FF"/>
                </a:solidFill>
                <a:latin typeface="Consolas" panose="020B0609020204030204" pitchFamily="49" charset="0"/>
              </a:rPr>
              <a:t>  </a:t>
            </a:r>
          </a:p>
          <a:p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0000FF"/>
                </a:solidFill>
                <a:latin typeface="Consolas" panose="020B0609020204030204" pitchFamily="49" charset="0"/>
              </a:rPr>
              <a:t> for</a:t>
            </a:r>
            <a:r>
              <a:rPr lang="en-US" dirty="0" smtClean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prstClr val="black"/>
                </a:solidFill>
                <a:latin typeface="Consolas" panose="020B0609020204030204" pitchFamily="49" charset="0"/>
              </a:rPr>
              <a:t>(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var</a:t>
            </a:r>
            <a:r>
              <a:rPr lang="en-US" dirty="0">
                <a:solidFill>
                  <a:prstClr val="black"/>
                </a:solidFill>
                <a:latin typeface="Consolas" panose="020B0609020204030204" pitchFamily="49" charset="0"/>
              </a:rPr>
              <a:t> i = 0; i &lt;= </a:t>
            </a:r>
            <a:r>
              <a:rPr lang="en-US" dirty="0" err="1">
                <a:solidFill>
                  <a:prstClr val="black"/>
                </a:solidFill>
                <a:latin typeface="Consolas" panose="020B0609020204030204" pitchFamily="49" charset="0"/>
              </a:rPr>
              <a:t>a.Length</a:t>
            </a:r>
            <a:r>
              <a:rPr lang="en-US" dirty="0">
                <a:solidFill>
                  <a:prstClr val="black"/>
                </a:solidFill>
                <a:latin typeface="Consolas" panose="020B0609020204030204" pitchFamily="49" charset="0"/>
              </a:rPr>
              <a:t>; i++)</a:t>
            </a:r>
          </a:p>
          <a:p>
            <a:r>
              <a:rPr lang="en-US" dirty="0" smtClean="0">
                <a:solidFill>
                  <a:prstClr val="black"/>
                </a:solidFill>
                <a:latin typeface="Consolas" panose="020B0609020204030204" pitchFamily="49" charset="0"/>
              </a:rPr>
              <a:t>  {</a:t>
            </a:r>
            <a:endParaRPr lang="en-US" dirty="0">
              <a:solidFill>
                <a:prstClr val="black"/>
              </a:solidFill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prstClr val="black"/>
                </a:solidFill>
                <a:latin typeface="Consolas" panose="020B0609020204030204" pitchFamily="49" charset="0"/>
              </a:rPr>
              <a:t>	a[i</a:t>
            </a:r>
            <a:r>
              <a:rPr lang="en-US" dirty="0">
                <a:solidFill>
                  <a:prstClr val="black"/>
                </a:solidFill>
                <a:latin typeface="Consolas" panose="020B0609020204030204" pitchFamily="49" charset="0"/>
              </a:rPr>
              <a:t>] = F(a[i]);</a:t>
            </a:r>
          </a:p>
          <a:p>
            <a:r>
              <a:rPr lang="en-US" dirty="0">
                <a:solidFill>
                  <a:prstClr val="black"/>
                </a:solidFill>
                <a:latin typeface="Consolas" panose="020B0609020204030204" pitchFamily="49" charset="0"/>
              </a:rPr>
              <a:t>    </a:t>
            </a:r>
            <a:r>
              <a:rPr lang="en-US" dirty="0" smtClean="0">
                <a:solidFill>
                  <a:srgbClr val="0000FF"/>
                </a:solidFill>
                <a:latin typeface="Consolas" panose="020B0609020204030204" pitchFamily="49" charset="0"/>
              </a:rPr>
              <a:t>if</a:t>
            </a:r>
            <a:r>
              <a:rPr lang="en-US" dirty="0" smtClean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prstClr val="black"/>
                </a:solidFill>
                <a:latin typeface="Consolas" panose="020B0609020204030204" pitchFamily="49" charset="0"/>
              </a:rPr>
              <a:t>(</a:t>
            </a:r>
            <a:r>
              <a:rPr lang="en-US" dirty="0" err="1">
                <a:solidFill>
                  <a:prstClr val="black"/>
                </a:solidFill>
                <a:latin typeface="Consolas" panose="020B0609020204030204" pitchFamily="49" charset="0"/>
              </a:rPr>
              <a:t>NonDet</a:t>
            </a:r>
            <a:r>
              <a:rPr lang="en-US" dirty="0" smtClean="0">
                <a:solidFill>
                  <a:prstClr val="black"/>
                </a:solidFill>
                <a:latin typeface="Consolas" panose="020B0609020204030204" pitchFamily="49" charset="0"/>
              </a:rPr>
              <a:t>())</a:t>
            </a:r>
            <a:endParaRPr lang="en-US" dirty="0">
              <a:solidFill>
                <a:prstClr val="black"/>
              </a:solidFill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prstClr val="black"/>
                </a:solidFill>
                <a:latin typeface="Consolas" panose="020B0609020204030204" pitchFamily="49" charset="0"/>
              </a:rPr>
              <a:t>      </a:t>
            </a:r>
            <a:r>
              <a:rPr lang="en-US" dirty="0" smtClean="0">
                <a:solidFill>
                  <a:srgbClr val="0000FF"/>
                </a:solidFill>
                <a:latin typeface="Consolas" panose="020B0609020204030204" pitchFamily="49" charset="0"/>
              </a:rPr>
              <a:t>return</a:t>
            </a:r>
            <a:r>
              <a:rPr lang="en-US" dirty="0">
                <a:solidFill>
                  <a:prstClr val="black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dirty="0">
                <a:solidFill>
                  <a:prstClr val="black"/>
                </a:solidFill>
                <a:latin typeface="Consolas" panose="020B0609020204030204" pitchFamily="49" charset="0"/>
              </a:rPr>
              <a:t>  </a:t>
            </a:r>
            <a:r>
              <a:rPr lang="en-US" dirty="0" smtClean="0">
                <a:solidFill>
                  <a:prstClr val="black"/>
                </a:solidFill>
                <a:latin typeface="Consolas" panose="020B0609020204030204" pitchFamily="49" charset="0"/>
              </a:rPr>
              <a:t>}</a:t>
            </a:r>
            <a:endParaRPr lang="en-US" dirty="0">
              <a:solidFill>
                <a:prstClr val="black"/>
              </a:solidFill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prstClr val="black"/>
                </a:solidFill>
                <a:latin typeface="Consolas" panose="020B0609020204030204" pitchFamily="49" charset="0"/>
              </a:rPr>
              <a:t>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82300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23999"/>
    </mc:Choice>
    <mc:Fallback>
      <p:transition spd="slow" advTm="123999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Semantics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3694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014"/>
    </mc:Choice>
    <mc:Fallback>
      <p:transition spd="slow" advTm="3014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 semantics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Program traces: </a:t>
            </a:r>
            <a:r>
              <a:rPr lang="en-US" dirty="0"/>
              <a:t>T</a:t>
            </a:r>
            <a:r>
              <a:rPr lang="en-US" dirty="0" smtClean="0"/>
              <a:t> </a:t>
            </a:r>
            <a:r>
              <a:rPr lang="en-US" dirty="0"/>
              <a:t>= </a:t>
            </a:r>
            <a:r>
              <a:rPr lang="en-US" dirty="0"/>
              <a:t>G</a:t>
            </a:r>
            <a:r>
              <a:rPr lang="en-US" dirty="0" smtClean="0"/>
              <a:t> </a:t>
            </a:r>
            <a:r>
              <a:rPr lang="en-US" dirty="0"/>
              <a:t>∪ B</a:t>
            </a:r>
            <a:r>
              <a:rPr lang="en-US" dirty="0" smtClean="0"/>
              <a:t> ∪ </a:t>
            </a:r>
            <a:r>
              <a:rPr lang="en-US" dirty="0"/>
              <a:t>I</a:t>
            </a:r>
          </a:p>
          <a:p>
            <a:pPr lvl="1"/>
            <a:r>
              <a:rPr lang="en-US" dirty="0"/>
              <a:t>G</a:t>
            </a:r>
            <a:r>
              <a:rPr lang="en-US" dirty="0" smtClean="0"/>
              <a:t> = </a:t>
            </a:r>
            <a:r>
              <a:rPr lang="en-US" dirty="0" smtClean="0">
                <a:solidFill>
                  <a:srgbClr val="FF0000"/>
                </a:solidFill>
              </a:rPr>
              <a:t>good</a:t>
            </a:r>
            <a:r>
              <a:rPr lang="en-US" dirty="0" smtClean="0"/>
              <a:t> traces, terminating in a good state</a:t>
            </a:r>
          </a:p>
          <a:p>
            <a:pPr lvl="1"/>
            <a:r>
              <a:rPr lang="en-US" dirty="0"/>
              <a:t>B</a:t>
            </a:r>
            <a:r>
              <a:rPr lang="en-US" dirty="0" smtClean="0"/>
              <a:t> = </a:t>
            </a:r>
            <a:r>
              <a:rPr lang="en-US" dirty="0" smtClean="0">
                <a:solidFill>
                  <a:srgbClr val="FF0000"/>
                </a:solidFill>
              </a:rPr>
              <a:t>bad</a:t>
            </a:r>
            <a:r>
              <a:rPr lang="en-US" dirty="0" smtClean="0"/>
              <a:t> traces, terminating in an assertion violation</a:t>
            </a:r>
          </a:p>
          <a:p>
            <a:pPr lvl="2"/>
            <a:r>
              <a:rPr lang="en-US" i="0" dirty="0" smtClean="0"/>
              <a:t>Assertions:</a:t>
            </a:r>
          </a:p>
          <a:p>
            <a:pPr lvl="3"/>
            <a:r>
              <a:rPr lang="en-US" dirty="0" smtClean="0"/>
              <a:t>Language-induced: division by zero, null pointers, buffer overrun …</a:t>
            </a:r>
          </a:p>
          <a:p>
            <a:pPr lvl="3"/>
            <a:r>
              <a:rPr lang="en-US" i="0" dirty="0" smtClean="0"/>
              <a:t>User-supplied annotations: assertions, preconditions, postconditions, object invariants</a:t>
            </a:r>
          </a:p>
          <a:p>
            <a:pPr lvl="1"/>
            <a:r>
              <a:rPr lang="en-US" dirty="0" smtClean="0"/>
              <a:t>I = </a:t>
            </a:r>
            <a:r>
              <a:rPr lang="en-US" dirty="0" smtClean="0">
                <a:solidFill>
                  <a:srgbClr val="FF0000"/>
                </a:solidFill>
              </a:rPr>
              <a:t>infinite</a:t>
            </a:r>
            <a:r>
              <a:rPr lang="en-US" dirty="0" smtClean="0"/>
              <a:t> traces, non-termination</a:t>
            </a:r>
          </a:p>
          <a:p>
            <a:r>
              <a:rPr lang="en-US" dirty="0" smtClean="0"/>
              <a:t>Notation: X(</a:t>
            </a:r>
            <a:r>
              <a:rPr lang="en-US" i="1" dirty="0" smtClean="0"/>
              <a:t>s</a:t>
            </a:r>
            <a:r>
              <a:rPr lang="en-US" dirty="0" smtClean="0"/>
              <a:t>) are the traces starting with </a:t>
            </a:r>
            <a:r>
              <a:rPr lang="en-US" i="1" dirty="0" smtClean="0"/>
              <a:t>s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8865100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68985"/>
    </mc:Choice>
    <mc:Fallback>
      <p:transition spd="slow" advTm="68985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Necessary and sufficient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 S ⟹ N we say that</a:t>
            </a:r>
          </a:p>
          <a:p>
            <a:pPr lvl="1"/>
            <a:r>
              <a:rPr lang="en-US" dirty="0" smtClean="0"/>
              <a:t>S in a </a:t>
            </a:r>
            <a:r>
              <a:rPr lang="en-US" dirty="0" smtClean="0">
                <a:solidFill>
                  <a:srgbClr val="FF0000"/>
                </a:solidFill>
              </a:rPr>
              <a:t>sufficient</a:t>
            </a:r>
            <a:r>
              <a:rPr lang="en-US" dirty="0" smtClean="0"/>
              <a:t> condition for N</a:t>
            </a:r>
          </a:p>
          <a:p>
            <a:pPr lvl="1"/>
            <a:r>
              <a:rPr lang="en-US" dirty="0" smtClean="0"/>
              <a:t>N is a </a:t>
            </a:r>
            <a:r>
              <a:rPr lang="en-US" dirty="0" smtClean="0">
                <a:solidFill>
                  <a:srgbClr val="FF0000"/>
                </a:solidFill>
              </a:rPr>
              <a:t>necessary</a:t>
            </a:r>
            <a:r>
              <a:rPr lang="en-US" dirty="0" smtClean="0"/>
              <a:t> condition for S</a:t>
            </a:r>
          </a:p>
          <a:p>
            <a:r>
              <a:rPr lang="en-US" dirty="0" smtClean="0"/>
              <a:t>For a program P</a:t>
            </a:r>
          </a:p>
          <a:p>
            <a:pPr lvl="1"/>
            <a:r>
              <a:rPr lang="en-US" dirty="0" smtClean="0"/>
              <a:t>A condition S is </a:t>
            </a:r>
            <a:r>
              <a:rPr lang="en-US" dirty="0" smtClean="0">
                <a:solidFill>
                  <a:srgbClr val="FF0000"/>
                </a:solidFill>
              </a:rPr>
              <a:t>sufficient</a:t>
            </a:r>
            <a:r>
              <a:rPr lang="en-US" dirty="0" smtClean="0"/>
              <a:t> if its truth ensures that P is </a:t>
            </a:r>
            <a:r>
              <a:rPr lang="en-US" dirty="0" smtClean="0">
                <a:solidFill>
                  <a:srgbClr val="FF0000"/>
                </a:solidFill>
              </a:rPr>
              <a:t>correct</a:t>
            </a:r>
          </a:p>
          <a:p>
            <a:pPr lvl="1"/>
            <a:r>
              <a:rPr lang="en-US" dirty="0" smtClean="0"/>
              <a:t>A condition N is </a:t>
            </a:r>
            <a:r>
              <a:rPr lang="en-US" dirty="0" smtClean="0">
                <a:solidFill>
                  <a:srgbClr val="FF0000"/>
                </a:solidFill>
              </a:rPr>
              <a:t>necessary</a:t>
            </a:r>
            <a:r>
              <a:rPr lang="en-US" dirty="0" smtClean="0"/>
              <a:t> if its falsehood ensures P is </a:t>
            </a:r>
            <a:r>
              <a:rPr lang="en-US" dirty="0" smtClean="0">
                <a:solidFill>
                  <a:srgbClr val="FF0000"/>
                </a:solidFill>
              </a:rPr>
              <a:t>incorrect</a:t>
            </a:r>
          </a:p>
          <a:p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71387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4897"/>
    </mc:Choice>
    <mc:Fallback>
      <p:transition spd="slow" advTm="44897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Sufficient Preconditions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94798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014"/>
    </mc:Choice>
    <mc:Fallback>
      <p:transition spd="slow" advTm="4014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etropolitan">
  <a:themeElements>
    <a:clrScheme name="Metropolitan">
      <a:dk1>
        <a:sysClr val="windowText" lastClr="000000"/>
      </a:dk1>
      <a:lt1>
        <a:sysClr val="window" lastClr="FFFFFF"/>
      </a:lt1>
      <a:dk2>
        <a:srgbClr val="162F33"/>
      </a:dk2>
      <a:lt2>
        <a:srgbClr val="EAF0E0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Metropolita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polita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79CFCA13-9412-4290-BB4B-85112F88857B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D4333E62D6A10468C2031752F2C00BE" ma:contentTypeVersion="0" ma:contentTypeDescription="Create a new document." ma:contentTypeScope="" ma:versionID="26283af042871d791941df62e09fb006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9f7879263ff06c46a71cd1527197115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E5514FE-F888-4C66-9F87-95A105E1B99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087984A9-721B-4F20-A41E-683D0DD5703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B29E8C4-4D62-4423-A707-C12DDB747986}">
  <ds:schemaRefs>
    <ds:schemaRef ds:uri="http://www.w3.org/XML/1998/namespace"/>
    <ds:schemaRef ds:uri="http://purl.org/dc/terms/"/>
    <ds:schemaRef ds:uri="http://schemas.microsoft.com/office/2006/metadata/properties"/>
    <ds:schemaRef ds:uri="http://schemas.microsoft.com/office/infopath/2007/PartnerControls"/>
    <ds:schemaRef ds:uri="http://purl.org/dc/elements/1.1/"/>
    <ds:schemaRef ds:uri="http://schemas.openxmlformats.org/package/2006/metadata/core-properties"/>
    <ds:schemaRef ds:uri="http://schemas.microsoft.com/office/2006/documentManagement/typ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7040</TotalTime>
  <Words>1386</Words>
  <Application>Microsoft Office PowerPoint</Application>
  <PresentationFormat>Widescreen</PresentationFormat>
  <Paragraphs>255</Paragraphs>
  <Slides>29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4" baseType="lpstr">
      <vt:lpstr>Arial</vt:lpstr>
      <vt:lpstr>Calibri Light</vt:lpstr>
      <vt:lpstr>Cambria Math</vt:lpstr>
      <vt:lpstr>Consolas</vt:lpstr>
      <vt:lpstr>Metropolitan</vt:lpstr>
      <vt:lpstr>De necessariis pre condiciones consequentia sine machina</vt:lpstr>
      <vt:lpstr>Automatic inference of necessary preconditions</vt:lpstr>
      <vt:lpstr>The paper in one slide</vt:lpstr>
      <vt:lpstr>Example</vt:lpstr>
      <vt:lpstr>Example</vt:lpstr>
      <vt:lpstr>Semantics</vt:lpstr>
      <vt:lpstr>Program semantics</vt:lpstr>
      <vt:lpstr>Necessary and sufficient</vt:lpstr>
      <vt:lpstr>Sufficient Preconditions</vt:lpstr>
      <vt:lpstr>Weakest (liberal) preconditions</vt:lpstr>
      <vt:lpstr>Example</vt:lpstr>
      <vt:lpstr>Under-approximation of wlp</vt:lpstr>
      <vt:lpstr>Consequences</vt:lpstr>
      <vt:lpstr>Necessary preconditions</vt:lpstr>
      <vt:lpstr>Strongest necessary preconditions</vt:lpstr>
      <vt:lpstr>Comparison, ignoring non-termination</vt:lpstr>
      <vt:lpstr>Approximation of necessary conditions </vt:lpstr>
      <vt:lpstr>Inference</vt:lpstr>
      <vt:lpstr>Main Algorithm</vt:lpstr>
      <vt:lpstr>Static analyses for the inference</vt:lpstr>
      <vt:lpstr>Examples </vt:lpstr>
      <vt:lpstr>Simplification</vt:lpstr>
      <vt:lpstr>Implementation</vt:lpstr>
      <vt:lpstr>Code Contracts static checker</vt:lpstr>
      <vt:lpstr>User experience</vt:lpstr>
      <vt:lpstr>Experimental results</vt:lpstr>
      <vt:lpstr>Precision</vt:lpstr>
      <vt:lpstr>Conclusions</vt:lpstr>
      <vt:lpstr>Sic transit gloria mundi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 necessariis pre condiciones consequentia sine machina</dc:title>
  <dc:creator>Francesco Logozzo</dc:creator>
  <cp:lastModifiedBy>Francesco Logozzo</cp:lastModifiedBy>
  <cp:revision>78</cp:revision>
  <dcterms:created xsi:type="dcterms:W3CDTF">2013-01-15T18:49:03Z</dcterms:created>
  <dcterms:modified xsi:type="dcterms:W3CDTF">2013-01-20T16:09:39Z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0x0101007D4333E62D6A10468C2031752F2C00BE</vt:lpwstr>
  </property>
</Properties>
</file>