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1028" r:id="rId2"/>
    <p:sldId id="1029" r:id="rId3"/>
    <p:sldId id="1030" r:id="rId4"/>
    <p:sldId id="1032" r:id="rId5"/>
    <p:sldId id="1033" r:id="rId6"/>
    <p:sldId id="1034" r:id="rId7"/>
    <p:sldId id="1035" r:id="rId8"/>
    <p:sldId id="1036" r:id="rId9"/>
    <p:sldId id="1037" r:id="rId10"/>
    <p:sldId id="1038" r:id="rId11"/>
    <p:sldId id="1039" r:id="rId12"/>
    <p:sldId id="1040" r:id="rId13"/>
    <p:sldId id="1041" r:id="rId14"/>
    <p:sldId id="1042" r:id="rId15"/>
    <p:sldId id="1043" r:id="rId16"/>
    <p:sldId id="1044" r:id="rId17"/>
    <p:sldId id="1045" r:id="rId18"/>
    <p:sldId id="1046" r:id="rId19"/>
    <p:sldId id="1063" r:id="rId20"/>
    <p:sldId id="1064" r:id="rId21"/>
    <p:sldId id="1047" r:id="rId22"/>
    <p:sldId id="1048" r:id="rId23"/>
    <p:sldId id="1053" r:id="rId24"/>
    <p:sldId id="9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7FF"/>
    <a:srgbClr val="0033CC"/>
    <a:srgbClr val="FFFF99"/>
    <a:srgbClr val="FFFF66"/>
    <a:srgbClr val="F5800B"/>
    <a:srgbClr val="301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72599" autoAdjust="0"/>
  </p:normalViewPr>
  <p:slideViewPr>
    <p:cSldViewPr>
      <p:cViewPr varScale="1">
        <p:scale>
          <a:sx n="95" d="100"/>
          <a:sy n="95" d="100"/>
        </p:scale>
        <p:origin x="20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1EDA2-8BEE-4B8C-9761-6301935EC351}" type="datetimeFigureOut">
              <a:rPr lang="zh-CN" altLang="en-US" smtClean="0"/>
              <a:t>2016/8/22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080AD-B33F-4254-9C37-8250C2DB5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20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joint work</a:t>
            </a:r>
            <a:r>
              <a:rPr lang="en-US" baseline="0" dirty="0"/>
              <a:t> with…</a:t>
            </a:r>
          </a:p>
          <a:p>
            <a:r>
              <a:rPr lang="en-US" baseline="0" dirty="0"/>
              <a:t>Overview, taxi-sharing, accept user queries, subject to capacity and time constraints, and minimize the increase of travel distance for each query.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80AD-B33F-4254-9C37-8250C2DB56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023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80AD-B33F-4254-9C37-8250C2DB56F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93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Taxi is</a:t>
            </a:r>
            <a:r>
              <a:rPr lang="en-US" baseline="0" dirty="0"/>
              <a:t> a transportation modes between public transportation and public transportation, providing door-to-door commuting services</a:t>
            </a:r>
          </a:p>
          <a:p>
            <a:r>
              <a:rPr lang="en-US" baseline="0" dirty="0"/>
              <a:t>However, peak hours, simply increasing the number.. Does not work</a:t>
            </a:r>
          </a:p>
          <a:p>
            <a:r>
              <a:rPr lang="en-US" baseline="0" dirty="0"/>
              <a:t>Taxi sharing can increase the capacity of the taxi system without adding new taxis.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80AD-B33F-4254-9C37-8250C2DB56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84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Query,</a:t>
            </a:r>
            <a:r>
              <a:rPr lang="en-US" altLang="zh-CN" baseline="0" dirty="0"/>
              <a:t> satisfy, problem (optimize for each query, with minimum travel distance)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80AD-B33F-4254-9C37-8250C2DB56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314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Update (status)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80AD-B33F-4254-9C37-8250C2DB56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187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Update (status)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80AD-B33F-4254-9C37-8250C2DB56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285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80AD-B33F-4254-9C37-8250C2DB56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219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Reduce</a:t>
            </a:r>
            <a:r>
              <a:rPr lang="en-US" baseline="0" dirty="0"/>
              <a:t> candidate taxis, allow first fit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80AD-B33F-4254-9C37-8250C2DB56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883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80AD-B33F-4254-9C37-8250C2DB56F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260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80AD-B33F-4254-9C37-8250C2DB56F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28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22.emf"/><Relationship Id="rId7" Type="http://schemas.openxmlformats.org/officeDocument/2006/relationships/image" Target="../media/image9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21.emf"/><Relationship Id="rId4" Type="http://schemas.openxmlformats.org/officeDocument/2006/relationships/image" Target="../media/image23.emf"/><Relationship Id="rId9" Type="http://schemas.openxmlformats.org/officeDocument/2006/relationships/image" Target="../media/image9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27.emf"/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12" Type="http://schemas.openxmlformats.org/officeDocument/2006/relationships/image" Target="../media/image102.png"/><Relationship Id="rId17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7.png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10" Type="http://schemas.openxmlformats.org/officeDocument/2006/relationships/image" Target="../media/image24.emf"/><Relationship Id="rId4" Type="http://schemas.openxmlformats.org/officeDocument/2006/relationships/image" Target="../media/image96.png"/><Relationship Id="rId9" Type="http://schemas.openxmlformats.org/officeDocument/2006/relationships/image" Target="../media/image100.png"/><Relationship Id="rId14" Type="http://schemas.openxmlformats.org/officeDocument/2006/relationships/image" Target="../media/image10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17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3.emf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?id=152883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35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10" Type="http://schemas.openxmlformats.org/officeDocument/2006/relationships/hyperlink" Target="http://www.cs.uic.edu/~sma/ridesharing/" TargetMode="External"/><Relationship Id="rId4" Type="http://schemas.openxmlformats.org/officeDocument/2006/relationships/image" Target="../media/image120.png"/><Relationship Id="rId9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en-us/people/yuzheng/" TargetMode="External"/><Relationship Id="rId2" Type="http://schemas.openxmlformats.org/officeDocument/2006/relationships/hyperlink" Target="mailto:yuzheng@microsoft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T-Share: A </a:t>
            </a:r>
            <a:r>
              <a:rPr lang="en-US" dirty="0">
                <a:solidFill>
                  <a:srgbClr val="C00000"/>
                </a:solidFill>
              </a:rPr>
              <a:t>Large-Scale Dynamic </a:t>
            </a:r>
            <a:r>
              <a:rPr lang="en-US" dirty="0"/>
              <a:t>Taxi Ridesharing Service</a:t>
            </a:r>
          </a:p>
        </p:txBody>
      </p:sp>
      <p:pic>
        <p:nvPicPr>
          <p:cNvPr id="1026" name="Picture 2" descr="C:\Users\yuzheng\Desktop\tsh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95800"/>
            <a:ext cx="6934200" cy="195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124200"/>
            <a:ext cx="6934200" cy="1752600"/>
          </a:xfrm>
        </p:spPr>
        <p:txBody>
          <a:bodyPr>
            <a:normAutofit/>
          </a:bodyPr>
          <a:lstStyle/>
          <a:p>
            <a:r>
              <a:rPr lang="en-US" sz="2800" dirty="0"/>
              <a:t>ICDE 2013 Best Paper Runner-Up Award</a:t>
            </a:r>
          </a:p>
        </p:txBody>
      </p:sp>
    </p:spTree>
    <p:extLst>
      <p:ext uri="{BB962C8B-B14F-4D97-AF65-F5344CB8AC3E}">
        <p14:creationId xmlns:p14="http://schemas.microsoft.com/office/powerpoint/2010/main" val="3691994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Taxi Searching</a:t>
            </a:r>
            <a:endParaRPr lang="zh-CN" alt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4102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568575" y="2549072"/>
            <a:ext cx="1694544" cy="410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3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Taxi Searching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47800"/>
                <a:ext cx="3889092" cy="35052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/>
                  <a:t>Single-side taxi search</a:t>
                </a:r>
                <a:endParaRPr lang="en-US" altLang="zh-CN" sz="2800" i="1" dirty="0"/>
              </a:p>
              <a:p>
                <a:pPr lvl="1"/>
                <a14:m>
                  <m:oMath xmlns:m="http://schemas.openxmlformats.org/officeDocument/2006/math">
                    <m:r>
                      <a:rPr lang="en-AU" altLang="zh-CN" sz="2000" i="1">
                        <a:latin typeface="Cambria Math"/>
                      </a:rPr>
                      <m:t>𝑄</m:t>
                    </m:r>
                    <m:r>
                      <a:rPr lang="en-AU" altLang="zh-CN" sz="2000" i="1">
                        <a:latin typeface="Cambria Math"/>
                      </a:rPr>
                      <m:t>.</m:t>
                    </m:r>
                    <m:r>
                      <a:rPr lang="en-AU" altLang="zh-CN" sz="2000" i="1">
                        <a:latin typeface="Cambria Math"/>
                      </a:rPr>
                      <m:t>𝑜</m:t>
                    </m:r>
                  </m:oMath>
                </a14:m>
                <a:r>
                  <a:rPr lang="en-AU" altLang="zh-CN" sz="2000" dirty="0"/>
                  <a:t> </a:t>
                </a:r>
                <a:r>
                  <a:rPr lang="en-US" altLang="zh-CN" sz="2000" dirty="0"/>
                  <a:t>is located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AU" altLang="zh-CN" sz="2000" i="1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altLang="zh-CN" sz="2000" i="1" dirty="0">
                    <a:latin typeface="Cambria Math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zh-CN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AU" altLang="zh-CN" sz="2000" i="1">
                            <a:latin typeface="Cambria Math"/>
                          </a:rPr>
                          <m:t>𝑖</m:t>
                        </m:r>
                        <m:r>
                          <a:rPr lang="en-AU" altLang="zh-CN" sz="2000" i="1">
                            <a:latin typeface="Cambria Math"/>
                          </a:rPr>
                          <m:t>7</m:t>
                        </m:r>
                      </m:sub>
                    </m:sSub>
                    <m:r>
                      <a:rPr lang="en-AU" altLang="zh-CN" sz="20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zh-CN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AU" altLang="zh-CN" sz="2000" i="1">
                            <a:latin typeface="Cambria Math"/>
                          </a:rPr>
                          <m:t>𝑐𝑢𝑟</m:t>
                        </m:r>
                      </m:sub>
                    </m:sSub>
                    <m:r>
                      <a:rPr lang="en-AU" altLang="zh-CN" sz="2000" i="1">
                        <a:latin typeface="Cambria Math"/>
                      </a:rPr>
                      <m:t>≤  </m:t>
                    </m:r>
                    <m:r>
                      <a:rPr lang="en-AU" altLang="zh-CN" sz="2000" i="1">
                        <a:latin typeface="Cambria Math"/>
                      </a:rPr>
                      <m:t>𝑄</m:t>
                    </m:r>
                    <m:r>
                      <a:rPr lang="en-AU" altLang="zh-CN" sz="2000" i="1">
                        <a:latin typeface="Cambria Math"/>
                      </a:rPr>
                      <m:t>.</m:t>
                    </m:r>
                    <m:r>
                      <a:rPr lang="en-AU" altLang="zh-CN" sz="2000" i="1">
                        <a:latin typeface="Cambria Math"/>
                      </a:rPr>
                      <m:t>𝑤𝑝</m:t>
                    </m:r>
                    <m:r>
                      <a:rPr lang="en-AU" altLang="zh-CN" sz="2000" i="1">
                        <a:latin typeface="Cambria Math"/>
                      </a:rPr>
                      <m:t>.</m:t>
                    </m:r>
                    <m:r>
                      <a:rPr lang="en-AU" altLang="zh-CN" sz="2000" i="1">
                        <a:latin typeface="Cambria Math"/>
                      </a:rPr>
                      <m:t>𝑙</m:t>
                    </m:r>
                  </m:oMath>
                </a14:m>
                <a:endParaRPr lang="en-US" altLang="zh-CN" sz="2000" dirty="0"/>
              </a:p>
              <a:p>
                <a:pPr lvl="1"/>
                <a:r>
                  <a:rPr lang="en-US" altLang="zh-CN" sz="2000" dirty="0"/>
                  <a:t>Merge taxi lists</a:t>
                </a:r>
              </a:p>
              <a:p>
                <a:r>
                  <a:rPr lang="en-US" altLang="zh-CN" sz="2400" dirty="0"/>
                  <a:t>Problem</a:t>
                </a:r>
              </a:p>
              <a:p>
                <a:pPr lvl="1"/>
                <a:r>
                  <a:rPr lang="en-US" altLang="zh-CN" sz="2000" dirty="0"/>
                  <a:t>Many candidate taxis</a:t>
                </a:r>
              </a:p>
              <a:p>
                <a:pPr lvl="1"/>
                <a:r>
                  <a:rPr lang="en-US" altLang="zh-CN" sz="2000" dirty="0"/>
                  <a:t>Scheduling process is heavy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3889092" cy="3505200"/>
              </a:xfrm>
              <a:blipFill rotWithShape="0">
                <a:blip r:embed="rId2"/>
                <a:stretch>
                  <a:fillRect l="-2826" t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15"/>
          <a:stretch/>
        </p:blipFill>
        <p:spPr bwMode="auto">
          <a:xfrm>
            <a:off x="4419600" y="4621186"/>
            <a:ext cx="1871733" cy="1932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092" y="1600200"/>
            <a:ext cx="3701099" cy="245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218" y="2701925"/>
            <a:ext cx="312542" cy="48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381" y="1600200"/>
            <a:ext cx="836019" cy="246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217995" y="2365375"/>
            <a:ext cx="902051" cy="1243835"/>
            <a:chOff x="5217995" y="2517775"/>
            <a:chExt cx="902051" cy="1243835"/>
          </a:xfrm>
        </p:grpSpPr>
        <p:grpSp>
          <p:nvGrpSpPr>
            <p:cNvPr id="9" name="Group 8"/>
            <p:cNvGrpSpPr/>
            <p:nvPr/>
          </p:nvGrpSpPr>
          <p:grpSpPr>
            <a:xfrm>
              <a:off x="5669556" y="2517775"/>
              <a:ext cx="450490" cy="418335"/>
              <a:chOff x="1981200" y="4495800"/>
              <a:chExt cx="499186" cy="457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81200" y="4495800"/>
                <a:ext cx="499186" cy="457200"/>
              </a:xfrm>
              <a:prstGeom prst="rect">
                <a:avLst/>
              </a:prstGeom>
              <a:pattFill prst="lt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solidFill>
                  <a:srgbClr val="0D4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1981200" y="4495800"/>
                    <a:ext cx="47808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CN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1200" y="4495800"/>
                    <a:ext cx="478080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/>
            <p:cNvGrpSpPr/>
            <p:nvPr/>
          </p:nvGrpSpPr>
          <p:grpSpPr>
            <a:xfrm>
              <a:off x="5669556" y="2943225"/>
              <a:ext cx="450490" cy="418335"/>
              <a:chOff x="1981200" y="4495800"/>
              <a:chExt cx="499186" cy="4572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981200" y="4495800"/>
                <a:ext cx="499186" cy="457200"/>
              </a:xfrm>
              <a:prstGeom prst="rect">
                <a:avLst/>
              </a:prstGeom>
              <a:pattFill prst="lt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solidFill>
                  <a:srgbClr val="0D4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1981200" y="4495800"/>
                    <a:ext cx="47808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CN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1200" y="4495800"/>
                    <a:ext cx="478080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b="-163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5217995" y="3343275"/>
              <a:ext cx="450490" cy="418335"/>
              <a:chOff x="1981200" y="4495800"/>
              <a:chExt cx="499186" cy="4572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981200" y="4495800"/>
                <a:ext cx="499186" cy="457200"/>
              </a:xfrm>
              <a:prstGeom prst="rect">
                <a:avLst/>
              </a:prstGeom>
              <a:pattFill prst="lt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solidFill>
                  <a:srgbClr val="0D4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1981200" y="4495800"/>
                    <a:ext cx="47808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CN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1200" y="4495800"/>
                    <a:ext cx="478080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160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" name="Group 10"/>
          <p:cNvGrpSpPr/>
          <p:nvPr/>
        </p:nvGrpSpPr>
        <p:grpSpPr>
          <a:xfrm>
            <a:off x="6858000" y="4621185"/>
            <a:ext cx="2032001" cy="1932014"/>
            <a:chOff x="6858000" y="4621185"/>
            <a:chExt cx="2032001" cy="1932014"/>
          </a:xfrm>
        </p:grpSpPr>
        <p:pic>
          <p:nvPicPr>
            <p:cNvPr id="21" name="Picture 2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83" t="-1726" r="-1791" b="1726"/>
            <a:stretch/>
          </p:blipFill>
          <p:spPr bwMode="auto">
            <a:xfrm>
              <a:off x="6858000" y="4621185"/>
              <a:ext cx="2032001" cy="193201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" name="Straight Connector 4"/>
            <p:cNvCxnSpPr/>
            <p:nvPr/>
          </p:nvCxnSpPr>
          <p:spPr>
            <a:xfrm>
              <a:off x="8079381" y="6096000"/>
              <a:ext cx="683619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297180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0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Dual-Side Taxi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1"/>
                <a:ext cx="4038600" cy="1524000"/>
              </a:xfrm>
            </p:spPr>
            <p:txBody>
              <a:bodyPr/>
              <a:lstStyle/>
              <a:p>
                <a:r>
                  <a:rPr lang="en-US" dirty="0"/>
                  <a:t>Origin side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AU" altLang="zh-CN" i="1">
                        <a:latin typeface="Cambria Math"/>
                      </a:rPr>
                      <m:t>𝑄</m:t>
                    </m:r>
                    <m:r>
                      <a:rPr lang="en-AU" altLang="zh-CN" i="1">
                        <a:latin typeface="Cambria Math"/>
                      </a:rPr>
                      <m:t>.</m:t>
                    </m:r>
                    <m:r>
                      <a:rPr lang="en-AU" altLang="zh-CN" i="1">
                        <a:latin typeface="Cambria Math"/>
                      </a:rPr>
                      <m:t>𝑜</m:t>
                    </m:r>
                  </m:oMath>
                </a14:m>
                <a:r>
                  <a:rPr lang="en-AU" altLang="zh-CN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AU" altLang="zh-CN" i="1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AU" altLang="zh-CN" dirty="0"/>
                  <a:t> </a:t>
                </a:r>
                <a:endParaRPr lang="en-AU" altLang="zh-CN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zh-CN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AU" altLang="zh-CN" i="1">
                            <a:latin typeface="Cambria Math"/>
                          </a:rPr>
                          <m:t>𝑖</m:t>
                        </m:r>
                        <m:r>
                          <a:rPr lang="en-AU" altLang="zh-CN" i="1">
                            <a:latin typeface="Cambria Math"/>
                          </a:rPr>
                          <m:t>7</m:t>
                        </m:r>
                      </m:sub>
                    </m:sSub>
                    <m:r>
                      <a:rPr lang="en-AU" altLang="zh-CN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zh-CN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AU" altLang="zh-CN" i="1">
                            <a:latin typeface="Cambria Math"/>
                          </a:rPr>
                          <m:t>𝑐𝑢𝑟</m:t>
                        </m:r>
                      </m:sub>
                    </m:sSub>
                    <m:r>
                      <a:rPr lang="en-AU" altLang="zh-CN" i="1">
                        <a:latin typeface="Cambria Math"/>
                      </a:rPr>
                      <m:t>≤  </m:t>
                    </m:r>
                    <m:r>
                      <a:rPr lang="en-AU" altLang="zh-CN" i="1">
                        <a:latin typeface="Cambria Math"/>
                      </a:rPr>
                      <m:t>𝑄</m:t>
                    </m:r>
                    <m:r>
                      <a:rPr lang="en-AU" altLang="zh-CN" i="1">
                        <a:latin typeface="Cambria Math"/>
                      </a:rPr>
                      <m:t>.</m:t>
                    </m:r>
                    <m:r>
                      <a:rPr lang="en-AU" altLang="zh-CN" i="1">
                        <a:latin typeface="Cambria Math"/>
                      </a:rPr>
                      <m:t>𝑤𝑝</m:t>
                    </m:r>
                    <m:r>
                      <a:rPr lang="en-AU" altLang="zh-CN" i="1">
                        <a:latin typeface="Cambria Math"/>
                      </a:rPr>
                      <m:t>.</m:t>
                    </m:r>
                    <m:r>
                      <a:rPr lang="en-AU" altLang="zh-CN" i="1">
                        <a:latin typeface="Cambria Math"/>
                      </a:rPr>
                      <m:t>𝑙</m:t>
                    </m:r>
                  </m:oMath>
                </a14:m>
                <a:endParaRPr lang="en-US" altLang="zh-CN" dirty="0"/>
              </a:p>
              <a:p>
                <a:pPr lvl="1"/>
                <a:endParaRPr lang="en-AU" altLang="zh-CN" sz="2400" dirty="0">
                  <a:latin typeface="Cambria Math"/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1"/>
                <a:ext cx="4038600" cy="1524000"/>
              </a:xfrm>
              <a:blipFill rotWithShape="0">
                <a:blip r:embed="rId3"/>
                <a:stretch>
                  <a:fillRect l="-2715"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1"/>
                <a:ext cx="4038600" cy="1600200"/>
              </a:xfrm>
            </p:spPr>
            <p:txBody>
              <a:bodyPr/>
              <a:lstStyle/>
              <a:p>
                <a:r>
                  <a:rPr lang="en-US" dirty="0"/>
                  <a:t>Destination side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AU" altLang="zh-CN" i="1">
                        <a:latin typeface="Cambria Math"/>
                      </a:rPr>
                      <m:t>𝑄</m:t>
                    </m:r>
                    <m:r>
                      <a:rPr lang="en-AU" altLang="zh-CN" i="1">
                        <a:latin typeface="Cambria Math"/>
                      </a:rPr>
                      <m:t>.</m:t>
                    </m:r>
                    <m:r>
                      <a:rPr lang="en-US" altLang="zh-CN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AU" altLang="zh-CN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𝑐𝑢𝑟</m:t>
                        </m:r>
                      </m:sub>
                    </m:sSub>
                    <m:r>
                      <a:rPr lang="en-AU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𝑗</m:t>
                        </m:r>
                        <m:r>
                          <a:rPr lang="en-AU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AU" i="1">
                        <a:latin typeface="Cambria Math"/>
                      </a:rPr>
                      <m:t>≤</m:t>
                    </m:r>
                    <m:r>
                      <a:rPr lang="en-AU" i="1">
                        <a:latin typeface="Cambria Math"/>
                      </a:rPr>
                      <m:t>𝑄</m:t>
                    </m:r>
                    <m:r>
                      <a:rPr lang="en-AU" i="1">
                        <a:latin typeface="Cambria Math"/>
                      </a:rPr>
                      <m:t>.</m:t>
                    </m:r>
                    <m:r>
                      <a:rPr lang="en-AU" i="1">
                        <a:latin typeface="Cambria Math"/>
                      </a:rPr>
                      <m:t>𝑤𝑑</m:t>
                    </m:r>
                    <m:r>
                      <a:rPr lang="en-AU" i="1">
                        <a:latin typeface="Cambria Math"/>
                      </a:rPr>
                      <m:t>.</m:t>
                    </m:r>
                    <m:r>
                      <a:rPr lang="en-AU" i="1">
                        <a:latin typeface="Cambria Math"/>
                      </a:rPr>
                      <m:t>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1"/>
                <a:ext cx="4038600" cy="1600200"/>
              </a:xfrm>
              <a:blipFill rotWithShape="0">
                <a:blip r:embed="rId4"/>
                <a:stretch>
                  <a:fillRect l="-2719" t="-3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869" y="3276600"/>
            <a:ext cx="482973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892163" y="4281715"/>
            <a:ext cx="1181775" cy="1607823"/>
            <a:chOff x="5206211" y="2517775"/>
            <a:chExt cx="913835" cy="1249760"/>
          </a:xfrm>
        </p:grpSpPr>
        <p:grpSp>
          <p:nvGrpSpPr>
            <p:cNvPr id="8" name="Group 7"/>
            <p:cNvGrpSpPr/>
            <p:nvPr/>
          </p:nvGrpSpPr>
          <p:grpSpPr>
            <a:xfrm>
              <a:off x="5669556" y="2517775"/>
              <a:ext cx="450490" cy="418335"/>
              <a:chOff x="1981200" y="4495800"/>
              <a:chExt cx="499186" cy="457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981200" y="4495800"/>
                <a:ext cx="499186" cy="457200"/>
              </a:xfrm>
              <a:prstGeom prst="rect">
                <a:avLst/>
              </a:prstGeom>
              <a:pattFill prst="lt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solidFill>
                  <a:srgbClr val="0D4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1981200" y="4495800"/>
                    <a:ext cx="47808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CN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1200" y="4495800"/>
                    <a:ext cx="478080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5669556" y="2943225"/>
              <a:ext cx="450490" cy="418335"/>
              <a:chOff x="1981200" y="4495800"/>
              <a:chExt cx="499186" cy="4572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981200" y="4495800"/>
                <a:ext cx="499186" cy="457200"/>
              </a:xfrm>
              <a:prstGeom prst="rect">
                <a:avLst/>
              </a:prstGeom>
              <a:pattFill prst="lt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solidFill>
                  <a:srgbClr val="0D4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/>
                  <p:cNvSpPr/>
                  <p:nvPr/>
                </p:nvSpPr>
                <p:spPr>
                  <a:xfrm>
                    <a:off x="1981200" y="4495800"/>
                    <a:ext cx="47808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CN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1200" y="4495800"/>
                    <a:ext cx="478080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/>
            <p:cNvGrpSpPr/>
            <p:nvPr/>
          </p:nvGrpSpPr>
          <p:grpSpPr>
            <a:xfrm>
              <a:off x="5206211" y="3343277"/>
              <a:ext cx="450490" cy="424258"/>
              <a:chOff x="1968142" y="4495800"/>
              <a:chExt cx="499186" cy="463673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968142" y="4502273"/>
                <a:ext cx="499186" cy="457200"/>
              </a:xfrm>
              <a:prstGeom prst="rect">
                <a:avLst/>
              </a:prstGeom>
              <a:pattFill prst="lt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solidFill>
                  <a:srgbClr val="0D4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1981200" y="4495800"/>
                    <a:ext cx="47808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CN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1200" y="4495800"/>
                    <a:ext cx="478080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0" name="Group 19"/>
          <p:cNvGrpSpPr/>
          <p:nvPr/>
        </p:nvGrpSpPr>
        <p:grpSpPr>
          <a:xfrm>
            <a:off x="2815669" y="4709160"/>
            <a:ext cx="553354" cy="658587"/>
            <a:chOff x="2947258" y="4709160"/>
            <a:chExt cx="553354" cy="658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2947258" y="4709160"/>
                  <a:ext cx="4780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258" y="4709160"/>
                  <a:ext cx="478080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19" t="50000"/>
            <a:stretch/>
          </p:blipFill>
          <p:spPr bwMode="auto">
            <a:xfrm>
              <a:off x="3220882" y="5069296"/>
              <a:ext cx="279730" cy="29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0120"/>
            <a:ext cx="853381" cy="291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266769" y="4813300"/>
            <a:ext cx="582575" cy="545810"/>
            <a:chOff x="5266769" y="4813300"/>
            <a:chExt cx="582575" cy="545810"/>
          </a:xfrm>
        </p:grpSpPr>
        <p:sp>
          <p:nvSpPr>
            <p:cNvPr id="27" name="Rectangle 26"/>
            <p:cNvSpPr/>
            <p:nvPr/>
          </p:nvSpPr>
          <p:spPr>
            <a:xfrm>
              <a:off x="5266769" y="4820920"/>
              <a:ext cx="582575" cy="53819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rgbClr val="0D4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5282008" y="4813300"/>
                  <a:ext cx="4780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2008" y="4813300"/>
                  <a:ext cx="478080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5167429" y="4169810"/>
            <a:ext cx="620040" cy="631170"/>
            <a:chOff x="5120360" y="4131710"/>
            <a:chExt cx="620040" cy="63117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409464"/>
              <a:ext cx="330200" cy="353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120360" y="4131710"/>
                  <a:ext cx="4780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0360" y="4131710"/>
                  <a:ext cx="478080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5383329" y="3382617"/>
            <a:ext cx="3084309" cy="3069314"/>
            <a:chOff x="5383329" y="3407686"/>
            <a:chExt cx="3084309" cy="306931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3407686"/>
              <a:ext cx="1000038" cy="3069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5383329" y="3762378"/>
                  <a:ext cx="4780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3329" y="3762378"/>
                  <a:ext cx="478080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990600" cy="29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22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03"/>
          <a:stretch/>
        </p:blipFill>
        <p:spPr bwMode="auto">
          <a:xfrm>
            <a:off x="1924684" y="497112"/>
            <a:ext cx="5454016" cy="1854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5" b="34497"/>
          <a:stretch/>
        </p:blipFill>
        <p:spPr bwMode="auto">
          <a:xfrm>
            <a:off x="1924684" y="2604518"/>
            <a:ext cx="5454016" cy="1854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" t="65306" r="349" b="-442"/>
          <a:stretch/>
        </p:blipFill>
        <p:spPr bwMode="auto">
          <a:xfrm>
            <a:off x="1905000" y="4611912"/>
            <a:ext cx="5454016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743200" y="127780"/>
            <a:ext cx="123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Origin side </a:t>
            </a:r>
          </a:p>
        </p:txBody>
      </p:sp>
      <p:sp>
        <p:nvSpPr>
          <p:cNvPr id="3" name="Rectangle 2"/>
          <p:cNvSpPr/>
          <p:nvPr/>
        </p:nvSpPr>
        <p:spPr>
          <a:xfrm>
            <a:off x="5105400" y="127780"/>
            <a:ext cx="1696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Destination side</a:t>
            </a:r>
          </a:p>
        </p:txBody>
      </p:sp>
    </p:spTree>
    <p:extLst>
      <p:ext uri="{BB962C8B-B14F-4D97-AF65-F5344CB8AC3E}">
        <p14:creationId xmlns:p14="http://schemas.microsoft.com/office/powerpoint/2010/main" val="87017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Module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Calculate schedule for each candidate taxi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44196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532744" y="2852058"/>
            <a:ext cx="17526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56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Scheduling Module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Feasibility check</a:t>
                </a:r>
              </a:p>
              <a:p>
                <a:pPr lvl="1"/>
                <a:r>
                  <a:rPr lang="en-AU" sz="2000" dirty="0"/>
                  <a:t>Two steps: first insert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/>
                      </a:rPr>
                      <m:t>𝑄</m:t>
                    </m:r>
                    <m:r>
                      <a:rPr lang="en-AU" sz="2000" i="1">
                        <a:latin typeface="Cambria Math"/>
                      </a:rPr>
                      <m:t>.</m:t>
                    </m:r>
                    <m:r>
                      <a:rPr lang="en-AU" sz="2000" i="1">
                        <a:latin typeface="Cambria Math"/>
                      </a:rPr>
                      <m:t>𝑜</m:t>
                    </m:r>
                  </m:oMath>
                </a14:m>
                <a:r>
                  <a:rPr lang="en-US" sz="2000" dirty="0"/>
                  <a:t> and then</a:t>
                </a:r>
                <a:r>
                  <a:rPr lang="en-AU" sz="2000" dirty="0"/>
                  <a:t>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/>
                      </a:rPr>
                      <m:t>𝑄</m:t>
                    </m:r>
                    <m:r>
                      <a:rPr lang="en-AU" sz="2000" i="1">
                        <a:latin typeface="Cambria Math"/>
                      </a:rPr>
                      <m:t>.</m:t>
                    </m:r>
                    <m:r>
                      <a:rPr lang="en-AU" sz="2000" i="1">
                        <a:latin typeface="Cambria Math"/>
                      </a:rPr>
                      <m:t>𝑑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Do not change the order of an existing schedule</a:t>
                </a:r>
              </a:p>
              <a:p>
                <a:pPr lvl="1"/>
                <a:r>
                  <a:rPr lang="en-US" sz="2000" dirty="0"/>
                  <a:t>Minimize the increase of travel distance</a:t>
                </a:r>
              </a:p>
              <a:p>
                <a:r>
                  <a:rPr lang="en-US" sz="2800" dirty="0"/>
                  <a:t>Given a schedule 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/>
                      </a:rPr>
                      <m:t>𝑉</m:t>
                    </m:r>
                    <m:r>
                      <a:rPr lang="en-AU" sz="2800" i="1">
                        <a:latin typeface="Cambria Math"/>
                      </a:rPr>
                      <m:t>.</m:t>
                    </m:r>
                    <m:r>
                      <a:rPr lang="en-AU" sz="2800" i="1">
                        <a:latin typeface="Cambria Math"/>
                      </a:rPr>
                      <m:t>𝑠</m:t>
                    </m:r>
                  </m:oMath>
                </a14:m>
                <a:r>
                  <a:rPr lang="en-AU" sz="2800" dirty="0"/>
                  <a:t> composed of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AU" sz="2800" dirty="0"/>
                  <a:t> points</a:t>
                </a:r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r>
                      <a:rPr lang="en-AU" sz="2000" i="1">
                        <a:latin typeface="Cambria Math"/>
                      </a:rPr>
                      <m:t>𝑛</m:t>
                    </m:r>
                    <m:r>
                      <a:rPr lang="en-AU" sz="2000" i="1">
                        <a:latin typeface="Cambria Math"/>
                      </a:rPr>
                      <m:t>+1</m:t>
                    </m:r>
                  </m:oMath>
                </a14:m>
                <a:r>
                  <a:rPr lang="en-AU" sz="2000" dirty="0"/>
                  <a:t> positions to insert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/>
                      </a:rPr>
                      <m:t>𝑄</m:t>
                    </m:r>
                    <m:r>
                      <a:rPr lang="en-AU" sz="2000" i="1">
                        <a:latin typeface="Cambria Math"/>
                      </a:rPr>
                      <m:t>.</m:t>
                    </m:r>
                    <m:r>
                      <a:rPr lang="en-AU" sz="2000" i="1">
                        <a:latin typeface="Cambria Math"/>
                      </a:rPr>
                      <m:t>𝑜</m:t>
                    </m:r>
                  </m:oMath>
                </a14:m>
                <a:r>
                  <a:rPr lang="en-AU" sz="20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AU" sz="2000" i="1">
                        <a:latin typeface="Cambria Math"/>
                      </a:rPr>
                      <m:t>𝑛</m:t>
                    </m:r>
                    <m:r>
                      <a:rPr lang="en-AU" sz="2000" i="1">
                        <a:latin typeface="Cambria Math"/>
                      </a:rPr>
                      <m:t>−</m:t>
                    </m:r>
                    <m:r>
                      <a:rPr lang="en-AU" sz="2000" i="1">
                        <a:latin typeface="Cambria Math"/>
                      </a:rPr>
                      <m:t>𝑖</m:t>
                    </m:r>
                    <m:r>
                      <a:rPr lang="en-AU" sz="2000" i="1">
                        <a:latin typeface="Cambria Math"/>
                      </a:rPr>
                      <m:t>+1</m:t>
                    </m:r>
                  </m:oMath>
                </a14:m>
                <a:r>
                  <a:rPr lang="en-AU" sz="2000" dirty="0"/>
                  <a:t> positions to insert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/>
                      </a:rPr>
                      <m:t>𝑄</m:t>
                    </m:r>
                    <m:r>
                      <a:rPr lang="en-AU" sz="2000" i="1">
                        <a:latin typeface="Cambria Math"/>
                      </a:rPr>
                      <m:t>.</m:t>
                    </m:r>
                    <m:r>
                      <a:rPr lang="en-AU" sz="2000" i="1">
                        <a:latin typeface="Cambria Math"/>
                      </a:rPr>
                      <m:t>𝑑</m:t>
                    </m:r>
                  </m:oMath>
                </a14:m>
                <a:endParaRPr lang="en-AU" sz="2000" i="1" dirty="0"/>
              </a:p>
              <a:p>
                <a:pPr lvl="1"/>
                <a14:m>
                  <m:oMath xmlns:m="http://schemas.openxmlformats.org/officeDocument/2006/math">
                    <m:r>
                      <a:rPr lang="en-AU" sz="2000" i="1">
                        <a:latin typeface="Cambria Math"/>
                      </a:rPr>
                      <m:t>𝑂</m:t>
                    </m:r>
                    <m:r>
                      <a:rPr lang="en-AU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AU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AU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AU" sz="2000" dirty="0"/>
                  <a:t> possible ways of insertion</a:t>
                </a:r>
                <a:endParaRPr lang="en-US" sz="20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525963"/>
              </a:xfrm>
              <a:blipFill rotWithShape="0">
                <a:blip r:embed="rId2"/>
                <a:stretch>
                  <a:fillRect l="-1333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659800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5867400" cy="52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9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Scheduling Module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</p:spPr>
            <p:txBody>
              <a:bodyPr/>
              <a:lstStyle/>
              <a:p>
                <a:r>
                  <a:rPr lang="en-US" sz="2800" dirty="0"/>
                  <a:t>Feasibility check (using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/>
                      </a:rPr>
                      <m:t>𝑄</m:t>
                    </m:r>
                    <m:r>
                      <a:rPr lang="en-AU" sz="2800" i="1">
                        <a:latin typeface="Cambria Math"/>
                      </a:rPr>
                      <m:t>.</m:t>
                    </m:r>
                    <m:r>
                      <a:rPr lang="en-AU" sz="2800" i="1">
                        <a:latin typeface="Cambria Math"/>
                      </a:rPr>
                      <m:t>𝑜</m:t>
                    </m:r>
                  </m:oMath>
                </a14:m>
                <a:r>
                  <a:rPr lang="en-US" sz="2800" dirty="0"/>
                  <a:t> as an example)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AU" sz="220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AU" sz="2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200" i="1" smtClean="0">
                            <a:solidFill>
                              <a:srgbClr val="0D47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D47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200" i="1">
                                <a:solidFill>
                                  <a:srgbClr val="0D47FF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AU" sz="2200" i="1">
                                <a:solidFill>
                                  <a:srgbClr val="0D47FF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AU" sz="2200" i="1">
                            <a:solidFill>
                              <a:srgbClr val="0D47FF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AU" sz="2200" i="1">
                            <a:solidFill>
                              <a:srgbClr val="0D47FF"/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en-AU" sz="2200" i="1">
                            <a:solidFill>
                              <a:srgbClr val="0D47FF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AU" sz="2200" i="1">
                            <a:solidFill>
                              <a:srgbClr val="0D47FF"/>
                            </a:solidFill>
                            <a:latin typeface="Cambria Math"/>
                          </a:rPr>
                          <m:t>𝑄</m:t>
                        </m:r>
                        <m:r>
                          <a:rPr lang="en-AU" sz="2200" i="1">
                            <a:solidFill>
                              <a:srgbClr val="0D47FF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AU" sz="2200" i="1">
                            <a:solidFill>
                              <a:srgbClr val="0D47FF"/>
                            </a:solidFill>
                            <a:latin typeface="Cambria Math"/>
                          </a:rPr>
                          <m:t>𝑜</m:t>
                        </m:r>
                      </m:e>
                    </m:d>
                    <m:r>
                      <a:rPr lang="en-AU" sz="2200" i="1">
                        <a:solidFill>
                          <a:srgbClr val="0D47FF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200" i="1">
                            <a:solidFill>
                              <a:srgbClr val="0D47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200" i="1">
                            <a:solidFill>
                              <a:srgbClr val="0D47FF"/>
                            </a:solidFill>
                            <a:latin typeface="Cambria Math"/>
                          </a:rPr>
                          <m:t>𝑄</m:t>
                        </m:r>
                        <m:r>
                          <a:rPr lang="en-AU" sz="2200" i="1">
                            <a:solidFill>
                              <a:srgbClr val="0D47FF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AU" sz="2200" i="1">
                            <a:solidFill>
                              <a:srgbClr val="0D47FF"/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en-AU" sz="2200" i="1">
                            <a:solidFill>
                              <a:srgbClr val="0D47FF"/>
                            </a:solidFill>
                            <a:latin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rgbClr val="0D47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200" i="1">
                                <a:solidFill>
                                  <a:srgbClr val="0D47FF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AU" sz="2200" i="1">
                                <a:solidFill>
                                  <a:srgbClr val="0D47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AU" sz="2200" i="1">
                            <a:solidFill>
                              <a:srgbClr val="0D47FF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AU" sz="2200" i="1">
                            <a:solidFill>
                              <a:srgbClr val="0D47FF"/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AU" sz="2200" i="1">
                        <a:solidFill>
                          <a:srgbClr val="0D47FF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D47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i="1">
                            <a:solidFill>
                              <a:srgbClr val="0D47FF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AU" sz="2200" i="1">
                            <a:solidFill>
                              <a:srgbClr val="0D47FF"/>
                            </a:solidFill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AU" sz="2200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2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AU" sz="2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AU" sz="2200" i="1">
                            <a:latin typeface="Cambria Math"/>
                          </a:rPr>
                          <m:t>.</m:t>
                        </m:r>
                        <m:r>
                          <a:rPr lang="en-AU" sz="2200" i="1">
                            <a:latin typeface="Cambria Math"/>
                          </a:rPr>
                          <m:t>𝑜</m:t>
                        </m:r>
                        <m:r>
                          <a:rPr lang="en-AU" sz="2200" i="1">
                            <a:latin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2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AU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AU" sz="2200" i="1">
                            <a:latin typeface="Cambria Math"/>
                          </a:rPr>
                          <m:t>.</m:t>
                        </m:r>
                        <m:r>
                          <a:rPr lang="en-AU" sz="2200" i="1"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endParaRPr lang="en-US" sz="22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AU" sz="2400" i="1" baseline="-25000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AU" sz="2400" baseline="-25000" dirty="0"/>
                  <a:t>: </a:t>
                </a:r>
                <a:r>
                  <a:rPr lang="en-AU" sz="2400" dirty="0"/>
                  <a:t>the time spent  on waiting for the passenger</a:t>
                </a:r>
                <a:endParaRPr lang="en-US" sz="2200" dirty="0"/>
              </a:p>
              <a:p>
                <a:pPr lvl="1"/>
                <a14:m>
                  <m:oMath xmlns:m="http://schemas.openxmlformats.org/officeDocument/2006/math">
                    <m:r>
                      <a:rPr lang="en-AU" sz="2200" i="1">
                        <a:latin typeface="Cambria Math"/>
                      </a:rPr>
                      <m:t>(</m:t>
                    </m:r>
                    <m:r>
                      <a:rPr lang="en-AU" sz="2200" i="1">
                        <a:latin typeface="Cambria Math"/>
                      </a:rPr>
                      <m:t>𝑄</m:t>
                    </m:r>
                    <m:r>
                      <a:rPr lang="en-AU" sz="2200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i="1">
                            <a:latin typeface="Cambria Math"/>
                          </a:rPr>
                          <m:t>𝑑</m:t>
                        </m:r>
                        <m:r>
                          <a:rPr lang="en-AU" sz="2200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AU" sz="2200" i="1">
                            <a:latin typeface="Cambria Math"/>
                          </a:rPr>
                          <m:t>𝑠𝑡</m:t>
                        </m:r>
                      </m:sub>
                    </m:sSub>
                    <m:r>
                      <a:rPr lang="en-AU" sz="2200" i="1">
                        <a:latin typeface="Cambria Math"/>
                      </a:rPr>
                      <m:t>=</m:t>
                    </m:r>
                    <m:r>
                      <a:rPr lang="en-AU" sz="2200" i="1">
                        <a:latin typeface="Cambria Math"/>
                      </a:rPr>
                      <m:t>𝑄</m:t>
                    </m:r>
                    <m:r>
                      <a:rPr lang="en-AU" sz="2200" i="1">
                        <a:latin typeface="Cambria Math"/>
                      </a:rPr>
                      <m:t>.</m:t>
                    </m:r>
                    <m:r>
                      <a:rPr lang="en-AU" sz="2200" i="1">
                        <a:latin typeface="Cambria Math"/>
                      </a:rPr>
                      <m:t>𝑤𝑑</m:t>
                    </m:r>
                    <m:r>
                      <a:rPr lang="en-AU" sz="2200" i="1">
                        <a:latin typeface="Cambria Math"/>
                      </a:rPr>
                      <m:t>.</m:t>
                    </m:r>
                    <m:r>
                      <a:rPr lang="en-AU" sz="2200" i="1">
                        <a:latin typeface="Cambria Math"/>
                      </a:rPr>
                      <m:t>𝑙</m:t>
                    </m:r>
                    <m:r>
                      <a:rPr lang="en-AU" sz="22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AU" sz="2200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en-US" sz="2200" i="1" dirty="0"/>
              </a:p>
              <a:p>
                <a:pPr lvl="1"/>
                <a:r>
                  <a:rPr lang="en-US" sz="2200" b="1" dirty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AU" sz="22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  <m:r>
                      <a:rPr lang="en-AU" sz="2200" b="1" i="1">
                        <a:solidFill>
                          <a:srgbClr val="C00000"/>
                        </a:solidFill>
                        <a:latin typeface="Cambria Math"/>
                      </a:rPr>
                      <m:t>≥</m:t>
                    </m:r>
                    <m:r>
                      <a:rPr lang="en-AU" sz="2200" b="1" i="1">
                        <a:solidFill>
                          <a:srgbClr val="C00000"/>
                        </a:solidFill>
                        <a:latin typeface="Cambria Math"/>
                      </a:rPr>
                      <m:t>𝑴𝒊𝒏</m:t>
                    </m:r>
                    <m:r>
                      <a:rPr lang="en-AU" sz="2200" b="1" i="1">
                        <a:solidFill>
                          <a:srgbClr val="C00000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2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𝑸</m:t>
                                </m:r>
                              </m:e>
                              <m:sub>
                                <m:r>
                                  <a:rPr lang="en-AU" sz="22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AU" sz="22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AU" sz="22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</m:d>
                      </m:e>
                      <m:sub>
                        <m:r>
                          <a:rPr lang="en-AU" sz="22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𝒔𝒕</m:t>
                        </m:r>
                      </m:sub>
                    </m:sSub>
                    <m:r>
                      <a:rPr lang="en-AU" sz="2200" b="1" i="1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200" b="1" i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2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𝑸</m:t>
                                </m:r>
                              </m:e>
                              <m:sub>
                                <m:r>
                                  <a:rPr lang="en-AU" sz="22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AU" sz="22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AU" sz="22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</m:d>
                      </m:e>
                      <m:sub>
                        <m:r>
                          <a:rPr lang="en-AU" sz="22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𝒔𝒕</m:t>
                        </m:r>
                      </m:sub>
                    </m:sSub>
                    <m:r>
                      <a:rPr lang="en-AU" sz="2200" b="1" i="1">
                        <a:solidFill>
                          <a:srgbClr val="C0000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200" b="1" i="1" dirty="0">
                    <a:solidFill>
                      <a:srgbClr val="C00000"/>
                    </a:solidFill>
                  </a:rPr>
                  <a:t>, fail</a:t>
                </a:r>
              </a:p>
              <a:p>
                <a:pPr lvl="1"/>
                <a:endParaRPr lang="en-US" sz="20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  <a:blipFill rotWithShape="0">
                <a:blip r:embed="rId3"/>
                <a:stretch>
                  <a:fillRect l="-1333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14800"/>
            <a:ext cx="601980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890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Module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447800"/>
              </a:xfrm>
            </p:spPr>
            <p:txBody>
              <a:bodyPr>
                <a:normAutofit/>
              </a:bodyPr>
              <a:lstStyle/>
              <a:p>
                <a:r>
                  <a:rPr lang="en-AU" sz="2800" dirty="0"/>
                  <a:t>Lazy Shortest Path Calculation </a:t>
                </a:r>
              </a:p>
              <a:p>
                <a:pPr lvl="1"/>
                <a:r>
                  <a:rPr lang="en-AU" sz="2000" dirty="0"/>
                  <a:t>Find a lower bounder of travel time between two points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 baseline="-25000">
                            <a:latin typeface="Cambria Math"/>
                          </a:rPr>
                          <m:t>𝑂𝐷</m:t>
                        </m:r>
                      </m:sub>
                    </m:sSub>
                    <m:r>
                      <a:rPr lang="en-US" sz="2000" i="1" baseline="-2500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≥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 baseline="-2500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000" i="1" baseline="-2500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−(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i="1" baseline="-2500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→</m:t>
                    </m:r>
                    <m:r>
                      <a:rPr lang="en-US" sz="2000" i="1">
                        <a:latin typeface="Cambria Math"/>
                      </a:rPr>
                      <m:t>𝑂</m:t>
                    </m:r>
                    <m:r>
                      <a:rPr lang="en-US" sz="2000" i="1">
                        <a:latin typeface="Cambria Math"/>
                      </a:rPr>
                      <m:t>)−(</m:t>
                    </m:r>
                    <m:r>
                      <a:rPr lang="en-US" sz="2000" i="1">
                        <a:latin typeface="Cambria Math"/>
                      </a:rPr>
                      <m:t>𝐷</m:t>
                    </m:r>
                    <m:r>
                      <a:rPr lang="en-US" sz="2000" i="1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447800"/>
              </a:xfrm>
              <a:blipFill rotWithShape="0">
                <a:blip r:embed="rId2"/>
                <a:stretch>
                  <a:fillRect l="-1333" t="-4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505200"/>
            <a:ext cx="6019800" cy="295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35"/>
          <p:cNvGrpSpPr/>
          <p:nvPr/>
        </p:nvGrpSpPr>
        <p:grpSpPr>
          <a:xfrm>
            <a:off x="3429116" y="4392598"/>
            <a:ext cx="1677497" cy="1082134"/>
            <a:chOff x="2362316" y="4392598"/>
            <a:chExt cx="1677497" cy="1082134"/>
          </a:xfrm>
        </p:grpSpPr>
        <p:grpSp>
          <p:nvGrpSpPr>
            <p:cNvPr id="34" name="Group 33"/>
            <p:cNvGrpSpPr/>
            <p:nvPr/>
          </p:nvGrpSpPr>
          <p:grpSpPr>
            <a:xfrm>
              <a:off x="2362316" y="5105400"/>
              <a:ext cx="350403" cy="369332"/>
              <a:chOff x="2362316" y="5105400"/>
              <a:chExt cx="350403" cy="36933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362316" y="5105400"/>
                <a:ext cx="3369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AU" i="1" dirty="0">
                    <a:solidFill>
                      <a:srgbClr val="C00000"/>
                    </a:solidFill>
                  </a:rPr>
                  <a:t>O</a:t>
                </a:r>
                <a:endParaRPr lang="en-US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667000" y="5212081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702861" y="4392598"/>
              <a:ext cx="336952" cy="369332"/>
              <a:chOff x="3702861" y="4392598"/>
              <a:chExt cx="336952" cy="36933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702861" y="4392598"/>
                <a:ext cx="3369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AU" i="1" dirty="0">
                    <a:solidFill>
                      <a:srgbClr val="C00000"/>
                    </a:solidFill>
                  </a:rPr>
                  <a:t>D</a:t>
                </a:r>
                <a:endParaRPr lang="en-US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855009" y="469380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3756660" y="4739519"/>
            <a:ext cx="1120140" cy="485897"/>
            <a:chOff x="2689860" y="4739519"/>
            <a:chExt cx="1120140" cy="485897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2689860" y="4950560"/>
              <a:ext cx="9292" cy="254378"/>
            </a:xfrm>
            <a:prstGeom prst="straightConnector1">
              <a:avLst/>
            </a:prstGeom>
            <a:ln w="12700"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2723670" y="4739519"/>
              <a:ext cx="1086330" cy="485897"/>
            </a:xfrm>
            <a:prstGeom prst="straightConnector1">
              <a:avLst/>
            </a:prstGeom>
            <a:ln w="12700"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/>
          <p:nvPr/>
        </p:nvCxnSpPr>
        <p:spPr>
          <a:xfrm flipV="1">
            <a:off x="3799995" y="4419600"/>
            <a:ext cx="1305405" cy="481018"/>
          </a:xfrm>
          <a:prstGeom prst="straightConnector1">
            <a:avLst/>
          </a:prstGeom>
          <a:ln w="12700"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979193" y="4486276"/>
            <a:ext cx="133350" cy="188120"/>
          </a:xfrm>
          <a:prstGeom prst="straightConnector1">
            <a:avLst/>
          </a:prstGeom>
          <a:ln w="12700"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799994" y="4693800"/>
            <a:ext cx="1076806" cy="233604"/>
          </a:xfrm>
          <a:prstGeom prst="straightConnector1">
            <a:avLst/>
          </a:prstGeom>
          <a:ln w="12700">
            <a:prstDash val="dash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6200" y="4267200"/>
                <a:ext cx="2092048" cy="325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/>
                      </a:rPr>
                      <m:t>2. </m:t>
                    </m:r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/>
                          </a:rPr>
                          <m:t>(</m:t>
                        </m:r>
                        <m:r>
                          <a:rPr lang="en-US" altLang="zh-CN" sz="1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CN" sz="1400" i="1" baseline="-2500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1400" i="1">
                        <a:latin typeface="Cambria Math"/>
                      </a:rPr>
                      <m:t>→</m:t>
                    </m:r>
                    <m:r>
                      <a:rPr lang="en-US" altLang="zh-CN" sz="14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altLang="zh-CN" sz="1400" dirty="0"/>
                  <a:t>)+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/>
                      </a:rPr>
                      <m:t>(</m:t>
                    </m:r>
                    <m:r>
                      <a:rPr lang="en-US" altLang="zh-CN" sz="1400" i="1">
                        <a:latin typeface="Cambria Math"/>
                      </a:rPr>
                      <m:t>𝐷</m:t>
                    </m:r>
                    <m:r>
                      <a:rPr lang="en-US" altLang="zh-CN" sz="1400" i="1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CN" sz="1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CN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1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/>
                      </a:rPr>
                      <m:t>≥</m:t>
                    </m:r>
                  </m:oMath>
                </a14:m>
                <a:r>
                  <a:rPr lang="en-US" altLang="zh-CN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sz="1400" i="1" baseline="-2500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zh-CN" altLang="en-US" sz="1400" dirty="0"/>
                  <a:t> 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267200"/>
                <a:ext cx="2092048" cy="325089"/>
              </a:xfrm>
              <a:prstGeom prst="rect">
                <a:avLst/>
              </a:prstGeom>
              <a:blipFill rotWithShape="0">
                <a:blip r:embed="rId4"/>
                <a:stretch>
                  <a:fillRect t="-188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6200" y="3730823"/>
                <a:ext cx="237398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/>
                <a:r>
                  <a:rPr lang="en-US" altLang="zh-CN" sz="1400" dirty="0"/>
                  <a:t>1.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40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400">
                            <a:latin typeface="Cambria Math"/>
                          </a:rPr>
                          <m:t>→</m:t>
                        </m:r>
                        <m:r>
                          <a:rPr lang="en-US" altLang="zh-CN" sz="1400">
                            <a:latin typeface="Cambria Math"/>
                          </a:rPr>
                          <m:t>𝑂</m:t>
                        </m:r>
                      </m:e>
                    </m:d>
                    <m:r>
                      <a:rPr lang="en-US" altLang="zh-CN" sz="140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sz="1400">
                            <a:latin typeface="Cambria Math"/>
                          </a:rPr>
                          <m:t>𝑂𝐷</m:t>
                        </m:r>
                      </m:sub>
                    </m:sSub>
                    <m:r>
                      <a:rPr lang="en-US" altLang="zh-CN" sz="140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/>
                          </a:rPr>
                          <m:t>(</m:t>
                        </m:r>
                        <m:r>
                          <a:rPr lang="en-US" altLang="zh-CN" sz="140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CN" sz="140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1400">
                        <a:latin typeface="Cambria Math"/>
                      </a:rPr>
                      <m:t>→</m:t>
                    </m:r>
                    <m:r>
                      <a:rPr lang="en-US" altLang="zh-CN" sz="1400">
                        <a:latin typeface="Cambria Math"/>
                      </a:rPr>
                      <m:t>𝐷</m:t>
                    </m:r>
                  </m:oMath>
                </a14:m>
                <a:r>
                  <a:rPr lang="en-US" altLang="zh-CN" sz="1400" dirty="0"/>
                  <a:t>)</a:t>
                </a:r>
                <a:r>
                  <a:rPr lang="zh-CN" altLang="en-US" sz="1400" dirty="0"/>
                  <a:t> </a:t>
                </a: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730823"/>
                <a:ext cx="2373983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771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95594" y="4648200"/>
                <a:ext cx="2014206" cy="325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/>
                          </a:rPr>
                          <m:t>(</m:t>
                        </m:r>
                        <m:r>
                          <a:rPr lang="en-US" altLang="zh-CN" sz="1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CN" sz="1400" i="1" baseline="-2500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1400" i="1">
                        <a:latin typeface="Cambria Math"/>
                      </a:rPr>
                      <m:t>→</m:t>
                    </m:r>
                    <m:r>
                      <a:rPr lang="en-US" altLang="zh-CN" sz="1400" i="1">
                        <a:latin typeface="Cambria Math"/>
                      </a:rPr>
                      <m:t>𝐷</m:t>
                    </m:r>
                    <m:r>
                      <a:rPr lang="en-US" altLang="zh-CN" sz="1400" b="0" i="1" smtClean="0">
                        <a:latin typeface="Cambria Math"/>
                      </a:rPr>
                      <m:t>)</m:t>
                    </m:r>
                    <m:r>
                      <a:rPr lang="en-US" altLang="zh-CN" sz="1400" i="1">
                        <a:latin typeface="Cambria Math"/>
                      </a:rPr>
                      <m:t>≥</m:t>
                    </m:r>
                  </m:oMath>
                </a14:m>
                <a:r>
                  <a:rPr lang="en-US" altLang="zh-CN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sz="1400" i="1" baseline="-2500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sz="1400" dirty="0"/>
                  <a:t>-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/>
                      </a:rPr>
                      <m:t>(</m:t>
                    </m:r>
                    <m:r>
                      <a:rPr lang="en-US" altLang="zh-CN" sz="1400" i="1">
                        <a:latin typeface="Cambria Math"/>
                      </a:rPr>
                      <m:t>𝐷</m:t>
                    </m:r>
                    <m:r>
                      <a:rPr lang="en-US" altLang="zh-CN" sz="1400" i="1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CN" sz="1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CN" sz="1400" i="1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sz="1400" dirty="0"/>
                  <a:t> </a:t>
                </a: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94" y="4648200"/>
                <a:ext cx="2014206" cy="325089"/>
              </a:xfrm>
              <a:prstGeom prst="rect">
                <a:avLst/>
              </a:prstGeom>
              <a:blipFill rotWithShape="0">
                <a:blip r:embed="rId6"/>
                <a:stretch>
                  <a:fillRect t="-188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76200" y="5136177"/>
                <a:ext cx="2648033" cy="348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/>
                <a:r>
                  <a:rPr lang="en-US" altLang="zh-CN" sz="1400" dirty="0"/>
                  <a:t>3.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40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400">
                            <a:latin typeface="Cambria Math"/>
                          </a:rPr>
                          <m:t>→</m:t>
                        </m:r>
                        <m:r>
                          <a:rPr lang="en-US" altLang="zh-CN" sz="1400">
                            <a:latin typeface="Cambria Math"/>
                          </a:rPr>
                          <m:t>𝑂</m:t>
                        </m:r>
                      </m:e>
                    </m:d>
                    <m:r>
                      <a:rPr lang="en-US" altLang="zh-CN" sz="140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sz="1400">
                            <a:latin typeface="Cambria Math"/>
                          </a:rPr>
                          <m:t>𝑂𝐷</m:t>
                        </m:r>
                      </m:sub>
                    </m:sSub>
                    <m:r>
                      <a:rPr lang="en-US" altLang="zh-CN" sz="140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sz="1400" i="1" baseline="-2500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1400" dirty="0"/>
                      <m:t>− </m:t>
                    </m:r>
                    <m:r>
                      <a:rPr lang="en-US" altLang="zh-CN" sz="1400" i="1">
                        <a:latin typeface="Cambria Math"/>
                      </a:rPr>
                      <m:t>(</m:t>
                    </m:r>
                    <m:r>
                      <a:rPr lang="en-US" altLang="zh-CN" sz="1400" i="1">
                        <a:latin typeface="Cambria Math"/>
                      </a:rPr>
                      <m:t>𝐷</m:t>
                    </m:r>
                    <m:r>
                      <a:rPr lang="en-US" altLang="zh-CN" sz="1400" i="1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CN" sz="1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CN" sz="1400" i="1">
                        <a:latin typeface="Cambria Math"/>
                      </a:rPr>
                      <m:t>)</m:t>
                    </m:r>
                  </m:oMath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136177"/>
                <a:ext cx="2648033" cy="348813"/>
              </a:xfrm>
              <a:prstGeom prst="rect">
                <a:avLst/>
              </a:prstGeom>
              <a:blipFill rotWithShape="0">
                <a:blip r:embed="rId7"/>
                <a:stretch>
                  <a:fillRect l="-691" t="-1754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70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/>
              <a:t>Pricing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5143"/>
                <a:ext cx="8229600" cy="2438400"/>
              </a:xfrm>
            </p:spPr>
            <p:txBody>
              <a:bodyPr>
                <a:normAutofit/>
              </a:bodyPr>
              <a:lstStyle/>
              <a:p>
                <a:r>
                  <a:rPr lang="en-AU" sz="2400" dirty="0"/>
                  <a:t>Monetary constraint for passengers</a:t>
                </a:r>
              </a:p>
              <a:p>
                <a:pPr lvl="1"/>
                <a:r>
                  <a:rPr lang="en-US" sz="1800" dirty="0"/>
                  <a:t>any rider who participates in taxi-sharing should pay no more than what she would pay if she takes a taxi by herself</a:t>
                </a:r>
              </a:p>
              <a:p>
                <a:pPr lvl="1"/>
                <a:r>
                  <a:rPr lang="en-US" sz="1800" dirty="0"/>
                  <a:t>to pick up a new rider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800" dirty="0"/>
                  <a:t>, each rider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/>
                  <a:t> currently sitting in a taxi should get a decrease in taxi fare proportional to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/>
                  <a:t>’s increase in travel time. </a:t>
                </a:r>
              </a:p>
              <a:p>
                <a:r>
                  <a:rPr lang="en-US" sz="2200" dirty="0"/>
                  <a:t>Monetary constraint for taxi drivers</a:t>
                </a:r>
              </a:p>
              <a:p>
                <a:pPr lvl="1"/>
                <a:r>
                  <a:rPr lang="en-US" sz="1800" dirty="0"/>
                  <a:t>a driver should charge for all distances she has travelled</a:t>
                </a:r>
                <a:endParaRPr lang="en-AU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5143"/>
                <a:ext cx="8229600" cy="2438400"/>
              </a:xfrm>
              <a:blipFill rotWithShape="0">
                <a:blip r:embed="rId2"/>
                <a:stretch>
                  <a:fillRect l="-963" t="-2000" b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443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539"/>
            <a:ext cx="8229600" cy="769375"/>
          </a:xfrm>
        </p:spPr>
        <p:txBody>
          <a:bodyPr/>
          <a:lstStyle/>
          <a:p>
            <a:r>
              <a:rPr lang="en-US" dirty="0"/>
              <a:t>Pricing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9600" y="3440668"/>
                <a:ext cx="39742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=1,…,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40668"/>
                <a:ext cx="3974229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54145" y="2722388"/>
            <a:ext cx="8220844" cy="706612"/>
            <a:chOff x="654145" y="2722388"/>
            <a:chExt cx="8220844" cy="706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54145" y="2781300"/>
                  <a:ext cx="12508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45" y="2781300"/>
                  <a:ext cx="1250855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19672" r="-39806" b="-1836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429000" y="3059668"/>
                  <a:ext cx="544598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US" dirty="0"/>
                    <a:t>: the travel distance of the new route after the pickup</a:t>
                  </a: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3059668"/>
                  <a:ext cx="544598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3429000" y="2722388"/>
                  <a:ext cx="4572000" cy="3922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dirty="0"/>
                    <a:t>: the revenue of the driver if she picks up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2722388"/>
                  <a:ext cx="4572000" cy="3922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7813" b="-203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609600" y="2011918"/>
            <a:ext cx="7381875" cy="731282"/>
            <a:chOff x="609600" y="2011918"/>
            <a:chExt cx="7381875" cy="7312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609600" y="2043052"/>
                  <a:ext cx="24245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≤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),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=1,…,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2043052"/>
                  <a:ext cx="242457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3429000" y="2373868"/>
                  <a:ext cx="312420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dirty="0"/>
                    <a:t> the fare calculation function</a:t>
                  </a: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2373868"/>
                  <a:ext cx="312420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3419475" y="2011918"/>
                  <a:ext cx="4572000" cy="3994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/>
                    <a:t> the taxi fare of rider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/>
                    <a:t> if </a:t>
                  </a:r>
                  <a14:m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r>
                    <a:rPr lang="en-US" dirty="0"/>
                    <a:t> picks up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475" y="2011918"/>
                  <a:ext cx="4572000" cy="39946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00" t="-6061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609600" y="3881672"/>
            <a:ext cx="7187480" cy="2287688"/>
            <a:chOff x="609600" y="3881672"/>
            <a:chExt cx="7187480" cy="2287688"/>
          </a:xfrm>
        </p:grpSpPr>
        <p:grpSp>
          <p:nvGrpSpPr>
            <p:cNvPr id="25" name="Group 24"/>
            <p:cNvGrpSpPr/>
            <p:nvPr/>
          </p:nvGrpSpPr>
          <p:grpSpPr>
            <a:xfrm>
              <a:off x="654145" y="3881672"/>
              <a:ext cx="5760389" cy="399468"/>
              <a:chOff x="654145" y="3881672"/>
              <a:chExt cx="5760389" cy="39946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654145" y="3897868"/>
                    <a:ext cx="174797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145" y="3897868"/>
                    <a:ext cx="1747979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3491298" y="3881672"/>
                    <a:ext cx="2923236" cy="39946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a14:m>
                    <a:r>
                      <a:rPr lang="en-US" dirty="0"/>
                      <a:t>: is the taxi fare of rider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91298" y="3881672"/>
                    <a:ext cx="2923236" cy="399468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626" t="-7692" b="-184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/>
            <p:cNvGrpSpPr/>
            <p:nvPr/>
          </p:nvGrpSpPr>
          <p:grpSpPr>
            <a:xfrm>
              <a:off x="609600" y="4343400"/>
              <a:ext cx="7187480" cy="1825960"/>
              <a:chOff x="609600" y="4343400"/>
              <a:chExt cx="7187480" cy="18259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638478" y="4343400"/>
                    <a:ext cx="5638800" cy="54245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i="1" kern="8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𝛥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8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kern="8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kern="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kern="8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𝛥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8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 kern="8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 kern="8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en-US" i="1" kern="8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 kern="8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i="1" kern="8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8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 kern="80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8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[(</m:t>
                            </m:r>
                            <m:r>
                              <a:rPr lang="en-US" i="1" kern="8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𝐹</m:t>
                            </m:r>
                            <m:r>
                              <a:rPr lang="en-US" i="1" kern="8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i="1" kern="8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kern="8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 kern="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)−</m:t>
                        </m:r>
                        <m:r>
                          <a:rPr lang="en-US" i="1" kern="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i="1" kern="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)−</m:t>
                        </m:r>
                        <m:r>
                          <a:rPr lang="en-US" i="1" kern="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𝐹</m:t>
                        </m:r>
                        <m:r>
                          <a:rPr lang="en-US" i="1" kern="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 kern="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𝛥</m:t>
                        </m:r>
                        <m:r>
                          <a:rPr lang="en-US" i="1" kern="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i="1" kern="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)],  </m:t>
                        </m:r>
                        <m:r>
                          <a:rPr lang="en-US" i="1" kern="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i="1" kern="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=1,…,</m:t>
                        </m:r>
                        <m:r>
                          <a:rPr lang="en-US" i="1" kern="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oMath>
                    </a14:m>
                    <a:r>
                      <a:rPr lang="en-US" kern="800" dirty="0"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-1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478" y="4343400"/>
                    <a:ext cx="5638800" cy="542456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t="-17045" b="-897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/>
                  <p:cNvSpPr/>
                  <p:nvPr/>
                </p:nvSpPr>
                <p:spPr>
                  <a:xfrm>
                    <a:off x="609600" y="5404856"/>
                    <a:ext cx="6304394" cy="39209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𝛥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dirty="0"/>
                      <a:t>: the increase in travel time of rider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dirty="0"/>
                      <a:t> due to the pickup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600" y="5404856"/>
                    <a:ext cx="6304394" cy="392095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t="-7813" b="-203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/>
                  <p:cNvSpPr/>
                  <p:nvPr/>
                </p:nvSpPr>
                <p:spPr>
                  <a:xfrm>
                    <a:off x="623502" y="5029200"/>
                    <a:ext cx="406681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𝛥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dirty="0"/>
                      <a:t>: the decrease in taxi fare for rider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dirty="0"/>
                      <a:t>, </a:t>
                    </a:r>
                  </a:p>
                </p:txBody>
              </p:sp>
            </mc:Choice>
            <mc:Fallback xmlns="">
              <p:sp>
                <p:nvSpPr>
                  <p:cNvPr id="15" name="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502" y="5029200"/>
                    <a:ext cx="4066819" cy="36933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t="-8197" r="-300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609600" y="5777073"/>
                    <a:ext cx="7187480" cy="3922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a14:m>
                    <a:r>
                      <a:rPr lang="en-US" dirty="0"/>
                      <a:t> is the travel distance increase of the taxi route due to the pickup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a14:m>
                    <a:r>
                      <a:rPr lang="en-US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600" y="5777073"/>
                    <a:ext cx="7187480" cy="392287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t="-7813" b="-203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2" name="Group 21"/>
          <p:cNvGrpSpPr/>
          <p:nvPr/>
        </p:nvGrpSpPr>
        <p:grpSpPr>
          <a:xfrm>
            <a:off x="638478" y="1197010"/>
            <a:ext cx="7667322" cy="784190"/>
            <a:chOff x="638478" y="1197010"/>
            <a:chExt cx="7667322" cy="784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638478" y="1197010"/>
                  <a:ext cx="7667322" cy="3920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/>
                    <a:t>,…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lang="en-US" dirty="0"/>
                    <a:t> the riders involved in the current schedule of </a:t>
                  </a:r>
                  <a14:m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r>
                    <a:rPr lang="en-US" dirty="0"/>
                    <a:t> before the join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478" y="1197010"/>
                  <a:ext cx="7667322" cy="39209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59" t="-6154"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668047" y="1589105"/>
                  <a:ext cx="6400800" cy="3920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/>
                    <a:t> the distance between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𝑜</m:t>
                      </m:r>
                    </m:oMath>
                  </a14:m>
                  <a:r>
                    <a:rPr lang="en-US" dirty="0"/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dirty="0"/>
                    <a:t> on the road network </a:t>
                  </a: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047" y="1589105"/>
                  <a:ext cx="6400800" cy="39209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7813" b="-203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4739284" y="4960690"/>
            <a:ext cx="3632356" cy="369332"/>
            <a:chOff x="4739284" y="4960690"/>
            <a:chExt cx="363235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4739284" y="4960690"/>
                  <a:ext cx="9757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≥0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9284" y="4960690"/>
                  <a:ext cx="975716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6151994" y="4960690"/>
                  <a:ext cx="22196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b="1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)≥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d>
                        <m:r>
                          <a:rPr lang="en-US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1994" y="4960690"/>
                  <a:ext cx="2219646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ight Arrow 20"/>
            <p:cNvSpPr/>
            <p:nvPr/>
          </p:nvSpPr>
          <p:spPr>
            <a:xfrm>
              <a:off x="5715000" y="5090531"/>
              <a:ext cx="304800" cy="1233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423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D47FF"/>
                </a:solidFill>
              </a:rPr>
              <a:t>Difficult to take a taxi!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A social problem among passengers, taxi drivers and government</a:t>
            </a:r>
            <a:endParaRPr lang="zh-CN" altLang="en-US" sz="2400" dirty="0"/>
          </a:p>
          <a:p>
            <a:endParaRPr lang="en-US" altLang="zh-CN" sz="2000" b="1" dirty="0"/>
          </a:p>
          <a:p>
            <a:r>
              <a:rPr lang="en-US" altLang="zh-CN" sz="2400" dirty="0"/>
              <a:t>Possible Solutions</a:t>
            </a:r>
          </a:p>
          <a:p>
            <a:pPr lvl="1"/>
            <a:r>
              <a:rPr lang="en-US" altLang="zh-CN" sz="1800" dirty="0"/>
              <a:t>Increasing taxis</a:t>
            </a:r>
            <a:r>
              <a:rPr lang="zh-CN" altLang="en-US" sz="1800" dirty="0"/>
              <a:t>？</a:t>
            </a:r>
            <a:endParaRPr lang="en-US" altLang="zh-CN" sz="1800" dirty="0"/>
          </a:p>
          <a:p>
            <a:pPr lvl="1"/>
            <a:r>
              <a:rPr lang="en-US" altLang="zh-CN" sz="1800" dirty="0"/>
              <a:t>Taxi dispatching</a:t>
            </a:r>
            <a:r>
              <a:rPr lang="zh-CN" altLang="en-US" sz="1800" dirty="0"/>
              <a:t>？？</a:t>
            </a:r>
            <a:endParaRPr lang="en-US" altLang="zh-CN" sz="1800" dirty="0"/>
          </a:p>
          <a:p>
            <a:pPr lvl="1"/>
            <a:endParaRPr lang="en-US" sz="2000" b="1" dirty="0"/>
          </a:p>
          <a:p>
            <a:pPr marL="0" indent="0">
              <a:buNone/>
            </a:pPr>
            <a:endParaRPr lang="en-US" altLang="zh-CN" sz="2800" b="1" dirty="0"/>
          </a:p>
          <a:p>
            <a:pPr marL="0" indent="0">
              <a:buNone/>
            </a:pPr>
            <a:endParaRPr lang="en-US" altLang="zh-CN" sz="28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851400" y="1522461"/>
            <a:ext cx="3231293" cy="2095189"/>
            <a:chOff x="3886200" y="2743200"/>
            <a:chExt cx="4692162" cy="3411177"/>
          </a:xfrm>
        </p:grpSpPr>
        <p:pic>
          <p:nvPicPr>
            <p:cNvPr id="3087" name="Picture 15" descr="C:\Users\yuzheng\AppData\Local\Microsoft\Windows\Temporary Internet Files\Content.IE5\5NX2MVP9\MC90021670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5443497"/>
              <a:ext cx="1110762" cy="652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C:\Users\yuzheng\AppData\Local\Microsoft\Windows\Temporary Internet Files\Content.IE5\99YE9D20\MC900078757[1].wm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75"/>
            <a:stretch/>
          </p:blipFill>
          <p:spPr bwMode="auto">
            <a:xfrm>
              <a:off x="5702583" y="2743200"/>
              <a:ext cx="850617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Isosceles Triangle 5"/>
            <p:cNvSpPr/>
            <p:nvPr/>
          </p:nvSpPr>
          <p:spPr>
            <a:xfrm>
              <a:off x="5042239" y="4038600"/>
              <a:ext cx="2209039" cy="16447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94" name="Picture 22" descr="C:\Users\yuzheng\AppData\Local\Microsoft\Windows\Temporary Internet Files\Content.IE5\5NX2MVP9\MC900292574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286" y="4683813"/>
              <a:ext cx="858914" cy="87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1" name="Picture 19" descr="C:\Users\yuzheng\AppData\Local\Microsoft\Windows\Temporary Internet Files\Content.IE5\99YE9D20\MC900434199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077" y="5105400"/>
              <a:ext cx="1370285" cy="1048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8" b="9772"/>
          <a:stretch/>
        </p:blipFill>
        <p:spPr>
          <a:xfrm>
            <a:off x="1193800" y="3975100"/>
            <a:ext cx="1854543" cy="2362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42" y="4017366"/>
            <a:ext cx="4142758" cy="233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06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Scheme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5257800" cy="414496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1178" y="1722609"/>
                <a:ext cx="3016283" cy="398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 first rider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78" y="1722609"/>
                <a:ext cx="3016283" cy="398186"/>
              </a:xfrm>
              <a:prstGeom prst="rect">
                <a:avLst/>
              </a:prstGeom>
              <a:blipFill rotWithShape="0">
                <a:blip r:embed="rId4"/>
                <a:stretch>
                  <a:fillRect l="-1818" t="-7692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244431" y="2134047"/>
            <a:ext cx="3208100" cy="2209353"/>
            <a:chOff x="244431" y="2134047"/>
            <a:chExt cx="3208100" cy="2209353"/>
          </a:xfrm>
        </p:grpSpPr>
        <p:grpSp>
          <p:nvGrpSpPr>
            <p:cNvPr id="3" name="Group 2"/>
            <p:cNvGrpSpPr/>
            <p:nvPr/>
          </p:nvGrpSpPr>
          <p:grpSpPr>
            <a:xfrm>
              <a:off x="244431" y="2134047"/>
              <a:ext cx="3124200" cy="1048793"/>
              <a:chOff x="244431" y="2134047"/>
              <a:chExt cx="3124200" cy="104879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44431" y="2134047"/>
                <a:ext cx="31242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 monetary constraint for picking up the second rider is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457200" y="2813508"/>
                    <a:ext cx="218066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)≥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200" y="2813508"/>
                    <a:ext cx="2180662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299193" y="3639361"/>
                  <a:ext cx="3153338" cy="7040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]−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93" y="3639361"/>
                  <a:ext cx="3153338" cy="70403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80" b="-25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/>
            <p:cNvSpPr/>
            <p:nvPr/>
          </p:nvSpPr>
          <p:spPr>
            <a:xfrm>
              <a:off x="304800" y="3288268"/>
              <a:ext cx="13467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If holds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1178" y="4687669"/>
            <a:ext cx="6779222" cy="1789331"/>
            <a:chOff x="231178" y="4687669"/>
            <a:chExt cx="6779222" cy="1789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31178" y="5498068"/>
                  <a:ext cx="223324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)≥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178" y="5498068"/>
                  <a:ext cx="223324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231178" y="4687669"/>
              <a:ext cx="3124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The monetary constraint for picking up the third rider is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231178" y="5951600"/>
                  <a:ext cx="6779222" cy="5254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]−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′)),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=1, 2</m:t>
                      </m:r>
                    </m:oMath>
                  </a14:m>
                  <a:r>
                    <a:rPr lang="en-US" dirty="0"/>
                    <a:t> ;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178" y="5951600"/>
                  <a:ext cx="6779222" cy="52540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934200" y="5999711"/>
                <a:ext cx="18557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𝛥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999711"/>
                <a:ext cx="1855701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116393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5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495799"/>
          </a:xfrm>
        </p:spPr>
        <p:txBody>
          <a:bodyPr>
            <a:normAutofit/>
          </a:bodyPr>
          <a:lstStyle/>
          <a:p>
            <a:r>
              <a:rPr lang="en-US" sz="2400" dirty="0"/>
              <a:t>Settings</a:t>
            </a:r>
          </a:p>
          <a:p>
            <a:pPr lvl="1"/>
            <a:r>
              <a:rPr lang="en-US" sz="2000" dirty="0"/>
              <a:t>A trajectory dataset generated by over 33,000 taxis in Beijing over 3 months</a:t>
            </a:r>
          </a:p>
          <a:p>
            <a:pPr lvl="1"/>
            <a:r>
              <a:rPr lang="en-US" sz="2000" dirty="0"/>
              <a:t>Built experimental platform based on the data</a:t>
            </a:r>
          </a:p>
          <a:p>
            <a:pPr lvl="1"/>
            <a:endParaRPr lang="en-US" sz="2000" dirty="0"/>
          </a:p>
          <a:p>
            <a:r>
              <a:rPr lang="en-US" sz="2400" dirty="0"/>
              <a:t>Big-Volume data</a:t>
            </a:r>
          </a:p>
          <a:p>
            <a:pPr lvl="1"/>
            <a:r>
              <a:rPr lang="en-AU" sz="1800" dirty="0"/>
              <a:t>400 million kilometres </a:t>
            </a:r>
          </a:p>
          <a:p>
            <a:pPr lvl="1"/>
            <a:r>
              <a:rPr lang="en-AU" sz="1800" dirty="0"/>
              <a:t>790 million points</a:t>
            </a:r>
          </a:p>
          <a:p>
            <a:pPr lvl="1"/>
            <a:r>
              <a:rPr lang="en-AU" sz="1800" dirty="0"/>
              <a:t>20 million trips (46% occupied)</a:t>
            </a:r>
            <a:endParaRPr lang="en-US" sz="1800" dirty="0"/>
          </a:p>
          <a:p>
            <a:pPr lvl="2"/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" t="1411" r="12335" b="3636"/>
          <a:stretch/>
        </p:blipFill>
        <p:spPr bwMode="auto">
          <a:xfrm>
            <a:off x="5099033" y="2133600"/>
            <a:ext cx="366396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81600" y="1600200"/>
            <a:ext cx="3317327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hlinkClick r:id="rId3"/>
              </a:rPr>
              <a:t>Download </a:t>
            </a:r>
            <a:r>
              <a:rPr lang="en-US" altLang="zh-CN" sz="2000" dirty="0">
                <a:solidFill>
                  <a:schemeClr val="tx1"/>
                </a:solidFill>
                <a:hlinkClick r:id="rId3"/>
              </a:rPr>
              <a:t>the data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45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319341"/>
          </a:xfrm>
        </p:spPr>
        <p:txBody>
          <a:bodyPr/>
          <a:lstStyle/>
          <a:p>
            <a:r>
              <a:rPr lang="en-US" sz="2400" dirty="0"/>
              <a:t>Experimental platform</a:t>
            </a:r>
          </a:p>
          <a:p>
            <a:pPr lvl="1"/>
            <a:r>
              <a:rPr lang="en-US" sz="2000" dirty="0"/>
              <a:t>Learn the distribution of queries on the road network over time of day from the data</a:t>
            </a:r>
          </a:p>
          <a:p>
            <a:pPr lvl="1"/>
            <a:r>
              <a:rPr lang="en-US" sz="2000" dirty="0"/>
              <a:t>Assume the arrival of queries follows a </a:t>
            </a:r>
            <a:r>
              <a:rPr lang="en-AU" sz="2000" dirty="0"/>
              <a:t>Poisson distribution </a:t>
            </a:r>
          </a:p>
          <a:p>
            <a:pPr lvl="1"/>
            <a:r>
              <a:rPr lang="en-US" sz="2000" dirty="0"/>
              <a:t>Learn the transition probability between different road segments</a:t>
            </a:r>
          </a:p>
          <a:p>
            <a:endParaRPr lang="en-US" dirty="0"/>
          </a:p>
        </p:txBody>
      </p:sp>
      <p:pic>
        <p:nvPicPr>
          <p:cNvPr id="2050" name="Picture 2" descr="D:\papers\paper since join MSRA\published paper\Ubicomp 2011\Urban planning\images\road_new_1-3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4" t="10686" r="26509" b="52961"/>
          <a:stretch/>
        </p:blipFill>
        <p:spPr bwMode="auto">
          <a:xfrm>
            <a:off x="762000" y="3550691"/>
            <a:ext cx="3657600" cy="300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2286000" y="4648200"/>
            <a:ext cx="381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970023" y="4293396"/>
                <a:ext cx="4330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D47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D47FF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D47FF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023" y="4293396"/>
                <a:ext cx="43306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13050" y="3486150"/>
            <a:ext cx="3273160" cy="2555087"/>
            <a:chOff x="713050" y="3486150"/>
            <a:chExt cx="3273160" cy="2555087"/>
          </a:xfrm>
        </p:grpSpPr>
        <p:grpSp>
          <p:nvGrpSpPr>
            <p:cNvPr id="29" name="Group 28"/>
            <p:cNvGrpSpPr/>
            <p:nvPr/>
          </p:nvGrpSpPr>
          <p:grpSpPr>
            <a:xfrm>
              <a:off x="1157294" y="3843341"/>
              <a:ext cx="2828916" cy="2197896"/>
              <a:chOff x="1385894" y="3843341"/>
              <a:chExt cx="2828916" cy="2197896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385894" y="4369591"/>
                <a:ext cx="0" cy="3048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214810" y="5791200"/>
                <a:ext cx="0" cy="2286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3195638" y="6041237"/>
                <a:ext cx="447676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3195638" y="3843341"/>
                <a:ext cx="223838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1385894" y="5905500"/>
                <a:ext cx="214306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713050" y="3486150"/>
              <a:ext cx="3173150" cy="2533650"/>
              <a:chOff x="713050" y="3486150"/>
              <a:chExt cx="3173150" cy="2533650"/>
            </a:xfrm>
          </p:grpSpPr>
          <p:grpSp>
            <p:nvGrpSpPr>
              <p:cNvPr id="2053" name="Group 2052"/>
              <p:cNvGrpSpPr/>
              <p:nvPr/>
            </p:nvGrpSpPr>
            <p:grpSpPr>
              <a:xfrm>
                <a:off x="1194761" y="3881442"/>
                <a:ext cx="2691439" cy="2138358"/>
                <a:chOff x="1423361" y="3881442"/>
                <a:chExt cx="2691439" cy="2138358"/>
              </a:xfrm>
            </p:grpSpPr>
            <p:cxnSp>
              <p:nvCxnSpPr>
                <p:cNvPr id="19" name="Straight Arrow Connector 18"/>
                <p:cNvCxnSpPr/>
                <p:nvPr/>
              </p:nvCxnSpPr>
              <p:spPr>
                <a:xfrm flipV="1">
                  <a:off x="2590800" y="3881442"/>
                  <a:ext cx="709137" cy="842958"/>
                </a:xfrm>
                <a:prstGeom prst="straightConnector1">
                  <a:avLst/>
                </a:prstGeom>
                <a:ln w="19050">
                  <a:solidFill>
                    <a:srgbClr val="0D47FF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2579608" y="4876800"/>
                  <a:ext cx="925592" cy="1143000"/>
                </a:xfrm>
                <a:prstGeom prst="straightConnector1">
                  <a:avLst/>
                </a:prstGeom>
                <a:ln w="19050">
                  <a:solidFill>
                    <a:srgbClr val="0D47FF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2590800" y="4800600"/>
                  <a:ext cx="1524000" cy="1104900"/>
                </a:xfrm>
                <a:prstGeom prst="straightConnector1">
                  <a:avLst/>
                </a:prstGeom>
                <a:ln w="19050">
                  <a:solidFill>
                    <a:srgbClr val="0D47FF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 flipH="1">
                  <a:off x="1523766" y="4876800"/>
                  <a:ext cx="914634" cy="990599"/>
                </a:xfrm>
                <a:prstGeom prst="straightConnector1">
                  <a:avLst/>
                </a:prstGeom>
                <a:ln w="19050">
                  <a:solidFill>
                    <a:srgbClr val="0D47FF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 flipH="1" flipV="1">
                  <a:off x="1423361" y="4502942"/>
                  <a:ext cx="1037264" cy="278608"/>
                </a:xfrm>
                <a:prstGeom prst="straightConnector1">
                  <a:avLst/>
                </a:prstGeom>
                <a:ln w="19050">
                  <a:solidFill>
                    <a:srgbClr val="0D47FF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713050" y="3486150"/>
                <a:ext cx="2585904" cy="1455182"/>
                <a:chOff x="713050" y="3486150"/>
                <a:chExt cx="2585904" cy="145518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" name="Rectangle 3"/>
                    <p:cNvSpPr/>
                    <p:nvPr/>
                  </p:nvSpPr>
                  <p:spPr>
                    <a:xfrm>
                      <a:off x="2819400" y="3486150"/>
                      <a:ext cx="47955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D47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D47FF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D47FF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" name="Rectangle 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19400" y="3486150"/>
                      <a:ext cx="479554" cy="369332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Rectangle 24"/>
                    <p:cNvSpPr/>
                    <p:nvPr/>
                  </p:nvSpPr>
                  <p:spPr>
                    <a:xfrm>
                      <a:off x="713050" y="4337325"/>
                      <a:ext cx="471539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D47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D47FF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D47FF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5" name="Rectangle 2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3050" y="4337325"/>
                      <a:ext cx="471539" cy="36933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2379583" y="3897872"/>
                      <a:ext cx="55329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D47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D47FF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D47FF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en-US" b="1" i="1" smtClean="0">
                                    <a:solidFill>
                                      <a:srgbClr val="0D47FF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3" name="Rectangle 3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79583" y="3897872"/>
                      <a:ext cx="553293" cy="36933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1351707" y="4572000"/>
                      <a:ext cx="55329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D47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D47FF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D47FF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en-US" b="1" i="1" smtClean="0">
                                    <a:solidFill>
                                      <a:srgbClr val="0D47FF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4" name="Rectangle 3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51707" y="4572000"/>
                      <a:ext cx="553293" cy="369332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b="-49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13" name="Group 12"/>
          <p:cNvGrpSpPr/>
          <p:nvPr/>
        </p:nvGrpSpPr>
        <p:grpSpPr>
          <a:xfrm>
            <a:off x="4724401" y="3550691"/>
            <a:ext cx="3962399" cy="3002509"/>
            <a:chOff x="4724401" y="3550691"/>
            <a:chExt cx="3962399" cy="3002509"/>
          </a:xfrm>
        </p:grpSpPr>
        <p:pic>
          <p:nvPicPr>
            <p:cNvPr id="38" name="Picture 37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23" t="10758" r="10084" b="6051"/>
            <a:stretch/>
          </p:blipFill>
          <p:spPr bwMode="auto">
            <a:xfrm>
              <a:off x="5181600" y="3550691"/>
              <a:ext cx="3505200" cy="300250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 rot="16200000">
              <a:off x="3935242" y="4827759"/>
              <a:ext cx="19784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en-US" sz="2000" dirty="0"/>
                <a:t>#. Of queries</a:t>
              </a:r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7086600" y="3855482"/>
            <a:ext cx="152400" cy="2316718"/>
            <a:chOff x="7086600" y="3855482"/>
            <a:chExt cx="152400" cy="2316718"/>
          </a:xfrm>
        </p:grpSpPr>
        <p:cxnSp>
          <p:nvCxnSpPr>
            <p:cNvPr id="2048" name="Straight Connector 2047"/>
            <p:cNvCxnSpPr/>
            <p:nvPr/>
          </p:nvCxnSpPr>
          <p:spPr>
            <a:xfrm>
              <a:off x="7086600" y="3855482"/>
              <a:ext cx="0" cy="2316718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239000" y="3855482"/>
              <a:ext cx="0" cy="2316718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5562600" y="1371600"/>
            <a:ext cx="3317327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hlinkClick r:id="rId10"/>
              </a:rPr>
              <a:t>Download </a:t>
            </a:r>
            <a:r>
              <a:rPr lang="en-US" altLang="zh-CN" sz="2000" dirty="0">
                <a:solidFill>
                  <a:schemeClr val="tx1"/>
                </a:solidFill>
                <a:hlinkClick r:id="rId10"/>
              </a:rPr>
              <a:t>the code</a:t>
            </a:r>
            <a:r>
              <a:rPr lang="en-US" sz="2000" dirty="0">
                <a:solidFill>
                  <a:schemeClr val="tx1"/>
                </a:solidFill>
                <a:hlinkClick r:id="rId10"/>
              </a:rPr>
              <a:t> here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6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Win-win-win scenario</a:t>
            </a:r>
          </a:p>
          <a:p>
            <a:r>
              <a:rPr lang="en-US" sz="2400" dirty="0"/>
              <a:t>Candidate taxi selection based on a </a:t>
            </a:r>
            <a:r>
              <a:rPr lang="en-US" sz="2400" dirty="0" err="1"/>
              <a:t>spatio</a:t>
            </a:r>
            <a:r>
              <a:rPr lang="en-US" sz="2400" dirty="0"/>
              <a:t>-temporal index</a:t>
            </a:r>
          </a:p>
          <a:p>
            <a:pPr lvl="1"/>
            <a:r>
              <a:rPr lang="en-US" sz="2000" dirty="0"/>
              <a:t>Dual-side search saves </a:t>
            </a:r>
            <a:r>
              <a:rPr lang="en-US" sz="2000" dirty="0">
                <a:solidFill>
                  <a:srgbClr val="FF0000"/>
                </a:solidFill>
              </a:rPr>
              <a:t>50%</a:t>
            </a:r>
            <a:r>
              <a:rPr lang="en-US" sz="2000" dirty="0"/>
              <a:t> computational load  </a:t>
            </a:r>
          </a:p>
          <a:p>
            <a:pPr lvl="1"/>
            <a:r>
              <a:rPr lang="en-US" sz="2000" dirty="0"/>
              <a:t>Have the similar effectiveness as compared with the single-side search</a:t>
            </a:r>
          </a:p>
          <a:p>
            <a:r>
              <a:rPr lang="en-US" sz="2400" dirty="0"/>
              <a:t>Taxi scheduling based on </a:t>
            </a:r>
          </a:p>
          <a:p>
            <a:pPr lvl="1"/>
            <a:r>
              <a:rPr lang="en-US" sz="2000" dirty="0"/>
              <a:t>Feasibility check</a:t>
            </a:r>
          </a:p>
          <a:p>
            <a:pPr lvl="1"/>
            <a:r>
              <a:rPr lang="en-US" sz="2000" dirty="0"/>
              <a:t>Lazy shortest path computing saves </a:t>
            </a:r>
            <a:r>
              <a:rPr lang="en-US" sz="2000" dirty="0">
                <a:solidFill>
                  <a:srgbClr val="FF0000"/>
                </a:solidFill>
              </a:rPr>
              <a:t>83%</a:t>
            </a:r>
            <a:r>
              <a:rPr lang="en-US" sz="2000" dirty="0"/>
              <a:t> computational load</a:t>
            </a:r>
          </a:p>
          <a:p>
            <a:r>
              <a:rPr lang="en-AU" sz="2400" dirty="0"/>
              <a:t>Serve 720k queries per hour on a single machine</a:t>
            </a:r>
          </a:p>
          <a:p>
            <a:endParaRPr lang="en-AU" sz="2400" dirty="0"/>
          </a:p>
          <a:p>
            <a:r>
              <a:rPr lang="en-AU" sz="2400" dirty="0"/>
              <a:t>Future work</a:t>
            </a:r>
          </a:p>
          <a:p>
            <a:pPr lvl="1"/>
            <a:r>
              <a:rPr lang="en-AU" sz="2000" dirty="0"/>
              <a:t>Dynamic time estimation</a:t>
            </a:r>
          </a:p>
          <a:p>
            <a:pPr lvl="1"/>
            <a:r>
              <a:rPr lang="en-AU" sz="2000" dirty="0"/>
              <a:t>Other factors: like social trust and credit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857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zh-CN" dirty="0"/>
              <a:t>Search for “</a:t>
            </a:r>
            <a:r>
              <a:rPr lang="en-US" altLang="zh-CN" dirty="0">
                <a:solidFill>
                  <a:srgbClr val="0033CC"/>
                </a:solidFill>
              </a:rPr>
              <a:t>Urban Computing</a:t>
            </a:r>
            <a:r>
              <a:rPr lang="en-US" altLang="zh-CN" dirty="0"/>
              <a:t>”</a:t>
            </a:r>
          </a:p>
          <a:p>
            <a:pPr marL="0" indent="0" algn="ctr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en-US" altLang="zh-CN" sz="4000" dirty="0"/>
              <a:t>Thanks!</a:t>
            </a:r>
          </a:p>
          <a:p>
            <a:pPr marL="0" indent="0" algn="ctr">
              <a:buNone/>
            </a:pPr>
            <a:endParaRPr lang="en-US" altLang="zh-CN" sz="3600" dirty="0"/>
          </a:p>
          <a:p>
            <a:pPr marL="0" indent="0" algn="ctr">
              <a:buNone/>
            </a:pPr>
            <a:r>
              <a:rPr lang="en-US" altLang="zh-CN" sz="3600" dirty="0"/>
              <a:t>Yu Zheng</a:t>
            </a:r>
          </a:p>
          <a:p>
            <a:pPr marL="0" indent="0" algn="ctr">
              <a:buNone/>
            </a:pPr>
            <a:r>
              <a:rPr lang="en-US" altLang="zh-CN" sz="2400" dirty="0">
                <a:hlinkClick r:id="rId2"/>
              </a:rPr>
              <a:t>yuzheng@microsoft.com</a:t>
            </a:r>
            <a:endParaRPr lang="en-US" altLang="zh-CN" sz="2400" dirty="0"/>
          </a:p>
          <a:p>
            <a:pPr marL="0" indent="0" algn="ctr">
              <a:buNone/>
            </a:pPr>
            <a:endParaRPr lang="en-US" altLang="zh-CN" sz="2400" dirty="0"/>
          </a:p>
          <a:p>
            <a:pPr marL="0" indent="0" algn="ctr">
              <a:buNone/>
            </a:pPr>
            <a:r>
              <a:rPr lang="en-US" altLang="zh-CN" sz="2400" dirty="0"/>
              <a:t> </a:t>
            </a:r>
            <a:endParaRPr lang="zh-CN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6835923" y="4552890"/>
            <a:ext cx="13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hlinkClick r:id="rId3"/>
              </a:rPr>
              <a:t>Homepage</a:t>
            </a:r>
            <a:endParaRPr lang="zh-CN" alt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43201"/>
            <a:ext cx="1447800" cy="1447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4368225"/>
            <a:ext cx="1572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33CC"/>
                </a:solidFill>
              </a:rPr>
              <a:t>Download Urban Air App</a:t>
            </a:r>
            <a:endParaRPr lang="zh-CN" altLang="en-US" sz="1600" b="1" dirty="0">
              <a:solidFill>
                <a:srgbClr val="0033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1"/>
          <a:stretch/>
        </p:blipFill>
        <p:spPr>
          <a:xfrm>
            <a:off x="6810523" y="2743201"/>
            <a:ext cx="1109385" cy="14445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3000" y="5562600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spcAft>
                <a:spcPts val="20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Zheng, Y., et al.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Urban Computing: concepts, methodologies, and applications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ACM transactions on Intelligent Systems and Technology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36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725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80827"/>
            <a:ext cx="17526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02569"/>
            <a:ext cx="420687" cy="63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33600"/>
            <a:ext cx="171100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82" y="103528"/>
            <a:ext cx="2895600" cy="15133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762000" y="763880"/>
            <a:ext cx="6002948" cy="5364947"/>
            <a:chOff x="762000" y="763880"/>
            <a:chExt cx="6002948" cy="5364947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047" y="2155854"/>
              <a:ext cx="191691" cy="2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762000" y="763880"/>
              <a:ext cx="6002948" cy="5364947"/>
              <a:chOff x="762000" y="763880"/>
              <a:chExt cx="6002948" cy="5364947"/>
            </a:xfrm>
          </p:grpSpPr>
          <p:pic>
            <p:nvPicPr>
              <p:cNvPr id="32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7394" y="3484868"/>
                <a:ext cx="191691" cy="287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6708" y="5841290"/>
                <a:ext cx="191691" cy="287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4579" y="5553753"/>
                <a:ext cx="191691" cy="287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0564" y="1147741"/>
                <a:ext cx="191691" cy="287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763880"/>
                <a:ext cx="191691" cy="287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3257" y="2305471"/>
                <a:ext cx="191691" cy="287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18" y="2012087"/>
            <a:ext cx="383382" cy="57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01352" y="321231"/>
            <a:ext cx="7084723" cy="4846683"/>
            <a:chOff x="401352" y="321231"/>
            <a:chExt cx="7084723" cy="4846683"/>
          </a:xfrm>
        </p:grpSpPr>
        <p:pic>
          <p:nvPicPr>
            <p:cNvPr id="17" name="Picture 7" descr="C:\Users\yuzheng\AppData\Local\Microsoft\Windows\Temporary Internet Files\Content.IE5\E5KBZG30\MC900433895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5456">
              <a:off x="1505524" y="1438781"/>
              <a:ext cx="424338" cy="424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 descr="C:\Users\yuzheng\AppData\Local\Microsoft\Windows\Temporary Internet Files\Content.IE5\E5KBZG30\MC900433895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5456">
              <a:off x="1734126" y="3562925"/>
              <a:ext cx="424338" cy="424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C:\Users\yuzheng\AppData\Local\Microsoft\Windows\Temporary Internet Files\Content.IE5\E5KBZG30\MC900433895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5456">
              <a:off x="2906455" y="591125"/>
              <a:ext cx="424338" cy="424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7" descr="C:\Users\yuzheng\AppData\Local\Microsoft\Windows\Temporary Internet Files\Content.IE5\E5KBZG30\MC900433895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5456">
              <a:off x="3135057" y="2715269"/>
              <a:ext cx="424338" cy="424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7" descr="C:\Users\yuzheng\AppData\Local\Microsoft\Windows\Temporary Internet Files\Content.IE5\E5KBZG30\MC900433895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98981" flipH="1">
              <a:off x="5905445" y="3818794"/>
              <a:ext cx="475002" cy="424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 descr="C:\Users\yuzheng\AppData\Local\Microsoft\Windows\Temporary Internet Files\Content.IE5\E5KBZG30\MC900433895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98981" flipH="1">
              <a:off x="3375534" y="1404713"/>
              <a:ext cx="475002" cy="424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C:\Users\yuzheng\AppData\Local\Microsoft\Windows\Temporary Internet Files\Content.IE5\E5KBZG30\MC900433895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98981" flipH="1">
              <a:off x="2476445" y="4743576"/>
              <a:ext cx="475002" cy="424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C:\Users\yuzheng\AppData\Local\Microsoft\Windows\Temporary Internet Files\Content.IE5\E5KBZG30\MC900433895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98981" flipH="1">
              <a:off x="401352" y="2329495"/>
              <a:ext cx="475002" cy="424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 descr="C:\Users\yuzheng\AppData\Local\Microsoft\Windows\Temporary Internet Files\Content.IE5\E5KBZG30\MC900433895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98981" flipH="1">
              <a:off x="1755737" y="321231"/>
              <a:ext cx="475002" cy="424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7" descr="C:\Users\yuzheng\AppData\Local\Microsoft\Windows\Temporary Internet Files\Content.IE5\E5KBZG30\MC900433895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5456">
              <a:off x="5925125" y="2715269"/>
              <a:ext cx="424338" cy="424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7" descr="C:\Users\yuzheng\AppData\Local\Microsoft\Windows\Temporary Internet Files\Content.IE5\E5KBZG30\MC900433895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5456">
              <a:off x="7061737" y="1194337"/>
              <a:ext cx="424338" cy="424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5" name="Picture 7" descr="C:\Users\yuzheng\AppData\Local\Microsoft\Windows\Temporary Internet Files\Content.IE5\E5KBZG30\MC900433895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5456">
            <a:off x="6944914" y="980708"/>
            <a:ext cx="8858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24714" y="4576762"/>
            <a:ext cx="381000" cy="1045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Rectangle 43"/>
          <p:cNvSpPr/>
          <p:nvPr/>
        </p:nvSpPr>
        <p:spPr>
          <a:xfrm>
            <a:off x="4267194" y="4981577"/>
            <a:ext cx="595320" cy="1904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14511"/>
            <a:ext cx="1752600" cy="312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3724734" y="5500865"/>
            <a:ext cx="392649" cy="140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1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14511"/>
            <a:ext cx="1752600" cy="3157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75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Challenges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Dynamic:</a:t>
            </a:r>
          </a:p>
          <a:p>
            <a:pPr lvl="2"/>
            <a:r>
              <a:rPr lang="en-US" sz="1800" dirty="0"/>
              <a:t>Dynamic queries: anytime and anywhere, lazy users </a:t>
            </a:r>
          </a:p>
          <a:p>
            <a:pPr lvl="2"/>
            <a:r>
              <a:rPr lang="en-US" sz="1800" dirty="0"/>
              <a:t>Dynamic taxis</a:t>
            </a:r>
          </a:p>
          <a:p>
            <a:pPr lvl="2"/>
            <a:r>
              <a:rPr lang="en-US" sz="1800" dirty="0"/>
              <a:t>Real-time query processing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large-scale:  </a:t>
            </a:r>
            <a:r>
              <a:rPr lang="en-US" sz="2000" dirty="0"/>
              <a:t>millions of users and tens of thousands of taxis</a:t>
            </a:r>
          </a:p>
          <a:p>
            <a:endParaRPr lang="en-US" sz="2800" dirty="0"/>
          </a:p>
          <a:p>
            <a:r>
              <a:rPr lang="en-US" sz="2800" dirty="0"/>
              <a:t>Wide range of applications </a:t>
            </a:r>
          </a:p>
          <a:p>
            <a:pPr lvl="1"/>
            <a:r>
              <a:rPr lang="en-US" sz="2400" dirty="0"/>
              <a:t>Private vehicles</a:t>
            </a:r>
          </a:p>
          <a:p>
            <a:pPr lvl="1"/>
            <a:r>
              <a:rPr lang="en-US" sz="2400" dirty="0"/>
              <a:t>Logistic industry for transporting goods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002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33CC"/>
                </a:solidFill>
              </a:rPr>
              <a:t>Government</a:t>
            </a:r>
          </a:p>
          <a:p>
            <a:pPr lvl="1"/>
            <a:r>
              <a:rPr lang="en-US" sz="2400" dirty="0"/>
              <a:t>Save </a:t>
            </a:r>
            <a:r>
              <a:rPr lang="en-US" altLang="zh-CN" sz="2400" dirty="0"/>
              <a:t>120</a:t>
            </a:r>
            <a:r>
              <a:rPr lang="en-US" sz="2400" dirty="0"/>
              <a:t> million liter gasoline per year </a:t>
            </a:r>
            <a:endParaRPr lang="en-US" sz="1800" dirty="0"/>
          </a:p>
          <a:p>
            <a:pPr lvl="2"/>
            <a:r>
              <a:rPr lang="en-US" sz="2000" dirty="0"/>
              <a:t>Supporting 1M cars for 1.5 months</a:t>
            </a:r>
          </a:p>
          <a:p>
            <a:pPr lvl="2"/>
            <a:r>
              <a:rPr lang="en-US" sz="2000" dirty="0"/>
              <a:t>Worth about 150 million USD</a:t>
            </a:r>
          </a:p>
          <a:p>
            <a:pPr lvl="2"/>
            <a:r>
              <a:rPr lang="en-US" altLang="zh-CN" sz="2000" dirty="0"/>
              <a:t>246 million KG CO2 emission</a:t>
            </a:r>
          </a:p>
          <a:p>
            <a:r>
              <a:rPr lang="en-US" sz="2800" b="1" dirty="0">
                <a:solidFill>
                  <a:srgbClr val="0033CC"/>
                </a:solidFill>
              </a:rPr>
              <a:t>Passengers</a:t>
            </a:r>
          </a:p>
          <a:p>
            <a:pPr lvl="1"/>
            <a:r>
              <a:rPr lang="en-US" sz="2400" dirty="0"/>
              <a:t>Serving rate increased 300%</a:t>
            </a:r>
          </a:p>
          <a:p>
            <a:pPr lvl="1"/>
            <a:r>
              <a:rPr lang="en-US" sz="2400" dirty="0"/>
              <a:t>Save 7% expense on average</a:t>
            </a:r>
          </a:p>
          <a:p>
            <a:r>
              <a:rPr lang="en-US" sz="2800" b="1" dirty="0">
                <a:solidFill>
                  <a:srgbClr val="0033CC"/>
                </a:solidFill>
              </a:rPr>
              <a:t>Taxi drivers </a:t>
            </a:r>
            <a:r>
              <a:rPr lang="en-US" sz="2800" dirty="0"/>
              <a:t>increase profit 10% on average</a:t>
            </a:r>
          </a:p>
        </p:txBody>
      </p:sp>
    </p:spTree>
    <p:extLst>
      <p:ext uri="{BB962C8B-B14F-4D97-AF65-F5344CB8AC3E}">
        <p14:creationId xmlns:p14="http://schemas.microsoft.com/office/powerpoint/2010/main" val="427670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 Definition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altLang="zh-CN" sz="2800" dirty="0"/>
                  <a:t>Query </a:t>
                </a:r>
                <a14:m>
                  <m:oMath xmlns:m="http://schemas.openxmlformats.org/officeDocument/2006/math">
                    <m:r>
                      <a:rPr lang="en-AU" altLang="zh-CN" sz="2800" i="1">
                        <a:latin typeface="Cambria Math"/>
                      </a:rPr>
                      <m:t>𝑄</m:t>
                    </m:r>
                  </m:oMath>
                </a14:m>
                <a:r>
                  <a:rPr lang="en-AU" altLang="zh-CN" sz="2800" dirty="0"/>
                  <a:t>=&lt; </a:t>
                </a:r>
                <a14:m>
                  <m:oMath xmlns:m="http://schemas.openxmlformats.org/officeDocument/2006/math">
                    <m:r>
                      <a:rPr lang="en-AU" altLang="zh-CN" sz="2800" i="1">
                        <a:latin typeface="Cambria Math"/>
                      </a:rPr>
                      <m:t>𝑄</m:t>
                    </m:r>
                    <m:r>
                      <a:rPr lang="en-AU" altLang="zh-CN" sz="2800" i="1">
                        <a:latin typeface="Cambria Math"/>
                      </a:rPr>
                      <m:t>.</m:t>
                    </m:r>
                    <m:r>
                      <a:rPr lang="en-AU" altLang="zh-CN" sz="2800" i="1">
                        <a:latin typeface="Cambria Math"/>
                      </a:rPr>
                      <m:t>𝑜</m:t>
                    </m:r>
                    <m:r>
                      <a:rPr lang="en-AU" altLang="zh-CN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AU" altLang="zh-CN" sz="2800" dirty="0"/>
                  <a:t>, </a:t>
                </a:r>
                <a14:m>
                  <m:oMath xmlns:m="http://schemas.openxmlformats.org/officeDocument/2006/math">
                    <m:r>
                      <a:rPr lang="en-AU" altLang="zh-CN" sz="2800" i="1">
                        <a:latin typeface="Cambria Math"/>
                      </a:rPr>
                      <m:t>𝑄</m:t>
                    </m:r>
                    <m:r>
                      <a:rPr lang="en-AU" altLang="zh-CN" sz="2800" i="1">
                        <a:latin typeface="Cambria Math"/>
                      </a:rPr>
                      <m:t>.</m:t>
                    </m:r>
                    <m:r>
                      <a:rPr lang="en-AU" altLang="zh-CN" sz="2800" i="1">
                        <a:latin typeface="Cambria Math"/>
                      </a:rPr>
                      <m:t>𝑑</m:t>
                    </m:r>
                    <m:r>
                      <a:rPr lang="en-AU" altLang="zh-CN" sz="2800" i="1">
                        <a:latin typeface="Cambria Math"/>
                      </a:rPr>
                      <m:t> ,</m:t>
                    </m:r>
                    <m:r>
                      <a:rPr lang="en-AU" altLang="zh-CN" sz="2800" i="1">
                        <a:latin typeface="Cambria Math"/>
                      </a:rPr>
                      <m:t>𝑄</m:t>
                    </m:r>
                    <m:r>
                      <a:rPr lang="en-AU" altLang="zh-CN" sz="2800" i="1">
                        <a:latin typeface="Cambria Math"/>
                      </a:rPr>
                      <m:t>.</m:t>
                    </m:r>
                    <m:r>
                      <a:rPr lang="en-AU" altLang="zh-CN" sz="2800" i="1">
                        <a:latin typeface="Cambria Math"/>
                      </a:rPr>
                      <m:t>𝑤𝑝</m:t>
                    </m:r>
                  </m:oMath>
                </a14:m>
                <a:r>
                  <a:rPr lang="en-AU" altLang="zh-CN" sz="2800" dirty="0"/>
                  <a:t>, </a:t>
                </a:r>
                <a14:m>
                  <m:oMath xmlns:m="http://schemas.openxmlformats.org/officeDocument/2006/math">
                    <m:r>
                      <a:rPr lang="en-AU" altLang="zh-CN" sz="2800" i="1">
                        <a:latin typeface="Cambria Math"/>
                      </a:rPr>
                      <m:t>𝑄</m:t>
                    </m:r>
                    <m:r>
                      <a:rPr lang="en-AU" altLang="zh-CN" sz="2800" i="1">
                        <a:latin typeface="Cambria Math"/>
                      </a:rPr>
                      <m:t>.</m:t>
                    </m:r>
                    <m:r>
                      <a:rPr lang="en-AU" altLang="zh-CN" sz="2800" i="1">
                        <a:latin typeface="Cambria Math"/>
                      </a:rPr>
                      <m:t>𝑤𝑑</m:t>
                    </m:r>
                  </m:oMath>
                </a14:m>
                <a:r>
                  <a:rPr lang="en-AU" altLang="zh-CN" sz="2800" i="1" dirty="0"/>
                  <a:t> </a:t>
                </a:r>
                <a:r>
                  <a:rPr lang="en-AU" altLang="zh-CN" sz="2800" dirty="0"/>
                  <a:t>&gt;</a:t>
                </a:r>
              </a:p>
              <a:p>
                <a:pPr lvl="1"/>
                <a:r>
                  <a:rPr lang="en-AU" altLang="zh-CN" sz="2400" dirty="0"/>
                  <a:t>Origin and destination: </a:t>
                </a:r>
                <a14:m>
                  <m:oMath xmlns:m="http://schemas.openxmlformats.org/officeDocument/2006/math">
                    <m:r>
                      <a:rPr lang="en-AU" altLang="zh-CN" sz="2400" i="1">
                        <a:latin typeface="Cambria Math"/>
                      </a:rPr>
                      <m:t>𝑄</m:t>
                    </m:r>
                    <m:r>
                      <a:rPr lang="en-AU" altLang="zh-CN" sz="2400" i="1">
                        <a:latin typeface="Cambria Math"/>
                      </a:rPr>
                      <m:t>.</m:t>
                    </m:r>
                    <m:r>
                      <a:rPr lang="en-AU" altLang="zh-CN" sz="2400" i="1">
                        <a:latin typeface="Cambria Math"/>
                      </a:rPr>
                      <m:t>𝑜</m:t>
                    </m:r>
                  </m:oMath>
                </a14:m>
                <a:r>
                  <a:rPr lang="en-AU" altLang="zh-CN" sz="2200" dirty="0"/>
                  <a:t> and </a:t>
                </a:r>
                <a14:m>
                  <m:oMath xmlns:m="http://schemas.openxmlformats.org/officeDocument/2006/math">
                    <m:r>
                      <a:rPr lang="en-AU" altLang="zh-CN" sz="2400" i="1" smtClean="0">
                        <a:solidFill>
                          <a:srgbClr val="0033CC"/>
                        </a:solidFill>
                        <a:latin typeface="Cambria Math"/>
                      </a:rPr>
                      <m:t>𝑄</m:t>
                    </m:r>
                    <m:r>
                      <a:rPr lang="en-AU" altLang="zh-CN" sz="2400" i="1" smtClean="0">
                        <a:solidFill>
                          <a:srgbClr val="0033CC"/>
                        </a:solidFill>
                        <a:latin typeface="Cambria Math"/>
                      </a:rPr>
                      <m:t>.</m:t>
                    </m:r>
                    <m:r>
                      <a:rPr lang="en-AU" altLang="zh-CN" sz="2400" i="1" smtClean="0">
                        <a:solidFill>
                          <a:srgbClr val="0033CC"/>
                        </a:solidFill>
                        <a:latin typeface="Cambria Math"/>
                      </a:rPr>
                      <m:t>𝑑</m:t>
                    </m:r>
                    <m:r>
                      <a:rPr lang="en-AU" altLang="zh-CN" sz="2400" i="1" smtClean="0">
                        <a:solidFill>
                          <a:srgbClr val="0033CC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AU" altLang="zh-CN" sz="2200" dirty="0"/>
              </a:p>
              <a:p>
                <a:pPr lvl="1"/>
                <a:r>
                  <a:rPr lang="en-AU" altLang="zh-CN" sz="2200" dirty="0"/>
                  <a:t>Time window for pickup: </a:t>
                </a:r>
                <a14:m>
                  <m:oMath xmlns:m="http://schemas.openxmlformats.org/officeDocument/2006/math">
                    <m:r>
                      <a:rPr lang="en-AU" altLang="zh-CN" sz="2200" i="1">
                        <a:latin typeface="Cambria Math"/>
                      </a:rPr>
                      <m:t>𝑄</m:t>
                    </m:r>
                    <m:r>
                      <a:rPr lang="en-AU" altLang="zh-CN" sz="2200" i="1">
                        <a:latin typeface="Cambria Math"/>
                      </a:rPr>
                      <m:t>.</m:t>
                    </m:r>
                    <m:r>
                      <a:rPr lang="en-AU" altLang="zh-CN" sz="2200" i="1">
                        <a:latin typeface="Cambria Math"/>
                      </a:rPr>
                      <m:t>𝑤𝑝</m:t>
                    </m:r>
                  </m:oMath>
                </a14:m>
                <a:r>
                  <a:rPr lang="en-AU" altLang="zh-CN" sz="2200" i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/>
                      </a:rPr>
                      <m:t>=(</m:t>
                    </m:r>
                    <m:r>
                      <a:rPr lang="en-AU" altLang="zh-CN" sz="2200" i="1">
                        <a:latin typeface="Cambria Math"/>
                      </a:rPr>
                      <m:t>𝑄</m:t>
                    </m:r>
                    <m:r>
                      <a:rPr lang="en-AU" altLang="zh-CN" sz="2200" i="1">
                        <a:latin typeface="Cambria Math"/>
                      </a:rPr>
                      <m:t>.</m:t>
                    </m:r>
                    <m:r>
                      <a:rPr lang="en-AU" altLang="zh-CN" sz="2200" i="1">
                        <a:latin typeface="Cambria Math"/>
                      </a:rPr>
                      <m:t>𝑤𝑝</m:t>
                    </m:r>
                    <m:r>
                      <a:rPr lang="en-AU" altLang="zh-CN" sz="2200" i="1">
                        <a:latin typeface="Cambria Math"/>
                      </a:rPr>
                      <m:t>.</m:t>
                    </m:r>
                    <m:r>
                      <a:rPr lang="en-AU" altLang="zh-CN" sz="2200" i="1">
                        <a:latin typeface="Cambria Math"/>
                      </a:rPr>
                      <m:t>𝑒</m:t>
                    </m:r>
                  </m:oMath>
                </a14:m>
                <a:r>
                  <a:rPr lang="en-AU" altLang="zh-CN" sz="2200" i="1" dirty="0"/>
                  <a:t>, </a:t>
                </a:r>
                <a14:m>
                  <m:oMath xmlns:m="http://schemas.openxmlformats.org/officeDocument/2006/math">
                    <m:r>
                      <a:rPr lang="en-AU" altLang="zh-CN" sz="2200" i="1">
                        <a:latin typeface="Cambria Math"/>
                      </a:rPr>
                      <m:t>𝑄</m:t>
                    </m:r>
                    <m:r>
                      <a:rPr lang="en-AU" altLang="zh-CN" sz="2200" i="1">
                        <a:latin typeface="Cambria Math"/>
                      </a:rPr>
                      <m:t>.</m:t>
                    </m:r>
                    <m:r>
                      <a:rPr lang="en-AU" altLang="zh-CN" sz="2200" i="1">
                        <a:latin typeface="Cambria Math"/>
                      </a:rPr>
                      <m:t>𝑤𝑝</m:t>
                    </m:r>
                    <m:r>
                      <a:rPr lang="en-AU" altLang="zh-CN" sz="2200" i="1">
                        <a:latin typeface="Cambria Math"/>
                      </a:rPr>
                      <m:t>.</m:t>
                    </m:r>
                    <m:r>
                      <a:rPr lang="en-AU" altLang="zh-CN" sz="2200" i="1">
                        <a:latin typeface="Cambria Math"/>
                      </a:rPr>
                      <m:t>𝑙</m:t>
                    </m:r>
                    <m:r>
                      <a:rPr lang="en-US" altLang="zh-CN" sz="2200" i="1">
                        <a:latin typeface="Cambria Math"/>
                      </a:rPr>
                      <m:t>)</m:t>
                    </m:r>
                  </m:oMath>
                </a14:m>
                <a:endParaRPr lang="en-AU" altLang="zh-CN" sz="2200" i="1" dirty="0"/>
              </a:p>
              <a:p>
                <a:pPr lvl="1"/>
                <a:r>
                  <a:rPr lang="en-AU" altLang="zh-CN" sz="2200" dirty="0"/>
                  <a:t>Time window for delivery: </a:t>
                </a:r>
                <a14:m>
                  <m:oMath xmlns:m="http://schemas.openxmlformats.org/officeDocument/2006/math">
                    <m:r>
                      <a:rPr lang="en-AU" altLang="zh-CN" sz="2200" i="1">
                        <a:latin typeface="Cambria Math"/>
                      </a:rPr>
                      <m:t>𝑄</m:t>
                    </m:r>
                    <m:r>
                      <a:rPr lang="en-AU" altLang="zh-CN" sz="2200" i="1">
                        <a:latin typeface="Cambria Math"/>
                      </a:rPr>
                      <m:t>.</m:t>
                    </m:r>
                    <m:r>
                      <a:rPr lang="en-AU" altLang="zh-CN" sz="2200" i="1">
                        <a:latin typeface="Cambria Math"/>
                      </a:rPr>
                      <m:t>𝑤𝑑</m:t>
                    </m:r>
                  </m:oMath>
                </a14:m>
                <a:r>
                  <a:rPr lang="en-AU" altLang="zh-CN" sz="2200" i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</a:rPr>
                      <m:t>=(</m:t>
                    </m:r>
                    <m:r>
                      <a:rPr lang="en-AU" altLang="zh-CN" sz="2200" i="1">
                        <a:latin typeface="Cambria Math"/>
                      </a:rPr>
                      <m:t>𝑄</m:t>
                    </m:r>
                    <m:r>
                      <a:rPr lang="en-AU" altLang="zh-CN" sz="2200" i="1">
                        <a:latin typeface="Cambria Math"/>
                      </a:rPr>
                      <m:t>.</m:t>
                    </m:r>
                    <m:r>
                      <a:rPr lang="en-AU" altLang="zh-CN" sz="2200" i="1">
                        <a:latin typeface="Cambria Math"/>
                      </a:rPr>
                      <m:t>𝑤𝑑</m:t>
                    </m:r>
                    <m:r>
                      <a:rPr lang="en-AU" altLang="zh-CN" sz="2200" i="1">
                        <a:latin typeface="Cambria Math"/>
                      </a:rPr>
                      <m:t>.</m:t>
                    </m:r>
                    <m:r>
                      <a:rPr lang="en-AU" altLang="zh-CN" sz="2200" i="1">
                        <a:latin typeface="Cambria Math"/>
                      </a:rPr>
                      <m:t>𝑒</m:t>
                    </m:r>
                  </m:oMath>
                </a14:m>
                <a:r>
                  <a:rPr lang="en-AU" altLang="zh-CN" sz="2200" i="1" dirty="0"/>
                  <a:t>, </a:t>
                </a:r>
                <a14:m>
                  <m:oMath xmlns:m="http://schemas.openxmlformats.org/officeDocument/2006/math">
                    <m:r>
                      <a:rPr lang="en-AU" altLang="zh-CN" sz="2200" i="1" smtClean="0">
                        <a:solidFill>
                          <a:srgbClr val="0033CC"/>
                        </a:solidFill>
                        <a:latin typeface="Cambria Math"/>
                      </a:rPr>
                      <m:t>𝑄</m:t>
                    </m:r>
                    <m:r>
                      <a:rPr lang="en-AU" altLang="zh-CN" sz="2200" i="1" smtClean="0">
                        <a:solidFill>
                          <a:srgbClr val="0033CC"/>
                        </a:solidFill>
                        <a:latin typeface="Cambria Math"/>
                      </a:rPr>
                      <m:t>.</m:t>
                    </m:r>
                    <m:r>
                      <a:rPr lang="en-AU" altLang="zh-CN" sz="2200" i="1" smtClean="0">
                        <a:solidFill>
                          <a:srgbClr val="0033CC"/>
                        </a:solidFill>
                        <a:latin typeface="Cambria Math"/>
                      </a:rPr>
                      <m:t>𝑤𝑑</m:t>
                    </m:r>
                    <m:r>
                      <a:rPr lang="en-AU" altLang="zh-CN" sz="2200" i="1" smtClean="0">
                        <a:solidFill>
                          <a:srgbClr val="0033CC"/>
                        </a:solidFill>
                        <a:latin typeface="Cambria Math"/>
                      </a:rPr>
                      <m:t>.</m:t>
                    </m:r>
                    <m:r>
                      <a:rPr lang="en-AU" altLang="zh-CN" sz="2200" i="1" smtClean="0">
                        <a:solidFill>
                          <a:srgbClr val="0033CC"/>
                        </a:solidFill>
                        <a:latin typeface="Cambria Math"/>
                      </a:rPr>
                      <m:t>𝑙</m:t>
                    </m:r>
                    <m:r>
                      <a:rPr lang="en-US" altLang="zh-CN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AU" altLang="zh-CN" sz="2200" i="1" dirty="0"/>
              </a:p>
              <a:p>
                <a:pPr marL="0" indent="0">
                  <a:buNone/>
                </a:pPr>
                <a:endParaRPr lang="en-AU" altLang="zh-CN" sz="2800" i="1" dirty="0"/>
              </a:p>
              <a:p>
                <a:pPr marL="0" indent="0">
                  <a:buNone/>
                </a:pPr>
                <a:endParaRPr lang="en-AU" altLang="zh-CN" sz="2800" i="1" dirty="0"/>
              </a:p>
              <a:p>
                <a:pPr marL="0" indent="0" algn="ctr">
                  <a:buNone/>
                </a:pPr>
                <a:r>
                  <a:rPr lang="en-AU" altLang="zh-CN" sz="2400" i="1" dirty="0"/>
                  <a:t>Given a fixed number of taxis traveling on a road network and a stream of queries, we aim to serve </a:t>
                </a:r>
                <a:r>
                  <a:rPr lang="en-AU" altLang="zh-CN" sz="2400" i="1" dirty="0">
                    <a:solidFill>
                      <a:srgbClr val="C00000"/>
                    </a:solidFill>
                  </a:rPr>
                  <a:t>each query </a:t>
                </a:r>
                <a14:m>
                  <m:oMath xmlns:m="http://schemas.openxmlformats.org/officeDocument/2006/math">
                    <m:r>
                      <a:rPr lang="en-AU" altLang="zh-CN" sz="2400" i="1">
                        <a:solidFill>
                          <a:srgbClr val="C00000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AU" altLang="zh-CN" sz="2400" i="1" dirty="0">
                    <a:solidFill>
                      <a:srgbClr val="C00000"/>
                    </a:solidFill>
                  </a:rPr>
                  <a:t> </a:t>
                </a:r>
                <a:r>
                  <a:rPr lang="en-AU" altLang="zh-CN" sz="2400" i="1" dirty="0"/>
                  <a:t>in the stream by dispatching the taxi which satisfies </a:t>
                </a:r>
                <a14:m>
                  <m:oMath xmlns:m="http://schemas.openxmlformats.org/officeDocument/2006/math">
                    <m:r>
                      <a:rPr lang="en-AU" altLang="zh-CN" sz="2400" i="1">
                        <a:latin typeface="Cambria Math"/>
                      </a:rPr>
                      <m:t>𝑄</m:t>
                    </m:r>
                  </m:oMath>
                </a14:m>
                <a:r>
                  <a:rPr lang="en-AU" altLang="zh-CN" sz="2400" i="1" dirty="0"/>
                  <a:t> with the </a:t>
                </a:r>
                <a:r>
                  <a:rPr lang="en-AU" altLang="zh-CN" sz="2400" i="1" dirty="0">
                    <a:solidFill>
                      <a:srgbClr val="C00000"/>
                    </a:solidFill>
                  </a:rPr>
                  <a:t>minimum increase in travel distance</a:t>
                </a:r>
                <a:r>
                  <a:rPr lang="en-AU" altLang="zh-CN" sz="2400" dirty="0"/>
                  <a:t>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33" t="-1348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41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Architecture</a:t>
            </a:r>
            <a:endParaRPr lang="zh-CN" alt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410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301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Spatio</a:t>
            </a:r>
            <a:r>
              <a:rPr lang="en-US" altLang="zh-CN" dirty="0"/>
              <a:t>-Temporal Index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Grid-based approximation</a:t>
            </a:r>
          </a:p>
          <a:p>
            <a:r>
              <a:rPr lang="en-US" altLang="zh-CN" sz="2800" dirty="0"/>
              <a:t>Select an anchor node in each grid</a:t>
            </a:r>
            <a:endParaRPr lang="zh-CN" alt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0"/>
            <a:ext cx="6096000" cy="312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/>
        </p:nvSpPr>
        <p:spPr>
          <a:xfrm>
            <a:off x="2647950" y="3608290"/>
            <a:ext cx="1366838" cy="906560"/>
          </a:xfrm>
          <a:custGeom>
            <a:avLst/>
            <a:gdLst>
              <a:gd name="connsiteX0" fmla="*/ 0 w 1366838"/>
              <a:gd name="connsiteY0" fmla="*/ 906560 h 906560"/>
              <a:gd name="connsiteX1" fmla="*/ 361950 w 1366838"/>
              <a:gd name="connsiteY1" fmla="*/ 425548 h 906560"/>
              <a:gd name="connsiteX2" fmla="*/ 552450 w 1366838"/>
              <a:gd name="connsiteY2" fmla="*/ 320773 h 906560"/>
              <a:gd name="connsiteX3" fmla="*/ 666750 w 1366838"/>
              <a:gd name="connsiteY3" fmla="*/ 230285 h 906560"/>
              <a:gd name="connsiteX4" fmla="*/ 862013 w 1366838"/>
              <a:gd name="connsiteY4" fmla="*/ 15973 h 906560"/>
              <a:gd name="connsiteX5" fmla="*/ 928688 w 1366838"/>
              <a:gd name="connsiteY5" fmla="*/ 58835 h 906560"/>
              <a:gd name="connsiteX6" fmla="*/ 1366838 w 1366838"/>
              <a:gd name="connsiteY6" fmla="*/ 401735 h 90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838" h="906560">
                <a:moveTo>
                  <a:pt x="0" y="906560"/>
                </a:moveTo>
                <a:cubicBezTo>
                  <a:pt x="134937" y="714869"/>
                  <a:pt x="269875" y="523179"/>
                  <a:pt x="361950" y="425548"/>
                </a:cubicBezTo>
                <a:cubicBezTo>
                  <a:pt x="454025" y="327917"/>
                  <a:pt x="501650" y="353317"/>
                  <a:pt x="552450" y="320773"/>
                </a:cubicBezTo>
                <a:cubicBezTo>
                  <a:pt x="603250" y="288229"/>
                  <a:pt x="615156" y="281085"/>
                  <a:pt x="666750" y="230285"/>
                </a:cubicBezTo>
                <a:cubicBezTo>
                  <a:pt x="718344" y="179485"/>
                  <a:pt x="818357" y="44548"/>
                  <a:pt x="862013" y="15973"/>
                </a:cubicBezTo>
                <a:cubicBezTo>
                  <a:pt x="905669" y="-12602"/>
                  <a:pt x="844551" y="-5459"/>
                  <a:pt x="928688" y="58835"/>
                </a:cubicBezTo>
                <a:cubicBezTo>
                  <a:pt x="1012825" y="123129"/>
                  <a:pt x="1189831" y="262432"/>
                  <a:pt x="1366838" y="401735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8"/>
          <p:cNvSpPr/>
          <p:nvPr/>
        </p:nvSpPr>
        <p:spPr>
          <a:xfrm>
            <a:off x="1765300" y="4005351"/>
            <a:ext cx="692150" cy="694011"/>
          </a:xfrm>
          <a:custGeom>
            <a:avLst/>
            <a:gdLst>
              <a:gd name="connsiteX0" fmla="*/ 0 w 692150"/>
              <a:gd name="connsiteY0" fmla="*/ 668249 h 694011"/>
              <a:gd name="connsiteX1" fmla="*/ 234950 w 692150"/>
              <a:gd name="connsiteY1" fmla="*/ 674599 h 694011"/>
              <a:gd name="connsiteX2" fmla="*/ 311150 w 692150"/>
              <a:gd name="connsiteY2" fmla="*/ 452349 h 694011"/>
              <a:gd name="connsiteX3" fmla="*/ 584200 w 692150"/>
              <a:gd name="connsiteY3" fmla="*/ 33249 h 694011"/>
              <a:gd name="connsiteX4" fmla="*/ 692150 w 692150"/>
              <a:gd name="connsiteY4" fmla="*/ 26899 h 69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694011">
                <a:moveTo>
                  <a:pt x="0" y="668249"/>
                </a:moveTo>
                <a:cubicBezTo>
                  <a:pt x="91546" y="689415"/>
                  <a:pt x="183092" y="710582"/>
                  <a:pt x="234950" y="674599"/>
                </a:cubicBezTo>
                <a:cubicBezTo>
                  <a:pt x="286808" y="638616"/>
                  <a:pt x="252942" y="559241"/>
                  <a:pt x="311150" y="452349"/>
                </a:cubicBezTo>
                <a:cubicBezTo>
                  <a:pt x="369358" y="345457"/>
                  <a:pt x="520700" y="104157"/>
                  <a:pt x="584200" y="33249"/>
                </a:cubicBezTo>
                <a:cubicBezTo>
                  <a:pt x="647700" y="-37659"/>
                  <a:pt x="692150" y="26899"/>
                  <a:pt x="692150" y="26899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1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Spatio</a:t>
            </a:r>
            <a:r>
              <a:rPr lang="en-US" altLang="zh-CN" dirty="0"/>
              <a:t>-Temporal Index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altLang="zh-CN" sz="2800" dirty="0"/>
                  <a:t>For each Grid</a:t>
                </a:r>
              </a:p>
              <a:p>
                <a:pPr lvl="1"/>
                <a:r>
                  <a:rPr lang="en-AU" altLang="zh-CN" sz="2400" dirty="0"/>
                  <a:t>Spatially-ordered grid cell list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𝑔</m:t>
                    </m:r>
                    <m:r>
                      <a:rPr lang="en-US" altLang="zh-CN" sz="2400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AU" altLang="zh-CN" sz="2400" dirty="0"/>
                  <a:t> (spatial closeness)</a:t>
                </a:r>
              </a:p>
              <a:p>
                <a:pPr lvl="1"/>
                <a:r>
                  <a:rPr lang="en-AU" altLang="zh-CN" sz="2400" dirty="0"/>
                  <a:t>Temporally-ordered grid cell list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𝑔</m:t>
                    </m:r>
                    <m:r>
                      <a:rPr lang="en-US" altLang="zh-CN" sz="2400" b="0" i="1" smtClean="0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b="0" dirty="0"/>
                  <a:t>(temporal closeness)</a:t>
                </a:r>
              </a:p>
              <a:p>
                <a:pPr lvl="1"/>
                <a:r>
                  <a:rPr lang="en-US" altLang="zh-CN" sz="2400" dirty="0"/>
                  <a:t>Taxi list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𝑔</m:t>
                    </m:r>
                    <m:r>
                      <a:rPr lang="en-US" altLang="zh-CN" sz="2400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zh-CN" sz="2400" b="0" dirty="0"/>
                  <a:t> sorted by the arrival time</a:t>
                </a:r>
              </a:p>
              <a:p>
                <a:endParaRPr lang="zh-CN" alt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38862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038600"/>
            <a:ext cx="3429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80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56382</TotalTime>
  <Words>905</Words>
  <Application>Microsoft Office PowerPoint</Application>
  <PresentationFormat>On-screen Show (4:3)</PresentationFormat>
  <Paragraphs>202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宋体</vt:lpstr>
      <vt:lpstr>Arial</vt:lpstr>
      <vt:lpstr>Calibri</vt:lpstr>
      <vt:lpstr>Cambria Math</vt:lpstr>
      <vt:lpstr>Palatino Linotype</vt:lpstr>
      <vt:lpstr>Times New Roman</vt:lpstr>
      <vt:lpstr>Office Theme</vt:lpstr>
      <vt:lpstr>T-Share: A Large-Scale Dynamic Taxi Ridesharing Service</vt:lpstr>
      <vt:lpstr>Difficult to take a taxi!</vt:lpstr>
      <vt:lpstr>PowerPoint Presentation</vt:lpstr>
      <vt:lpstr>Background</vt:lpstr>
      <vt:lpstr>Value</vt:lpstr>
      <vt:lpstr>Problem Definition</vt:lpstr>
      <vt:lpstr>Architecture</vt:lpstr>
      <vt:lpstr>Spatio-Temporal Index</vt:lpstr>
      <vt:lpstr>Spatio-Temporal Index</vt:lpstr>
      <vt:lpstr>Taxi Searching</vt:lpstr>
      <vt:lpstr>Taxi Searching</vt:lpstr>
      <vt:lpstr>Dual-Side Taxi Searching</vt:lpstr>
      <vt:lpstr>PowerPoint Presentation</vt:lpstr>
      <vt:lpstr>Scheduling Module</vt:lpstr>
      <vt:lpstr>Scheduling Module</vt:lpstr>
      <vt:lpstr>Scheduling Module</vt:lpstr>
      <vt:lpstr>Scheduling Module</vt:lpstr>
      <vt:lpstr>Pricing Scheme</vt:lpstr>
      <vt:lpstr>Pricing Scheme</vt:lpstr>
      <vt:lpstr>Pricing Scheme</vt:lpstr>
      <vt:lpstr>Evaluation</vt:lpstr>
      <vt:lpstr>Evaluation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 Zheng</dc:creator>
  <cp:lastModifiedBy>Yu Zheng</cp:lastModifiedBy>
  <cp:revision>2714</cp:revision>
  <dcterms:created xsi:type="dcterms:W3CDTF">2006-08-16T00:00:00Z</dcterms:created>
  <dcterms:modified xsi:type="dcterms:W3CDTF">2016-08-22T05:43:21Z</dcterms:modified>
</cp:coreProperties>
</file>