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07" r:id="rId3"/>
    <p:sldId id="260" r:id="rId4"/>
    <p:sldId id="279" r:id="rId5"/>
    <p:sldId id="261" r:id="rId6"/>
    <p:sldId id="262" r:id="rId7"/>
    <p:sldId id="264" r:id="rId8"/>
    <p:sldId id="280" r:id="rId9"/>
    <p:sldId id="304" r:id="rId10"/>
    <p:sldId id="303" r:id="rId11"/>
    <p:sldId id="305" r:id="rId12"/>
    <p:sldId id="306" r:id="rId13"/>
    <p:sldId id="283" r:id="rId14"/>
    <p:sldId id="284" r:id="rId15"/>
    <p:sldId id="298" r:id="rId16"/>
    <p:sldId id="302" r:id="rId17"/>
    <p:sldId id="299" r:id="rId18"/>
    <p:sldId id="269" r:id="rId19"/>
    <p:sldId id="308" r:id="rId20"/>
    <p:sldId id="270" r:id="rId21"/>
    <p:sldId id="272" r:id="rId22"/>
    <p:sldId id="273" r:id="rId23"/>
    <p:sldId id="274" r:id="rId24"/>
    <p:sldId id="275" r:id="rId25"/>
    <p:sldId id="276" r:id="rId26"/>
    <p:sldId id="277" r:id="rId27"/>
    <p:sldId id="300" r:id="rId28"/>
    <p:sldId id="286" r:id="rId29"/>
    <p:sldId id="282" r:id="rId30"/>
    <p:sldId id="285" r:id="rId31"/>
    <p:sldId id="287" r:id="rId32"/>
    <p:sldId id="288" r:id="rId33"/>
    <p:sldId id="290" r:id="rId34"/>
    <p:sldId id="291" r:id="rId35"/>
    <p:sldId id="293" r:id="rId36"/>
    <p:sldId id="292" r:id="rId37"/>
    <p:sldId id="294" r:id="rId38"/>
    <p:sldId id="295" r:id="rId39"/>
    <p:sldId id="296" r:id="rId40"/>
    <p:sldId id="301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0066"/>
    <a:srgbClr val="990000"/>
    <a:srgbClr val="CC3300"/>
    <a:srgbClr val="C42F00"/>
    <a:srgbClr val="FF7C80"/>
    <a:srgbClr val="FF5050"/>
    <a:srgbClr val="FF3300"/>
    <a:srgbClr val="FF6600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0" autoAdjust="0"/>
    <p:restoredTop sz="98667" autoAdjust="0"/>
  </p:normalViewPr>
  <p:slideViewPr>
    <p:cSldViewPr>
      <p:cViewPr>
        <p:scale>
          <a:sx n="78" d="100"/>
          <a:sy n="78" d="100"/>
        </p:scale>
        <p:origin x="-46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F0E66-7028-48F0-9D17-9C58A4B924FF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B5FD8-0C1F-4DC1-8C53-3BEF66CA6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B5FD8-0C1F-4DC1-8C53-3BEF66CA64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990600" y="-4419600"/>
            <a:ext cx="3581400" cy="12649200"/>
            <a:chOff x="-990600" y="-4419600"/>
            <a:chExt cx="3581400" cy="12649200"/>
          </a:xfrm>
        </p:grpSpPr>
        <p:sp>
          <p:nvSpPr>
            <p:cNvPr id="9" name="Arc 8"/>
            <p:cNvSpPr/>
            <p:nvPr userDrawn="1"/>
          </p:nvSpPr>
          <p:spPr>
            <a:xfrm flipH="1">
              <a:off x="-228600" y="-4419600"/>
              <a:ext cx="2819400" cy="11963400"/>
            </a:xfrm>
            <a:prstGeom prst="arc">
              <a:avLst>
                <a:gd name="adj1" fmla="val 17766526"/>
                <a:gd name="adj2" fmla="val 5533989"/>
              </a:avLst>
            </a:prstGeom>
            <a:ln w="1016000">
              <a:solidFill>
                <a:srgbClr val="B428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990600" y="0"/>
              <a:ext cx="990600" cy="7162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-990600" y="6858000"/>
              <a:ext cx="2667000" cy="137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990600" y="-1371600"/>
              <a:ext cx="2667000" cy="137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533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Arc 7"/>
          <p:cNvSpPr/>
          <p:nvPr userDrawn="1"/>
        </p:nvSpPr>
        <p:spPr>
          <a:xfrm flipH="1">
            <a:off x="-228600" y="-4419600"/>
            <a:ext cx="2819400" cy="11963400"/>
          </a:xfrm>
          <a:prstGeom prst="arc">
            <a:avLst>
              <a:gd name="adj1" fmla="val 17766526"/>
              <a:gd name="adj2" fmla="val 5533989"/>
            </a:avLst>
          </a:prstGeom>
          <a:ln w="1016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990600" y="0"/>
            <a:ext cx="990600" cy="71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990600" y="6858000"/>
            <a:ext cx="2667000" cy="137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990600" y="-1371600"/>
            <a:ext cx="2667000" cy="137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42828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burckha@microsoft.com" TargetMode="External"/><Relationship Id="rId2" Type="http://schemas.openxmlformats.org/officeDocument/2006/relationships/hyperlink" Target="mailto:daan@microsoft.co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reader/1590593197/ref=sib_dp_pt#reader-lin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Concurrent Revisions:</a:t>
            </a:r>
            <a:br>
              <a:rPr lang="en-US" dirty="0" smtClean="0"/>
            </a:br>
            <a:r>
              <a:rPr lang="en-US" sz="3100" dirty="0" smtClean="0"/>
              <a:t>A deterministic concurrency model.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543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Daan </a:t>
            </a:r>
            <a:r>
              <a:rPr lang="en-US" dirty="0" smtClean="0">
                <a:solidFill>
                  <a:schemeClr val="tx1"/>
                </a:solidFill>
              </a:rPr>
              <a:t>Leijen, Alexandro Baldassin, and  </a:t>
            </a:r>
            <a:r>
              <a:rPr lang="en-US" dirty="0" smtClean="0">
                <a:solidFill>
                  <a:schemeClr val="tx1"/>
                </a:solidFill>
              </a:rPr>
              <a:t>Sebastian Burckhardt</a:t>
            </a:r>
          </a:p>
          <a:p>
            <a:r>
              <a:rPr lang="en-US" sz="2000" dirty="0" smtClean="0"/>
              <a:t>Microsoft Research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(OOPSLA </a:t>
            </a:r>
            <a:r>
              <a:rPr lang="en-US" sz="2000" dirty="0" smtClean="0">
                <a:solidFill>
                  <a:schemeClr val="tx1"/>
                </a:solidFill>
              </a:rPr>
              <a:t>2010)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590" y="4696365"/>
            <a:ext cx="807034" cy="907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15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0" y="3774645"/>
            <a:ext cx="867032" cy="8670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l="11462" r="12121"/>
          <a:stretch>
            <a:fillRect/>
          </a:stretch>
        </p:blipFill>
        <p:spPr bwMode="auto">
          <a:xfrm>
            <a:off x="7567589" y="3736240"/>
            <a:ext cx="806505" cy="88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consistency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805370" y="1009485"/>
            <a:ext cx="2112275" cy="80650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6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 x 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= 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0</a:t>
            </a:r>
          </a:p>
          <a:p>
            <a:pPr algn="ctr"/>
            <a:r>
              <a:rPr lang="en-US" sz="2400" dirty="0" err="1" smtClean="0">
                <a:solidFill>
                  <a:schemeClr val="accent6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 y = 0</a:t>
            </a:r>
            <a:endParaRPr lang="en-US" sz="2400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6" name="Straight Arrow Connector 5"/>
          <p:cNvCxnSpPr>
            <a:stCxn id="5" idx="2"/>
            <a:endCxn id="7" idx="0"/>
          </p:cNvCxnSpPr>
          <p:nvPr/>
        </p:nvCxnSpPr>
        <p:spPr>
          <a:xfrm rot="16200000" flipH="1">
            <a:off x="3602274" y="2075224"/>
            <a:ext cx="537670" cy="1920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803900" y="2353660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8" name="Straight Arrow Connector 7"/>
          <p:cNvCxnSpPr>
            <a:stCxn id="7" idx="4"/>
            <a:endCxn id="9" idx="0"/>
          </p:cNvCxnSpPr>
          <p:nvPr/>
        </p:nvCxnSpPr>
        <p:spPr>
          <a:xfrm rot="16200000" flipH="1">
            <a:off x="3467856" y="2920133"/>
            <a:ext cx="844910" cy="19203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498130" y="3352190"/>
            <a:ext cx="2803565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if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 (y==0) x++;</a:t>
            </a:r>
            <a:endParaRPr lang="en-US" sz="2400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10" name="Straight Arrow Connector 9"/>
          <p:cNvCxnSpPr>
            <a:stCxn id="9" idx="2"/>
            <a:endCxn id="11" idx="0"/>
          </p:cNvCxnSpPr>
          <p:nvPr/>
        </p:nvCxnSpPr>
        <p:spPr>
          <a:xfrm rot="16200000" flipH="1">
            <a:off x="3506262" y="4245106"/>
            <a:ext cx="806505" cy="1920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842305" y="4657960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12" name="Straight Arrow Connector 11"/>
          <p:cNvCxnSpPr>
            <a:stCxn id="11" idx="4"/>
            <a:endCxn id="16" idx="0"/>
          </p:cNvCxnSpPr>
          <p:nvPr/>
        </p:nvCxnSpPr>
        <p:spPr>
          <a:xfrm rot="5400000">
            <a:off x="3573470" y="5157225"/>
            <a:ext cx="69129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762555" y="3352190"/>
            <a:ext cx="2918780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if 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(x==0) y++;</a:t>
            </a:r>
            <a:endParaRPr lang="en-US" sz="2400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14" name="Shape 13"/>
          <p:cNvCxnSpPr>
            <a:stCxn id="7" idx="6"/>
            <a:endCxn id="13" idx="0"/>
          </p:cNvCxnSpPr>
          <p:nvPr/>
        </p:nvCxnSpPr>
        <p:spPr>
          <a:xfrm>
            <a:off x="3957520" y="2430470"/>
            <a:ext cx="3264425" cy="921720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stCxn id="13" idx="2"/>
            <a:endCxn id="11" idx="6"/>
          </p:cNvCxnSpPr>
          <p:nvPr/>
        </p:nvCxnSpPr>
        <p:spPr>
          <a:xfrm rot="5400000">
            <a:off x="5167278" y="2680102"/>
            <a:ext cx="883315" cy="3226020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576410" y="5502870"/>
            <a:ext cx="4685410" cy="111374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assert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(   (x==0 &amp;&amp; y==1)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       || (x==1 &amp;&amp; y==0)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       || (x==1 &amp;&amp; y==1));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23525" y="6108650"/>
            <a:ext cx="7834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are the possible values for x  and y?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3611875" y="5447869"/>
            <a:ext cx="998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??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4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Transactional memory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805370" y="1009485"/>
            <a:ext cx="2112275" cy="80650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6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 x 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= 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0</a:t>
            </a:r>
          </a:p>
          <a:p>
            <a:pPr algn="ctr"/>
            <a:r>
              <a:rPr lang="en-US" sz="2400" dirty="0" err="1" smtClean="0">
                <a:solidFill>
                  <a:schemeClr val="accent6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 y = 0</a:t>
            </a:r>
            <a:endParaRPr lang="en-US" sz="2400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6" name="Straight Arrow Connector 5"/>
          <p:cNvCxnSpPr>
            <a:stCxn id="5" idx="2"/>
            <a:endCxn id="7" idx="0"/>
          </p:cNvCxnSpPr>
          <p:nvPr/>
        </p:nvCxnSpPr>
        <p:spPr>
          <a:xfrm rot="16200000" flipH="1">
            <a:off x="3602274" y="2075224"/>
            <a:ext cx="537670" cy="1920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803900" y="2353660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8" name="Straight Arrow Connector 7"/>
          <p:cNvCxnSpPr>
            <a:stCxn id="7" idx="4"/>
            <a:endCxn id="9" idx="0"/>
          </p:cNvCxnSpPr>
          <p:nvPr/>
        </p:nvCxnSpPr>
        <p:spPr>
          <a:xfrm rot="16200000" flipH="1">
            <a:off x="3602274" y="2785715"/>
            <a:ext cx="576075" cy="19203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382915" y="3083355"/>
            <a:ext cx="3033995" cy="119055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atomic 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{</a:t>
            </a:r>
          </a:p>
          <a:p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  if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 (y==0) x++; } </a:t>
            </a:r>
            <a:endParaRPr lang="en-US" sz="2400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10" name="Straight Arrow Connector 9"/>
          <p:cNvCxnSpPr>
            <a:stCxn id="9" idx="2"/>
            <a:endCxn id="11" idx="0"/>
          </p:cNvCxnSpPr>
          <p:nvPr/>
        </p:nvCxnSpPr>
        <p:spPr>
          <a:xfrm rot="16200000" flipH="1">
            <a:off x="3717489" y="4456334"/>
            <a:ext cx="384050" cy="1920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842305" y="4657960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12" name="Straight Arrow Connector 11"/>
          <p:cNvCxnSpPr>
            <a:stCxn id="11" idx="4"/>
            <a:endCxn id="16" idx="0"/>
          </p:cNvCxnSpPr>
          <p:nvPr/>
        </p:nvCxnSpPr>
        <p:spPr>
          <a:xfrm rot="5400000">
            <a:off x="3573470" y="5157225"/>
            <a:ext cx="69129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762554" y="3121760"/>
            <a:ext cx="3033995" cy="1152150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atomic 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{</a:t>
            </a:r>
          </a:p>
          <a:p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  if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(x==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0) 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y++; 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} </a:t>
            </a:r>
          </a:p>
        </p:txBody>
      </p:sp>
      <p:cxnSp>
        <p:nvCxnSpPr>
          <p:cNvPr id="14" name="Shape 13"/>
          <p:cNvCxnSpPr>
            <a:stCxn id="7" idx="6"/>
            <a:endCxn id="13" idx="0"/>
          </p:cNvCxnSpPr>
          <p:nvPr/>
        </p:nvCxnSpPr>
        <p:spPr>
          <a:xfrm>
            <a:off x="3957520" y="2430470"/>
            <a:ext cx="3322032" cy="691290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stCxn id="13" idx="2"/>
            <a:endCxn id="11" idx="6"/>
          </p:cNvCxnSpPr>
          <p:nvPr/>
        </p:nvCxnSpPr>
        <p:spPr>
          <a:xfrm rot="5400000">
            <a:off x="5407309" y="2862527"/>
            <a:ext cx="460860" cy="3283627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576410" y="5502870"/>
            <a:ext cx="4685410" cy="111374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assert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(   (x==0 &amp;&amp; y==1)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       || (x==1 &amp;&amp; y==0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));</a:t>
            </a:r>
            <a:endParaRPr lang="en-US" sz="2400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11875" y="5502870"/>
            <a:ext cx="998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??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revisions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960460" y="1009485"/>
            <a:ext cx="3840500" cy="80650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  <a:latin typeface="Consolas" pitchFamily="49" charset="0"/>
              </a:rPr>
              <a:t>Versioned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&lt;</a:t>
            </a:r>
            <a:r>
              <a:rPr lang="en-US" sz="2400" dirty="0" err="1" smtClean="0">
                <a:solidFill>
                  <a:schemeClr val="accent6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&gt; x 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= 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0</a:t>
            </a:r>
          </a:p>
          <a:p>
            <a:pPr algn="ctr"/>
            <a:r>
              <a:rPr lang="en-US" sz="2400" dirty="0" smtClean="0">
                <a:solidFill>
                  <a:schemeClr val="accent5"/>
                </a:solidFill>
                <a:latin typeface="Consolas" pitchFamily="49" charset="0"/>
              </a:rPr>
              <a:t>Versioned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&lt;</a:t>
            </a:r>
            <a:r>
              <a:rPr lang="en-US" sz="2400" dirty="0" err="1" smtClean="0">
                <a:solidFill>
                  <a:schemeClr val="accent6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&gt;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 y = 0</a:t>
            </a:r>
            <a:endParaRPr lang="en-US" sz="2400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6" name="Straight Arrow Connector 5"/>
          <p:cNvCxnSpPr>
            <a:stCxn id="5" idx="2"/>
            <a:endCxn id="7" idx="0"/>
          </p:cNvCxnSpPr>
          <p:nvPr/>
        </p:nvCxnSpPr>
        <p:spPr>
          <a:xfrm rot="5400000">
            <a:off x="3611875" y="2084825"/>
            <a:ext cx="53767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803900" y="2353660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8" name="Straight Arrow Connector 7"/>
          <p:cNvCxnSpPr>
            <a:stCxn id="7" idx="4"/>
            <a:endCxn id="9" idx="0"/>
          </p:cNvCxnSpPr>
          <p:nvPr/>
        </p:nvCxnSpPr>
        <p:spPr>
          <a:xfrm rot="16200000" flipH="1">
            <a:off x="3467856" y="2920133"/>
            <a:ext cx="844910" cy="19203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498130" y="3352190"/>
            <a:ext cx="2803565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if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 (y==0) x++;</a:t>
            </a:r>
            <a:endParaRPr lang="en-US" sz="2400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10" name="Straight Arrow Connector 9"/>
          <p:cNvCxnSpPr>
            <a:stCxn id="9" idx="2"/>
            <a:endCxn id="11" idx="0"/>
          </p:cNvCxnSpPr>
          <p:nvPr/>
        </p:nvCxnSpPr>
        <p:spPr>
          <a:xfrm rot="16200000" flipH="1">
            <a:off x="3506262" y="4245106"/>
            <a:ext cx="806505" cy="1920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842305" y="4657960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12" name="Straight Arrow Connector 11"/>
          <p:cNvCxnSpPr>
            <a:stCxn id="11" idx="4"/>
            <a:endCxn id="16" idx="0"/>
          </p:cNvCxnSpPr>
          <p:nvPr/>
        </p:nvCxnSpPr>
        <p:spPr>
          <a:xfrm rot="16200000" flipH="1">
            <a:off x="3583071" y="5147623"/>
            <a:ext cx="691290" cy="19203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762555" y="3352190"/>
            <a:ext cx="2918780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if 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(x==0) y++;</a:t>
            </a:r>
            <a:endParaRPr lang="en-US" sz="2400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14" name="Shape 13"/>
          <p:cNvCxnSpPr>
            <a:stCxn id="7" idx="6"/>
            <a:endCxn id="13" idx="0"/>
          </p:cNvCxnSpPr>
          <p:nvPr/>
        </p:nvCxnSpPr>
        <p:spPr>
          <a:xfrm>
            <a:off x="3957520" y="2430470"/>
            <a:ext cx="3264425" cy="921720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stCxn id="13" idx="2"/>
            <a:endCxn id="11" idx="6"/>
          </p:cNvCxnSpPr>
          <p:nvPr/>
        </p:nvCxnSpPr>
        <p:spPr>
          <a:xfrm rot="5400000">
            <a:off x="5167278" y="2680102"/>
            <a:ext cx="883315" cy="3226020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883650" y="5502870"/>
            <a:ext cx="4109335" cy="65288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assert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(x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==1 &amp;&amp; y==1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  <a:endParaRPr lang="en-US" sz="2400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6645870" y="4542745"/>
            <a:ext cx="2498130" cy="1305770"/>
          </a:xfrm>
          <a:prstGeom prst="wedgeRoundRectCallout">
            <a:avLst>
              <a:gd name="adj1" fmla="val -73581"/>
              <a:gd name="adj2" fmla="val 53954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Determinism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only 1 possible result</a:t>
            </a:r>
            <a:endParaRPr lang="en-US" sz="28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0" y="2123230"/>
            <a:ext cx="2229295" cy="998530"/>
          </a:xfrm>
          <a:prstGeom prst="wedgeRoundRectCallout">
            <a:avLst>
              <a:gd name="adj1" fmla="val 54905"/>
              <a:gd name="adj2" fmla="val 84818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Isolation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is always 0</a:t>
            </a:r>
            <a:endParaRPr lang="en-US" sz="28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11875" y="5541275"/>
            <a:ext cx="998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??</a:t>
            </a:r>
            <a:endParaRPr lang="en-US" sz="3600" b="1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6171361" y="1547154"/>
            <a:ext cx="2740403" cy="960125"/>
          </a:xfrm>
          <a:prstGeom prst="wedgeRoundRectCallout">
            <a:avLst>
              <a:gd name="adj1" fmla="val -24280"/>
              <a:gd name="adj2" fmla="val 144519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Isolation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+mj-lt"/>
                <a:cs typeface="Consolas" pitchFamily="49" charset="0"/>
              </a:rPr>
              <a:t>and </a:t>
            </a:r>
            <a:r>
              <a:rPr lang="en-US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is always 0</a:t>
            </a:r>
            <a:endParaRPr lang="en-US" sz="2800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 animBg="1"/>
      <p:bldP spid="25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resolution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117020" y="2430470"/>
            <a:ext cx="3072400" cy="4070930"/>
            <a:chOff x="117020" y="2430470"/>
            <a:chExt cx="3072400" cy="4070930"/>
          </a:xfrm>
        </p:grpSpPr>
        <p:sp>
          <p:nvSpPr>
            <p:cNvPr id="4" name="Rounded Rectangle 3"/>
            <p:cNvSpPr/>
            <p:nvPr/>
          </p:nvSpPr>
          <p:spPr>
            <a:xfrm>
              <a:off x="731500" y="2430470"/>
              <a:ext cx="1075340" cy="49926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Consolas" pitchFamily="49" charset="0"/>
                </a:rPr>
                <a:t>x = 0</a:t>
              </a:r>
            </a:p>
          </p:txBody>
        </p:sp>
        <p:cxnSp>
          <p:nvCxnSpPr>
            <p:cNvPr id="6" name="Straight Arrow Connector 5"/>
            <p:cNvCxnSpPr>
              <a:stCxn id="4" idx="2"/>
              <a:endCxn id="9" idx="0"/>
            </p:cNvCxnSpPr>
            <p:nvPr/>
          </p:nvCxnSpPr>
          <p:spPr>
            <a:xfrm rot="5400000">
              <a:off x="981133" y="3217772"/>
              <a:ext cx="576075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1192360" y="3505810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999540" y="3927472"/>
              <a:ext cx="537672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731500" y="4197100"/>
              <a:ext cx="1075340" cy="49926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Consolas" pitchFamily="49" charset="0"/>
                </a:rPr>
                <a:t>x = 1</a:t>
              </a:r>
            </a:p>
          </p:txBody>
        </p:sp>
        <p:cxnSp>
          <p:nvCxnSpPr>
            <p:cNvPr id="12" name="Straight Arrow Connector 11"/>
            <p:cNvCxnSpPr>
              <a:stCxn id="11" idx="2"/>
              <a:endCxn id="13" idx="0"/>
            </p:cNvCxnSpPr>
            <p:nvPr/>
          </p:nvCxnSpPr>
          <p:spPr>
            <a:xfrm rot="5400000">
              <a:off x="981134" y="4984401"/>
              <a:ext cx="576073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1192360" y="5272438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4" name="Straight Arrow Connector 13"/>
            <p:cNvCxnSpPr>
              <a:stCxn id="13" idx="4"/>
              <a:endCxn id="20" idx="0"/>
            </p:cNvCxnSpPr>
            <p:nvPr/>
          </p:nvCxnSpPr>
          <p:spPr>
            <a:xfrm rot="5400000">
              <a:off x="981132" y="5714096"/>
              <a:ext cx="576077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2075675" y="4197100"/>
              <a:ext cx="1113745" cy="49926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Consolas" pitchFamily="49" charset="0"/>
                </a:rPr>
                <a:t>x = 2</a:t>
              </a:r>
            </a:p>
          </p:txBody>
        </p:sp>
        <p:cxnSp>
          <p:nvCxnSpPr>
            <p:cNvPr id="17" name="Shape 16"/>
            <p:cNvCxnSpPr>
              <a:stCxn id="9" idx="6"/>
              <a:endCxn id="15" idx="0"/>
            </p:cNvCxnSpPr>
            <p:nvPr/>
          </p:nvCxnSpPr>
          <p:spPr>
            <a:xfrm>
              <a:off x="1345980" y="3582620"/>
              <a:ext cx="1286568" cy="614480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hape 18"/>
            <p:cNvCxnSpPr>
              <a:stCxn id="15" idx="2"/>
              <a:endCxn id="13" idx="6"/>
            </p:cNvCxnSpPr>
            <p:nvPr/>
          </p:nvCxnSpPr>
          <p:spPr>
            <a:xfrm rot="5400000">
              <a:off x="1662823" y="4379522"/>
              <a:ext cx="652883" cy="1286568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117020" y="6002135"/>
              <a:ext cx="2304300" cy="49926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accent6"/>
                  </a:solidFill>
                  <a:latin typeface="Consolas" pitchFamily="49" charset="0"/>
                </a:rPr>
                <a:t>assert</a:t>
              </a:r>
              <a:r>
                <a:rPr lang="en-US" sz="2400" dirty="0" smtClean="0">
                  <a:solidFill>
                    <a:schemeClr val="tx1"/>
                  </a:solidFill>
                  <a:latin typeface="Consolas" pitchFamily="49" charset="0"/>
                </a:rPr>
                <a:t>(x</a:t>
              </a:r>
              <a:r>
                <a:rPr lang="en-US" sz="2400" dirty="0" smtClean="0">
                  <a:solidFill>
                    <a:schemeClr val="tx1"/>
                  </a:solidFill>
                  <a:latin typeface="Consolas" pitchFamily="49" charset="0"/>
                </a:rPr>
                <a:t>==</a:t>
              </a:r>
              <a:r>
                <a:rPr lang="en-US" sz="2400" dirty="0" smtClean="0">
                  <a:solidFill>
                    <a:schemeClr val="tx1"/>
                  </a:solidFill>
                  <a:latin typeface="Consolas" pitchFamily="49" charset="0"/>
                </a:rPr>
                <a:t>2)</a:t>
              </a:r>
              <a:endParaRPr lang="en-US" sz="2400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151015" y="2468875"/>
            <a:ext cx="3110805" cy="4070930"/>
            <a:chOff x="3151015" y="2468875"/>
            <a:chExt cx="3110805" cy="4070930"/>
          </a:xfrm>
        </p:grpSpPr>
        <p:sp>
          <p:nvSpPr>
            <p:cNvPr id="21" name="Rounded Rectangle 20"/>
            <p:cNvSpPr/>
            <p:nvPr/>
          </p:nvSpPr>
          <p:spPr>
            <a:xfrm>
              <a:off x="3765495" y="2468875"/>
              <a:ext cx="1152150" cy="49926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Consolas" pitchFamily="49" charset="0"/>
                </a:rPr>
                <a:t>x = 0</a:t>
              </a:r>
            </a:p>
          </p:txBody>
        </p:sp>
        <p:cxnSp>
          <p:nvCxnSpPr>
            <p:cNvPr id="22" name="Straight Arrow Connector 21"/>
            <p:cNvCxnSpPr>
              <a:stCxn id="21" idx="2"/>
            </p:cNvCxnSpPr>
            <p:nvPr/>
          </p:nvCxnSpPr>
          <p:spPr>
            <a:xfrm rot="5400000">
              <a:off x="4071941" y="3236977"/>
              <a:ext cx="538466" cy="79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264760" y="3544215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4071940" y="3965877"/>
              <a:ext cx="537672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3803900" y="4235505"/>
              <a:ext cx="1075340" cy="49926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Consolas" pitchFamily="49" charset="0"/>
                </a:rPr>
                <a:t>x = 1</a:t>
              </a:r>
            </a:p>
          </p:txBody>
        </p:sp>
        <p:cxnSp>
          <p:nvCxnSpPr>
            <p:cNvPr id="26" name="Straight Arrow Connector 25"/>
            <p:cNvCxnSpPr>
              <a:stCxn id="25" idx="2"/>
            </p:cNvCxnSpPr>
            <p:nvPr/>
          </p:nvCxnSpPr>
          <p:spPr>
            <a:xfrm rot="5400000">
              <a:off x="4071940" y="5003606"/>
              <a:ext cx="538466" cy="79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4264760" y="5310843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4071940" y="5732505"/>
              <a:ext cx="537672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>
            <a:xfrm>
              <a:off x="5186480" y="4235505"/>
              <a:ext cx="1075340" cy="49926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Consolas" pitchFamily="49" charset="0"/>
                </a:rPr>
                <a:t>x = 0</a:t>
              </a:r>
            </a:p>
          </p:txBody>
        </p:sp>
        <p:cxnSp>
          <p:nvCxnSpPr>
            <p:cNvPr id="30" name="Shape 29"/>
            <p:cNvCxnSpPr>
              <a:stCxn id="23" idx="6"/>
              <a:endCxn id="29" idx="0"/>
            </p:cNvCxnSpPr>
            <p:nvPr/>
          </p:nvCxnSpPr>
          <p:spPr>
            <a:xfrm>
              <a:off x="4418380" y="3621025"/>
              <a:ext cx="1305770" cy="614480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hape 30"/>
            <p:cNvCxnSpPr>
              <a:stCxn id="29" idx="2"/>
              <a:endCxn id="27" idx="6"/>
            </p:cNvCxnSpPr>
            <p:nvPr/>
          </p:nvCxnSpPr>
          <p:spPr>
            <a:xfrm rot="5400000">
              <a:off x="4744824" y="4408326"/>
              <a:ext cx="652883" cy="1305770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/>
          </p:nvSpPr>
          <p:spPr>
            <a:xfrm>
              <a:off x="3151015" y="6040540"/>
              <a:ext cx="2457920" cy="49926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accent6"/>
                  </a:solidFill>
                  <a:latin typeface="Consolas" pitchFamily="49" charset="0"/>
                </a:rPr>
                <a:t>assert</a:t>
              </a:r>
              <a:r>
                <a:rPr lang="en-US" sz="2400" dirty="0" smtClean="0">
                  <a:solidFill>
                    <a:schemeClr val="tx1"/>
                  </a:solidFill>
                  <a:latin typeface="Consolas" pitchFamily="49" charset="0"/>
                </a:rPr>
                <a:t>(x</a:t>
              </a:r>
              <a:r>
                <a:rPr lang="en-US" sz="2400" dirty="0" smtClean="0">
                  <a:solidFill>
                    <a:schemeClr val="tx1"/>
                  </a:solidFill>
                  <a:latin typeface="Consolas" pitchFamily="49" charset="0"/>
                </a:rPr>
                <a:t>==</a:t>
              </a:r>
              <a:r>
                <a:rPr lang="en-US" sz="2400" dirty="0" smtClean="0">
                  <a:solidFill>
                    <a:schemeClr val="tx1"/>
                  </a:solidFill>
                  <a:latin typeface="Consolas" pitchFamily="49" charset="0"/>
                </a:rPr>
                <a:t>0)</a:t>
              </a:r>
              <a:endParaRPr lang="en-US" sz="2400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108200" y="2468875"/>
            <a:ext cx="2573135" cy="4070930"/>
            <a:chOff x="6108200" y="2468875"/>
            <a:chExt cx="2573135" cy="4070930"/>
          </a:xfrm>
        </p:grpSpPr>
        <p:sp>
          <p:nvSpPr>
            <p:cNvPr id="45" name="Rounded Rectangle 44"/>
            <p:cNvSpPr/>
            <p:nvPr/>
          </p:nvSpPr>
          <p:spPr>
            <a:xfrm>
              <a:off x="6569060" y="2468875"/>
              <a:ext cx="1190555" cy="49926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Consolas" pitchFamily="49" charset="0"/>
                </a:rPr>
                <a:t>x = 0</a:t>
              </a:r>
            </a:p>
          </p:txBody>
        </p:sp>
        <p:cxnSp>
          <p:nvCxnSpPr>
            <p:cNvPr id="46" name="Straight Arrow Connector 45"/>
            <p:cNvCxnSpPr>
              <a:stCxn id="45" idx="2"/>
            </p:cNvCxnSpPr>
            <p:nvPr/>
          </p:nvCxnSpPr>
          <p:spPr>
            <a:xfrm rot="16200000" flipH="1">
              <a:off x="6904310" y="3228168"/>
              <a:ext cx="538466" cy="1841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7106730" y="3544215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5400000">
              <a:off x="6913910" y="3965877"/>
              <a:ext cx="537672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/>
            <p:cNvSpPr/>
            <p:nvPr/>
          </p:nvSpPr>
          <p:spPr>
            <a:xfrm>
              <a:off x="6607465" y="4235505"/>
              <a:ext cx="1152150" cy="49926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Consolas" pitchFamily="49" charset="0"/>
                </a:rPr>
                <a:t>x = 1</a:t>
              </a:r>
            </a:p>
          </p:txBody>
        </p:sp>
        <p:cxnSp>
          <p:nvCxnSpPr>
            <p:cNvPr id="50" name="Straight Arrow Connector 49"/>
            <p:cNvCxnSpPr>
              <a:stCxn id="49" idx="2"/>
            </p:cNvCxnSpPr>
            <p:nvPr/>
          </p:nvCxnSpPr>
          <p:spPr>
            <a:xfrm rot="5400000">
              <a:off x="6913911" y="5003607"/>
              <a:ext cx="538466" cy="79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7106730" y="5310843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5400000">
              <a:off x="6913910" y="5732505"/>
              <a:ext cx="537672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hape 53"/>
            <p:cNvCxnSpPr>
              <a:stCxn id="47" idx="6"/>
              <a:endCxn id="57" idx="0"/>
            </p:cNvCxnSpPr>
            <p:nvPr/>
          </p:nvCxnSpPr>
          <p:spPr>
            <a:xfrm>
              <a:off x="7260350" y="3621025"/>
              <a:ext cx="1344175" cy="768100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hape 54"/>
            <p:cNvCxnSpPr>
              <a:stCxn id="57" idx="4"/>
              <a:endCxn id="51" idx="6"/>
            </p:cNvCxnSpPr>
            <p:nvPr/>
          </p:nvCxnSpPr>
          <p:spPr>
            <a:xfrm rot="5400000">
              <a:off x="7509984" y="4293112"/>
              <a:ext cx="844908" cy="1344175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ounded Rectangle 55"/>
            <p:cNvSpPr/>
            <p:nvPr/>
          </p:nvSpPr>
          <p:spPr>
            <a:xfrm>
              <a:off x="6108200" y="6040540"/>
              <a:ext cx="2304300" cy="49926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accent6"/>
                  </a:solidFill>
                  <a:latin typeface="Consolas" pitchFamily="49" charset="0"/>
                </a:rPr>
                <a:t>assert</a:t>
              </a:r>
              <a:r>
                <a:rPr lang="en-US" sz="2400" dirty="0" smtClean="0">
                  <a:solidFill>
                    <a:schemeClr val="tx1"/>
                  </a:solidFill>
                  <a:latin typeface="Consolas" pitchFamily="49" charset="0"/>
                </a:rPr>
                <a:t>(x</a:t>
              </a:r>
              <a:r>
                <a:rPr lang="en-US" sz="2400" dirty="0" smtClean="0">
                  <a:solidFill>
                    <a:schemeClr val="tx1"/>
                  </a:solidFill>
                  <a:latin typeface="Consolas" pitchFamily="49" charset="0"/>
                </a:rPr>
                <a:t>==</a:t>
              </a:r>
              <a:r>
                <a:rPr lang="en-US" sz="2400" dirty="0" smtClean="0">
                  <a:solidFill>
                    <a:schemeClr val="tx1"/>
                  </a:solidFill>
                  <a:latin typeface="Consolas" pitchFamily="49" charset="0"/>
                </a:rPr>
                <a:t>1)</a:t>
              </a:r>
              <a:endParaRPr lang="en-US" sz="2400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8527715" y="4389125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</p:grpSp>
      <p:sp>
        <p:nvSpPr>
          <p:cNvPr id="60" name="Content Placeholder 2"/>
          <p:cNvSpPr>
            <a:spLocks noGrp="1"/>
          </p:cNvSpPr>
          <p:nvPr>
            <p:ph idx="1"/>
          </p:nvPr>
        </p:nvSpPr>
        <p:spPr>
          <a:xfrm>
            <a:off x="3688684" y="740650"/>
            <a:ext cx="5453511" cy="12673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By default, on a write-write conflict (only), the modification in the child revision wins. 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62664" y="855865"/>
            <a:ext cx="3110805" cy="537670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  <a:latin typeface="Consolas" pitchFamily="49" charset="0"/>
              </a:rPr>
              <a:t>Versioned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&lt;</a:t>
            </a:r>
            <a:r>
              <a:rPr lang="en-US" sz="2400" dirty="0" err="1" smtClean="0">
                <a:solidFill>
                  <a:schemeClr val="accent6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&gt; x;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conflict resolution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381446" y="2046420"/>
            <a:ext cx="1152149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x = 0</a:t>
            </a:r>
          </a:p>
        </p:txBody>
      </p:sp>
      <p:cxnSp>
        <p:nvCxnSpPr>
          <p:cNvPr id="5" name="Straight Arrow Connector 4"/>
          <p:cNvCxnSpPr>
            <a:stCxn id="4" idx="2"/>
            <a:endCxn id="6" idx="0"/>
          </p:cNvCxnSpPr>
          <p:nvPr/>
        </p:nvCxnSpPr>
        <p:spPr>
          <a:xfrm rot="5400000">
            <a:off x="3669484" y="2833722"/>
            <a:ext cx="576075" cy="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880710" y="3121760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3687890" y="3543422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304635" y="3813050"/>
            <a:ext cx="1305770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x += 1</a:t>
            </a: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rot="5400000">
            <a:off x="3687890" y="4581151"/>
            <a:ext cx="538467" cy="79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880710" y="4888388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687890" y="5310050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917645" y="3813050"/>
            <a:ext cx="1267365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x += 2</a:t>
            </a:r>
          </a:p>
        </p:txBody>
      </p:sp>
      <p:cxnSp>
        <p:nvCxnSpPr>
          <p:cNvPr id="13" name="Shape 12"/>
          <p:cNvCxnSpPr>
            <a:stCxn id="6" idx="6"/>
            <a:endCxn id="12" idx="0"/>
          </p:cNvCxnSpPr>
          <p:nvPr/>
        </p:nvCxnSpPr>
        <p:spPr>
          <a:xfrm>
            <a:off x="4034330" y="3198570"/>
            <a:ext cx="1516998" cy="614480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12" idx="2"/>
            <a:endCxn id="10" idx="6"/>
          </p:cNvCxnSpPr>
          <p:nvPr/>
        </p:nvCxnSpPr>
        <p:spPr>
          <a:xfrm rot="5400000">
            <a:off x="4466388" y="3880257"/>
            <a:ext cx="652883" cy="1516998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997394" y="5618085"/>
            <a:ext cx="2342706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assert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(x==3)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01070" y="4235505"/>
            <a:ext cx="2342705" cy="1036935"/>
          </a:xfrm>
          <a:prstGeom prst="wedgeRoundRectCallout">
            <a:avLst>
              <a:gd name="adj1" fmla="val 90888"/>
              <a:gd name="adj2" fmla="val 20127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merge(1,2,0) 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  <a:sym typeface="Euclid Symbol"/>
              </a:rPr>
              <a:t>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 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01070" y="817460"/>
            <a:ext cx="8141860" cy="65288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/>
                </a:solidFill>
                <a:latin typeface="Consolas" pitchFamily="49" charset="0"/>
              </a:rPr>
              <a:t>Cumulative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</a:rPr>
              <a:t>&lt;</a:t>
            </a:r>
            <a:r>
              <a:rPr lang="en-US" sz="2000" dirty="0" err="1" smtClean="0">
                <a:solidFill>
                  <a:schemeClr val="accent5"/>
                </a:solidFill>
                <a:latin typeface="Consolas" pitchFamily="49" charset="0"/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</a:rPr>
              <a:t>,</a:t>
            </a:r>
            <a:r>
              <a:rPr lang="en-US" sz="2000" b="1" dirty="0" smtClean="0">
                <a:solidFill>
                  <a:schemeClr val="tx1"/>
                </a:solidFill>
                <a:latin typeface="Consolas" pitchFamily="49" charset="0"/>
                <a:sym typeface="Euclid Symbol"/>
              </a:rPr>
              <a:t>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Consolas" pitchFamily="49" charset="0"/>
              </a:rPr>
              <a:t>main,join,orig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</a:rPr>
              <a:t>).main + join – </a:t>
            </a:r>
            <a:r>
              <a:rPr lang="en-US" sz="2000" dirty="0" err="1" smtClean="0">
                <a:solidFill>
                  <a:schemeClr val="tx1"/>
                </a:solidFill>
                <a:latin typeface="Consolas" pitchFamily="49" charset="0"/>
              </a:rPr>
              <a:t>orig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</a:rPr>
              <a:t>&gt; x;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573470" y="2776115"/>
            <a:ext cx="960125" cy="2534730"/>
            <a:chOff x="3573470" y="2776115"/>
            <a:chExt cx="960125" cy="2534730"/>
          </a:xfrm>
        </p:grpSpPr>
        <p:sp>
          <p:nvSpPr>
            <p:cNvPr id="21" name="Oval 20"/>
            <p:cNvSpPr/>
            <p:nvPr/>
          </p:nvSpPr>
          <p:spPr>
            <a:xfrm>
              <a:off x="3573470" y="4504340"/>
              <a:ext cx="307240" cy="3072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1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4226355" y="5003605"/>
              <a:ext cx="307240" cy="3072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2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3573470" y="2776115"/>
              <a:ext cx="307240" cy="3072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06105" y="404790"/>
            <a:ext cx="6375230" cy="6096610"/>
          </a:xfrm>
          <a:solidFill>
            <a:schemeClr val="bg2"/>
          </a:solidFill>
          <a:ln w="25400" cap="rnd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Sample</a:t>
            </a: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[</a:t>
            </a:r>
            <a:r>
              <a:rPr lang="en-US" sz="2000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Versioned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]</a:t>
            </a: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 err="1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= 0;</a:t>
            </a:r>
          </a:p>
          <a:p>
            <a:pPr>
              <a:buNone/>
            </a:pP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Run()</a:t>
            </a: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20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var</a:t>
            </a:r>
            <a:r>
              <a:rPr lang="en-US" sz="20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r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2000" dirty="0" err="1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CurrentRevision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.Fork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(() =&gt; {</a:t>
            </a: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+= 1;</a:t>
            </a: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});</a:t>
            </a: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+= 2;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err="1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CurrentRevision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.Join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(r);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err="1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Console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.WriteLine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smtClean="0">
                <a:solidFill>
                  <a:srgbClr val="660066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000" dirty="0" err="1" smtClean="0">
                <a:solidFill>
                  <a:srgbClr val="660066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2000" dirty="0" smtClean="0">
                <a:solidFill>
                  <a:srgbClr val="660066"/>
                </a:solidFill>
                <a:latin typeface="Consolas" pitchFamily="49" charset="0"/>
                <a:cs typeface="Consolas" pitchFamily="49" charset="0"/>
              </a:rPr>
              <a:t> = "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None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Sandbox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37215" y="932675"/>
            <a:ext cx="5576020" cy="5558941"/>
          </a:xfrm>
          <a:prstGeom prst="rect">
            <a:avLst/>
          </a:prstGeom>
          <a:solidFill>
            <a:schemeClr val="bg2"/>
          </a:solidFill>
          <a:ln w="25400" cap="rnd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Sandbox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[</a:t>
            </a:r>
            <a:r>
              <a:rPr lang="en-US" sz="1600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Versioned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]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0;</a:t>
            </a: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public void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Run()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var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r = </a:t>
            </a:r>
            <a:r>
              <a:rPr lang="en-US" sz="1600" dirty="0" err="1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CurrentRevision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.Branch</a:t>
            </a:r>
            <a:r>
              <a:rPr lang="en-US" sz="1600" dirty="0" smtClean="0">
                <a:solidFill>
                  <a:srgbClr val="660066"/>
                </a:solidFill>
                <a:latin typeface="Consolas" pitchFamily="49" charset="0"/>
                <a:cs typeface="Consolas" pitchFamily="49" charset="0"/>
              </a:rPr>
              <a:t>("</a:t>
            </a:r>
            <a:r>
              <a:rPr lang="en-US" sz="1600" dirty="0" err="1" smtClean="0">
                <a:solidFill>
                  <a:srgbClr val="660066"/>
                </a:solidFill>
                <a:latin typeface="Consolas" pitchFamily="49" charset="0"/>
                <a:cs typeface="Consolas" pitchFamily="49" charset="0"/>
              </a:rPr>
              <a:t>FlakyCode</a:t>
            </a:r>
            <a:r>
              <a:rPr lang="en-US" sz="1600" dirty="0" smtClean="0">
                <a:solidFill>
                  <a:srgbClr val="660066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try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r.Run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(() =&gt;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1; 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6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throw new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Exception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("Oops");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});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dirty="0" err="1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CurrentRevision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.Merge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(r);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catch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dirty="0" err="1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CurrentRevision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.Abandon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(r);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Console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.WriteLine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smtClean="0">
                <a:solidFill>
                  <a:srgbClr val="660066"/>
                </a:solidFill>
                <a:latin typeface="Consolas" pitchFamily="49" charset="0"/>
                <a:cs typeface="Consolas" pitchFamily="49" charset="0"/>
              </a:rPr>
              <a:t>"\n </a:t>
            </a:r>
            <a:r>
              <a:rPr lang="en-US" sz="1600" dirty="0" err="1" smtClean="0">
                <a:solidFill>
                  <a:srgbClr val="660066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solidFill>
                  <a:srgbClr val="660066"/>
                </a:solidFill>
                <a:latin typeface="Consolas" pitchFamily="49" charset="0"/>
                <a:cs typeface="Consolas" pitchFamily="49" charset="0"/>
              </a:rPr>
              <a:t> = "</a:t>
            </a:r>
            <a:r>
              <a:rPr lang="en-US" sz="16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+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263290" y="817460"/>
            <a:ext cx="3533260" cy="652886"/>
          </a:xfrm>
          <a:prstGeom prst="wedgeRoundRectCallout">
            <a:avLst>
              <a:gd name="adj1" fmla="val -33839"/>
              <a:gd name="adj2" fmla="val 224094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Fork a revision without forking an associated task/thread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610740" y="3083355"/>
            <a:ext cx="3533260" cy="652886"/>
          </a:xfrm>
          <a:prstGeom prst="wedgeRoundRectCallout">
            <a:avLst>
              <a:gd name="adj1" fmla="val -83667"/>
              <a:gd name="adj2" fmla="val -12117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Run code in a certain revision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108200" y="4619555"/>
            <a:ext cx="3035800" cy="652886"/>
          </a:xfrm>
          <a:prstGeom prst="wedgeRoundRectCallout">
            <a:avLst>
              <a:gd name="adj1" fmla="val -53925"/>
              <a:gd name="adj2" fmla="val -64376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Merge changes in a revision into the main one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224885" y="6205114"/>
            <a:ext cx="3533260" cy="652886"/>
          </a:xfrm>
          <a:prstGeom prst="wedgeRoundRectCallout">
            <a:avLst>
              <a:gd name="adj1" fmla="val -48131"/>
              <a:gd name="adj2" fmla="val -162624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Abandon a revision and don’t merge its changes.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Software engineering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57400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Transactional memory:</a:t>
            </a:r>
          </a:p>
          <a:p>
            <a:pPr lvl="1"/>
            <a:r>
              <a:rPr lang="en-US" b="1" dirty="0" smtClean="0"/>
              <a:t>Code</a:t>
            </a:r>
            <a:r>
              <a:rPr lang="en-US" dirty="0" smtClean="0"/>
              <a:t> centric: put “atomic” in the code</a:t>
            </a:r>
          </a:p>
          <a:p>
            <a:pPr lvl="1"/>
            <a:r>
              <a:rPr lang="en-US" dirty="0" smtClean="0"/>
              <a:t>Granularity: </a:t>
            </a:r>
          </a:p>
          <a:p>
            <a:pPr lvl="2"/>
            <a:r>
              <a:rPr lang="en-US" sz="2800" dirty="0" smtClean="0"/>
              <a:t>too broad: too many conflicts and no parallel speedup</a:t>
            </a:r>
          </a:p>
          <a:p>
            <a:pPr lvl="2"/>
            <a:r>
              <a:rPr lang="en-US" sz="2800" dirty="0" smtClean="0"/>
              <a:t>too small: potential races and incorrect code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Concurrent revisions:</a:t>
            </a:r>
          </a:p>
          <a:p>
            <a:pPr lvl="1"/>
            <a:r>
              <a:rPr lang="en-US" b="1" dirty="0" smtClean="0"/>
              <a:t>Data</a:t>
            </a:r>
            <a:r>
              <a:rPr lang="en-US" dirty="0" smtClean="0"/>
              <a:t> centric: put annotations on the data</a:t>
            </a:r>
          </a:p>
          <a:p>
            <a:pPr lvl="1"/>
            <a:r>
              <a:rPr lang="en-US" dirty="0" smtClean="0"/>
              <a:t>Granularity: group data that have mutual constraints together, i.e. if (x + y &gt; 0) should hold, then x and y should be versioned together.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41320" y="971715"/>
            <a:ext cx="8308850" cy="556809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For each versioned </a:t>
            </a:r>
            <a:r>
              <a:rPr lang="en-US" dirty="0" smtClean="0"/>
              <a:t>object, maintain </a:t>
            </a:r>
            <a:r>
              <a:rPr lang="en-US" dirty="0" smtClean="0"/>
              <a:t>multiple copies</a:t>
            </a:r>
          </a:p>
          <a:p>
            <a:pPr lvl="1"/>
            <a:r>
              <a:rPr lang="en-US" dirty="0" smtClean="0"/>
              <a:t>Map revision ids to versions</a:t>
            </a:r>
          </a:p>
          <a:p>
            <a:pPr lvl="1"/>
            <a:r>
              <a:rPr lang="en-US" dirty="0" smtClean="0"/>
              <a:t>`mostly’ </a:t>
            </a:r>
            <a:r>
              <a:rPr lang="en-US" b="1" dirty="0" smtClean="0"/>
              <a:t>lock-free </a:t>
            </a:r>
            <a:r>
              <a:rPr lang="en-US" dirty="0" smtClean="0"/>
              <a:t>array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New copies are allocated lazily</a:t>
            </a:r>
          </a:p>
          <a:p>
            <a:pPr lvl="1"/>
            <a:r>
              <a:rPr lang="en-US" dirty="0" smtClean="0"/>
              <a:t>Don’t copy on fork… </a:t>
            </a:r>
            <a:r>
              <a:rPr lang="en-US" b="1" dirty="0" smtClean="0"/>
              <a:t>copy on first write</a:t>
            </a:r>
            <a:r>
              <a:rPr lang="en-US" dirty="0" smtClean="0"/>
              <a:t> after fork</a:t>
            </a:r>
          </a:p>
          <a:p>
            <a:r>
              <a:rPr lang="en-US" dirty="0" smtClean="0"/>
              <a:t>Old copies are released on join</a:t>
            </a:r>
          </a:p>
          <a:p>
            <a:pPr lvl="1"/>
            <a:r>
              <a:rPr lang="en-US" b="1" dirty="0" smtClean="0"/>
              <a:t>No space leak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-27450"/>
            <a:ext cx="8229600" cy="1143000"/>
          </a:xfrm>
        </p:spPr>
        <p:txBody>
          <a:bodyPr/>
          <a:lstStyle/>
          <a:p>
            <a:r>
              <a:rPr lang="en-US" dirty="0" smtClean="0"/>
              <a:t>Current Implementation: C# library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0591685"/>
              </p:ext>
            </p:extLst>
          </p:nvPr>
        </p:nvGraphicFramePr>
        <p:xfrm>
          <a:off x="6837895" y="1892800"/>
          <a:ext cx="208121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607"/>
                <a:gridCol w="10406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Revision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490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algorithm in the paper…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808310" y="817460"/>
            <a:ext cx="2771775" cy="584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688685" y="817460"/>
            <a:ext cx="2552700" cy="509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377035" y="817460"/>
            <a:ext cx="2571750" cy="4133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concurrency elephant</a:t>
            </a:r>
            <a:endParaRPr lang="en-US" dirty="0"/>
          </a:p>
        </p:txBody>
      </p:sp>
      <p:pic>
        <p:nvPicPr>
          <p:cNvPr id="10" name="Rectangle 460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8505" y="4033880"/>
            <a:ext cx="3765494" cy="28241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5334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Task/Data Parallel</a:t>
            </a:r>
            <a:r>
              <a:rPr lang="en-US" dirty="0" smtClean="0"/>
              <a:t>: TPL, X10, </a:t>
            </a:r>
            <a:r>
              <a:rPr lang="en-US" dirty="0" err="1" smtClean="0"/>
              <a:t>Cilk</a:t>
            </a:r>
            <a:r>
              <a:rPr lang="en-US" dirty="0" smtClean="0"/>
              <a:t>, </a:t>
            </a:r>
            <a:r>
              <a:rPr lang="en-US" dirty="0" err="1" smtClean="0"/>
              <a:t>StreamIt</a:t>
            </a:r>
            <a:r>
              <a:rPr lang="en-US" dirty="0" smtClean="0"/>
              <a:t>, </a:t>
            </a:r>
            <a:r>
              <a:rPr lang="en-US" dirty="0" err="1" smtClean="0"/>
              <a:t>Cuda</a:t>
            </a:r>
            <a:r>
              <a:rPr lang="en-US" dirty="0" smtClean="0"/>
              <a:t>, </a:t>
            </a:r>
            <a:r>
              <a:rPr lang="en-US" dirty="0" err="1" smtClean="0"/>
              <a:t>OpenMP</a:t>
            </a:r>
            <a:r>
              <a:rPr lang="en-US" dirty="0" smtClean="0"/>
              <a:t>, etc.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Concurrent</a:t>
            </a:r>
            <a:r>
              <a:rPr lang="en-US" dirty="0" smtClean="0"/>
              <a:t>: Thread, Locks, Promises, Transactions, etc.</a:t>
            </a: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Our focus</a:t>
            </a:r>
            <a:r>
              <a:rPr lang="en-US" dirty="0" smtClean="0"/>
              <a:t>: Concurrent interactive applications with large shared data structures.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SpaceWars</a:t>
            </a:r>
            <a:r>
              <a:rPr lang="en-US" sz="4400" dirty="0" smtClean="0"/>
              <a:t> Game</a:t>
            </a:r>
            <a:endParaRPr lang="en-US" sz="4400" dirty="0"/>
          </a:p>
        </p:txBody>
      </p:sp>
      <p:grpSp>
        <p:nvGrpSpPr>
          <p:cNvPr id="35" name="Group 35"/>
          <p:cNvGrpSpPr/>
          <p:nvPr/>
        </p:nvGrpSpPr>
        <p:grpSpPr>
          <a:xfrm>
            <a:off x="0" y="932675"/>
            <a:ext cx="6291779" cy="3533802"/>
            <a:chOff x="1698547" y="2512682"/>
            <a:chExt cx="6291779" cy="3533802"/>
          </a:xfrm>
        </p:grpSpPr>
        <p:sp>
          <p:nvSpPr>
            <p:cNvPr id="4" name="Oval 3"/>
            <p:cNvSpPr/>
            <p:nvPr/>
          </p:nvSpPr>
          <p:spPr>
            <a:xfrm>
              <a:off x="3339881" y="3426884"/>
              <a:ext cx="1914889" cy="132051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Shared State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Up Arrow 4"/>
            <p:cNvSpPr/>
            <p:nvPr/>
          </p:nvSpPr>
          <p:spPr>
            <a:xfrm rot="16200000" flipV="1">
              <a:off x="5056810" y="3859177"/>
              <a:ext cx="304734" cy="455926"/>
            </a:xfrm>
            <a:prstGeom prst="up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" name="Up Arrow 5"/>
            <p:cNvSpPr/>
            <p:nvPr/>
          </p:nvSpPr>
          <p:spPr>
            <a:xfrm rot="6360000" flipV="1">
              <a:off x="5019920" y="4223679"/>
              <a:ext cx="326669" cy="792020"/>
            </a:xfrm>
            <a:prstGeom prst="up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" name="Up Arrow 6"/>
            <p:cNvSpPr/>
            <p:nvPr/>
          </p:nvSpPr>
          <p:spPr>
            <a:xfrm rot="15240000">
              <a:off x="3293303" y="4299244"/>
              <a:ext cx="251281" cy="469342"/>
            </a:xfrm>
            <a:prstGeom prst="up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63288" y="2715838"/>
              <a:ext cx="3282667" cy="406312"/>
            </a:xfrm>
            <a:prstGeom prst="rect">
              <a:avLst/>
            </a:prstGeom>
            <a:solidFill>
              <a:schemeClr val="accent5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Parallel Collision Detection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72103" y="2614260"/>
              <a:ext cx="3282667" cy="406312"/>
            </a:xfrm>
            <a:prstGeom prst="rect">
              <a:avLst/>
            </a:prstGeom>
            <a:solidFill>
              <a:schemeClr val="accent5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Parallel Collision Detection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0917" y="2512682"/>
              <a:ext cx="3282667" cy="406312"/>
            </a:xfrm>
            <a:prstGeom prst="rect">
              <a:avLst/>
            </a:prstGeom>
            <a:solidFill>
              <a:schemeClr val="accent5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</a:rPr>
                <a:t>Parallel Collision Detection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22548" y="3020572"/>
              <a:ext cx="1367778" cy="64633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Graphics Card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98547" y="5661598"/>
              <a:ext cx="2644371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Network Connection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37140" y="3528461"/>
              <a:ext cx="1094222" cy="914201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Play Sounds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37140" y="2512682"/>
              <a:ext cx="1094222" cy="91420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Render Screen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37140" y="4544241"/>
              <a:ext cx="1094222" cy="91420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</a:rPr>
                <a:t>Process Inputs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69362" y="4950553"/>
              <a:ext cx="1276593" cy="50789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Autosave</a:t>
              </a:r>
              <a:endParaRPr lang="en-US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36843" y="4341085"/>
              <a:ext cx="820667" cy="50789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Send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83955" y="4950553"/>
              <a:ext cx="1094222" cy="50789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</a:rPr>
                <a:t>Receive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51733" y="5677152"/>
              <a:ext cx="1185408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Disk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2548" y="5307900"/>
              <a:ext cx="1367778" cy="64633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Key-</a:t>
              </a:r>
            </a:p>
            <a:p>
              <a:r>
                <a:rPr lang="en-US" b="1" dirty="0" smtClean="0"/>
                <a:t>board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80917" y="3223728"/>
              <a:ext cx="1276593" cy="101577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</a:rPr>
                <a:t>Simulate</a:t>
              </a:r>
            </a:p>
            <a:p>
              <a:pPr algn="ctr"/>
              <a:r>
                <a:rPr lang="en-US" b="1" dirty="0" smtClean="0">
                  <a:solidFill>
                    <a:schemeClr val="bg2"/>
                  </a:solidFill>
                </a:rPr>
                <a:t>Physics</a:t>
              </a:r>
            </a:p>
          </p:txBody>
        </p:sp>
        <p:sp>
          <p:nvSpPr>
            <p:cNvPr id="22" name="Left-Right Arrow 21"/>
            <p:cNvSpPr/>
            <p:nvPr/>
          </p:nvSpPr>
          <p:spPr>
            <a:xfrm>
              <a:off x="3157510" y="3731617"/>
              <a:ext cx="455926" cy="304734"/>
            </a:xfrm>
            <a:prstGeom prst="left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" name="Up Arrow 22"/>
            <p:cNvSpPr/>
            <p:nvPr/>
          </p:nvSpPr>
          <p:spPr>
            <a:xfrm>
              <a:off x="3704621" y="4544241"/>
              <a:ext cx="273556" cy="406312"/>
            </a:xfrm>
            <a:prstGeom prst="up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" name="Up Arrow 23"/>
            <p:cNvSpPr/>
            <p:nvPr/>
          </p:nvSpPr>
          <p:spPr>
            <a:xfrm flipV="1">
              <a:off x="4342918" y="4544241"/>
              <a:ext cx="273556" cy="406312"/>
            </a:xfrm>
            <a:prstGeom prst="up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6200000" flipH="1">
              <a:off x="6464985" y="2782216"/>
              <a:ext cx="406312" cy="2735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2062113" y="5306184"/>
              <a:ext cx="914201" cy="19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V="1">
              <a:off x="3187460" y="5610863"/>
              <a:ext cx="305792" cy="9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4646423" y="5610863"/>
              <a:ext cx="305792" cy="9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Left-Right Arrow 28"/>
            <p:cNvSpPr/>
            <p:nvPr/>
          </p:nvSpPr>
          <p:spPr>
            <a:xfrm rot="16200000">
              <a:off x="3668247" y="3137739"/>
              <a:ext cx="711046" cy="273556"/>
            </a:xfrm>
            <a:prstGeom prst="left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Left-Right Arrow 29"/>
            <p:cNvSpPr/>
            <p:nvPr/>
          </p:nvSpPr>
          <p:spPr>
            <a:xfrm rot="16200000">
              <a:off x="3992591" y="3188528"/>
              <a:ext cx="609468" cy="273556"/>
            </a:xfrm>
            <a:prstGeom prst="left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1" name="Left-Right Arrow 30"/>
            <p:cNvSpPr/>
            <p:nvPr/>
          </p:nvSpPr>
          <p:spPr>
            <a:xfrm rot="16200000">
              <a:off x="4316936" y="3239317"/>
              <a:ext cx="507890" cy="273556"/>
            </a:xfrm>
            <a:prstGeom prst="left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2" name="Up Arrow 31"/>
            <p:cNvSpPr/>
            <p:nvPr/>
          </p:nvSpPr>
          <p:spPr>
            <a:xfrm rot="14460000" flipV="1">
              <a:off x="5001992" y="3180889"/>
              <a:ext cx="267597" cy="695144"/>
            </a:xfrm>
            <a:prstGeom prst="up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6464985" y="3899573"/>
              <a:ext cx="406312" cy="2735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6200000" flipV="1">
              <a:off x="6464985" y="5069545"/>
              <a:ext cx="406312" cy="2735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745" y="2295413"/>
            <a:ext cx="3458255" cy="456258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08935" y="1931205"/>
            <a:ext cx="2411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Sequential Game Loop: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1418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233"/>
          <p:cNvSpPr/>
          <p:nvPr/>
        </p:nvSpPr>
        <p:spPr>
          <a:xfrm>
            <a:off x="1219200" y="5410200"/>
            <a:ext cx="1600200" cy="1295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Revision Diagram for Parallelized Game Loop</a:t>
            </a:r>
            <a:endParaRPr lang="en-US" sz="3200" dirty="0"/>
          </a:p>
        </p:txBody>
      </p:sp>
      <p:cxnSp>
        <p:nvCxnSpPr>
          <p:cNvPr id="93" name="Straight Connector 92"/>
          <p:cNvCxnSpPr/>
          <p:nvPr/>
        </p:nvCxnSpPr>
        <p:spPr>
          <a:xfrm>
            <a:off x="1895929" y="3048000"/>
            <a:ext cx="0" cy="12236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1636486" y="3114145"/>
            <a:ext cx="259443" cy="1818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1447800" y="3428334"/>
            <a:ext cx="188686" cy="992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636486" y="3428334"/>
            <a:ext cx="165100" cy="115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895929" y="3444870"/>
            <a:ext cx="141514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1565729" y="3428334"/>
            <a:ext cx="70757" cy="992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636486" y="3428334"/>
            <a:ext cx="47171" cy="992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895929" y="3378725"/>
            <a:ext cx="330200" cy="2645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037443" y="3577160"/>
            <a:ext cx="0" cy="3472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2226129" y="3643305"/>
            <a:ext cx="0" cy="33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447800" y="3527551"/>
            <a:ext cx="0" cy="3141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565729" y="3527551"/>
            <a:ext cx="0" cy="3141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1683657" y="3527551"/>
            <a:ext cx="0" cy="33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1801586" y="3544088"/>
            <a:ext cx="0" cy="2976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1636486" y="3841740"/>
            <a:ext cx="165100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1636486" y="3841740"/>
            <a:ext cx="47171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565729" y="3841740"/>
            <a:ext cx="70757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1447800" y="3841740"/>
            <a:ext cx="188686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636486" y="3974030"/>
            <a:ext cx="259443" cy="1488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1895929" y="3924422"/>
            <a:ext cx="141514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>
            <a:off x="1895929" y="3974030"/>
            <a:ext cx="330200" cy="1984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636486" y="3296044"/>
            <a:ext cx="0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2414814" y="3064536"/>
            <a:ext cx="0" cy="826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1895929" y="4267200"/>
            <a:ext cx="0" cy="12236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1636486" y="4333345"/>
            <a:ext cx="259443" cy="1818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1447800" y="4647534"/>
            <a:ext cx="188686" cy="992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1636486" y="4647534"/>
            <a:ext cx="165100" cy="115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1895929" y="4664070"/>
            <a:ext cx="141514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>
            <a:off x="1565729" y="4647534"/>
            <a:ext cx="70757" cy="992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1636486" y="4647534"/>
            <a:ext cx="47171" cy="992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1895929" y="4597925"/>
            <a:ext cx="330200" cy="2645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2037443" y="4796360"/>
            <a:ext cx="0" cy="3472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2226129" y="4862505"/>
            <a:ext cx="0" cy="33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1447800" y="4746751"/>
            <a:ext cx="0" cy="3141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1565729" y="4746751"/>
            <a:ext cx="0" cy="3141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1683657" y="4746751"/>
            <a:ext cx="0" cy="33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801586" y="4763288"/>
            <a:ext cx="0" cy="2976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1636486" y="5060940"/>
            <a:ext cx="165100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>
            <a:off x="1636486" y="5060940"/>
            <a:ext cx="47171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565729" y="5060940"/>
            <a:ext cx="70757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1447800" y="5060940"/>
            <a:ext cx="188686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1636486" y="5193230"/>
            <a:ext cx="259443" cy="1488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>
            <a:off x="1895929" y="5143622"/>
            <a:ext cx="141514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1895929" y="5193230"/>
            <a:ext cx="330200" cy="1984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1636486" y="4515244"/>
            <a:ext cx="0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V="1">
            <a:off x="2438400" y="3048000"/>
            <a:ext cx="0" cy="24428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H="1">
            <a:off x="1895929" y="1295400"/>
            <a:ext cx="9071" cy="18332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>
            <a:off x="1636486" y="1971145"/>
            <a:ext cx="259443" cy="1818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H="1">
            <a:off x="1447800" y="2285334"/>
            <a:ext cx="188686" cy="992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1636486" y="2285334"/>
            <a:ext cx="165100" cy="115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1895929" y="2301870"/>
            <a:ext cx="141514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H="1">
            <a:off x="1565729" y="2285334"/>
            <a:ext cx="70757" cy="992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1636486" y="2285334"/>
            <a:ext cx="47171" cy="992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1895929" y="2235725"/>
            <a:ext cx="330200" cy="2645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2037443" y="2434160"/>
            <a:ext cx="0" cy="3472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2226129" y="2500305"/>
            <a:ext cx="0" cy="33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1447800" y="2384551"/>
            <a:ext cx="0" cy="3141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1565729" y="2384551"/>
            <a:ext cx="0" cy="3141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1683657" y="2384551"/>
            <a:ext cx="0" cy="33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1801586" y="2401088"/>
            <a:ext cx="0" cy="2976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>
            <a:off x="1636486" y="2698740"/>
            <a:ext cx="165100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H="1">
            <a:off x="1636486" y="2698740"/>
            <a:ext cx="47171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1565729" y="2698740"/>
            <a:ext cx="70757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1447800" y="2698740"/>
            <a:ext cx="188686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1636486" y="2831030"/>
            <a:ext cx="259443" cy="1488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H="1">
            <a:off x="1895929" y="2781422"/>
            <a:ext cx="141514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flipH="1">
            <a:off x="1895929" y="2831030"/>
            <a:ext cx="330200" cy="1984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1895929" y="2169580"/>
            <a:ext cx="542471" cy="4134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1636486" y="2153044"/>
            <a:ext cx="0" cy="13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flipV="1">
            <a:off x="2438400" y="2582987"/>
            <a:ext cx="0" cy="5456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" name="Group 200"/>
          <p:cNvGrpSpPr/>
          <p:nvPr/>
        </p:nvGrpSpPr>
        <p:grpSpPr>
          <a:xfrm>
            <a:off x="1447800" y="5410200"/>
            <a:ext cx="990600" cy="1223683"/>
            <a:chOff x="762000" y="1219200"/>
            <a:chExt cx="3200400" cy="5638800"/>
          </a:xfrm>
        </p:grpSpPr>
        <p:cxnSp>
          <p:nvCxnSpPr>
            <p:cNvPr id="202" name="Straight Connector 201"/>
            <p:cNvCxnSpPr/>
            <p:nvPr/>
          </p:nvCxnSpPr>
          <p:spPr>
            <a:xfrm>
              <a:off x="2209800" y="1219200"/>
              <a:ext cx="0" cy="5638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H="1">
              <a:off x="1371600" y="1524000"/>
              <a:ext cx="838200" cy="838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H="1">
              <a:off x="762000" y="2971800"/>
              <a:ext cx="60960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1371600" y="2971800"/>
              <a:ext cx="533400" cy="533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2209800" y="3048000"/>
              <a:ext cx="457200" cy="609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flipH="1">
              <a:off x="1143000" y="2971800"/>
              <a:ext cx="22860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1371600" y="2971800"/>
              <a:ext cx="15240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2209800" y="2743200"/>
              <a:ext cx="1066800" cy="1219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2667000" y="3657600"/>
              <a:ext cx="0" cy="1600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3276600" y="3962400"/>
              <a:ext cx="0" cy="15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762000" y="3429000"/>
              <a:ext cx="0" cy="1447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1143000" y="3429000"/>
              <a:ext cx="0" cy="1447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1524000" y="3429000"/>
              <a:ext cx="0" cy="15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1905000" y="3505200"/>
              <a:ext cx="0" cy="1371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H="1">
              <a:off x="1371600" y="4876800"/>
              <a:ext cx="533400" cy="609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flipH="1">
              <a:off x="1371600" y="4876800"/>
              <a:ext cx="152400" cy="609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1143000" y="4876800"/>
              <a:ext cx="228600" cy="609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762000" y="4876800"/>
              <a:ext cx="609600" cy="609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1371600" y="5486400"/>
              <a:ext cx="838200" cy="685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2209800" y="5257800"/>
              <a:ext cx="457200" cy="609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>
              <a:off x="2209800" y="5486400"/>
              <a:ext cx="1066800" cy="914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2209800" y="2438400"/>
              <a:ext cx="175260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1371600" y="2362200"/>
              <a:ext cx="0" cy="609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V="1">
              <a:off x="2209800" y="1676400"/>
              <a:ext cx="1676400" cy="533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3962400" y="4343400"/>
              <a:ext cx="0" cy="2514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V="1">
              <a:off x="3886200" y="1295400"/>
              <a:ext cx="0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29" name="Straight Connector 228"/>
          <p:cNvCxnSpPr/>
          <p:nvPr/>
        </p:nvCxnSpPr>
        <p:spPr>
          <a:xfrm>
            <a:off x="228600" y="3048000"/>
            <a:ext cx="335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228600" y="4191000"/>
            <a:ext cx="335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304800" y="5410200"/>
            <a:ext cx="335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228600" y="6629400"/>
            <a:ext cx="335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2819400" y="6705600"/>
            <a:ext cx="914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flipV="1">
            <a:off x="2819400" y="1066800"/>
            <a:ext cx="914400" cy="4343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228600" y="1905000"/>
            <a:ext cx="335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4" name="Group 268"/>
          <p:cNvGrpSpPr/>
          <p:nvPr/>
        </p:nvGrpSpPr>
        <p:grpSpPr>
          <a:xfrm>
            <a:off x="3727090" y="1055235"/>
            <a:ext cx="5334000" cy="5715000"/>
            <a:chOff x="4800600" y="1066800"/>
            <a:chExt cx="4267200" cy="5715000"/>
          </a:xfrm>
          <a:solidFill>
            <a:schemeClr val="bg2"/>
          </a:solidFill>
        </p:grpSpPr>
        <p:sp>
          <p:nvSpPr>
            <p:cNvPr id="235" name="Rectangle 234"/>
            <p:cNvSpPr/>
            <p:nvPr/>
          </p:nvSpPr>
          <p:spPr>
            <a:xfrm>
              <a:off x="4800600" y="1066800"/>
              <a:ext cx="4267200" cy="5715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6858000" y="1066800"/>
              <a:ext cx="0" cy="56388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6019800" y="1371600"/>
              <a:ext cx="838200" cy="838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410200" y="2819400"/>
              <a:ext cx="609600" cy="457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019800" y="2819400"/>
              <a:ext cx="533400" cy="5334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858000" y="2895600"/>
              <a:ext cx="4572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791200" y="2819400"/>
              <a:ext cx="228600" cy="457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019800" y="2819400"/>
              <a:ext cx="152400" cy="457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858000" y="2590800"/>
              <a:ext cx="1066800" cy="1219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315200" y="3505200"/>
              <a:ext cx="0" cy="1600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924800" y="3810000"/>
              <a:ext cx="0" cy="15240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410200" y="3276600"/>
              <a:ext cx="0" cy="14478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791200" y="3276600"/>
              <a:ext cx="0" cy="14478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172200" y="3276600"/>
              <a:ext cx="0" cy="15240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553200" y="3352800"/>
              <a:ext cx="0" cy="1371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019800" y="4724400"/>
              <a:ext cx="5334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6019800" y="4724400"/>
              <a:ext cx="1524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791200" y="4724400"/>
              <a:ext cx="2286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410200" y="4724400"/>
              <a:ext cx="6096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019800" y="5334000"/>
              <a:ext cx="838200" cy="6858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858000" y="5105400"/>
              <a:ext cx="4572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6858000" y="5334000"/>
              <a:ext cx="1066800" cy="9144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858000" y="2286000"/>
              <a:ext cx="1752600" cy="19050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019800" y="2209800"/>
              <a:ext cx="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6858000" y="1524000"/>
              <a:ext cx="1676400" cy="5334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8610600" y="4191000"/>
              <a:ext cx="0" cy="2514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8534400" y="1143000"/>
              <a:ext cx="0" cy="3810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7" name="TextBox 146"/>
          <p:cNvSpPr txBox="1"/>
          <p:nvPr/>
        </p:nvSpPr>
        <p:spPr>
          <a:xfrm>
            <a:off x="4072735" y="316016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Coll. Det. 1</a:t>
            </a:r>
            <a:endParaRPr lang="en-US" sz="2000" b="1" dirty="0"/>
          </a:p>
        </p:txBody>
      </p:sp>
      <p:sp>
        <p:nvSpPr>
          <p:cNvPr id="169" name="TextBox 168"/>
          <p:cNvSpPr txBox="1"/>
          <p:nvPr/>
        </p:nvSpPr>
        <p:spPr>
          <a:xfrm>
            <a:off x="4533595" y="316016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Coll. Det. 2</a:t>
            </a:r>
            <a:endParaRPr lang="en-US" sz="2000" b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5039682" y="316016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Coll. Det. 3</a:t>
            </a:r>
            <a:endParaRPr lang="en-US" sz="2000" b="1" dirty="0"/>
          </a:p>
        </p:txBody>
      </p:sp>
      <p:sp>
        <p:nvSpPr>
          <p:cNvPr id="173" name="TextBox 172"/>
          <p:cNvSpPr txBox="1"/>
          <p:nvPr/>
        </p:nvSpPr>
        <p:spPr>
          <a:xfrm>
            <a:off x="5538947" y="3121760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Coll. Det. 4</a:t>
            </a:r>
            <a:endParaRPr lang="en-US" sz="2000" b="1" dirty="0"/>
          </a:p>
        </p:txBody>
      </p:sp>
      <p:sp>
        <p:nvSpPr>
          <p:cNvPr id="174" name="TextBox 173"/>
          <p:cNvSpPr txBox="1"/>
          <p:nvPr/>
        </p:nvSpPr>
        <p:spPr>
          <a:xfrm>
            <a:off x="5922997" y="331256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Render</a:t>
            </a:r>
            <a:endParaRPr lang="en-US" sz="2000" b="1" dirty="0"/>
          </a:p>
        </p:txBody>
      </p:sp>
      <p:sp>
        <p:nvSpPr>
          <p:cNvPr id="198" name="TextBox 197"/>
          <p:cNvSpPr txBox="1"/>
          <p:nvPr/>
        </p:nvSpPr>
        <p:spPr>
          <a:xfrm>
            <a:off x="6453845" y="339059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Physics</a:t>
            </a:r>
            <a:endParaRPr lang="en-US" sz="2000" b="1" dirty="0"/>
          </a:p>
        </p:txBody>
      </p:sp>
      <p:sp>
        <p:nvSpPr>
          <p:cNvPr id="200" name="TextBox 199"/>
          <p:cNvSpPr txBox="1"/>
          <p:nvPr/>
        </p:nvSpPr>
        <p:spPr>
          <a:xfrm>
            <a:off x="7190362" y="3352190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network</a:t>
            </a:r>
            <a:endParaRPr lang="en-US" sz="2000" b="1" dirty="0"/>
          </a:p>
        </p:txBody>
      </p:sp>
      <p:sp>
        <p:nvSpPr>
          <p:cNvPr id="201" name="TextBox 200"/>
          <p:cNvSpPr txBox="1"/>
          <p:nvPr/>
        </p:nvSpPr>
        <p:spPr>
          <a:xfrm>
            <a:off x="8073677" y="4581150"/>
            <a:ext cx="800219" cy="17666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err="1" smtClean="0"/>
              <a:t>autosave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(long running)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23565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“Problem Example 1”</a:t>
            </a:r>
            <a:r>
              <a:rPr lang="en-US" sz="3200" dirty="0" smtClean="0">
                <a:solidFill>
                  <a:schemeClr val="tx1"/>
                </a:solidFill>
              </a:rPr>
              <a:t> is solved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4" name="Group 268"/>
          <p:cNvGrpSpPr/>
          <p:nvPr/>
        </p:nvGrpSpPr>
        <p:grpSpPr>
          <a:xfrm>
            <a:off x="3731385" y="1066800"/>
            <a:ext cx="5334000" cy="5715000"/>
            <a:chOff x="4800600" y="1066800"/>
            <a:chExt cx="4267200" cy="5715000"/>
          </a:xfrm>
          <a:solidFill>
            <a:schemeClr val="bg2"/>
          </a:solidFill>
        </p:grpSpPr>
        <p:sp>
          <p:nvSpPr>
            <p:cNvPr id="235" name="Rectangle 234"/>
            <p:cNvSpPr/>
            <p:nvPr/>
          </p:nvSpPr>
          <p:spPr>
            <a:xfrm>
              <a:off x="4800600" y="1066800"/>
              <a:ext cx="4267200" cy="5715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6858000" y="1066800"/>
              <a:ext cx="0" cy="56388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6019800" y="1371600"/>
              <a:ext cx="838200" cy="838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410200" y="2819400"/>
              <a:ext cx="609600" cy="457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019800" y="2819400"/>
              <a:ext cx="533400" cy="5334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858000" y="2895600"/>
              <a:ext cx="4572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791200" y="2819400"/>
              <a:ext cx="228600" cy="457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019800" y="2819400"/>
              <a:ext cx="152400" cy="457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858000" y="2590800"/>
              <a:ext cx="1066800" cy="1219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315200" y="3505200"/>
              <a:ext cx="0" cy="1600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924800" y="3810000"/>
              <a:ext cx="0" cy="15240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410200" y="3276600"/>
              <a:ext cx="0" cy="14478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791200" y="3276600"/>
              <a:ext cx="0" cy="14478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172200" y="3276600"/>
              <a:ext cx="0" cy="15240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553200" y="3352800"/>
              <a:ext cx="0" cy="1371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019800" y="4724400"/>
              <a:ext cx="5334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6019800" y="4724400"/>
              <a:ext cx="1524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791200" y="4724400"/>
              <a:ext cx="2286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410200" y="4724400"/>
              <a:ext cx="6096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019800" y="5334000"/>
              <a:ext cx="838200" cy="6858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858000" y="5105400"/>
              <a:ext cx="4572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6858000" y="5334000"/>
              <a:ext cx="1066800" cy="9144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858000" y="2286000"/>
              <a:ext cx="1752600" cy="19050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019800" y="2209800"/>
              <a:ext cx="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6858000" y="1524000"/>
              <a:ext cx="1676400" cy="5334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8610600" y="4191000"/>
              <a:ext cx="0" cy="2514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8534400" y="1143000"/>
              <a:ext cx="0" cy="3810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4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-152400" y="1600200"/>
            <a:ext cx="4267200" cy="4724400"/>
          </a:xfrm>
          <a:prstGeom prst="rect">
            <a:avLst/>
          </a:prstGeom>
        </p:spPr>
        <p:txBody>
          <a:bodyPr/>
          <a:lstStyle/>
          <a:p>
            <a:pPr marL="628650" lvl="1" indent="-457200"/>
            <a:r>
              <a:rPr lang="en-US" dirty="0" smtClean="0">
                <a:solidFill>
                  <a:schemeClr val="tx2"/>
                </a:solidFill>
              </a:rPr>
              <a:t>Render task </a:t>
            </a:r>
            <a:r>
              <a:rPr lang="en-US" dirty="0" smtClean="0"/>
              <a:t>reads position of all game objects</a:t>
            </a:r>
          </a:p>
          <a:p>
            <a:pPr marL="628650" lvl="1" indent="-457200"/>
            <a:r>
              <a:rPr lang="en-US" dirty="0" smtClean="0">
                <a:solidFill>
                  <a:schemeClr val="tx2"/>
                </a:solidFill>
              </a:rPr>
              <a:t>Physics task </a:t>
            </a:r>
            <a:r>
              <a:rPr lang="en-US" dirty="0" smtClean="0"/>
              <a:t>updates position of all game objects</a:t>
            </a:r>
          </a:p>
          <a:p>
            <a:pPr marL="628650" lvl="1" indent="-457200"/>
            <a:r>
              <a:rPr lang="en-US" i="1" dirty="0" smtClean="0"/>
              <a:t>No interference!</a:t>
            </a:r>
          </a:p>
        </p:txBody>
      </p:sp>
      <p:sp>
        <p:nvSpPr>
          <p:cNvPr id="2" name="Oval 1"/>
          <p:cNvSpPr/>
          <p:nvPr/>
        </p:nvSpPr>
        <p:spPr>
          <a:xfrm>
            <a:off x="5800960" y="2468875"/>
            <a:ext cx="1355155" cy="3429000"/>
          </a:xfrm>
          <a:prstGeom prst="ellipse">
            <a:avLst/>
          </a:prstGeom>
          <a:solidFill>
            <a:schemeClr val="tx1">
              <a:alpha val="8000"/>
            </a:schemeClr>
          </a:solidFill>
          <a:ln w="254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072199" y="316016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Coll. Det. 1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533059" y="316016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Coll. Det. 2</a:t>
            </a:r>
            <a:endParaRPr lang="en-US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039146" y="316016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Coll. Det. 3</a:t>
            </a:r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538411" y="3121760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Coll. Det. 4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922461" y="331256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Render</a:t>
            </a:r>
            <a:endParaRPr lang="en-US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453309" y="339059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Physics</a:t>
            </a:r>
            <a:endParaRPr lang="en-US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189826" y="3352190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network</a:t>
            </a:r>
            <a:endParaRPr lang="en-US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8073141" y="4581150"/>
            <a:ext cx="800219" cy="17666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err="1" smtClean="0"/>
              <a:t>autosave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(long running)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396899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“Problem Example 2” </a:t>
            </a:r>
            <a:r>
              <a:rPr lang="en-US" sz="3200" dirty="0" smtClean="0">
                <a:solidFill>
                  <a:schemeClr val="tx1"/>
                </a:solidFill>
              </a:rPr>
              <a:t>is solved.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4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-194465" y="1143000"/>
            <a:ext cx="4267200" cy="5715000"/>
          </a:xfrm>
          <a:prstGeom prst="rect">
            <a:avLst/>
          </a:prstGeom>
        </p:spPr>
        <p:txBody>
          <a:bodyPr/>
          <a:lstStyle/>
          <a:p>
            <a:pPr marL="628650" lvl="1" indent="-457200"/>
            <a:r>
              <a:rPr lang="en-US" dirty="0">
                <a:solidFill>
                  <a:schemeClr val="tx2"/>
                </a:solidFill>
              </a:rPr>
              <a:t>Physics task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updates position of all game objects</a:t>
            </a:r>
          </a:p>
          <a:p>
            <a:pPr marL="628650" lvl="1" indent="-457200"/>
            <a:r>
              <a:rPr lang="en-US" dirty="0">
                <a:solidFill>
                  <a:schemeClr val="tx2"/>
                </a:solidFill>
              </a:rPr>
              <a:t>Network task</a:t>
            </a:r>
            <a:r>
              <a:rPr lang="en-US" dirty="0"/>
              <a:t> updates position of some objects</a:t>
            </a:r>
          </a:p>
          <a:p>
            <a:pPr marL="628650" lvl="1" indent="-457200"/>
            <a:r>
              <a:rPr lang="en-US" dirty="0"/>
              <a:t>Network updates have priority over physics updates</a:t>
            </a:r>
          </a:p>
          <a:p>
            <a:pPr marL="628650" lvl="1" indent="-457200"/>
            <a:r>
              <a:rPr lang="en-US" dirty="0" smtClean="0"/>
              <a:t>Order of joins establishes precedence!</a:t>
            </a:r>
          </a:p>
        </p:txBody>
      </p:sp>
      <p:grpSp>
        <p:nvGrpSpPr>
          <p:cNvPr id="43" name="Group 268"/>
          <p:cNvGrpSpPr/>
          <p:nvPr/>
        </p:nvGrpSpPr>
        <p:grpSpPr>
          <a:xfrm>
            <a:off x="3731385" y="1066800"/>
            <a:ext cx="5334000" cy="5715000"/>
            <a:chOff x="4800600" y="1066800"/>
            <a:chExt cx="4267200" cy="5715000"/>
          </a:xfrm>
          <a:solidFill>
            <a:schemeClr val="bg2"/>
          </a:solidFill>
        </p:grpSpPr>
        <p:sp>
          <p:nvSpPr>
            <p:cNvPr id="45" name="Rectangle 44"/>
            <p:cNvSpPr/>
            <p:nvPr/>
          </p:nvSpPr>
          <p:spPr>
            <a:xfrm>
              <a:off x="4800600" y="1066800"/>
              <a:ext cx="4267200" cy="5715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6858000" y="1066800"/>
              <a:ext cx="0" cy="56388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019800" y="1371600"/>
              <a:ext cx="838200" cy="838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5410200" y="2819400"/>
              <a:ext cx="609600" cy="457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019800" y="2819400"/>
              <a:ext cx="533400" cy="5334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858000" y="2895600"/>
              <a:ext cx="4572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5791200" y="2819400"/>
              <a:ext cx="228600" cy="457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019800" y="2819400"/>
              <a:ext cx="152400" cy="457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858000" y="2590800"/>
              <a:ext cx="1066800" cy="1219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315200" y="3505200"/>
              <a:ext cx="0" cy="16002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924800" y="3810000"/>
              <a:ext cx="0" cy="15240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410200" y="3276600"/>
              <a:ext cx="0" cy="14478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791200" y="3276600"/>
              <a:ext cx="0" cy="14478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172200" y="3276600"/>
              <a:ext cx="0" cy="15240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553200" y="3352800"/>
              <a:ext cx="0" cy="1371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6019800" y="4724400"/>
              <a:ext cx="5334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019800" y="4724400"/>
              <a:ext cx="1524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791200" y="4724400"/>
              <a:ext cx="2286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410200" y="4724400"/>
              <a:ext cx="6096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019800" y="5334000"/>
              <a:ext cx="838200" cy="6858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6858000" y="5105400"/>
              <a:ext cx="45720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858000" y="5334000"/>
              <a:ext cx="1066800" cy="9144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858000" y="2286000"/>
              <a:ext cx="1752600" cy="19050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019800" y="2209800"/>
              <a:ext cx="0" cy="609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6858000" y="1524000"/>
              <a:ext cx="1676400" cy="5334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8610600" y="4191000"/>
              <a:ext cx="0" cy="25146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8534400" y="1143000"/>
              <a:ext cx="0" cy="381000"/>
            </a:xfrm>
            <a:prstGeom prst="line">
              <a:avLst/>
            </a:prstGeom>
            <a:grpFill/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4072199" y="316016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Coll. Det. 1</a:t>
            </a:r>
            <a:endParaRPr lang="en-US" sz="20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4533059" y="316016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Coll. Det. 2</a:t>
            </a:r>
            <a:endParaRPr lang="en-US" sz="2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5039146" y="316016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Coll. Det. 3</a:t>
            </a:r>
            <a:endParaRPr lang="en-US" sz="2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5538411" y="3121760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Coll. Det. 4</a:t>
            </a:r>
            <a:endParaRPr lang="en-US" sz="20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5922461" y="331256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Render</a:t>
            </a:r>
            <a:endParaRPr lang="en-US" sz="2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6453309" y="3390595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Physics</a:t>
            </a:r>
            <a:endParaRPr lang="en-US" sz="2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7189826" y="3352190"/>
            <a:ext cx="492443" cy="1536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network</a:t>
            </a:r>
            <a:endParaRPr lang="en-US" sz="2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8073141" y="4581150"/>
            <a:ext cx="800219" cy="17666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err="1" smtClean="0"/>
              <a:t>autosave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(long running)</a:t>
            </a:r>
            <a:endParaRPr lang="en-US" sz="2000" b="1" dirty="0"/>
          </a:p>
        </p:txBody>
      </p:sp>
      <p:sp>
        <p:nvSpPr>
          <p:cNvPr id="2" name="Oval 1"/>
          <p:cNvSpPr/>
          <p:nvPr/>
        </p:nvSpPr>
        <p:spPr>
          <a:xfrm>
            <a:off x="6464825" y="2891330"/>
            <a:ext cx="1371600" cy="3429000"/>
          </a:xfrm>
          <a:prstGeom prst="ellipse">
            <a:avLst/>
          </a:prstGeom>
          <a:solidFill>
            <a:schemeClr val="tx1">
              <a:alpha val="8000"/>
            </a:schemeClr>
          </a:solidFill>
          <a:ln w="254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779025" y="4948730"/>
            <a:ext cx="914400" cy="1507067"/>
          </a:xfrm>
          <a:prstGeom prst="ellipse">
            <a:avLst/>
          </a:prstGeom>
          <a:solidFill>
            <a:schemeClr val="tx1">
              <a:alpha val="8000"/>
            </a:schemeClr>
          </a:solidFill>
          <a:ln w="254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57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52400" y="4446440"/>
            <a:ext cx="8791574" cy="2362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lang="en-US" dirty="0" err="1" smtClean="0"/>
              <a:t>Autosave</a:t>
            </a:r>
            <a:r>
              <a:rPr lang="en-US" dirty="0" smtClean="0"/>
              <a:t> now perfectly unnoticeable in background</a:t>
            </a:r>
          </a:p>
          <a:p>
            <a:pPr lvl="1"/>
            <a:r>
              <a:rPr lang="en-US" dirty="0" smtClean="0"/>
              <a:t>Overall </a:t>
            </a:r>
            <a:r>
              <a:rPr lang="en-US" dirty="0" smtClean="0"/>
              <a:t>Speed-Up: </a:t>
            </a:r>
            <a:r>
              <a:rPr lang="en-US" b="1" dirty="0" smtClean="0"/>
              <a:t>3.03x </a:t>
            </a:r>
            <a:r>
              <a:rPr lang="en-US" b="1" dirty="0" smtClean="0"/>
              <a:t>on four-core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(almost completely limited by graphics card)</a:t>
            </a:r>
          </a:p>
          <a:p>
            <a:pPr lvl="1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341"/>
          <a:stretch/>
        </p:blipFill>
        <p:spPr bwMode="auto">
          <a:xfrm>
            <a:off x="709572" y="1074120"/>
            <a:ext cx="6589183" cy="3276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264761" y="279790"/>
            <a:ext cx="2189084" cy="603525"/>
          </a:xfrm>
          <a:prstGeom prst="wedgeRoundRectCallout">
            <a:avLst>
              <a:gd name="adj1" fmla="val -130622"/>
              <a:gd name="adj2" fmla="val 184053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Physics task</a:t>
            </a:r>
            <a:endParaRPr lang="en-US" sz="24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145135" y="395005"/>
            <a:ext cx="1998865" cy="603525"/>
          </a:xfrm>
          <a:prstGeom prst="wedgeRoundRectCallout">
            <a:avLst>
              <a:gd name="adj1" fmla="val -94462"/>
              <a:gd name="adj2" fmla="val 208928"/>
              <a:gd name="adj3" fmla="val 16667"/>
            </a:avLst>
          </a:prstGeom>
          <a:solidFill>
            <a:srgbClr val="FF0000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Render</a:t>
            </a:r>
            <a:endParaRPr lang="en-US" sz="24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766965" y="3697835"/>
            <a:ext cx="2841970" cy="603525"/>
          </a:xfrm>
          <a:prstGeom prst="wedgeRoundRectCallout">
            <a:avLst>
              <a:gd name="adj1" fmla="val -10473"/>
              <a:gd name="adj2" fmla="val -241080"/>
              <a:gd name="adj3" fmla="val 16667"/>
            </a:avLst>
          </a:prstGeom>
          <a:solidFill>
            <a:srgbClr val="006600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+mj-lt"/>
              </a:rPr>
              <a:t>Collision detection</a:t>
            </a:r>
            <a:endParaRPr lang="en-US" sz="2400" b="1" dirty="0" smtClean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920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9360" y="49360"/>
            <a:ext cx="8644639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Overhead:</a:t>
            </a:r>
            <a:br>
              <a:rPr lang="en-US" dirty="0" smtClean="0"/>
            </a:br>
            <a:r>
              <a:rPr lang="en-US" sz="3100" dirty="0" smtClean="0">
                <a:solidFill>
                  <a:schemeClr val="tx1"/>
                </a:solidFill>
              </a:rPr>
              <a:t>How much does all the copying and the indirection cost?</a:t>
            </a: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-9000" contrast="23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5" y="1777585"/>
            <a:ext cx="3962400" cy="481673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-9000" contrast="23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03928"/>
            <a:ext cx="5450525" cy="320424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922055" y="241385"/>
            <a:ext cx="3149210" cy="883315"/>
          </a:xfrm>
          <a:prstGeom prst="wedgeRoundRectCallout">
            <a:avLst>
              <a:gd name="adj1" fmla="val -35584"/>
              <a:gd name="adj2" fmla="val 140259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Only a 5% slowdown in the sequential case</a:t>
            </a:r>
            <a:endParaRPr 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841170" y="587030"/>
            <a:ext cx="3302830" cy="1267365"/>
          </a:xfrm>
          <a:prstGeom prst="wedgeRoundRectCallout">
            <a:avLst>
              <a:gd name="adj1" fmla="val -46741"/>
              <a:gd name="adj2" fmla="val 148874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Some individual tasks slow down much more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(i.e. physics simulation)</a:t>
            </a:r>
            <a:endParaRPr lang="en-US" sz="24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680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533399" y="1047890"/>
            <a:ext cx="8992845" cy="58217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Revisions and Isolation Types simplify the parallelization of applications with tasks that</a:t>
            </a:r>
            <a:endParaRPr lang="en-US" sz="4400" dirty="0" smtClean="0"/>
          </a:p>
          <a:p>
            <a:pPr lvl="1"/>
            <a:r>
              <a:rPr lang="en-US" dirty="0" smtClean="0"/>
              <a:t>Exhibit conflicting accesses to shared data</a:t>
            </a:r>
          </a:p>
          <a:p>
            <a:pPr lvl="1"/>
            <a:r>
              <a:rPr lang="en-US" dirty="0" smtClean="0"/>
              <a:t>Have unpredictable latency</a:t>
            </a:r>
          </a:p>
          <a:p>
            <a:pPr lvl="1"/>
            <a:r>
              <a:rPr lang="en-US" dirty="0" smtClean="0"/>
              <a:t>Have unpredictable data access pattern</a:t>
            </a:r>
          </a:p>
          <a:p>
            <a:pPr lvl="1"/>
            <a:r>
              <a:rPr lang="en-US" dirty="0" smtClean="0"/>
              <a:t>May perform I/O that can not be rolled back</a:t>
            </a:r>
          </a:p>
          <a:p>
            <a:pPr lvl="1"/>
            <a:endParaRPr lang="en-US" sz="3200" dirty="0"/>
          </a:p>
          <a:p>
            <a:pPr>
              <a:buNone/>
            </a:pPr>
            <a:r>
              <a:rPr lang="en-US" dirty="0"/>
              <a:t>Revisions and Isolation Types </a:t>
            </a:r>
            <a:r>
              <a:rPr lang="en-US" dirty="0" smtClean="0"/>
              <a:t>are </a:t>
            </a:r>
          </a:p>
          <a:p>
            <a:pPr lvl="1"/>
            <a:r>
              <a:rPr lang="en-US" dirty="0" smtClean="0"/>
              <a:t>easy to reason about (determinism, isolation)</a:t>
            </a:r>
          </a:p>
          <a:p>
            <a:pPr lvl="1"/>
            <a:r>
              <a:rPr lang="en-US" dirty="0" smtClean="0"/>
              <a:t>have low-enough overhead for many applications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1110" y="202980"/>
            <a:ext cx="7680960" cy="762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47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daan@microsoft.com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sburckha@microsoft.com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External download </a:t>
            </a:r>
            <a:r>
              <a:rPr lang="en-US" dirty="0" smtClean="0"/>
              <a:t>available </a:t>
            </a:r>
            <a:r>
              <a:rPr lang="en-US" dirty="0" smtClean="0"/>
              <a:t>soon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roup 230"/>
          <p:cNvGrpSpPr/>
          <p:nvPr/>
        </p:nvGrpSpPr>
        <p:grpSpPr>
          <a:xfrm>
            <a:off x="4495190" y="318195"/>
            <a:ext cx="1421575" cy="5261485"/>
            <a:chOff x="4495190" y="1047890"/>
            <a:chExt cx="1421575" cy="5261485"/>
          </a:xfrm>
        </p:grpSpPr>
        <p:cxnSp>
          <p:nvCxnSpPr>
            <p:cNvPr id="141" name="Straight Arrow Connector 140"/>
            <p:cNvCxnSpPr>
              <a:endCxn id="142" idx="0"/>
            </p:cNvCxnSpPr>
            <p:nvPr/>
          </p:nvCxnSpPr>
          <p:spPr>
            <a:xfrm rot="5400000">
              <a:off x="4284758" y="2488079"/>
              <a:ext cx="575281" cy="79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Oval 141"/>
            <p:cNvSpPr/>
            <p:nvPr/>
          </p:nvSpPr>
          <p:spPr>
            <a:xfrm>
              <a:off x="4495191" y="2776117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43" name="Straight Arrow Connector 142"/>
            <p:cNvCxnSpPr>
              <a:stCxn id="142" idx="4"/>
              <a:endCxn id="150" idx="0"/>
            </p:cNvCxnSpPr>
            <p:nvPr/>
          </p:nvCxnSpPr>
          <p:spPr>
            <a:xfrm rot="5400000">
              <a:off x="3131417" y="4370321"/>
              <a:ext cx="2881168" cy="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hape 143"/>
            <p:cNvCxnSpPr>
              <a:stCxn id="142" idx="6"/>
              <a:endCxn id="153" idx="0"/>
            </p:cNvCxnSpPr>
            <p:nvPr/>
          </p:nvCxnSpPr>
          <p:spPr>
            <a:xfrm>
              <a:off x="4648811" y="2852927"/>
              <a:ext cx="576075" cy="500059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stCxn id="153" idx="4"/>
              <a:endCxn id="146" idx="0"/>
            </p:cNvCxnSpPr>
            <p:nvPr/>
          </p:nvCxnSpPr>
          <p:spPr>
            <a:xfrm rot="5400000">
              <a:off x="5032861" y="3698631"/>
              <a:ext cx="384050" cy="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/>
            <p:cNvSpPr/>
            <p:nvPr/>
          </p:nvSpPr>
          <p:spPr>
            <a:xfrm>
              <a:off x="5148075" y="3890656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47" name="Shape 146"/>
            <p:cNvCxnSpPr>
              <a:stCxn id="146" idx="6"/>
              <a:endCxn id="154" idx="0"/>
            </p:cNvCxnSpPr>
            <p:nvPr/>
          </p:nvCxnSpPr>
          <p:spPr>
            <a:xfrm>
              <a:off x="5301695" y="3967466"/>
              <a:ext cx="499265" cy="460860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46" idx="4"/>
            </p:cNvCxnSpPr>
            <p:nvPr/>
          </p:nvCxnSpPr>
          <p:spPr>
            <a:xfrm rot="5400000">
              <a:off x="4437582" y="4831579"/>
              <a:ext cx="1574606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/>
            <p:cNvSpPr/>
            <p:nvPr/>
          </p:nvSpPr>
          <p:spPr>
            <a:xfrm>
              <a:off x="4495190" y="5810905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51" name="Straight Arrow Connector 150"/>
            <p:cNvCxnSpPr>
              <a:stCxn id="150" idx="4"/>
            </p:cNvCxnSpPr>
            <p:nvPr/>
          </p:nvCxnSpPr>
          <p:spPr>
            <a:xfrm rot="16200000" flipH="1">
              <a:off x="4399575" y="6136949"/>
              <a:ext cx="344851" cy="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Oval 152"/>
            <p:cNvSpPr/>
            <p:nvPr/>
          </p:nvSpPr>
          <p:spPr>
            <a:xfrm>
              <a:off x="5148076" y="3352986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5724150" y="4428326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55" name="Straight Arrow Connector 154"/>
            <p:cNvCxnSpPr>
              <a:stCxn id="154" idx="4"/>
              <a:endCxn id="167" idx="0"/>
            </p:cNvCxnSpPr>
            <p:nvPr/>
          </p:nvCxnSpPr>
          <p:spPr>
            <a:xfrm rot="5400000">
              <a:off x="5608936" y="4773970"/>
              <a:ext cx="384049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Oval 166"/>
            <p:cNvSpPr/>
            <p:nvPr/>
          </p:nvSpPr>
          <p:spPr>
            <a:xfrm>
              <a:off x="5724150" y="4965995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68" name="Shape 167"/>
            <p:cNvCxnSpPr>
              <a:stCxn id="167" idx="4"/>
              <a:endCxn id="150" idx="6"/>
            </p:cNvCxnSpPr>
            <p:nvPr/>
          </p:nvCxnSpPr>
          <p:spPr>
            <a:xfrm rot="5400000">
              <a:off x="4840835" y="4927590"/>
              <a:ext cx="768100" cy="1152150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6914" name="Picture 2" descr="C:\Users\Daan\AppData\Local\Microsoft\Windows\Temporary Internet Files\Content.IE5\HEXPVHPV\MC900303675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5620" y="1047890"/>
              <a:ext cx="1191145" cy="1197275"/>
            </a:xfrm>
            <a:prstGeom prst="rect">
              <a:avLst/>
            </a:prstGeom>
            <a:noFill/>
          </p:spPr>
        </p:pic>
      </p:grpSp>
      <p:grpSp>
        <p:nvGrpSpPr>
          <p:cNvPr id="232" name="Group 231"/>
          <p:cNvGrpSpPr/>
          <p:nvPr/>
        </p:nvGrpSpPr>
        <p:grpSpPr>
          <a:xfrm>
            <a:off x="6799490" y="393785"/>
            <a:ext cx="1191145" cy="3380860"/>
            <a:chOff x="6799490" y="1009485"/>
            <a:chExt cx="1191145" cy="3380860"/>
          </a:xfrm>
        </p:grpSpPr>
        <p:cxnSp>
          <p:nvCxnSpPr>
            <p:cNvPr id="179" name="Straight Arrow Connector 178"/>
            <p:cNvCxnSpPr/>
            <p:nvPr/>
          </p:nvCxnSpPr>
          <p:spPr>
            <a:xfrm rot="5400000">
              <a:off x="6704272" y="2564094"/>
              <a:ext cx="575281" cy="79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>
              <a:stCxn id="189" idx="4"/>
            </p:cNvCxnSpPr>
            <p:nvPr/>
          </p:nvCxnSpPr>
          <p:spPr>
            <a:xfrm rot="5400000">
              <a:off x="7317958" y="4062683"/>
              <a:ext cx="652885" cy="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7567590" y="3582621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94" name="Straight Arrow Connector 193"/>
            <p:cNvCxnSpPr>
              <a:stCxn id="195" idx="4"/>
              <a:endCxn id="189" idx="0"/>
            </p:cNvCxnSpPr>
            <p:nvPr/>
          </p:nvCxnSpPr>
          <p:spPr>
            <a:xfrm rot="16200000" flipH="1">
              <a:off x="7356971" y="3295191"/>
              <a:ext cx="574857" cy="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194"/>
            <p:cNvSpPr/>
            <p:nvPr/>
          </p:nvSpPr>
          <p:spPr>
            <a:xfrm>
              <a:off x="7567589" y="2854144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97" name="Straight Arrow Connector 196"/>
            <p:cNvCxnSpPr>
              <a:stCxn id="199" idx="4"/>
            </p:cNvCxnSpPr>
            <p:nvPr/>
          </p:nvCxnSpPr>
          <p:spPr>
            <a:xfrm rot="5400000">
              <a:off x="6665073" y="4063902"/>
              <a:ext cx="652885" cy="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Oval 198"/>
            <p:cNvSpPr/>
            <p:nvPr/>
          </p:nvSpPr>
          <p:spPr>
            <a:xfrm>
              <a:off x="6914705" y="3583840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200" name="Straight Arrow Connector 199"/>
            <p:cNvCxnSpPr>
              <a:stCxn id="201" idx="4"/>
              <a:endCxn id="199" idx="0"/>
            </p:cNvCxnSpPr>
            <p:nvPr/>
          </p:nvCxnSpPr>
          <p:spPr>
            <a:xfrm rot="16200000" flipH="1">
              <a:off x="6704086" y="3296410"/>
              <a:ext cx="574857" cy="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Oval 200"/>
            <p:cNvSpPr/>
            <p:nvPr/>
          </p:nvSpPr>
          <p:spPr>
            <a:xfrm>
              <a:off x="6914704" y="2855363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203" name="Straight Arrow Connector 202"/>
            <p:cNvCxnSpPr/>
            <p:nvPr/>
          </p:nvCxnSpPr>
          <p:spPr>
            <a:xfrm rot="5400000">
              <a:off x="7356361" y="2565314"/>
              <a:ext cx="575281" cy="79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stCxn id="201" idx="5"/>
              <a:endCxn id="189" idx="2"/>
            </p:cNvCxnSpPr>
            <p:nvPr/>
          </p:nvCxnSpPr>
          <p:spPr>
            <a:xfrm rot="16200000" flipH="1">
              <a:off x="6970236" y="3062076"/>
              <a:ext cx="672945" cy="52176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>
              <a:stCxn id="195" idx="3"/>
              <a:endCxn id="199" idx="6"/>
            </p:cNvCxnSpPr>
            <p:nvPr/>
          </p:nvCxnSpPr>
          <p:spPr>
            <a:xfrm rot="5400000">
              <a:off x="6991515" y="3062078"/>
              <a:ext cx="675383" cy="52176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2" name="Picture 2" descr="C:\Users\Daan\AppData\Local\Microsoft\Windows\Temporary Internet Files\Content.IE5\HEXPVHPV\MC900303675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99490" y="1009485"/>
              <a:ext cx="1191145" cy="1197275"/>
            </a:xfrm>
            <a:prstGeom prst="rect">
              <a:avLst/>
            </a:prstGeom>
            <a:noFill/>
          </p:spPr>
        </p:pic>
      </p:grpSp>
      <p:grpSp>
        <p:nvGrpSpPr>
          <p:cNvPr id="230" name="Group 229"/>
          <p:cNvGrpSpPr/>
          <p:nvPr/>
        </p:nvGrpSpPr>
        <p:grpSpPr>
          <a:xfrm>
            <a:off x="1730028" y="279797"/>
            <a:ext cx="1881845" cy="6106388"/>
            <a:chOff x="1730028" y="279797"/>
            <a:chExt cx="1881845" cy="6106388"/>
          </a:xfrm>
        </p:grpSpPr>
        <p:cxnSp>
          <p:nvCxnSpPr>
            <p:cNvPr id="92" name="Straight Arrow Connector 91"/>
            <p:cNvCxnSpPr>
              <a:endCxn id="93" idx="0"/>
            </p:cNvCxnSpPr>
            <p:nvPr/>
          </p:nvCxnSpPr>
          <p:spPr>
            <a:xfrm rot="5400000">
              <a:off x="1519598" y="643050"/>
              <a:ext cx="575281" cy="79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1730031" y="931088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94" name="Straight Arrow Connector 93"/>
            <p:cNvCxnSpPr>
              <a:stCxn id="93" idx="4"/>
              <a:endCxn id="102" idx="0"/>
            </p:cNvCxnSpPr>
            <p:nvPr/>
          </p:nvCxnSpPr>
          <p:spPr>
            <a:xfrm rot="5400000">
              <a:off x="788711" y="2102836"/>
              <a:ext cx="2036259" cy="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hape 95"/>
            <p:cNvCxnSpPr>
              <a:stCxn id="93" idx="6"/>
              <a:endCxn id="106" idx="0"/>
            </p:cNvCxnSpPr>
            <p:nvPr/>
          </p:nvCxnSpPr>
          <p:spPr>
            <a:xfrm>
              <a:off x="1883651" y="1007898"/>
              <a:ext cx="576075" cy="500059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106" idx="4"/>
              <a:endCxn id="98" idx="0"/>
            </p:cNvCxnSpPr>
            <p:nvPr/>
          </p:nvCxnSpPr>
          <p:spPr>
            <a:xfrm rot="5400000">
              <a:off x="2267701" y="1853602"/>
              <a:ext cx="384050" cy="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2382915" y="2045627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99" name="Shape 98"/>
            <p:cNvCxnSpPr>
              <a:stCxn id="98" idx="6"/>
              <a:endCxn id="107" idx="0"/>
            </p:cNvCxnSpPr>
            <p:nvPr/>
          </p:nvCxnSpPr>
          <p:spPr>
            <a:xfrm>
              <a:off x="2536535" y="2122437"/>
              <a:ext cx="499265" cy="460860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8" idx="4"/>
              <a:endCxn id="101" idx="0"/>
            </p:cNvCxnSpPr>
            <p:nvPr/>
          </p:nvCxnSpPr>
          <p:spPr>
            <a:xfrm rot="5400000">
              <a:off x="2267700" y="2391272"/>
              <a:ext cx="384050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/>
            <p:cNvSpPr/>
            <p:nvPr/>
          </p:nvSpPr>
          <p:spPr>
            <a:xfrm>
              <a:off x="2382915" y="2583297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1730029" y="3120967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03" name="Straight Arrow Connector 102"/>
            <p:cNvCxnSpPr>
              <a:stCxn id="102" idx="4"/>
              <a:endCxn id="114" idx="0"/>
            </p:cNvCxnSpPr>
            <p:nvPr/>
          </p:nvCxnSpPr>
          <p:spPr>
            <a:xfrm rot="16200000" flipH="1">
              <a:off x="1634414" y="3447011"/>
              <a:ext cx="344851" cy="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hape 103"/>
            <p:cNvCxnSpPr>
              <a:stCxn id="101" idx="4"/>
              <a:endCxn id="102" idx="6"/>
            </p:cNvCxnSpPr>
            <p:nvPr/>
          </p:nvCxnSpPr>
          <p:spPr>
            <a:xfrm rot="5400000">
              <a:off x="1941257" y="2679309"/>
              <a:ext cx="460860" cy="576076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2382916" y="1507957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2958990" y="2583297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08" name="Straight Arrow Connector 107"/>
            <p:cNvCxnSpPr>
              <a:stCxn id="107" idx="4"/>
              <a:endCxn id="134" idx="0"/>
            </p:cNvCxnSpPr>
            <p:nvPr/>
          </p:nvCxnSpPr>
          <p:spPr>
            <a:xfrm rot="5400000">
              <a:off x="2306502" y="3466215"/>
              <a:ext cx="1458596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/>
            <p:cNvSpPr/>
            <p:nvPr/>
          </p:nvSpPr>
          <p:spPr>
            <a:xfrm>
              <a:off x="1730030" y="3619438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15" name="Straight Arrow Connector 114"/>
            <p:cNvCxnSpPr>
              <a:stCxn id="114" idx="4"/>
              <a:endCxn id="122" idx="4"/>
            </p:cNvCxnSpPr>
            <p:nvPr/>
          </p:nvCxnSpPr>
          <p:spPr>
            <a:xfrm rot="5400000">
              <a:off x="711900" y="4867996"/>
              <a:ext cx="2189879" cy="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hape 116"/>
            <p:cNvCxnSpPr>
              <a:stCxn id="114" idx="6"/>
              <a:endCxn id="125" idx="0"/>
            </p:cNvCxnSpPr>
            <p:nvPr/>
          </p:nvCxnSpPr>
          <p:spPr>
            <a:xfrm>
              <a:off x="1883650" y="3696248"/>
              <a:ext cx="576075" cy="500059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25" idx="4"/>
              <a:endCxn id="119" idx="0"/>
            </p:cNvCxnSpPr>
            <p:nvPr/>
          </p:nvCxnSpPr>
          <p:spPr>
            <a:xfrm rot="5400000">
              <a:off x="2267700" y="4541952"/>
              <a:ext cx="384050" cy="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2382914" y="4733977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20" name="Straight Arrow Connector 119"/>
            <p:cNvCxnSpPr>
              <a:stCxn id="119" idx="4"/>
              <a:endCxn id="121" idx="0"/>
            </p:cNvCxnSpPr>
            <p:nvPr/>
          </p:nvCxnSpPr>
          <p:spPr>
            <a:xfrm rot="5400000">
              <a:off x="2267699" y="5079622"/>
              <a:ext cx="384050" cy="158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/>
            <p:cNvSpPr/>
            <p:nvPr/>
          </p:nvSpPr>
          <p:spPr>
            <a:xfrm>
              <a:off x="2382914" y="5271647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1730028" y="5809317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23" name="Shape 122"/>
            <p:cNvCxnSpPr>
              <a:stCxn id="121" idx="4"/>
              <a:endCxn id="122" idx="6"/>
            </p:cNvCxnSpPr>
            <p:nvPr/>
          </p:nvCxnSpPr>
          <p:spPr>
            <a:xfrm rot="5400000">
              <a:off x="1941256" y="5367659"/>
              <a:ext cx="460860" cy="576076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/>
            <p:cNvSpPr/>
            <p:nvPr/>
          </p:nvSpPr>
          <p:spPr>
            <a:xfrm>
              <a:off x="2382915" y="4196307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30" name="Straight Arrow Connector 129"/>
            <p:cNvCxnSpPr>
              <a:stCxn id="122" idx="4"/>
            </p:cNvCxnSpPr>
            <p:nvPr/>
          </p:nvCxnSpPr>
          <p:spPr>
            <a:xfrm rot="16200000" flipH="1">
              <a:off x="1595215" y="6174559"/>
              <a:ext cx="423249" cy="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2958990" y="4195513"/>
              <a:ext cx="153620" cy="1536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135" name="Shape 134"/>
            <p:cNvCxnSpPr>
              <a:stCxn id="134" idx="4"/>
              <a:endCxn id="119" idx="6"/>
            </p:cNvCxnSpPr>
            <p:nvPr/>
          </p:nvCxnSpPr>
          <p:spPr>
            <a:xfrm rot="5400000">
              <a:off x="2555340" y="4330327"/>
              <a:ext cx="461654" cy="499266"/>
            </a:xfrm>
            <a:prstGeom prst="curved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9" name="Group 228"/>
            <p:cNvGrpSpPr/>
            <p:nvPr/>
          </p:nvGrpSpPr>
          <p:grpSpPr>
            <a:xfrm>
              <a:off x="2574939" y="279797"/>
              <a:ext cx="1036934" cy="960119"/>
              <a:chOff x="2574939" y="279797"/>
              <a:chExt cx="1036934" cy="960119"/>
            </a:xfrm>
          </p:grpSpPr>
          <p:cxnSp>
            <p:nvCxnSpPr>
              <p:cNvPr id="215" name="Straight Connector 214"/>
              <p:cNvCxnSpPr/>
              <p:nvPr/>
            </p:nvCxnSpPr>
            <p:spPr>
              <a:xfrm rot="16200000" flipH="1">
                <a:off x="2540192" y="908900"/>
                <a:ext cx="365762" cy="296267"/>
              </a:xfrm>
              <a:prstGeom prst="line">
                <a:avLst/>
              </a:prstGeom>
              <a:ln w="114300">
                <a:solidFill>
                  <a:srgbClr val="006600"/>
                </a:solidFill>
                <a:tailEnd type="non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5400000" flipH="1" flipV="1">
                <a:off x="2728563" y="356606"/>
                <a:ext cx="960119" cy="806501"/>
              </a:xfrm>
              <a:prstGeom prst="line">
                <a:avLst/>
              </a:prstGeom>
              <a:ln w="114300">
                <a:solidFill>
                  <a:srgbClr val="006600"/>
                </a:solidFill>
                <a:tailEnd type="non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3345" y="164575"/>
            <a:ext cx="3571665" cy="318761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accent5"/>
                </a:solidFill>
                <a:latin typeface="Consolas" pitchFamily="49" charset="0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x = 0;</a:t>
            </a:r>
          </a:p>
          <a:p>
            <a:r>
              <a:rPr lang="en-US" dirty="0" err="1" smtClean="0">
                <a:solidFill>
                  <a:schemeClr val="accent5"/>
                </a:solidFill>
                <a:latin typeface="Consolas" pitchFamily="49" charset="0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y = 0;</a:t>
            </a:r>
          </a:p>
          <a:p>
            <a:r>
              <a:rPr lang="en-US" dirty="0" smtClean="0">
                <a:solidFill>
                  <a:schemeClr val="accent5"/>
                </a:solidFill>
                <a:latin typeface="Consolas" pitchFamily="49" charset="0"/>
              </a:rPr>
              <a:t>task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t = </a:t>
            </a:r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fork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{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  </a:t>
            </a:r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(x==0) y++;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}</a:t>
            </a:r>
          </a:p>
          <a:p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(y==0) x++;</a:t>
            </a:r>
          </a:p>
          <a:p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join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t;</a:t>
            </a:r>
          </a:p>
          <a:p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  <a:p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  <a:p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  <a:p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1930" y="3467405"/>
            <a:ext cx="3571665" cy="318761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accent5"/>
                </a:solidFill>
                <a:latin typeface="Consolas" pitchFamily="49" charset="0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x = 0;</a:t>
            </a:r>
          </a:p>
          <a:p>
            <a:r>
              <a:rPr lang="en-US" dirty="0" err="1" smtClean="0">
                <a:solidFill>
                  <a:schemeClr val="accent5"/>
                </a:solidFill>
                <a:latin typeface="Consolas" pitchFamily="49" charset="0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y = 0;</a:t>
            </a:r>
          </a:p>
          <a:p>
            <a:r>
              <a:rPr lang="en-US" dirty="0" smtClean="0">
                <a:solidFill>
                  <a:schemeClr val="accent5"/>
                </a:solidFill>
                <a:latin typeface="Consolas" pitchFamily="49" charset="0"/>
              </a:rPr>
              <a:t>task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t = </a:t>
            </a:r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fork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{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 </a:t>
            </a:r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atomic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{ </a:t>
            </a:r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(x==0) y++; }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}</a:t>
            </a:r>
          </a:p>
          <a:p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atomic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{ </a:t>
            </a:r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(y==0) x++; }</a:t>
            </a:r>
          </a:p>
          <a:p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join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t;</a:t>
            </a:r>
          </a:p>
          <a:p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  <a:p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  <a:p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  <a:p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4025" y="3467405"/>
            <a:ext cx="3571665" cy="318761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5"/>
                </a:solidFill>
                <a:latin typeface="Consolas" pitchFamily="49" charset="0"/>
              </a:rPr>
              <a:t>versioned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&lt;</a:t>
            </a:r>
            <a:r>
              <a:rPr lang="en-US" dirty="0" err="1" smtClean="0">
                <a:solidFill>
                  <a:schemeClr val="accent5"/>
                </a:solidFill>
                <a:latin typeface="Consolas" pitchFamily="49" charset="0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&gt; x = 0;</a:t>
            </a:r>
          </a:p>
          <a:p>
            <a:r>
              <a:rPr lang="en-US" dirty="0" smtClean="0">
                <a:solidFill>
                  <a:schemeClr val="accent5"/>
                </a:solidFill>
                <a:latin typeface="Consolas" pitchFamily="49" charset="0"/>
              </a:rPr>
              <a:t>versioned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&lt;</a:t>
            </a:r>
            <a:r>
              <a:rPr lang="en-US" dirty="0" err="1" smtClean="0">
                <a:solidFill>
                  <a:schemeClr val="accent5"/>
                </a:solidFill>
                <a:latin typeface="Consolas" pitchFamily="49" charset="0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&gt; y = 0;</a:t>
            </a:r>
          </a:p>
          <a:p>
            <a:r>
              <a:rPr lang="en-US" dirty="0" smtClean="0">
                <a:solidFill>
                  <a:schemeClr val="accent5"/>
                </a:solidFill>
                <a:latin typeface="Consolas" pitchFamily="49" charset="0"/>
              </a:rPr>
              <a:t>revision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r = </a:t>
            </a:r>
            <a:r>
              <a:rPr lang="en-US" dirty="0" err="1" smtClean="0">
                <a:solidFill>
                  <a:schemeClr val="accent6"/>
                </a:solidFill>
                <a:latin typeface="Consolas" pitchFamily="49" charset="0"/>
              </a:rPr>
              <a:t>rfork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{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  </a:t>
            </a:r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(x==0) y++;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}</a:t>
            </a:r>
          </a:p>
          <a:p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(y==0) x++;</a:t>
            </a:r>
          </a:p>
          <a:p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join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r;</a:t>
            </a:r>
          </a:p>
          <a:p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  <a:p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  <a:p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5980" y="126170"/>
            <a:ext cx="1805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Sequential Consistency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4260" y="2859479"/>
            <a:ext cx="1805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Transactional </a:t>
            </a:r>
          </a:p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37160" y="2814520"/>
            <a:ext cx="1805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Concurrent </a:t>
            </a:r>
          </a:p>
          <a:p>
            <a:r>
              <a:rPr lang="en-US" dirty="0" smtClean="0"/>
              <a:t>Revisions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51750" y="2392065"/>
            <a:ext cx="3456450" cy="883315"/>
          </a:xfrm>
          <a:prstGeom prst="rect">
            <a:avLst/>
          </a:prstGeom>
          <a:solidFill>
            <a:schemeClr val="tx1">
              <a:alpha val="7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assert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(   (x==0 &amp;&amp; y==1)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      || (x==1 &amp;&amp; y==0)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      || (x==1 &amp;&amp; y==1));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0335" y="5694895"/>
            <a:ext cx="3456450" cy="883315"/>
          </a:xfrm>
          <a:prstGeom prst="rect">
            <a:avLst/>
          </a:prstGeom>
          <a:solidFill>
            <a:schemeClr val="tx1">
              <a:alpha val="7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tlCol="0" anchor="ctr"/>
          <a:lstStyle/>
          <a:p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assert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(   (x==0 &amp;&amp; y==1)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      || (x==1 &amp;&amp; y==0));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2430" y="5694895"/>
            <a:ext cx="3456450" cy="883315"/>
          </a:xfrm>
          <a:prstGeom prst="rect">
            <a:avLst/>
          </a:prstGeom>
          <a:solidFill>
            <a:schemeClr val="tx1">
              <a:alpha val="7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91440" rtlCol="0" anchor="ctr"/>
          <a:lstStyle/>
          <a:p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assert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(x==1 &amp;&amp; y==1);</a:t>
            </a:r>
          </a:p>
          <a:p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29295" y="4120290"/>
            <a:ext cx="5146270" cy="2534730"/>
          </a:xfrm>
          <a:prstGeom prst="rect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= Shared Data and Tasks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72877" y="5003605"/>
            <a:ext cx="3381251" cy="76501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Shared Data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2024" y="4187999"/>
            <a:ext cx="1241515" cy="5138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Reader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1824" y="4360038"/>
            <a:ext cx="1382326" cy="3952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Mutator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98130" y="4465935"/>
            <a:ext cx="1365015" cy="43476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Reader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39474" y="817460"/>
            <a:ext cx="8604525" cy="36100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None/>
            </a:pPr>
            <a:r>
              <a:rPr lang="en-US" sz="4000" dirty="0" smtClean="0"/>
              <a:t>Example: Office application</a:t>
            </a:r>
          </a:p>
          <a:p>
            <a:pPr marL="630238" lvl="2" indent="-285750"/>
            <a:r>
              <a:rPr lang="en-US" sz="3200" dirty="0" smtClean="0"/>
              <a:t>Save the document</a:t>
            </a:r>
          </a:p>
          <a:p>
            <a:pPr marL="630238" lvl="2" indent="-285750"/>
            <a:r>
              <a:rPr lang="en-US" sz="3200" dirty="0" smtClean="0"/>
              <a:t>React to keyboard input by the user</a:t>
            </a:r>
          </a:p>
          <a:p>
            <a:pPr marL="630238" lvl="2" indent="-285750"/>
            <a:r>
              <a:rPr lang="en-US" sz="3200" dirty="0" smtClean="0"/>
              <a:t>Perform a spellcheck in the background</a:t>
            </a:r>
          </a:p>
          <a:p>
            <a:pPr marL="630238" lvl="2" indent="-285750"/>
            <a:r>
              <a:rPr lang="en-US" sz="3200" dirty="0" smtClean="0"/>
              <a:t>Exchange updates with </a:t>
            </a:r>
            <a:r>
              <a:rPr lang="en-US" sz="3200" dirty="0" smtClean="0"/>
              <a:t>remote </a:t>
            </a:r>
            <a:r>
              <a:rPr lang="en-US" sz="3200" dirty="0" smtClean="0"/>
              <a:t>users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74940" y="5963730"/>
            <a:ext cx="1382326" cy="3952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Mutator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5925325"/>
            <a:ext cx="1241515" cy="5138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Reader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3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04635" y="279788"/>
            <a:ext cx="998530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x = 0</a:t>
            </a: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rot="5400000">
            <a:off x="3535064" y="1047889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727090" y="1355128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3534270" y="1776790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304635" y="2046418"/>
            <a:ext cx="998530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x += 1</a:t>
            </a:r>
          </a:p>
        </p:txBody>
      </p:sp>
      <p:cxnSp>
        <p:nvCxnSpPr>
          <p:cNvPr id="9" name="Straight Arrow Connector 8"/>
          <p:cNvCxnSpPr>
            <a:stCxn id="8" idx="2"/>
            <a:endCxn id="26" idx="0"/>
          </p:cNvCxnSpPr>
          <p:nvPr/>
        </p:nvCxnSpPr>
        <p:spPr>
          <a:xfrm rot="5400000">
            <a:off x="2824574" y="3525009"/>
            <a:ext cx="1958653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725620" y="2046418"/>
            <a:ext cx="998530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x += 2</a:t>
            </a:r>
          </a:p>
        </p:txBody>
      </p:sp>
      <p:cxnSp>
        <p:nvCxnSpPr>
          <p:cNvPr id="13" name="Shape 12"/>
          <p:cNvCxnSpPr>
            <a:stCxn id="6" idx="6"/>
            <a:endCxn id="12" idx="0"/>
          </p:cNvCxnSpPr>
          <p:nvPr/>
        </p:nvCxnSpPr>
        <p:spPr>
          <a:xfrm>
            <a:off x="3880710" y="1431938"/>
            <a:ext cx="1344175" cy="614480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693095" y="3813050"/>
            <a:ext cx="1881845" cy="1036935"/>
          </a:xfrm>
          <a:prstGeom prst="wedgeRoundRectCallout">
            <a:avLst>
              <a:gd name="adj1" fmla="val 104869"/>
              <a:gd name="adj2" fmla="val 20127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merge(1,2,0)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  <a:sym typeface="Euclid Symbol"/>
              </a:rPr>
              <a:t>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4956049" y="2813725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148075" y="3120962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146605" y="3813048"/>
            <a:ext cx="998530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x += 3</a:t>
            </a:r>
          </a:p>
        </p:txBody>
      </p:sp>
      <p:cxnSp>
        <p:nvCxnSpPr>
          <p:cNvPr id="23" name="Shape 22"/>
          <p:cNvCxnSpPr>
            <a:endCxn id="22" idx="0"/>
          </p:cNvCxnSpPr>
          <p:nvPr/>
        </p:nvCxnSpPr>
        <p:spPr>
          <a:xfrm>
            <a:off x="5301695" y="3198568"/>
            <a:ext cx="1344175" cy="614480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955255" y="3543420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148075" y="3813050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727090" y="4504336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3534270" y="4925998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727090" y="5195628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3534270" y="5617290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728560" y="5925325"/>
            <a:ext cx="2150680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assert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( x==6 )</a:t>
            </a:r>
          </a:p>
        </p:txBody>
      </p:sp>
      <p:cxnSp>
        <p:nvCxnSpPr>
          <p:cNvPr id="32" name="Shape 31"/>
          <p:cNvCxnSpPr>
            <a:stCxn id="25" idx="4"/>
            <a:endCxn id="26" idx="6"/>
          </p:cNvCxnSpPr>
          <p:nvPr/>
        </p:nvCxnSpPr>
        <p:spPr>
          <a:xfrm rot="5400000">
            <a:off x="4245560" y="3601821"/>
            <a:ext cx="614476" cy="1344175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hape 33"/>
          <p:cNvCxnSpPr>
            <a:stCxn id="22" idx="2"/>
            <a:endCxn id="28" idx="6"/>
          </p:cNvCxnSpPr>
          <p:nvPr/>
        </p:nvCxnSpPr>
        <p:spPr>
          <a:xfrm rot="5400000">
            <a:off x="4783228" y="3409795"/>
            <a:ext cx="960125" cy="2765160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ular Callout 34"/>
          <p:cNvSpPr/>
          <p:nvPr/>
        </p:nvSpPr>
        <p:spPr>
          <a:xfrm>
            <a:off x="654690" y="5118820"/>
            <a:ext cx="1881845" cy="1036935"/>
          </a:xfrm>
          <a:prstGeom prst="wedgeRoundRectCallout">
            <a:avLst>
              <a:gd name="adj1" fmla="val 106320"/>
              <a:gd name="adj2" fmla="val -33836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merge(3,5,2) 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  <a:sym typeface="Euclid Symbol"/>
              </a:rPr>
              <a:t>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6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419850" y="1086295"/>
            <a:ext cx="1075340" cy="3418045"/>
            <a:chOff x="3419850" y="1086295"/>
            <a:chExt cx="1075340" cy="3418045"/>
          </a:xfrm>
        </p:grpSpPr>
        <p:sp>
          <p:nvSpPr>
            <p:cNvPr id="40" name="Oval 39"/>
            <p:cNvSpPr/>
            <p:nvPr/>
          </p:nvSpPr>
          <p:spPr>
            <a:xfrm>
              <a:off x="3458255" y="4081885"/>
              <a:ext cx="307240" cy="3072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1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4187950" y="4197100"/>
              <a:ext cx="307240" cy="3072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2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3419850" y="1086295"/>
              <a:ext cx="307240" cy="3072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0</a:t>
              </a:r>
            </a:p>
          </p:txBody>
        </p:sp>
      </p:grpSp>
      <p:sp>
        <p:nvSpPr>
          <p:cNvPr id="43" name="Oval 42"/>
          <p:cNvSpPr/>
          <p:nvPr/>
        </p:nvSpPr>
        <p:spPr>
          <a:xfrm>
            <a:off x="3458255" y="4811580"/>
            <a:ext cx="307240" cy="3072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3</a:t>
            </a:r>
          </a:p>
        </p:txBody>
      </p:sp>
      <p:sp>
        <p:nvSpPr>
          <p:cNvPr id="44" name="Oval 43"/>
          <p:cNvSpPr/>
          <p:nvPr/>
        </p:nvSpPr>
        <p:spPr>
          <a:xfrm>
            <a:off x="4187950" y="4926795"/>
            <a:ext cx="307240" cy="3072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5</a:t>
            </a:r>
          </a:p>
        </p:txBody>
      </p:sp>
      <p:sp>
        <p:nvSpPr>
          <p:cNvPr id="45" name="Oval 44"/>
          <p:cNvSpPr/>
          <p:nvPr/>
        </p:nvSpPr>
        <p:spPr>
          <a:xfrm>
            <a:off x="4879240" y="2737710"/>
            <a:ext cx="307240" cy="3072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5" grpId="0" animBg="1"/>
      <p:bldP spid="43" grpId="0" animBg="1"/>
      <p:bldP spid="44" grpId="0" animBg="1"/>
      <p:bldP spid="4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01070" y="395005"/>
            <a:ext cx="6118452" cy="527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16285" y="471815"/>
            <a:ext cx="8143665" cy="514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5263290" y="1"/>
            <a:ext cx="3880711" cy="971080"/>
          </a:xfrm>
          <a:prstGeom prst="wedgeRoundRectCallout">
            <a:avLst>
              <a:gd name="adj1" fmla="val -67600"/>
              <a:gd name="adj2" fmla="val 59660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By construction, there is no ‘global’ state: just local state for each revision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455899" y="3158945"/>
            <a:ext cx="3569861" cy="961345"/>
          </a:xfrm>
          <a:prstGeom prst="wedgeRoundRectCallout">
            <a:avLst>
              <a:gd name="adj1" fmla="val -45330"/>
              <a:gd name="adj2" fmla="val -150060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State is simply a (partial) function from a location to a value 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Semantics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43014" y="1662370"/>
            <a:ext cx="8600986" cy="334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577881" y="471815"/>
            <a:ext cx="4339766" cy="1036935"/>
          </a:xfrm>
          <a:prstGeom prst="wedgeRoundRectCallout">
            <a:avLst>
              <a:gd name="adj1" fmla="val -27561"/>
              <a:gd name="adj2" fmla="val 65678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For some revision </a:t>
            </a:r>
            <a:r>
              <a:rPr lang="en-US" sz="2000" i="1" dirty="0" smtClean="0">
                <a:solidFill>
                  <a:schemeClr val="tx1"/>
                </a:solidFill>
                <a:latin typeface="Euclid" pitchFamily="18" charset="0"/>
              </a:rPr>
              <a:t>r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, with snapshot 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  <a:sym typeface="Euclid Symbol"/>
              </a:rPr>
              <a:t>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sym typeface="Euclid Symbol"/>
              </a:rPr>
              <a:t> and local modifications 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  <a:sym typeface="Euclid Symbol"/>
              </a:rPr>
              <a:t>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sym typeface="Euclid Symbol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sym typeface="Euclid Symbol"/>
              </a:rPr>
              <a:t>and an expression context with hole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sym typeface="Euclid Symbol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Euclid" pitchFamily="18" charset="0"/>
                <a:sym typeface="Euclid Symbol"/>
              </a:rPr>
              <a:t>(</a:t>
            </a:r>
            <a:r>
              <a:rPr lang="en-US" sz="2000" i="1" dirty="0" smtClean="0">
                <a:solidFill>
                  <a:schemeClr val="tx1"/>
                </a:solidFill>
                <a:latin typeface="+mj-lt"/>
                <a:sym typeface="Euclid Symbol"/>
              </a:rPr>
              <a:t></a:t>
            </a:r>
            <a:r>
              <a:rPr lang="en-US" sz="2000" i="1" dirty="0" err="1" smtClean="0">
                <a:solidFill>
                  <a:schemeClr val="tx1"/>
                </a:solidFill>
                <a:latin typeface="Euclid" pitchFamily="18" charset="0"/>
                <a:sym typeface="Euclid Symbol"/>
              </a:rPr>
              <a:t>x.e</a:t>
            </a:r>
            <a:r>
              <a:rPr lang="en-US" sz="2000" dirty="0" smtClean="0">
                <a:solidFill>
                  <a:schemeClr val="tx1"/>
                </a:solidFill>
                <a:latin typeface="Euclid" pitchFamily="18" charset="0"/>
                <a:sym typeface="Euclid Symbol"/>
              </a:rPr>
              <a:t>)</a:t>
            </a:r>
            <a:r>
              <a:rPr lang="en-US" sz="2000" i="1" dirty="0" smtClean="0">
                <a:solidFill>
                  <a:schemeClr val="tx1"/>
                </a:solidFill>
                <a:latin typeface="Euclid" pitchFamily="18" charset="0"/>
                <a:sym typeface="Euclid Symbol"/>
              </a:rPr>
              <a:t> v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031391" y="164576"/>
            <a:ext cx="3112610" cy="1228960"/>
          </a:xfrm>
          <a:prstGeom prst="wedgeRoundRectCallout">
            <a:avLst>
              <a:gd name="adj1" fmla="val -14751"/>
              <a:gd name="adj2" fmla="val 217559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the state is a composition of the root snapshot 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  <a:sym typeface="Euclid Symbol"/>
              </a:rPr>
              <a:t>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sym typeface="Euclid Symbol"/>
              </a:rPr>
              <a:t> and local modifications 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  <a:sym typeface="Euclid Symbol"/>
              </a:rPr>
              <a:t>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223415" y="5349249"/>
            <a:ext cx="2726755" cy="1508751"/>
          </a:xfrm>
          <a:prstGeom prst="wedgeRoundRectCallout">
            <a:avLst>
              <a:gd name="adj1" fmla="val 24607"/>
              <a:gd name="adj2" fmla="val -110692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On a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fork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, the snapshot of the new revision </a:t>
            </a:r>
            <a:r>
              <a:rPr lang="en-US" sz="2000" i="1" dirty="0" smtClean="0">
                <a:solidFill>
                  <a:schemeClr val="tx1"/>
                </a:solidFill>
                <a:latin typeface="Euclid" pitchFamily="18" charset="0"/>
              </a:rPr>
              <a:t>r</a:t>
            </a:r>
            <a:r>
              <a:rPr lang="en-US" sz="2000" i="1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is the current state:  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  <a:sym typeface="Euclid Symbol"/>
              </a:rPr>
              <a:t>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sym typeface="Euclid Symbol"/>
              </a:rPr>
              <a:t>::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  <a:sym typeface="Euclid Symbol"/>
              </a:rPr>
              <a:t>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651750" y="5310845"/>
            <a:ext cx="3264425" cy="1267365"/>
          </a:xfrm>
          <a:prstGeom prst="wedgeRoundRectCallout">
            <a:avLst>
              <a:gd name="adj1" fmla="val 70294"/>
              <a:gd name="adj2" fmla="val -103205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On a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join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, the writes of the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joinee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Euclid" pitchFamily="18" charset="0"/>
              </a:rPr>
              <a:t>r</a:t>
            </a:r>
            <a:r>
              <a:rPr lang="en-US" sz="2000" i="1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take priority over the writes of  the current revision: </a:t>
            </a:r>
            <a:r>
              <a:rPr lang="en-US" sz="2000" i="1" dirty="0" smtClean="0">
                <a:solidFill>
                  <a:schemeClr val="tx1"/>
                </a:solidFill>
                <a:sym typeface="Euclid Symbol"/>
              </a:rPr>
              <a:t>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sym typeface="Euclid Symbol"/>
              </a:rPr>
              <a:t>::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  <a:sym typeface="Euclid Symbol"/>
              </a:rPr>
              <a:t>’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merge: per location (type)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53540" y="1047890"/>
            <a:ext cx="8850250" cy="2287760"/>
            <a:chOff x="289690" y="2008015"/>
            <a:chExt cx="8850250" cy="228776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289690" y="2008015"/>
              <a:ext cx="791527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462665" y="2562225"/>
              <a:ext cx="8677275" cy="173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3917920" y="5387654"/>
            <a:ext cx="5141694" cy="1113745"/>
            <a:chOff x="1767240" y="5102210"/>
            <a:chExt cx="4648200" cy="89992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1767240" y="5102210"/>
              <a:ext cx="46482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1768435" y="5621135"/>
              <a:ext cx="45339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ounded Rectangular Callout 11"/>
          <p:cNvSpPr/>
          <p:nvPr/>
        </p:nvSpPr>
        <p:spPr>
          <a:xfrm>
            <a:off x="0" y="1892800"/>
            <a:ext cx="2110470" cy="652886"/>
          </a:xfrm>
          <a:prstGeom prst="wedgeRoundRectCallout">
            <a:avLst>
              <a:gd name="adj1" fmla="val 98404"/>
              <a:gd name="adj2" fmla="val -49133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On a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join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, using a merge function.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722680" y="625435"/>
            <a:ext cx="2421321" cy="1113746"/>
          </a:xfrm>
          <a:prstGeom prst="wedgeRoundRectCallout">
            <a:avLst>
              <a:gd name="adj1" fmla="val 14563"/>
              <a:gd name="adj2" fmla="val 97615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No conflict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if a location was not written in the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joinee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108200" y="3467405"/>
            <a:ext cx="2726755" cy="1267365"/>
          </a:xfrm>
          <a:prstGeom prst="wedgeRoundRectCallout">
            <a:avLst>
              <a:gd name="adj1" fmla="val 34423"/>
              <a:gd name="adj2" fmla="val -105353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No conflict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if a location was unmodified in the current revision, use the value of the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joinee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998864" y="3659430"/>
            <a:ext cx="2765161" cy="844910"/>
          </a:xfrm>
          <a:prstGeom prst="wedgeRoundRectCallout">
            <a:avLst>
              <a:gd name="adj1" fmla="val 57517"/>
              <a:gd name="adj2" fmla="val -102212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Conflict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otherwise, use a location/type specific merge function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sp>
        <p:nvSpPr>
          <p:cNvPr id="1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54690" y="5195629"/>
            <a:ext cx="8308850" cy="111374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+mj-lt"/>
              </a:rPr>
              <a:t>Standard merges: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conflict?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4423870" cy="5334000"/>
          </a:xfrm>
        </p:spPr>
        <p:txBody>
          <a:bodyPr/>
          <a:lstStyle/>
          <a:p>
            <a:r>
              <a:rPr lang="en-US" dirty="0" smtClean="0"/>
              <a:t>Merge is only called </a:t>
            </a:r>
            <a:r>
              <a:rPr lang="en-US" b="1" dirty="0" smtClean="0"/>
              <a:t>if</a:t>
            </a:r>
            <a:r>
              <a:rPr lang="en-US" dirty="0" smtClean="0"/>
              <a:t>: (1) write in child, and (2) modification in main revision: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072734" y="433410"/>
            <a:ext cx="3072401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/>
                </a:solidFill>
                <a:latin typeface="Consolas" pitchFamily="49" charset="0"/>
              </a:rPr>
              <a:t>Cumulative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&lt;</a:t>
            </a:r>
            <a:r>
              <a:rPr lang="en-US" dirty="0" err="1" smtClean="0">
                <a:solidFill>
                  <a:schemeClr val="accent5"/>
                </a:solidFill>
                <a:latin typeface="Consolas" pitchFamily="49" charset="0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&gt; x = 0</a:t>
            </a:r>
          </a:p>
        </p:txBody>
      </p:sp>
      <p:cxnSp>
        <p:nvCxnSpPr>
          <p:cNvPr id="7" name="Straight Arrow Connector 6"/>
          <p:cNvCxnSpPr>
            <a:stCxn id="6" idx="2"/>
            <a:endCxn id="8" idx="0"/>
          </p:cNvCxnSpPr>
          <p:nvPr/>
        </p:nvCxnSpPr>
        <p:spPr>
          <a:xfrm rot="5400000">
            <a:off x="5320898" y="1220712"/>
            <a:ext cx="576075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532125" y="1508750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11" name="Straight Arrow Connector 10"/>
          <p:cNvCxnSpPr>
            <a:stCxn id="8" idx="4"/>
            <a:endCxn id="21" idx="0"/>
          </p:cNvCxnSpPr>
          <p:nvPr/>
        </p:nvCxnSpPr>
        <p:spPr>
          <a:xfrm rot="5400000">
            <a:off x="4111141" y="3160164"/>
            <a:ext cx="2995588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530655" y="2200040"/>
            <a:ext cx="998530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x += 2</a:t>
            </a:r>
          </a:p>
        </p:txBody>
      </p:sp>
      <p:cxnSp>
        <p:nvCxnSpPr>
          <p:cNvPr id="13" name="Shape 12"/>
          <p:cNvCxnSpPr>
            <a:stCxn id="8" idx="6"/>
            <a:endCxn id="12" idx="0"/>
          </p:cNvCxnSpPr>
          <p:nvPr/>
        </p:nvCxnSpPr>
        <p:spPr>
          <a:xfrm>
            <a:off x="5685745" y="1585560"/>
            <a:ext cx="1344175" cy="614480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761084" y="2967347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953110" y="3274584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951640" y="3966670"/>
            <a:ext cx="998530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x += 3</a:t>
            </a:r>
          </a:p>
        </p:txBody>
      </p:sp>
      <p:cxnSp>
        <p:nvCxnSpPr>
          <p:cNvPr id="18" name="Shape 17"/>
          <p:cNvCxnSpPr>
            <a:endCxn id="17" idx="0"/>
          </p:cNvCxnSpPr>
          <p:nvPr/>
        </p:nvCxnSpPr>
        <p:spPr>
          <a:xfrm>
            <a:off x="7106730" y="3352190"/>
            <a:ext cx="1344175" cy="614480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760290" y="3697042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953110" y="3966672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532125" y="4657958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5339305" y="5079620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532125" y="5349250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5339305" y="5770912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533595" y="6078945"/>
            <a:ext cx="2189085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assert( x = 5 )</a:t>
            </a:r>
          </a:p>
        </p:txBody>
      </p:sp>
      <p:cxnSp>
        <p:nvCxnSpPr>
          <p:cNvPr id="26" name="Shape 25"/>
          <p:cNvCxnSpPr>
            <a:stCxn id="20" idx="4"/>
            <a:endCxn id="21" idx="6"/>
          </p:cNvCxnSpPr>
          <p:nvPr/>
        </p:nvCxnSpPr>
        <p:spPr>
          <a:xfrm rot="5400000">
            <a:off x="6050595" y="3755443"/>
            <a:ext cx="614476" cy="1344175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17" idx="2"/>
            <a:endCxn id="23" idx="6"/>
          </p:cNvCxnSpPr>
          <p:nvPr/>
        </p:nvCxnSpPr>
        <p:spPr>
          <a:xfrm rot="5400000">
            <a:off x="6588263" y="3563417"/>
            <a:ext cx="960125" cy="2765160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224885" y="1239917"/>
            <a:ext cx="307240" cy="3072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0</a:t>
            </a:r>
          </a:p>
        </p:txBody>
      </p:sp>
      <p:sp>
        <p:nvSpPr>
          <p:cNvPr id="33" name="Oval 32"/>
          <p:cNvSpPr/>
          <p:nvPr/>
        </p:nvSpPr>
        <p:spPr>
          <a:xfrm>
            <a:off x="5263290" y="4965202"/>
            <a:ext cx="307240" cy="3072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5992985" y="5080417"/>
            <a:ext cx="307240" cy="3072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5</a:t>
            </a:r>
          </a:p>
        </p:txBody>
      </p:sp>
      <p:sp>
        <p:nvSpPr>
          <p:cNvPr id="35" name="Oval 34"/>
          <p:cNvSpPr/>
          <p:nvPr/>
        </p:nvSpPr>
        <p:spPr>
          <a:xfrm>
            <a:off x="5992985" y="4350720"/>
            <a:ext cx="307240" cy="3072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2</a:t>
            </a:r>
          </a:p>
        </p:txBody>
      </p:sp>
      <p:sp>
        <p:nvSpPr>
          <p:cNvPr id="77" name="Rounded Rectangular Callout 76"/>
          <p:cNvSpPr/>
          <p:nvPr/>
        </p:nvSpPr>
        <p:spPr>
          <a:xfrm>
            <a:off x="1192360" y="3544215"/>
            <a:ext cx="2417710" cy="1190556"/>
          </a:xfrm>
          <a:prstGeom prst="wedgeRoundRectCallout">
            <a:avLst>
              <a:gd name="adj1" fmla="val 122835"/>
              <a:gd name="adj2" fmla="val 40753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No conflict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(merge function is not called)</a:t>
            </a:r>
            <a:endParaRPr lang="en-US" sz="2400" b="1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sp>
        <p:nvSpPr>
          <p:cNvPr id="78" name="Rounded Rectangular Callout 77"/>
          <p:cNvSpPr/>
          <p:nvPr/>
        </p:nvSpPr>
        <p:spPr>
          <a:xfrm>
            <a:off x="1038740" y="5157225"/>
            <a:ext cx="2417710" cy="1113746"/>
          </a:xfrm>
          <a:prstGeom prst="wedgeRoundRectCallout">
            <a:avLst>
              <a:gd name="adj1" fmla="val 130173"/>
              <a:gd name="adj2" fmla="val -27224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No conflict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(merge function is not called)</a:t>
            </a:r>
            <a:endParaRPr lang="en-US" sz="2400" b="1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5263290" y="4197100"/>
            <a:ext cx="307240" cy="3072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0</a:t>
            </a:r>
          </a:p>
        </p:txBody>
      </p:sp>
      <p:sp>
        <p:nvSpPr>
          <p:cNvPr id="81" name="Oval 80"/>
          <p:cNvSpPr/>
          <p:nvPr/>
        </p:nvSpPr>
        <p:spPr>
          <a:xfrm>
            <a:off x="6607465" y="2891330"/>
            <a:ext cx="307240" cy="3072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4" grpId="0" animBg="1"/>
      <p:bldP spid="35" grpId="0" animBg="1"/>
      <p:bldP spid="35" grpId="1" animBg="1"/>
      <p:bldP spid="77" grpId="0" animBg="1"/>
      <p:bldP spid="78" grpId="0" animBg="1"/>
      <p:bldP spid="80" grpId="0" animBg="1"/>
      <p:bldP spid="80" grpId="1" animBg="1"/>
      <p:bldP spid="8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with failure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885120" y="4043480"/>
            <a:ext cx="2957186" cy="921720"/>
          </a:xfrm>
          <a:prstGeom prst="wedgeRoundRectCallout">
            <a:avLst>
              <a:gd name="adj1" fmla="val -18567"/>
              <a:gd name="adj2" fmla="val -190779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On fail, we just ignore any writes in the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joinee</a:t>
            </a:r>
            <a:endParaRPr lang="en-US" sz="20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47450" y="1086295"/>
            <a:ext cx="8796550" cy="248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Widely used in databases, for example Oracle and Microsoft SQL </a:t>
            </a:r>
          </a:p>
          <a:p>
            <a:r>
              <a:rPr lang="en-US" dirty="0" smtClean="0"/>
              <a:t>In essence, in snapshot isolation a concurrent transaction can only complete in the absence of write-write conflicts.</a:t>
            </a:r>
          </a:p>
          <a:p>
            <a:r>
              <a:rPr lang="en-US" dirty="0" smtClean="0"/>
              <a:t>Our calculus generalizes snapshot isolation:</a:t>
            </a:r>
          </a:p>
          <a:p>
            <a:pPr lvl="1"/>
            <a:r>
              <a:rPr lang="en-US" dirty="0" smtClean="0"/>
              <a:t>We support arbitrary nesting</a:t>
            </a:r>
          </a:p>
          <a:p>
            <a:pPr lvl="1"/>
            <a:r>
              <a:rPr lang="en-US" dirty="0" smtClean="0"/>
              <a:t>We allow custom merge functions to resolve write-write conflicts deterministically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 can succinctly model snapshot isolation as:</a:t>
            </a:r>
          </a:p>
          <a:p>
            <a:r>
              <a:rPr lang="en-US" dirty="0" smtClean="0"/>
              <a:t>Disallow nesting</a:t>
            </a:r>
          </a:p>
          <a:p>
            <a:r>
              <a:rPr lang="en-US" dirty="0" smtClean="0"/>
              <a:t>Use the default merge: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Some versions of snapshot isolation do not treat silent writes in a transaction as a conflict: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917645" y="2084825"/>
            <a:ext cx="4072564" cy="53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077144" y="4389124"/>
            <a:ext cx="6382499" cy="42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merges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view each location as an abstract data types (i.e. object) with certain operations (i.e. methods). </a:t>
            </a:r>
          </a:p>
          <a:p>
            <a:r>
              <a:rPr lang="en-US" dirty="0" smtClean="0"/>
              <a:t>If a merge function always behaves as if concurrent operations for those objects are sequential, we call it a </a:t>
            </a:r>
            <a:r>
              <a:rPr lang="en-US" b="1" dirty="0" smtClean="0"/>
              <a:t>sequential merge.</a:t>
            </a:r>
          </a:p>
          <a:p>
            <a:r>
              <a:rPr lang="en-US" dirty="0" smtClean="0"/>
              <a:t>Such objects always behave as if the operations in the </a:t>
            </a:r>
            <a:r>
              <a:rPr lang="en-US" dirty="0" err="1" smtClean="0"/>
              <a:t>joinee</a:t>
            </a:r>
            <a:r>
              <a:rPr lang="en-US" dirty="0" smtClean="0"/>
              <a:t> are all done sequentially at the join point.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Spacewars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/>
          <a:srcRect t="9817"/>
          <a:stretch>
            <a:fillRect/>
          </a:stretch>
        </p:blipFill>
        <p:spPr bwMode="auto">
          <a:xfrm>
            <a:off x="923525" y="932675"/>
            <a:ext cx="7337160" cy="52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Beginning .NET Game Programming in C#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3333" t="13333" r="23333"/>
          <a:stretch>
            <a:fillRect/>
          </a:stretch>
        </p:blipFill>
        <p:spPr bwMode="auto">
          <a:xfrm>
            <a:off x="6889695" y="0"/>
            <a:ext cx="2254305" cy="30848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7144" y="6439308"/>
            <a:ext cx="8066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About 15k lines of C# code, using DirectX. The original game is sequential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merges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59" y="932675"/>
            <a:ext cx="5107865" cy="5334000"/>
          </a:xfrm>
        </p:spPr>
        <p:txBody>
          <a:bodyPr/>
          <a:lstStyle/>
          <a:p>
            <a:r>
              <a:rPr lang="en-US" dirty="0" smtClean="0"/>
              <a:t>A merge is sequential if: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dirty="0" smtClean="0"/>
              <a:t>merge(</a:t>
            </a:r>
            <a:r>
              <a:rPr lang="en-US" i="1" dirty="0" smtClean="0">
                <a:latin typeface="Euclid" pitchFamily="18" charset="0"/>
              </a:rPr>
              <a:t>uw</a:t>
            </a:r>
            <a:r>
              <a:rPr lang="en-US" baseline="-25000" dirty="0" smtClean="0">
                <a:latin typeface="Euclid" pitchFamily="18" charset="0"/>
              </a:rPr>
              <a:t>1</a:t>
            </a:r>
            <a:r>
              <a:rPr lang="en-US" dirty="0" smtClean="0">
                <a:latin typeface="Euclid" pitchFamily="18" charset="0"/>
              </a:rPr>
              <a:t>(</a:t>
            </a:r>
            <a:r>
              <a:rPr lang="en-US" i="1" dirty="0" smtClean="0">
                <a:latin typeface="Euclid" pitchFamily="18" charset="0"/>
              </a:rPr>
              <a:t>o</a:t>
            </a:r>
            <a:r>
              <a:rPr lang="en-US" dirty="0" smtClean="0">
                <a:latin typeface="Euclid" pitchFamily="18" charset="0"/>
              </a:rPr>
              <a:t>),</a:t>
            </a:r>
            <a:r>
              <a:rPr lang="en-US" i="1" dirty="0" smtClean="0">
                <a:latin typeface="Euclid" pitchFamily="18" charset="0"/>
              </a:rPr>
              <a:t> uw</a:t>
            </a:r>
            <a:r>
              <a:rPr lang="en-US" baseline="-25000" dirty="0" smtClean="0">
                <a:latin typeface="Euclid" pitchFamily="18" charset="0"/>
              </a:rPr>
              <a:t>2</a:t>
            </a:r>
            <a:r>
              <a:rPr lang="en-US" dirty="0" smtClean="0">
                <a:latin typeface="Euclid" pitchFamily="18" charset="0"/>
              </a:rPr>
              <a:t>(</a:t>
            </a:r>
            <a:r>
              <a:rPr lang="en-US" i="1" dirty="0" smtClean="0">
                <a:latin typeface="Euclid" pitchFamily="18" charset="0"/>
              </a:rPr>
              <a:t>o</a:t>
            </a:r>
            <a:r>
              <a:rPr lang="en-US" dirty="0" smtClean="0">
                <a:latin typeface="Euclid" pitchFamily="18" charset="0"/>
              </a:rPr>
              <a:t>),</a:t>
            </a:r>
            <a:r>
              <a:rPr lang="en-US" i="1" dirty="0" smtClean="0">
                <a:latin typeface="Euclid" pitchFamily="18" charset="0"/>
              </a:rPr>
              <a:t> u</a:t>
            </a:r>
            <a:r>
              <a:rPr lang="en-US" dirty="0" smtClean="0">
                <a:latin typeface="Euclid" pitchFamily="18" charset="0"/>
              </a:rPr>
              <a:t>(</a:t>
            </a:r>
            <a:r>
              <a:rPr lang="en-US" i="1" dirty="0" smtClean="0">
                <a:latin typeface="Euclid" pitchFamily="18" charset="0"/>
              </a:rPr>
              <a:t>o</a:t>
            </a:r>
            <a:r>
              <a:rPr lang="en-US" dirty="0" smtClean="0">
                <a:latin typeface="Euclid" pitchFamily="18" charset="0"/>
              </a:rPr>
              <a:t>)</a:t>
            </a:r>
            <a:r>
              <a:rPr lang="en-US" dirty="0" smtClean="0"/>
              <a:t>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=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i="1" dirty="0" smtClean="0">
                <a:latin typeface="Euclid" pitchFamily="18" charset="0"/>
              </a:rPr>
              <a:t>uw</a:t>
            </a:r>
            <a:r>
              <a:rPr lang="en-US" baseline="-25000" dirty="0" smtClean="0">
                <a:latin typeface="Euclid" pitchFamily="18" charset="0"/>
              </a:rPr>
              <a:t>1</a:t>
            </a:r>
            <a:r>
              <a:rPr lang="en-US" i="1" dirty="0" smtClean="0">
                <a:latin typeface="Euclid" pitchFamily="18" charset="0"/>
              </a:rPr>
              <a:t>w</a:t>
            </a:r>
            <a:r>
              <a:rPr lang="en-US" baseline="-25000" dirty="0" smtClean="0">
                <a:latin typeface="Euclid" pitchFamily="18" charset="0"/>
              </a:rPr>
              <a:t>2</a:t>
            </a:r>
            <a:r>
              <a:rPr lang="en-US" dirty="0" smtClean="0">
                <a:latin typeface="Euclid" pitchFamily="18" charset="0"/>
              </a:rPr>
              <a:t>(</a:t>
            </a:r>
            <a:r>
              <a:rPr lang="en-US" i="1" dirty="0" smtClean="0">
                <a:latin typeface="Euclid" pitchFamily="18" charset="0"/>
              </a:rPr>
              <a:t>o</a:t>
            </a:r>
            <a:r>
              <a:rPr lang="en-US" dirty="0" smtClean="0">
                <a:latin typeface="Euclid" pitchFamily="18" charset="0"/>
              </a:rPr>
              <a:t>)</a:t>
            </a:r>
            <a:endParaRPr lang="en-US" sz="2400" dirty="0" smtClean="0">
              <a:latin typeface="Euclid" pitchFamily="18" charset="0"/>
            </a:endParaRPr>
          </a:p>
          <a:p>
            <a:pPr>
              <a:buNone/>
            </a:pPr>
            <a:endParaRPr lang="en-US" sz="2400" dirty="0" smtClean="0">
              <a:latin typeface="Euclid" pitchFamily="18" charset="0"/>
            </a:endParaRPr>
          </a:p>
          <a:p>
            <a:r>
              <a:rPr lang="en-US" sz="2800" dirty="0" smtClean="0"/>
              <a:t>And</a:t>
            </a:r>
            <a:r>
              <a:rPr lang="en-US" sz="2400" dirty="0" smtClean="0"/>
              <a:t>  </a:t>
            </a:r>
            <a:r>
              <a:rPr lang="en-US" i="1" dirty="0" smtClean="0">
                <a:latin typeface="Euclid" pitchFamily="18" charset="0"/>
              </a:rPr>
              <a:t>uw</a:t>
            </a:r>
            <a:r>
              <a:rPr lang="en-US" baseline="-25000" dirty="0" smtClean="0">
                <a:latin typeface="Euclid" pitchFamily="18" charset="0"/>
              </a:rPr>
              <a:t>1</a:t>
            </a:r>
            <a:r>
              <a:rPr lang="en-US" i="1" dirty="0" smtClean="0">
                <a:latin typeface="Euclid" pitchFamily="18" charset="0"/>
              </a:rPr>
              <a:t>w</a:t>
            </a:r>
            <a:r>
              <a:rPr lang="en-US" baseline="-25000" dirty="0" smtClean="0">
                <a:latin typeface="Euclid" pitchFamily="18" charset="0"/>
              </a:rPr>
              <a:t>2</a:t>
            </a:r>
            <a:r>
              <a:rPr lang="en-US" dirty="0" smtClean="0">
                <a:latin typeface="Euclid" pitchFamily="18" charset="0"/>
              </a:rPr>
              <a:t>(</a:t>
            </a:r>
            <a:r>
              <a:rPr lang="en-US" i="1" dirty="0" smtClean="0">
                <a:latin typeface="Euclid" pitchFamily="18" charset="0"/>
              </a:rPr>
              <a:t>o</a:t>
            </a:r>
            <a:r>
              <a:rPr lang="en-US" dirty="0" smtClean="0">
                <a:latin typeface="Euclid" pitchFamily="18" charset="0"/>
              </a:rPr>
              <a:t>) </a:t>
            </a:r>
            <a:r>
              <a:rPr lang="en-US" dirty="0" smtClean="0">
                <a:latin typeface="Euclid" pitchFamily="18" charset="0"/>
                <a:sym typeface="Euclid Symbol"/>
              </a:rPr>
              <a:t> </a:t>
            </a:r>
            <a:endParaRPr lang="en-US" dirty="0" smtClean="0">
              <a:latin typeface="Euclid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647340" y="1585560"/>
            <a:ext cx="1267365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Euclid" pitchFamily="18" charset="0"/>
              </a:rPr>
              <a:t>u</a:t>
            </a:r>
          </a:p>
        </p:txBody>
      </p:sp>
      <p:cxnSp>
        <p:nvCxnSpPr>
          <p:cNvPr id="5" name="Straight Arrow Connector 4"/>
          <p:cNvCxnSpPr>
            <a:stCxn id="4" idx="2"/>
            <a:endCxn id="6" idx="0"/>
          </p:cNvCxnSpPr>
          <p:nvPr/>
        </p:nvCxnSpPr>
        <p:spPr>
          <a:xfrm rot="16200000" flipH="1">
            <a:off x="6002587" y="2363261"/>
            <a:ext cx="576075" cy="1920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223415" y="2660900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6030595" y="3082562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5800960" y="3352190"/>
            <a:ext cx="998530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Euclid" pitchFamily="18" charset="0"/>
              </a:rPr>
              <a:t>w</a:t>
            </a:r>
            <a:r>
              <a:rPr lang="en-US" sz="2400" i="1" baseline="-25000" dirty="0" smtClean="0">
                <a:solidFill>
                  <a:schemeClr val="tx1"/>
                </a:solidFill>
                <a:latin typeface="Euclid" pitchFamily="18" charset="0"/>
              </a:rPr>
              <a:t>1</a:t>
            </a:r>
            <a:endParaRPr lang="en-US" sz="2400" i="1" dirty="0" smtClean="0">
              <a:solidFill>
                <a:schemeClr val="tx1"/>
              </a:solidFill>
              <a:latin typeface="Euclid" pitchFamily="18" charset="0"/>
            </a:endParaRP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rot="5400000">
            <a:off x="6031389" y="4120291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223415" y="4427528"/>
            <a:ext cx="153620" cy="15362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6030595" y="4849190"/>
            <a:ext cx="537672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221945" y="3352190"/>
            <a:ext cx="998530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Euclid" pitchFamily="18" charset="0"/>
              </a:rPr>
              <a:t>w</a:t>
            </a:r>
            <a:r>
              <a:rPr lang="en-US" sz="2400" i="1" baseline="-25000" dirty="0" smtClean="0">
                <a:solidFill>
                  <a:schemeClr val="tx1"/>
                </a:solidFill>
                <a:latin typeface="Euclid" pitchFamily="18" charset="0"/>
              </a:rPr>
              <a:t>2</a:t>
            </a:r>
            <a:endParaRPr lang="en-US" sz="2400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13" name="Shape 12"/>
          <p:cNvCxnSpPr/>
          <p:nvPr/>
        </p:nvCxnSpPr>
        <p:spPr>
          <a:xfrm>
            <a:off x="6377035" y="2737710"/>
            <a:ext cx="1344175" cy="614480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12" idx="2"/>
            <a:endCxn id="10" idx="6"/>
          </p:cNvCxnSpPr>
          <p:nvPr/>
        </p:nvCxnSpPr>
        <p:spPr>
          <a:xfrm rot="5400000">
            <a:off x="6722682" y="3505809"/>
            <a:ext cx="652883" cy="1344175"/>
          </a:xfrm>
          <a:prstGeom prst="curved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226355" y="5157225"/>
            <a:ext cx="4608600" cy="80650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merge(</a:t>
            </a:r>
            <a:r>
              <a:rPr lang="en-US" sz="2400" i="1" dirty="0" smtClean="0">
                <a:solidFill>
                  <a:schemeClr val="tx1"/>
                </a:solidFill>
                <a:latin typeface="Euclid" pitchFamily="18" charset="0"/>
              </a:rPr>
              <a:t>uw</a:t>
            </a:r>
            <a:r>
              <a:rPr lang="en-US" sz="2400" baseline="-25000" dirty="0" smtClean="0">
                <a:solidFill>
                  <a:schemeClr val="tx1"/>
                </a:solidFill>
                <a:latin typeface="Euclid" pitchFamily="18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Euclid" pitchFamily="18" charset="0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latin typeface="Euclid" pitchFamily="18" charset="0"/>
              </a:rPr>
              <a:t>o</a:t>
            </a:r>
            <a:r>
              <a:rPr lang="en-US" sz="2400" dirty="0" smtClean="0">
                <a:solidFill>
                  <a:schemeClr val="tx1"/>
                </a:solidFill>
                <a:latin typeface="Euclid" pitchFamily="18" charset="0"/>
              </a:rPr>
              <a:t>),</a:t>
            </a:r>
            <a:r>
              <a:rPr lang="en-US" sz="2400" i="1" dirty="0" smtClean="0">
                <a:solidFill>
                  <a:schemeClr val="tx1"/>
                </a:solidFill>
                <a:latin typeface="Euclid" pitchFamily="18" charset="0"/>
              </a:rPr>
              <a:t> uw</a:t>
            </a:r>
            <a:r>
              <a:rPr lang="en-US" sz="2400" baseline="-25000" dirty="0" smtClean="0">
                <a:solidFill>
                  <a:schemeClr val="tx1"/>
                </a:solidFill>
                <a:latin typeface="Euclid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Euclid" pitchFamily="18" charset="0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latin typeface="Euclid" pitchFamily="18" charset="0"/>
              </a:rPr>
              <a:t>o</a:t>
            </a:r>
            <a:r>
              <a:rPr lang="en-US" sz="2400" dirty="0" smtClean="0">
                <a:solidFill>
                  <a:schemeClr val="tx1"/>
                </a:solidFill>
                <a:latin typeface="Euclid" pitchFamily="18" charset="0"/>
              </a:rPr>
              <a:t>),</a:t>
            </a:r>
            <a:r>
              <a:rPr lang="en-US" sz="2400" i="1" dirty="0" smtClean="0">
                <a:solidFill>
                  <a:schemeClr val="tx1"/>
                </a:solidFill>
                <a:latin typeface="Euclid" pitchFamily="18" charset="0"/>
              </a:rPr>
              <a:t> u</a:t>
            </a:r>
            <a:r>
              <a:rPr lang="en-US" sz="2400" dirty="0" smtClean="0">
                <a:solidFill>
                  <a:schemeClr val="tx1"/>
                </a:solidFill>
                <a:latin typeface="Euclid" pitchFamily="18" charset="0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latin typeface="Euclid" pitchFamily="18" charset="0"/>
              </a:rPr>
              <a:t>o</a:t>
            </a:r>
            <a:r>
              <a:rPr lang="en-US" sz="2400" dirty="0" smtClean="0">
                <a:solidFill>
                  <a:schemeClr val="tx1"/>
                </a:solidFill>
                <a:latin typeface="Euclid" pitchFamily="18" charset="0"/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647340" y="471815"/>
            <a:ext cx="1267365" cy="49926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Euclid" pitchFamily="18" charset="0"/>
              </a:rPr>
              <a:t>x = o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5983384" y="1249517"/>
            <a:ext cx="576075" cy="1920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Abelian</a:t>
            </a:r>
            <a:r>
              <a:rPr lang="en-US" dirty="0" smtClean="0"/>
              <a:t> merges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any abstract data type that forms an </a:t>
            </a:r>
            <a:r>
              <a:rPr lang="en-US" dirty="0" err="1" smtClean="0"/>
              <a:t>abelian</a:t>
            </a:r>
            <a:r>
              <a:rPr lang="en-US" dirty="0" smtClean="0"/>
              <a:t> group (associative, commutative, with inverses) with neutral element </a:t>
            </a:r>
            <a:r>
              <a:rPr lang="en-US" dirty="0" smtClean="0">
                <a:latin typeface="Euclid" pitchFamily="18" charset="0"/>
                <a:sym typeface="Euclid Math One"/>
              </a:rPr>
              <a:t>0</a:t>
            </a:r>
            <a:r>
              <a:rPr lang="en-US" dirty="0" smtClean="0"/>
              <a:t> and an operation </a:t>
            </a:r>
            <a:r>
              <a:rPr lang="en-US" dirty="0" smtClean="0">
                <a:sym typeface="Euclid Symbol"/>
              </a:rPr>
              <a:t>,  the following merge is sequential:</a:t>
            </a:r>
          </a:p>
          <a:p>
            <a:endParaRPr lang="en-US" dirty="0" smtClean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    merge</a:t>
            </a:r>
            <a:r>
              <a:rPr lang="en-US" dirty="0" smtClean="0">
                <a:latin typeface="Euclid" pitchFamily="18" charset="0"/>
              </a:rPr>
              <a:t>(</a:t>
            </a:r>
            <a:r>
              <a:rPr lang="en-US" i="1" dirty="0" smtClean="0">
                <a:latin typeface="Euclid" pitchFamily="18" charset="0"/>
              </a:rPr>
              <a:t>v</a:t>
            </a:r>
            <a:r>
              <a:rPr lang="en-US" dirty="0" smtClean="0">
                <a:latin typeface="Euclid" pitchFamily="18" charset="0"/>
              </a:rPr>
              <a:t>,</a:t>
            </a:r>
            <a:r>
              <a:rPr lang="en-US" i="1" dirty="0" smtClean="0">
                <a:latin typeface="Euclid" pitchFamily="18" charset="0"/>
              </a:rPr>
              <a:t>v</a:t>
            </a:r>
            <a:r>
              <a:rPr lang="en-US" dirty="0" smtClean="0">
                <a:latin typeface="+mj-lt"/>
              </a:rPr>
              <a:t>’</a:t>
            </a:r>
            <a:r>
              <a:rPr lang="en-US" dirty="0" smtClean="0">
                <a:latin typeface="Euclid" pitchFamily="18" charset="0"/>
              </a:rPr>
              <a:t>,</a:t>
            </a:r>
            <a:r>
              <a:rPr lang="en-US" i="1" dirty="0" smtClean="0">
                <a:latin typeface="Euclid" pitchFamily="18" charset="0"/>
              </a:rPr>
              <a:t>v</a:t>
            </a:r>
            <a:r>
              <a:rPr lang="en-US" baseline="-25000" dirty="0" smtClean="0">
                <a:latin typeface="Euclid" pitchFamily="18" charset="0"/>
              </a:rPr>
              <a:t>0</a:t>
            </a:r>
            <a:r>
              <a:rPr lang="en-US" dirty="0" smtClean="0">
                <a:latin typeface="Euclid" pitchFamily="18" charset="0"/>
              </a:rPr>
              <a:t>) = </a:t>
            </a:r>
            <a:r>
              <a:rPr lang="en-US" i="1" dirty="0" smtClean="0">
                <a:latin typeface="Euclid" pitchFamily="18" charset="0"/>
              </a:rPr>
              <a:t>v</a:t>
            </a:r>
            <a:r>
              <a:rPr lang="en-US" dirty="0" smtClean="0">
                <a:latin typeface="Euclid" pitchFamily="18" charset="0"/>
              </a:rPr>
              <a:t> </a:t>
            </a:r>
            <a:r>
              <a:rPr lang="en-US" dirty="0" smtClean="0">
                <a:sym typeface="Euclid Symbol"/>
              </a:rPr>
              <a:t></a:t>
            </a:r>
            <a:r>
              <a:rPr lang="en-US" i="1" dirty="0" smtClean="0">
                <a:latin typeface="Euclid" pitchFamily="18" charset="0"/>
                <a:sym typeface="Euclid Symbol"/>
              </a:rPr>
              <a:t> v</a:t>
            </a:r>
            <a:r>
              <a:rPr lang="en-US" dirty="0" smtClean="0"/>
              <a:t>’ </a:t>
            </a:r>
            <a:r>
              <a:rPr lang="en-US" dirty="0" smtClean="0">
                <a:sym typeface="Euclid Math One"/>
              </a:rPr>
              <a:t> </a:t>
            </a:r>
            <a:r>
              <a:rPr lang="en-US" i="1" dirty="0" smtClean="0">
                <a:latin typeface="Euclid" pitchFamily="18" charset="0"/>
              </a:rPr>
              <a:t>v</a:t>
            </a:r>
            <a:r>
              <a:rPr lang="en-US" baseline="-25000" dirty="0" smtClean="0">
                <a:latin typeface="Euclid" pitchFamily="18" charset="0"/>
              </a:rPr>
              <a:t>0</a:t>
            </a:r>
            <a:endParaRPr lang="en-US" dirty="0" smtClean="0">
              <a:latin typeface="Euclid" pitchFamily="18" charset="0"/>
              <a:sym typeface="Euclid Math One"/>
            </a:endParaRPr>
          </a:p>
          <a:p>
            <a:pPr>
              <a:buNone/>
            </a:pPr>
            <a:endParaRPr lang="en-US" dirty="0" smtClean="0">
              <a:latin typeface="Euclid" pitchFamily="18" charset="0"/>
              <a:sym typeface="Euclid Math One"/>
            </a:endParaRPr>
          </a:p>
          <a:p>
            <a:r>
              <a:rPr lang="en-US" dirty="0" smtClean="0">
                <a:latin typeface="+mj-lt"/>
                <a:sym typeface="Euclid Math One"/>
              </a:rPr>
              <a:t>This holds for example for additive integers and additive sets.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501070" y="1163105"/>
            <a:ext cx="8642930" cy="53767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57200" indent="-457200">
              <a:buNone/>
            </a:pPr>
            <a:r>
              <a:rPr lang="en-US" sz="3600" dirty="0" smtClean="0"/>
              <a:t>Example 1: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u="sng" dirty="0" smtClean="0"/>
              <a:t>read-write conflict</a:t>
            </a:r>
          </a:p>
          <a:p>
            <a:pPr marL="628650" lvl="1" indent="-457200"/>
            <a:r>
              <a:rPr lang="en-US" sz="3200" dirty="0" smtClean="0">
                <a:solidFill>
                  <a:schemeClr val="tx2"/>
                </a:solidFill>
              </a:rPr>
              <a:t>Render task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smtClean="0"/>
              <a:t>reads position of all game objects</a:t>
            </a:r>
          </a:p>
          <a:p>
            <a:pPr marL="628650" lvl="1" indent="-457200"/>
            <a:r>
              <a:rPr lang="en-US" sz="3200" dirty="0" smtClean="0">
                <a:solidFill>
                  <a:schemeClr val="tx2"/>
                </a:solidFill>
              </a:rPr>
              <a:t>Physics task </a:t>
            </a:r>
            <a:r>
              <a:rPr lang="en-US" sz="3200" dirty="0" smtClean="0"/>
              <a:t>updates position of all game objects</a:t>
            </a:r>
          </a:p>
          <a:p>
            <a:pPr marL="628650" lvl="1" indent="-457200">
              <a:buNone/>
            </a:pPr>
            <a:r>
              <a:rPr lang="en-US" sz="3200" dirty="0" smtClean="0"/>
              <a:t>	=&gt; Render task needs to see consistent </a:t>
            </a:r>
            <a:r>
              <a:rPr lang="en-US" sz="3200" dirty="0" smtClean="0"/>
              <a:t>snapshot</a:t>
            </a:r>
          </a:p>
          <a:p>
            <a:pPr marL="628650" lvl="1" indent="-457200">
              <a:buNone/>
            </a:pPr>
            <a:endParaRPr lang="en-US" sz="3200" dirty="0" smtClean="0"/>
          </a:p>
          <a:p>
            <a:pPr marL="457200" indent="-457200">
              <a:buNone/>
            </a:pPr>
            <a:r>
              <a:rPr lang="en-US" sz="3600" dirty="0" smtClean="0"/>
              <a:t>Example 2: </a:t>
            </a:r>
            <a:r>
              <a:rPr lang="en-US" sz="3600" u="sng" dirty="0" smtClean="0"/>
              <a:t>write-write conflict</a:t>
            </a:r>
          </a:p>
          <a:p>
            <a:pPr marL="628650" lvl="1" indent="-457200"/>
            <a:r>
              <a:rPr lang="en-US" sz="3200" dirty="0" smtClean="0">
                <a:solidFill>
                  <a:schemeClr val="tx2"/>
                </a:solidFill>
              </a:rPr>
              <a:t>Physics task </a:t>
            </a:r>
            <a:r>
              <a:rPr lang="en-US" sz="3200" dirty="0" smtClean="0"/>
              <a:t>updates position of all game objects</a:t>
            </a:r>
          </a:p>
          <a:p>
            <a:pPr marL="628650" lvl="1" indent="-457200"/>
            <a:r>
              <a:rPr lang="en-US" sz="3200" dirty="0" smtClean="0">
                <a:solidFill>
                  <a:schemeClr val="tx2"/>
                </a:solidFill>
              </a:rPr>
              <a:t>Network task </a:t>
            </a:r>
            <a:r>
              <a:rPr lang="en-US" sz="3200" dirty="0" smtClean="0"/>
              <a:t>updates position of some objects</a:t>
            </a:r>
          </a:p>
          <a:p>
            <a:pPr marL="628650" lvl="1" indent="-457200">
              <a:buNone/>
            </a:pPr>
            <a:r>
              <a:rPr lang="en-US" sz="3200" dirty="0" smtClean="0"/>
              <a:t>	=&gt; Network has priority over physics updates</a:t>
            </a:r>
          </a:p>
          <a:p>
            <a:pPr marL="628650" lvl="1" indent="-457200"/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705" y="228600"/>
            <a:ext cx="7680960" cy="1066800"/>
          </a:xfrm>
        </p:spPr>
        <p:txBody>
          <a:bodyPr/>
          <a:lstStyle/>
          <a:p>
            <a:r>
              <a:rPr lang="en-US" dirty="0" smtClean="0"/>
              <a:t>Examples from </a:t>
            </a:r>
            <a:r>
              <a:rPr lang="en-US" dirty="0" err="1" smtClean="0"/>
              <a:t>SpaceWars</a:t>
            </a:r>
            <a:r>
              <a:rPr lang="en-US" dirty="0" smtClean="0"/>
              <a:t> Game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17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577880" y="1239914"/>
            <a:ext cx="9448730" cy="610639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dirty="0" smtClean="0"/>
              <a:t>Conflicting tasks can not efficiently execute in parallel.</a:t>
            </a:r>
          </a:p>
          <a:p>
            <a:pPr lvl="1"/>
            <a:r>
              <a:rPr lang="en-US" sz="3500" dirty="0" smtClean="0"/>
              <a:t>pessimistic concurrency </a:t>
            </a:r>
            <a:r>
              <a:rPr lang="en-US" sz="3500" dirty="0" smtClean="0"/>
              <a:t>control (i.e. </a:t>
            </a:r>
            <a:r>
              <a:rPr lang="en-US" sz="3500" b="1" dirty="0" smtClean="0"/>
              <a:t>locks</a:t>
            </a:r>
            <a:r>
              <a:rPr lang="en-US" sz="3500" dirty="0" smtClean="0"/>
              <a:t>)</a:t>
            </a:r>
            <a:endParaRPr lang="en-US" sz="3500" dirty="0" smtClean="0"/>
          </a:p>
          <a:p>
            <a:pPr lvl="2"/>
            <a:r>
              <a:rPr lang="en-US" sz="3000" dirty="0" smtClean="0"/>
              <a:t>use locks to avoid parallelism where </a:t>
            </a:r>
            <a:br>
              <a:rPr lang="en-US" sz="3000" dirty="0" smtClean="0"/>
            </a:br>
            <a:r>
              <a:rPr lang="en-US" sz="3000" dirty="0" smtClean="0"/>
              <a:t>there are (real or potential) conflicts</a:t>
            </a:r>
          </a:p>
          <a:p>
            <a:pPr lvl="1"/>
            <a:r>
              <a:rPr lang="en-US" sz="3500" dirty="0" smtClean="0"/>
              <a:t>optimistic concurrency </a:t>
            </a:r>
            <a:r>
              <a:rPr lang="en-US" sz="3500" dirty="0" smtClean="0"/>
              <a:t>control (i.e. </a:t>
            </a:r>
            <a:r>
              <a:rPr lang="en-US" sz="3500" b="1" dirty="0" smtClean="0"/>
              <a:t>TM</a:t>
            </a:r>
            <a:r>
              <a:rPr lang="en-US" sz="3500" dirty="0" smtClean="0"/>
              <a:t>)</a:t>
            </a:r>
            <a:endParaRPr lang="en-US" sz="3500" dirty="0" smtClean="0"/>
          </a:p>
          <a:p>
            <a:pPr lvl="2"/>
            <a:r>
              <a:rPr lang="en-US" sz="3000" dirty="0" smtClean="0"/>
              <a:t>speculate on absence of conflicts</a:t>
            </a:r>
            <a:br>
              <a:rPr lang="en-US" sz="3000" dirty="0" smtClean="0"/>
            </a:br>
            <a:r>
              <a:rPr lang="en-US" sz="3000" dirty="0" smtClean="0"/>
              <a:t>rollback if there are real conflicts</a:t>
            </a:r>
          </a:p>
          <a:p>
            <a:pPr>
              <a:buNone/>
            </a:pPr>
            <a:r>
              <a:rPr lang="en-US" sz="3500" dirty="0" smtClean="0"/>
              <a:t>  either </a:t>
            </a:r>
            <a:r>
              <a:rPr lang="en-US" sz="3500" dirty="0" smtClean="0"/>
              <a:t>way: true conflicts kill </a:t>
            </a:r>
            <a:r>
              <a:rPr lang="en-US" sz="3500" dirty="0" smtClean="0"/>
              <a:t>parallelism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475" y="212130"/>
            <a:ext cx="8229600" cy="1143000"/>
          </a:xfrm>
        </p:spPr>
        <p:txBody>
          <a:bodyPr/>
          <a:lstStyle/>
          <a:p>
            <a:r>
              <a:rPr lang="en-US" dirty="0" smtClean="0"/>
              <a:t>Conventional Concurrency Control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80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46" y="221305"/>
            <a:ext cx="8029574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Proposed Programming Model: </a:t>
            </a:r>
            <a:br>
              <a:rPr lang="en-US" dirty="0" smtClean="0"/>
            </a:br>
            <a:r>
              <a:rPr lang="en-US" dirty="0" smtClean="0"/>
              <a:t>Revisions and Isolation Types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01070" y="3928265"/>
            <a:ext cx="8639174" cy="2910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0238" lvl="2" indent="-285750"/>
            <a:r>
              <a:rPr lang="en-US" sz="2800" dirty="0" smtClean="0">
                <a:solidFill>
                  <a:schemeClr val="accent1"/>
                </a:solidFill>
              </a:rPr>
              <a:t>Deterministic </a:t>
            </a:r>
            <a:r>
              <a:rPr lang="en-US" sz="2800" dirty="0">
                <a:solidFill>
                  <a:schemeClr val="accent1"/>
                </a:solidFill>
              </a:rPr>
              <a:t>Conflict </a:t>
            </a:r>
            <a:r>
              <a:rPr lang="en-US" sz="2800" dirty="0" smtClean="0">
                <a:solidFill>
                  <a:schemeClr val="accent1"/>
                </a:solidFill>
              </a:rPr>
              <a:t>Resolution</a:t>
            </a:r>
            <a:r>
              <a:rPr lang="en-US" sz="2800" dirty="0" smtClean="0"/>
              <a:t>, never roll-back</a:t>
            </a:r>
            <a:endParaRPr lang="en-US" sz="2800" dirty="0"/>
          </a:p>
          <a:p>
            <a:pPr marL="630238" lvl="2" indent="-285750"/>
            <a:r>
              <a:rPr lang="en-US" sz="2800" dirty="0" smtClean="0"/>
              <a:t>No </a:t>
            </a:r>
            <a:r>
              <a:rPr lang="en-US" sz="2800" dirty="0" smtClean="0"/>
              <a:t>restrictions on tasks (can be long-running, do I/O)</a:t>
            </a:r>
          </a:p>
          <a:p>
            <a:pPr marL="630238" lvl="2" indent="-285750"/>
            <a:r>
              <a:rPr lang="en-US" sz="2800" dirty="0" smtClean="0"/>
              <a:t>Full concurrent reading and writing of shared data</a:t>
            </a:r>
          </a:p>
          <a:p>
            <a:pPr marL="630238" lvl="2" indent="-285750"/>
            <a:r>
              <a:rPr lang="en-US" sz="2800" dirty="0" smtClean="0"/>
              <a:t>Clean semantics (see technical report)</a:t>
            </a:r>
            <a:endParaRPr lang="en-US" sz="2800" dirty="0" smtClean="0"/>
          </a:p>
          <a:p>
            <a:pPr marL="630238" lvl="2" indent="-285750"/>
            <a:r>
              <a:rPr lang="en-US" sz="2800" dirty="0" smtClean="0"/>
              <a:t>Fast and space-efficient runtime implementation</a:t>
            </a:r>
          </a:p>
          <a:p>
            <a:pPr marL="457200" lvl="1" indent="-285750"/>
            <a:endParaRPr lang="en-US" dirty="0" smtClean="0"/>
          </a:p>
          <a:p>
            <a:pPr marL="285750" indent="-285750"/>
            <a:endParaRPr lang="en-US" dirty="0"/>
          </a:p>
          <a:p>
            <a:pPr marL="457200" lvl="1" indent="-285750"/>
            <a:endParaRPr lang="en-US" dirty="0"/>
          </a:p>
          <a:p>
            <a:pPr lvl="1" indent="0"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961930" y="1585560"/>
            <a:ext cx="2971800" cy="2057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Revision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 logical unit of work that is forked and joined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62329" y="1585560"/>
            <a:ext cx="4672625" cy="2057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Isolation Type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 type which implements  automatic  copying/merging of versions on write-write conflict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100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905" y="4411085"/>
            <a:ext cx="4654300" cy="2243935"/>
          </a:xfrm>
        </p:spPr>
        <p:txBody>
          <a:bodyPr/>
          <a:lstStyle/>
          <a:p>
            <a:r>
              <a:rPr lang="en-US" b="1" dirty="0" smtClean="0"/>
              <a:t>Isolation</a:t>
            </a:r>
            <a:r>
              <a:rPr lang="en-US" dirty="0" smtClean="0"/>
              <a:t>: side effects are only visible when the revision is joined.</a:t>
            </a:r>
          </a:p>
          <a:p>
            <a:r>
              <a:rPr lang="en-US" b="1" dirty="0" smtClean="0"/>
              <a:t>Deterministic</a:t>
            </a:r>
            <a:r>
              <a:rPr lang="en-US" dirty="0" smtClean="0"/>
              <a:t> execution!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9475" y="1470344"/>
            <a:ext cx="3878905" cy="288037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accent6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 x = 0;</a:t>
            </a:r>
          </a:p>
          <a:p>
            <a:r>
              <a:rPr lang="en-US" sz="2400" dirty="0" smtClean="0">
                <a:solidFill>
                  <a:schemeClr val="accent5"/>
                </a:solidFill>
                <a:latin typeface="Consolas" pitchFamily="49" charset="0"/>
              </a:rPr>
              <a:t>T</a:t>
            </a:r>
            <a:r>
              <a:rPr lang="en-US" sz="2400" dirty="0" smtClean="0">
                <a:solidFill>
                  <a:schemeClr val="accent5"/>
                </a:solidFill>
                <a:latin typeface="Consolas" pitchFamily="49" charset="0"/>
              </a:rPr>
              <a:t>ask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t = </a:t>
            </a:r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fork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 {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   x = 1;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}</a:t>
            </a:r>
          </a:p>
          <a:p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assert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(x==0 || x==1);</a:t>
            </a:r>
          </a:p>
          <a:p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join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 t;</a:t>
            </a:r>
          </a:p>
          <a:p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assert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(x==1);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2430" y="1470345"/>
            <a:ext cx="3955715" cy="288037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5"/>
                </a:solidFill>
                <a:latin typeface="Consolas" pitchFamily="49" charset="0"/>
              </a:rPr>
              <a:t>Versioned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&lt;</a:t>
            </a:r>
            <a:r>
              <a:rPr lang="en-US" sz="2400" dirty="0" err="1" smtClean="0">
                <a:solidFill>
                  <a:schemeClr val="accent6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&gt; x = 0;</a:t>
            </a:r>
          </a:p>
          <a:p>
            <a:r>
              <a:rPr lang="en-US" sz="2400" dirty="0" smtClean="0">
                <a:solidFill>
                  <a:schemeClr val="accent5"/>
                </a:solidFill>
                <a:latin typeface="Consolas" pitchFamily="49" charset="0"/>
              </a:rPr>
              <a:t>R</a:t>
            </a:r>
            <a:r>
              <a:rPr lang="en-US" sz="2400" dirty="0" smtClean="0">
                <a:solidFill>
                  <a:schemeClr val="accent5"/>
                </a:solidFill>
                <a:latin typeface="Consolas" pitchFamily="49" charset="0"/>
              </a:rPr>
              <a:t>evision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r = </a:t>
            </a:r>
            <a:r>
              <a:rPr lang="en-US" sz="2400" dirty="0" err="1" smtClean="0">
                <a:solidFill>
                  <a:schemeClr val="accent6"/>
                </a:solidFill>
                <a:latin typeface="Consolas" pitchFamily="49" charset="0"/>
              </a:rPr>
              <a:t>rfork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 {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   x = 1;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}</a:t>
            </a:r>
          </a:p>
          <a:p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assert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(x==0);</a:t>
            </a:r>
          </a:p>
          <a:p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join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r;</a:t>
            </a:r>
          </a:p>
          <a:p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assert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(x==1);</a:t>
            </a:r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665" y="1085490"/>
            <a:ext cx="230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Traditional Task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25619" y="1047085"/>
            <a:ext cx="318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Concurrent Revisions</a:t>
            </a: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880710" y="241385"/>
            <a:ext cx="2534730" cy="614480"/>
          </a:xfrm>
          <a:prstGeom prst="wedgeRoundRectCallout">
            <a:avLst>
              <a:gd name="adj1" fmla="val 3419"/>
              <a:gd name="adj2" fmla="val 189701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Isolation types: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declares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shared 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4260" y="3083355"/>
            <a:ext cx="8449100" cy="38405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415440" y="202980"/>
            <a:ext cx="2728560" cy="960125"/>
          </a:xfrm>
          <a:prstGeom prst="wedgeRoundRectCallout">
            <a:avLst>
              <a:gd name="adj1" fmla="val -14868"/>
              <a:gd name="adj2" fmla="val 141386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fork revision: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forks off a private copy of the shared state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340100" y="5464464"/>
            <a:ext cx="3571665" cy="1190555"/>
          </a:xfrm>
          <a:prstGeom prst="wedgeRoundRectCallout">
            <a:avLst>
              <a:gd name="adj1" fmla="val -54775"/>
              <a:gd name="adj2" fmla="val -195672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join revision: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waits for the revision to terminate and writes back changes into the main revision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108200" y="4312315"/>
            <a:ext cx="3035800" cy="1036935"/>
          </a:xfrm>
          <a:prstGeom prst="wedgeRoundRectCallout">
            <a:avLst>
              <a:gd name="adj1" fmla="val 2376"/>
              <a:gd name="adj2" fmla="val -145648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isolation: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Concurrent modifications are not seen by others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-36600" y="0"/>
            <a:ext cx="2498130" cy="1355131"/>
          </a:xfrm>
          <a:prstGeom prst="wedgeRoundRectCallout">
            <a:avLst>
              <a:gd name="adj1" fmla="val -30968"/>
              <a:gd name="adj2" fmla="val 172581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No isolation: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We see either 0 or 1 depending on the schedule </a:t>
            </a:r>
            <a:endParaRPr lang="en-US" sz="2000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Puzzle time…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14080" y="932675"/>
            <a:ext cx="4339765" cy="422455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accent6"/>
                </a:solidFill>
                <a:latin typeface="Consolas" pitchFamily="49" charset="0"/>
              </a:rPr>
              <a:t>int</a:t>
            </a:r>
            <a:r>
              <a:rPr lang="en-US" sz="2800" dirty="0" smtClean="0">
                <a:solidFill>
                  <a:schemeClr val="tx1"/>
                </a:solidFill>
                <a:latin typeface="Consolas" pitchFamily="49" charset="0"/>
              </a:rPr>
              <a:t> x = 0;</a:t>
            </a:r>
          </a:p>
          <a:p>
            <a:r>
              <a:rPr lang="en-US" sz="2800" dirty="0" err="1" smtClean="0">
                <a:solidFill>
                  <a:schemeClr val="accent6"/>
                </a:solidFill>
                <a:latin typeface="Consolas" pitchFamily="49" charset="0"/>
              </a:rPr>
              <a:t>int</a:t>
            </a:r>
            <a:r>
              <a:rPr lang="en-US" sz="2800" dirty="0" smtClean="0">
                <a:solidFill>
                  <a:schemeClr val="tx1"/>
                </a:solidFill>
                <a:latin typeface="Consolas" pitchFamily="49" charset="0"/>
              </a:rPr>
              <a:t> y = 0</a:t>
            </a:r>
            <a:r>
              <a:rPr lang="en-US" sz="28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endParaRPr lang="en-US" sz="2800" dirty="0" smtClean="0">
              <a:solidFill>
                <a:schemeClr val="tx1"/>
              </a:solidFill>
              <a:latin typeface="Consolas" pitchFamily="49" charset="0"/>
            </a:endParaRPr>
          </a:p>
          <a:p>
            <a:r>
              <a:rPr lang="en-US" sz="2800" dirty="0" smtClean="0">
                <a:solidFill>
                  <a:schemeClr val="accent5"/>
                </a:solidFill>
                <a:latin typeface="Consolas" pitchFamily="49" charset="0"/>
              </a:rPr>
              <a:t>Task</a:t>
            </a:r>
            <a:r>
              <a:rPr lang="en-US" sz="28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nsolas" pitchFamily="49" charset="0"/>
              </a:rPr>
              <a:t>t = </a:t>
            </a:r>
            <a:r>
              <a:rPr lang="en-US" sz="2800" dirty="0" smtClean="0">
                <a:solidFill>
                  <a:schemeClr val="accent6"/>
                </a:solidFill>
                <a:latin typeface="Consolas" pitchFamily="49" charset="0"/>
              </a:rPr>
              <a:t>fork</a:t>
            </a:r>
            <a:r>
              <a:rPr lang="en-US" sz="2800" dirty="0" smtClean="0">
                <a:solidFill>
                  <a:schemeClr val="tx1"/>
                </a:solidFill>
                <a:latin typeface="Consolas" pitchFamily="49" charset="0"/>
              </a:rPr>
              <a:t> {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onsolas" pitchFamily="49" charset="0"/>
              </a:rPr>
              <a:t>   </a:t>
            </a:r>
            <a:r>
              <a:rPr lang="en-US" sz="2800" dirty="0" smtClean="0">
                <a:solidFill>
                  <a:schemeClr val="accent6"/>
                </a:solidFill>
                <a:latin typeface="Consolas" pitchFamily="49" charset="0"/>
              </a:rPr>
              <a:t>if</a:t>
            </a:r>
            <a:r>
              <a:rPr lang="en-US" sz="2800" dirty="0" smtClean="0">
                <a:solidFill>
                  <a:schemeClr val="tx1"/>
                </a:solidFill>
                <a:latin typeface="Consolas" pitchFamily="49" charset="0"/>
              </a:rPr>
              <a:t> (x==0) y++;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onsolas" pitchFamily="49" charset="0"/>
              </a:rPr>
              <a:t>}</a:t>
            </a:r>
          </a:p>
          <a:p>
            <a:r>
              <a:rPr lang="en-US" sz="2800" dirty="0" smtClean="0">
                <a:solidFill>
                  <a:schemeClr val="accent6"/>
                </a:solidFill>
                <a:latin typeface="Consolas" pitchFamily="49" charset="0"/>
              </a:rPr>
              <a:t>if</a:t>
            </a:r>
            <a:r>
              <a:rPr lang="en-US" sz="2800" dirty="0" smtClean="0">
                <a:solidFill>
                  <a:schemeClr val="tx1"/>
                </a:solidFill>
                <a:latin typeface="Consolas" pitchFamily="49" charset="0"/>
              </a:rPr>
              <a:t> (y==0) x++;</a:t>
            </a:r>
          </a:p>
          <a:p>
            <a:endParaRPr lang="en-US" sz="2800" dirty="0" smtClean="0">
              <a:solidFill>
                <a:schemeClr val="accent6"/>
              </a:solidFill>
              <a:latin typeface="Consolas" pitchFamily="49" charset="0"/>
            </a:endParaRPr>
          </a:p>
          <a:p>
            <a:r>
              <a:rPr lang="en-US" sz="2800" dirty="0" smtClean="0">
                <a:solidFill>
                  <a:schemeClr val="accent6"/>
                </a:solidFill>
                <a:latin typeface="Consolas" pitchFamily="49" charset="0"/>
              </a:rPr>
              <a:t>join</a:t>
            </a:r>
            <a:r>
              <a:rPr lang="en-US" sz="28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nsolas" pitchFamily="49" charset="0"/>
              </a:rPr>
              <a:t>t</a:t>
            </a:r>
            <a:r>
              <a:rPr lang="en-US" sz="28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  <a:endParaRPr lang="en-US" sz="2800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120" y="5618085"/>
            <a:ext cx="7834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Hard to read:  let’s use a diagram instead…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aan Custom 2">
      <a:dk1>
        <a:sysClr val="windowText" lastClr="000000"/>
      </a:dk1>
      <a:lt1>
        <a:srgbClr val="FFFACD"/>
      </a:lt1>
      <a:dk2>
        <a:srgbClr val="B42828"/>
      </a:dk2>
      <a:lt2>
        <a:srgbClr val="FFFFFF"/>
      </a:lt2>
      <a:accent1>
        <a:srgbClr val="B42828"/>
      </a:accent1>
      <a:accent2>
        <a:srgbClr val="000000"/>
      </a:accent2>
      <a:accent3>
        <a:srgbClr val="9BBB59"/>
      </a:accent3>
      <a:accent4>
        <a:srgbClr val="000000"/>
      </a:accent4>
      <a:accent5>
        <a:srgbClr val="008080"/>
      </a:accent5>
      <a:accent6>
        <a:srgbClr val="0000BF"/>
      </a:accent6>
      <a:hlink>
        <a:srgbClr val="B4282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tx2"/>
          </a:solidFill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onsolas" pitchFamily="49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  <a:tailEnd type="triangle" w="sm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19329</TotalTime>
  <Words>1997</Words>
  <Application>Microsoft Office PowerPoint</Application>
  <PresentationFormat>On-screen Show (4:3)</PresentationFormat>
  <Paragraphs>419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Concurrent Revisions: A deterministic concurrency model.</vt:lpstr>
      <vt:lpstr>The concurrency elephant</vt:lpstr>
      <vt:lpstr>Application = Shared Data and Tasks</vt:lpstr>
      <vt:lpstr>Spacewars!</vt:lpstr>
      <vt:lpstr>Examples from SpaceWars Game</vt:lpstr>
      <vt:lpstr>Conventional Concurrency Control</vt:lpstr>
      <vt:lpstr>Our Proposed Programming Model:  Revisions and Isolation Types</vt:lpstr>
      <vt:lpstr>What’s new</vt:lpstr>
      <vt:lpstr>Puzzle time…</vt:lpstr>
      <vt:lpstr>Sequential consistency</vt:lpstr>
      <vt:lpstr>Transactional memory</vt:lpstr>
      <vt:lpstr>Concurrent revisions</vt:lpstr>
      <vt:lpstr>Conflict resolution</vt:lpstr>
      <vt:lpstr>Custom conflict resolution</vt:lpstr>
      <vt:lpstr>Demo</vt:lpstr>
      <vt:lpstr>Demo: Sandbox</vt:lpstr>
      <vt:lpstr>A Software engineering perspective</vt:lpstr>
      <vt:lpstr>Current Implementation: C# library</vt:lpstr>
      <vt:lpstr>Full algorithm in the paper…</vt:lpstr>
      <vt:lpstr>SpaceWars Game</vt:lpstr>
      <vt:lpstr>Revision Diagram for Parallelized Game Loop</vt:lpstr>
      <vt:lpstr>“Problem Example 1” is solved</vt:lpstr>
      <vt:lpstr>“Problem Example 2” is solved.</vt:lpstr>
      <vt:lpstr>Results</vt:lpstr>
      <vt:lpstr>Overhead: How much does all the copying and the indirection cost?</vt:lpstr>
      <vt:lpstr>Conclusion</vt:lpstr>
      <vt:lpstr>Questions? </vt:lpstr>
      <vt:lpstr>Slide 28</vt:lpstr>
      <vt:lpstr>Slide 29</vt:lpstr>
      <vt:lpstr>Slide 30</vt:lpstr>
      <vt:lpstr>Slide 31</vt:lpstr>
      <vt:lpstr>Slide 32</vt:lpstr>
      <vt:lpstr>Operational Semantics</vt:lpstr>
      <vt:lpstr>Custom merge: per location (type)</vt:lpstr>
      <vt:lpstr>What is a conflict?</vt:lpstr>
      <vt:lpstr>Merging with failure</vt:lpstr>
      <vt:lpstr>Snapshot isolation</vt:lpstr>
      <vt:lpstr>Snapshot isolation</vt:lpstr>
      <vt:lpstr>Sequential merges</vt:lpstr>
      <vt:lpstr>Sequential merges</vt:lpstr>
      <vt:lpstr>Abelian merges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Daan Leijen</dc:creator>
  <cp:lastModifiedBy>Daan</cp:lastModifiedBy>
  <cp:revision>305</cp:revision>
  <dcterms:created xsi:type="dcterms:W3CDTF">2007-10-31T23:43:31Z</dcterms:created>
  <dcterms:modified xsi:type="dcterms:W3CDTF">2010-10-21T21:04:45Z</dcterms:modified>
</cp:coreProperties>
</file>