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18" r:id="rId2"/>
    <p:sldId id="319" r:id="rId3"/>
    <p:sldId id="260" r:id="rId4"/>
    <p:sldId id="261" r:id="rId5"/>
    <p:sldId id="262" r:id="rId6"/>
    <p:sldId id="263" r:id="rId7"/>
    <p:sldId id="264" r:id="rId8"/>
    <p:sldId id="267" r:id="rId9"/>
    <p:sldId id="265" r:id="rId10"/>
    <p:sldId id="266" r:id="rId11"/>
    <p:sldId id="268" r:id="rId12"/>
    <p:sldId id="269" r:id="rId13"/>
    <p:sldId id="271" r:id="rId14"/>
    <p:sldId id="272" r:id="rId15"/>
    <p:sldId id="273" r:id="rId16"/>
    <p:sldId id="274" r:id="rId17"/>
    <p:sldId id="275" r:id="rId18"/>
    <p:sldId id="276" r:id="rId19"/>
    <p:sldId id="277" r:id="rId20"/>
    <p:sldId id="278" r:id="rId21"/>
    <p:sldId id="279" r:id="rId22"/>
    <p:sldId id="281" r:id="rId23"/>
    <p:sldId id="282" r:id="rId24"/>
    <p:sldId id="283" r:id="rId25"/>
    <p:sldId id="320" r:id="rId26"/>
    <p:sldId id="285" r:id="rId27"/>
    <p:sldId id="286" r:id="rId28"/>
    <p:sldId id="287" r:id="rId29"/>
    <p:sldId id="288" r:id="rId30"/>
    <p:sldId id="302" r:id="rId31"/>
    <p:sldId id="305" r:id="rId32"/>
    <p:sldId id="307" r:id="rId33"/>
    <p:sldId id="308" r:id="rId34"/>
    <p:sldId id="290" r:id="rId35"/>
    <p:sldId id="291" r:id="rId36"/>
    <p:sldId id="303" r:id="rId37"/>
    <p:sldId id="304" r:id="rId38"/>
    <p:sldId id="293" r:id="rId39"/>
    <p:sldId id="295" r:id="rId40"/>
    <p:sldId id="297"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C0CCA"/>
    <a:srgbClr val="1D9E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65" autoAdjust="0"/>
    <p:restoredTop sz="77278" autoAdjust="0"/>
  </p:normalViewPr>
  <p:slideViewPr>
    <p:cSldViewPr>
      <p:cViewPr varScale="1">
        <p:scale>
          <a:sx n="84" d="100"/>
          <a:sy n="84" d="100"/>
        </p:scale>
        <p:origin x="-768"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25D1939-DAA5-4B54-8EFC-215DBFA669BA}" type="doc">
      <dgm:prSet loTypeId="urn:microsoft.com/office/officeart/2005/8/layout/gear1" loCatId="cycle" qsTypeId="urn:microsoft.com/office/officeart/2005/8/quickstyle/simple1" qsCatId="simple" csTypeId="urn:microsoft.com/office/officeart/2005/8/colors/colorful1" csCatId="colorful" phldr="1"/>
      <dgm:spPr/>
    </dgm:pt>
    <dgm:pt modelId="{76F96CA5-217A-48B6-BF9B-DBFF4A833D9B}">
      <dgm:prSet phldrT="[Text]"/>
      <dgm:spPr/>
      <dgm:t>
        <a:bodyPr/>
        <a:lstStyle/>
        <a:p>
          <a:r>
            <a:rPr lang="en-US" altLang="zh-CN" b="1" dirty="0" smtClean="0"/>
            <a:t>Conferences</a:t>
          </a:r>
          <a:endParaRPr lang="zh-CN" altLang="en-US" b="1" dirty="0"/>
        </a:p>
      </dgm:t>
    </dgm:pt>
    <dgm:pt modelId="{51AB7480-B7EA-4528-9BE1-F54C52484AE4}" type="parTrans" cxnId="{8A20590C-695B-46C0-9B2E-16E010E82229}">
      <dgm:prSet/>
      <dgm:spPr/>
      <dgm:t>
        <a:bodyPr/>
        <a:lstStyle/>
        <a:p>
          <a:endParaRPr lang="zh-CN" altLang="en-US" b="1"/>
        </a:p>
      </dgm:t>
    </dgm:pt>
    <dgm:pt modelId="{1D154F2B-9B78-4537-9581-896A7D2D198A}" type="sibTrans" cxnId="{8A20590C-695B-46C0-9B2E-16E010E82229}">
      <dgm:prSet/>
      <dgm:spPr/>
      <dgm:t>
        <a:bodyPr/>
        <a:lstStyle/>
        <a:p>
          <a:endParaRPr lang="zh-CN" altLang="en-US" b="1"/>
        </a:p>
      </dgm:t>
    </dgm:pt>
    <dgm:pt modelId="{EBAC6F77-954F-4C64-AC13-166570348CCB}">
      <dgm:prSet phldrT="[Text]"/>
      <dgm:spPr/>
      <dgm:t>
        <a:bodyPr/>
        <a:lstStyle/>
        <a:p>
          <a:r>
            <a:rPr lang="en-US" altLang="zh-CN" b="1" dirty="0" smtClean="0"/>
            <a:t>Authors</a:t>
          </a:r>
          <a:endParaRPr lang="zh-CN" altLang="en-US" b="1" dirty="0"/>
        </a:p>
      </dgm:t>
    </dgm:pt>
    <dgm:pt modelId="{1FE31638-6AC9-4490-891C-63EED33C553F}" type="parTrans" cxnId="{CDB4A8AC-BE82-40B6-AF6E-3BB4D1BC7FCF}">
      <dgm:prSet/>
      <dgm:spPr/>
      <dgm:t>
        <a:bodyPr/>
        <a:lstStyle/>
        <a:p>
          <a:endParaRPr lang="zh-CN" altLang="en-US" b="1"/>
        </a:p>
      </dgm:t>
    </dgm:pt>
    <dgm:pt modelId="{D400FF36-ECCB-40FD-80D3-89BB285E1514}" type="sibTrans" cxnId="{CDB4A8AC-BE82-40B6-AF6E-3BB4D1BC7FCF}">
      <dgm:prSet/>
      <dgm:spPr/>
      <dgm:t>
        <a:bodyPr/>
        <a:lstStyle/>
        <a:p>
          <a:endParaRPr lang="zh-CN" altLang="en-US" b="1"/>
        </a:p>
      </dgm:t>
    </dgm:pt>
    <dgm:pt modelId="{4CA4C114-8FD0-4350-A371-09E8FAE0751B}">
      <dgm:prSet phldrT="[Text]"/>
      <dgm:spPr/>
      <dgm:t>
        <a:bodyPr/>
        <a:lstStyle/>
        <a:p>
          <a:r>
            <a:rPr lang="en-US" altLang="zh-CN" b="1" dirty="0" smtClean="0"/>
            <a:t>Papers</a:t>
          </a:r>
          <a:endParaRPr lang="zh-CN" altLang="en-US" b="1" dirty="0"/>
        </a:p>
      </dgm:t>
    </dgm:pt>
    <dgm:pt modelId="{098A9100-CED0-488A-A4A8-C8D274C70AFE}" type="parTrans" cxnId="{BF0DA315-550D-49E6-86EF-7CF742639C87}">
      <dgm:prSet/>
      <dgm:spPr/>
      <dgm:t>
        <a:bodyPr/>
        <a:lstStyle/>
        <a:p>
          <a:endParaRPr lang="zh-CN" altLang="en-US" b="1"/>
        </a:p>
      </dgm:t>
    </dgm:pt>
    <dgm:pt modelId="{590CA1CF-752D-48F4-8921-6A5C4A0B1208}" type="sibTrans" cxnId="{BF0DA315-550D-49E6-86EF-7CF742639C87}">
      <dgm:prSet/>
      <dgm:spPr/>
      <dgm:t>
        <a:bodyPr/>
        <a:lstStyle/>
        <a:p>
          <a:endParaRPr lang="zh-CN" altLang="en-US" b="1"/>
        </a:p>
      </dgm:t>
    </dgm:pt>
    <dgm:pt modelId="{3B1D075C-9C5E-4DF1-BE9A-F9E34A29EEC3}" type="pres">
      <dgm:prSet presAssocID="{725D1939-DAA5-4B54-8EFC-215DBFA669BA}" presName="composite" presStyleCnt="0">
        <dgm:presLayoutVars>
          <dgm:chMax val="3"/>
          <dgm:animLvl val="lvl"/>
          <dgm:resizeHandles val="exact"/>
        </dgm:presLayoutVars>
      </dgm:prSet>
      <dgm:spPr/>
    </dgm:pt>
    <dgm:pt modelId="{B5CB7F40-46A4-4C8D-8091-AE44FC751253}" type="pres">
      <dgm:prSet presAssocID="{76F96CA5-217A-48B6-BF9B-DBFF4A833D9B}" presName="gear1" presStyleLbl="node1" presStyleIdx="0" presStyleCnt="3">
        <dgm:presLayoutVars>
          <dgm:chMax val="1"/>
          <dgm:bulletEnabled val="1"/>
        </dgm:presLayoutVars>
      </dgm:prSet>
      <dgm:spPr/>
      <dgm:t>
        <a:bodyPr/>
        <a:lstStyle/>
        <a:p>
          <a:endParaRPr lang="zh-CN" altLang="en-US"/>
        </a:p>
      </dgm:t>
    </dgm:pt>
    <dgm:pt modelId="{CEFC0D1D-936F-4E9F-9C56-8B0A6D089696}" type="pres">
      <dgm:prSet presAssocID="{76F96CA5-217A-48B6-BF9B-DBFF4A833D9B}" presName="gear1srcNode" presStyleLbl="node1" presStyleIdx="0" presStyleCnt="3"/>
      <dgm:spPr/>
      <dgm:t>
        <a:bodyPr/>
        <a:lstStyle/>
        <a:p>
          <a:endParaRPr lang="zh-CN" altLang="en-US"/>
        </a:p>
      </dgm:t>
    </dgm:pt>
    <dgm:pt modelId="{2382BCDD-37BD-448C-A07F-AFDB73F76C6D}" type="pres">
      <dgm:prSet presAssocID="{76F96CA5-217A-48B6-BF9B-DBFF4A833D9B}" presName="gear1dstNode" presStyleLbl="node1" presStyleIdx="0" presStyleCnt="3"/>
      <dgm:spPr/>
      <dgm:t>
        <a:bodyPr/>
        <a:lstStyle/>
        <a:p>
          <a:endParaRPr lang="zh-CN" altLang="en-US"/>
        </a:p>
      </dgm:t>
    </dgm:pt>
    <dgm:pt modelId="{0598D103-116E-4217-A6ED-94752C52B426}" type="pres">
      <dgm:prSet presAssocID="{EBAC6F77-954F-4C64-AC13-166570348CCB}" presName="gear2" presStyleLbl="node1" presStyleIdx="1" presStyleCnt="3">
        <dgm:presLayoutVars>
          <dgm:chMax val="1"/>
          <dgm:bulletEnabled val="1"/>
        </dgm:presLayoutVars>
      </dgm:prSet>
      <dgm:spPr/>
      <dgm:t>
        <a:bodyPr/>
        <a:lstStyle/>
        <a:p>
          <a:endParaRPr lang="zh-CN" altLang="en-US"/>
        </a:p>
      </dgm:t>
    </dgm:pt>
    <dgm:pt modelId="{8349AB20-8BBA-4B08-B696-6CE27DBDE27F}" type="pres">
      <dgm:prSet presAssocID="{EBAC6F77-954F-4C64-AC13-166570348CCB}" presName="gear2srcNode" presStyleLbl="node1" presStyleIdx="1" presStyleCnt="3"/>
      <dgm:spPr/>
      <dgm:t>
        <a:bodyPr/>
        <a:lstStyle/>
        <a:p>
          <a:endParaRPr lang="zh-CN" altLang="en-US"/>
        </a:p>
      </dgm:t>
    </dgm:pt>
    <dgm:pt modelId="{C46B5D72-8DBB-490D-AF70-E9C3CDC47193}" type="pres">
      <dgm:prSet presAssocID="{EBAC6F77-954F-4C64-AC13-166570348CCB}" presName="gear2dstNode" presStyleLbl="node1" presStyleIdx="1" presStyleCnt="3"/>
      <dgm:spPr/>
      <dgm:t>
        <a:bodyPr/>
        <a:lstStyle/>
        <a:p>
          <a:endParaRPr lang="zh-CN" altLang="en-US"/>
        </a:p>
      </dgm:t>
    </dgm:pt>
    <dgm:pt modelId="{6C1B006D-5D77-42FF-ADC7-2A9C1C1E2865}" type="pres">
      <dgm:prSet presAssocID="{4CA4C114-8FD0-4350-A371-09E8FAE0751B}" presName="gear3" presStyleLbl="node1" presStyleIdx="2" presStyleCnt="3"/>
      <dgm:spPr/>
      <dgm:t>
        <a:bodyPr/>
        <a:lstStyle/>
        <a:p>
          <a:endParaRPr lang="zh-CN" altLang="en-US"/>
        </a:p>
      </dgm:t>
    </dgm:pt>
    <dgm:pt modelId="{86888821-C2DF-49CF-9E55-F3FCF597EC4D}" type="pres">
      <dgm:prSet presAssocID="{4CA4C114-8FD0-4350-A371-09E8FAE0751B}" presName="gear3tx" presStyleLbl="node1" presStyleIdx="2" presStyleCnt="3">
        <dgm:presLayoutVars>
          <dgm:chMax val="1"/>
          <dgm:bulletEnabled val="1"/>
        </dgm:presLayoutVars>
      </dgm:prSet>
      <dgm:spPr/>
      <dgm:t>
        <a:bodyPr/>
        <a:lstStyle/>
        <a:p>
          <a:endParaRPr lang="zh-CN" altLang="en-US"/>
        </a:p>
      </dgm:t>
    </dgm:pt>
    <dgm:pt modelId="{3046D9F7-B0B5-4364-8970-AFAFE0CE6A71}" type="pres">
      <dgm:prSet presAssocID="{4CA4C114-8FD0-4350-A371-09E8FAE0751B}" presName="gear3srcNode" presStyleLbl="node1" presStyleIdx="2" presStyleCnt="3"/>
      <dgm:spPr/>
      <dgm:t>
        <a:bodyPr/>
        <a:lstStyle/>
        <a:p>
          <a:endParaRPr lang="zh-CN" altLang="en-US"/>
        </a:p>
      </dgm:t>
    </dgm:pt>
    <dgm:pt modelId="{7AE1BD42-B552-4D4F-AAC9-70DC749A9C2D}" type="pres">
      <dgm:prSet presAssocID="{4CA4C114-8FD0-4350-A371-09E8FAE0751B}" presName="gear3dstNode" presStyleLbl="node1" presStyleIdx="2" presStyleCnt="3"/>
      <dgm:spPr/>
      <dgm:t>
        <a:bodyPr/>
        <a:lstStyle/>
        <a:p>
          <a:endParaRPr lang="zh-CN" altLang="en-US"/>
        </a:p>
      </dgm:t>
    </dgm:pt>
    <dgm:pt modelId="{4F65052B-8D65-4ADB-AC42-5374F05FFD28}" type="pres">
      <dgm:prSet presAssocID="{1D154F2B-9B78-4537-9581-896A7D2D198A}" presName="connector1" presStyleLbl="sibTrans2D1" presStyleIdx="0" presStyleCnt="3"/>
      <dgm:spPr/>
      <dgm:t>
        <a:bodyPr/>
        <a:lstStyle/>
        <a:p>
          <a:endParaRPr lang="zh-CN" altLang="en-US"/>
        </a:p>
      </dgm:t>
    </dgm:pt>
    <dgm:pt modelId="{7B7298C0-4870-477E-825D-183985EC0000}" type="pres">
      <dgm:prSet presAssocID="{D400FF36-ECCB-40FD-80D3-89BB285E1514}" presName="connector2" presStyleLbl="sibTrans2D1" presStyleIdx="1" presStyleCnt="3"/>
      <dgm:spPr/>
      <dgm:t>
        <a:bodyPr/>
        <a:lstStyle/>
        <a:p>
          <a:endParaRPr lang="zh-CN" altLang="en-US"/>
        </a:p>
      </dgm:t>
    </dgm:pt>
    <dgm:pt modelId="{BAB2EAE0-7282-479F-AB4F-0A4F55DF57D6}" type="pres">
      <dgm:prSet presAssocID="{590CA1CF-752D-48F4-8921-6A5C4A0B1208}" presName="connector3" presStyleLbl="sibTrans2D1" presStyleIdx="2" presStyleCnt="3"/>
      <dgm:spPr/>
      <dgm:t>
        <a:bodyPr/>
        <a:lstStyle/>
        <a:p>
          <a:endParaRPr lang="zh-CN" altLang="en-US"/>
        </a:p>
      </dgm:t>
    </dgm:pt>
  </dgm:ptLst>
  <dgm:cxnLst>
    <dgm:cxn modelId="{32476FD4-9A7E-4379-9A70-31BF6B05C592}" type="presOf" srcId="{76F96CA5-217A-48B6-BF9B-DBFF4A833D9B}" destId="{2382BCDD-37BD-448C-A07F-AFDB73F76C6D}" srcOrd="2" destOrd="0" presId="urn:microsoft.com/office/officeart/2005/8/layout/gear1"/>
    <dgm:cxn modelId="{B7A94E2C-8BFC-4425-B39B-B83E4ECEDDEB}" type="presOf" srcId="{EBAC6F77-954F-4C64-AC13-166570348CCB}" destId="{8349AB20-8BBA-4B08-B696-6CE27DBDE27F}" srcOrd="1" destOrd="0" presId="urn:microsoft.com/office/officeart/2005/8/layout/gear1"/>
    <dgm:cxn modelId="{CEF778D8-44B3-4982-9304-6D49D0005638}" type="presOf" srcId="{4CA4C114-8FD0-4350-A371-09E8FAE0751B}" destId="{6C1B006D-5D77-42FF-ADC7-2A9C1C1E2865}" srcOrd="0" destOrd="0" presId="urn:microsoft.com/office/officeart/2005/8/layout/gear1"/>
    <dgm:cxn modelId="{4A09F81A-C312-48A2-BF8F-9B654A2B0161}" type="presOf" srcId="{EBAC6F77-954F-4C64-AC13-166570348CCB}" destId="{C46B5D72-8DBB-490D-AF70-E9C3CDC47193}" srcOrd="2" destOrd="0" presId="urn:microsoft.com/office/officeart/2005/8/layout/gear1"/>
    <dgm:cxn modelId="{76B97F7C-290E-42C9-AAC5-C5A8AF42D30C}" type="presOf" srcId="{4CA4C114-8FD0-4350-A371-09E8FAE0751B}" destId="{7AE1BD42-B552-4D4F-AAC9-70DC749A9C2D}" srcOrd="3" destOrd="0" presId="urn:microsoft.com/office/officeart/2005/8/layout/gear1"/>
    <dgm:cxn modelId="{790E02C5-5921-4409-AD72-8F96A4D1A17D}" type="presOf" srcId="{4CA4C114-8FD0-4350-A371-09E8FAE0751B}" destId="{3046D9F7-B0B5-4364-8970-AFAFE0CE6A71}" srcOrd="2" destOrd="0" presId="urn:microsoft.com/office/officeart/2005/8/layout/gear1"/>
    <dgm:cxn modelId="{3AAFEA1F-1D9E-4930-9D61-33E49FEC2D8D}" type="presOf" srcId="{76F96CA5-217A-48B6-BF9B-DBFF4A833D9B}" destId="{CEFC0D1D-936F-4E9F-9C56-8B0A6D089696}" srcOrd="1" destOrd="0" presId="urn:microsoft.com/office/officeart/2005/8/layout/gear1"/>
    <dgm:cxn modelId="{6385A80C-C443-4786-B57B-77DF033E6B2F}" type="presOf" srcId="{4CA4C114-8FD0-4350-A371-09E8FAE0751B}" destId="{86888821-C2DF-49CF-9E55-F3FCF597EC4D}" srcOrd="1" destOrd="0" presId="urn:microsoft.com/office/officeart/2005/8/layout/gear1"/>
    <dgm:cxn modelId="{F7C81D05-B641-4ABC-BE80-CFD74DAD6102}" type="presOf" srcId="{1D154F2B-9B78-4537-9581-896A7D2D198A}" destId="{4F65052B-8D65-4ADB-AC42-5374F05FFD28}" srcOrd="0" destOrd="0" presId="urn:microsoft.com/office/officeart/2005/8/layout/gear1"/>
    <dgm:cxn modelId="{8A20590C-695B-46C0-9B2E-16E010E82229}" srcId="{725D1939-DAA5-4B54-8EFC-215DBFA669BA}" destId="{76F96CA5-217A-48B6-BF9B-DBFF4A833D9B}" srcOrd="0" destOrd="0" parTransId="{51AB7480-B7EA-4528-9BE1-F54C52484AE4}" sibTransId="{1D154F2B-9B78-4537-9581-896A7D2D198A}"/>
    <dgm:cxn modelId="{BF0DA315-550D-49E6-86EF-7CF742639C87}" srcId="{725D1939-DAA5-4B54-8EFC-215DBFA669BA}" destId="{4CA4C114-8FD0-4350-A371-09E8FAE0751B}" srcOrd="2" destOrd="0" parTransId="{098A9100-CED0-488A-A4A8-C8D274C70AFE}" sibTransId="{590CA1CF-752D-48F4-8921-6A5C4A0B1208}"/>
    <dgm:cxn modelId="{CFD009E2-CB17-4A9C-BBBA-FDA3189F1FED}" type="presOf" srcId="{EBAC6F77-954F-4C64-AC13-166570348CCB}" destId="{0598D103-116E-4217-A6ED-94752C52B426}" srcOrd="0" destOrd="0" presId="urn:microsoft.com/office/officeart/2005/8/layout/gear1"/>
    <dgm:cxn modelId="{46B579C2-FC1C-4DC3-A2FB-993B0D54FBDA}" type="presOf" srcId="{725D1939-DAA5-4B54-8EFC-215DBFA669BA}" destId="{3B1D075C-9C5E-4DF1-BE9A-F9E34A29EEC3}" srcOrd="0" destOrd="0" presId="urn:microsoft.com/office/officeart/2005/8/layout/gear1"/>
    <dgm:cxn modelId="{6EF8952D-54E3-4A92-8364-8AEF88B79C4A}" type="presOf" srcId="{76F96CA5-217A-48B6-BF9B-DBFF4A833D9B}" destId="{B5CB7F40-46A4-4C8D-8091-AE44FC751253}" srcOrd="0" destOrd="0" presId="urn:microsoft.com/office/officeart/2005/8/layout/gear1"/>
    <dgm:cxn modelId="{CDB4A8AC-BE82-40B6-AF6E-3BB4D1BC7FCF}" srcId="{725D1939-DAA5-4B54-8EFC-215DBFA669BA}" destId="{EBAC6F77-954F-4C64-AC13-166570348CCB}" srcOrd="1" destOrd="0" parTransId="{1FE31638-6AC9-4490-891C-63EED33C553F}" sibTransId="{D400FF36-ECCB-40FD-80D3-89BB285E1514}"/>
    <dgm:cxn modelId="{AA86152A-A0E5-4CD2-BCC8-C949B7E19989}" type="presOf" srcId="{590CA1CF-752D-48F4-8921-6A5C4A0B1208}" destId="{BAB2EAE0-7282-479F-AB4F-0A4F55DF57D6}" srcOrd="0" destOrd="0" presId="urn:microsoft.com/office/officeart/2005/8/layout/gear1"/>
    <dgm:cxn modelId="{EB43D207-BC5C-4C24-A579-98A8938B4D3D}" type="presOf" srcId="{D400FF36-ECCB-40FD-80D3-89BB285E1514}" destId="{7B7298C0-4870-477E-825D-183985EC0000}" srcOrd="0" destOrd="0" presId="urn:microsoft.com/office/officeart/2005/8/layout/gear1"/>
    <dgm:cxn modelId="{46D5B0B9-E944-41B8-AD3C-723166DC799D}" type="presParOf" srcId="{3B1D075C-9C5E-4DF1-BE9A-F9E34A29EEC3}" destId="{B5CB7F40-46A4-4C8D-8091-AE44FC751253}" srcOrd="0" destOrd="0" presId="urn:microsoft.com/office/officeart/2005/8/layout/gear1"/>
    <dgm:cxn modelId="{36CC38DB-4119-474B-B523-963F55B75846}" type="presParOf" srcId="{3B1D075C-9C5E-4DF1-BE9A-F9E34A29EEC3}" destId="{CEFC0D1D-936F-4E9F-9C56-8B0A6D089696}" srcOrd="1" destOrd="0" presId="urn:microsoft.com/office/officeart/2005/8/layout/gear1"/>
    <dgm:cxn modelId="{02DBE064-0741-4724-8B37-FB68306069C3}" type="presParOf" srcId="{3B1D075C-9C5E-4DF1-BE9A-F9E34A29EEC3}" destId="{2382BCDD-37BD-448C-A07F-AFDB73F76C6D}" srcOrd="2" destOrd="0" presId="urn:microsoft.com/office/officeart/2005/8/layout/gear1"/>
    <dgm:cxn modelId="{2A42468A-9A58-417D-9201-E4FC928D71DB}" type="presParOf" srcId="{3B1D075C-9C5E-4DF1-BE9A-F9E34A29EEC3}" destId="{0598D103-116E-4217-A6ED-94752C52B426}" srcOrd="3" destOrd="0" presId="urn:microsoft.com/office/officeart/2005/8/layout/gear1"/>
    <dgm:cxn modelId="{20094D63-9FAA-4781-AA31-4C6C3ACB88F5}" type="presParOf" srcId="{3B1D075C-9C5E-4DF1-BE9A-F9E34A29EEC3}" destId="{8349AB20-8BBA-4B08-B696-6CE27DBDE27F}" srcOrd="4" destOrd="0" presId="urn:microsoft.com/office/officeart/2005/8/layout/gear1"/>
    <dgm:cxn modelId="{1366F8F2-40B9-4969-ABFE-A1A712E965A1}" type="presParOf" srcId="{3B1D075C-9C5E-4DF1-BE9A-F9E34A29EEC3}" destId="{C46B5D72-8DBB-490D-AF70-E9C3CDC47193}" srcOrd="5" destOrd="0" presId="urn:microsoft.com/office/officeart/2005/8/layout/gear1"/>
    <dgm:cxn modelId="{9D49ACFA-E2AB-45DF-ACE9-2BD2E9007B9F}" type="presParOf" srcId="{3B1D075C-9C5E-4DF1-BE9A-F9E34A29EEC3}" destId="{6C1B006D-5D77-42FF-ADC7-2A9C1C1E2865}" srcOrd="6" destOrd="0" presId="urn:microsoft.com/office/officeart/2005/8/layout/gear1"/>
    <dgm:cxn modelId="{C007ABB9-E998-4E5F-A5D7-C4972BE71C16}" type="presParOf" srcId="{3B1D075C-9C5E-4DF1-BE9A-F9E34A29EEC3}" destId="{86888821-C2DF-49CF-9E55-F3FCF597EC4D}" srcOrd="7" destOrd="0" presId="urn:microsoft.com/office/officeart/2005/8/layout/gear1"/>
    <dgm:cxn modelId="{945FFCA9-987F-4967-A223-20ED95902DCA}" type="presParOf" srcId="{3B1D075C-9C5E-4DF1-BE9A-F9E34A29EEC3}" destId="{3046D9F7-B0B5-4364-8970-AFAFE0CE6A71}" srcOrd="8" destOrd="0" presId="urn:microsoft.com/office/officeart/2005/8/layout/gear1"/>
    <dgm:cxn modelId="{718F2DA6-3319-46A3-ADBD-6B75F24D27EF}" type="presParOf" srcId="{3B1D075C-9C5E-4DF1-BE9A-F9E34A29EEC3}" destId="{7AE1BD42-B552-4D4F-AAC9-70DC749A9C2D}" srcOrd="9" destOrd="0" presId="urn:microsoft.com/office/officeart/2005/8/layout/gear1"/>
    <dgm:cxn modelId="{10B6B68B-6340-440A-AE97-0161EE2F1434}" type="presParOf" srcId="{3B1D075C-9C5E-4DF1-BE9A-F9E34A29EEC3}" destId="{4F65052B-8D65-4ADB-AC42-5374F05FFD28}" srcOrd="10" destOrd="0" presId="urn:microsoft.com/office/officeart/2005/8/layout/gear1"/>
    <dgm:cxn modelId="{19B48C0D-88E0-4D6E-B7CE-FE159CC478C6}" type="presParOf" srcId="{3B1D075C-9C5E-4DF1-BE9A-F9E34A29EEC3}" destId="{7B7298C0-4870-477E-825D-183985EC0000}" srcOrd="11" destOrd="0" presId="urn:microsoft.com/office/officeart/2005/8/layout/gear1"/>
    <dgm:cxn modelId="{418BE3FF-7280-416B-B4FC-677AF5FB67A8}" type="presParOf" srcId="{3B1D075C-9C5E-4DF1-BE9A-F9E34A29EEC3}" destId="{BAB2EAE0-7282-479F-AB4F-0A4F55DF57D6}"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25D1939-DAA5-4B54-8EFC-215DBFA669BA}" type="doc">
      <dgm:prSet loTypeId="urn:microsoft.com/office/officeart/2005/8/layout/gear1" loCatId="cycle" qsTypeId="urn:microsoft.com/office/officeart/2005/8/quickstyle/simple1" qsCatId="simple" csTypeId="urn:microsoft.com/office/officeart/2005/8/colors/colorful1" csCatId="colorful" phldr="1"/>
      <dgm:spPr/>
    </dgm:pt>
    <dgm:pt modelId="{76F96CA5-217A-48B6-BF9B-DBFF4A833D9B}">
      <dgm:prSet phldrT="[Text]"/>
      <dgm:spPr/>
      <dgm:t>
        <a:bodyPr/>
        <a:lstStyle/>
        <a:p>
          <a:r>
            <a:rPr lang="en-US" altLang="zh-CN" b="1" dirty="0" smtClean="0"/>
            <a:t>Locations</a:t>
          </a:r>
          <a:endParaRPr lang="zh-CN" altLang="en-US" b="1" dirty="0"/>
        </a:p>
      </dgm:t>
    </dgm:pt>
    <dgm:pt modelId="{51AB7480-B7EA-4528-9BE1-F54C52484AE4}" type="parTrans" cxnId="{8A20590C-695B-46C0-9B2E-16E010E82229}">
      <dgm:prSet/>
      <dgm:spPr/>
      <dgm:t>
        <a:bodyPr/>
        <a:lstStyle/>
        <a:p>
          <a:endParaRPr lang="zh-CN" altLang="en-US"/>
        </a:p>
      </dgm:t>
    </dgm:pt>
    <dgm:pt modelId="{1D154F2B-9B78-4537-9581-896A7D2D198A}" type="sibTrans" cxnId="{8A20590C-695B-46C0-9B2E-16E010E82229}">
      <dgm:prSet/>
      <dgm:spPr/>
      <dgm:t>
        <a:bodyPr/>
        <a:lstStyle/>
        <a:p>
          <a:endParaRPr lang="zh-CN" altLang="en-US"/>
        </a:p>
      </dgm:t>
    </dgm:pt>
    <dgm:pt modelId="{EBAC6F77-954F-4C64-AC13-166570348CCB}">
      <dgm:prSet phldrT="[Text]"/>
      <dgm:spPr/>
      <dgm:t>
        <a:bodyPr/>
        <a:lstStyle/>
        <a:p>
          <a:r>
            <a:rPr lang="en-US" altLang="zh-CN" b="1" dirty="0" smtClean="0"/>
            <a:t>Users</a:t>
          </a:r>
          <a:endParaRPr lang="zh-CN" altLang="en-US" b="1" dirty="0"/>
        </a:p>
      </dgm:t>
    </dgm:pt>
    <dgm:pt modelId="{1FE31638-6AC9-4490-891C-63EED33C553F}" type="parTrans" cxnId="{CDB4A8AC-BE82-40B6-AF6E-3BB4D1BC7FCF}">
      <dgm:prSet/>
      <dgm:spPr/>
      <dgm:t>
        <a:bodyPr/>
        <a:lstStyle/>
        <a:p>
          <a:endParaRPr lang="zh-CN" altLang="en-US"/>
        </a:p>
      </dgm:t>
    </dgm:pt>
    <dgm:pt modelId="{D400FF36-ECCB-40FD-80D3-89BB285E1514}" type="sibTrans" cxnId="{CDB4A8AC-BE82-40B6-AF6E-3BB4D1BC7FCF}">
      <dgm:prSet/>
      <dgm:spPr/>
      <dgm:t>
        <a:bodyPr/>
        <a:lstStyle/>
        <a:p>
          <a:endParaRPr lang="zh-CN" altLang="en-US"/>
        </a:p>
      </dgm:t>
    </dgm:pt>
    <dgm:pt modelId="{4CA4C114-8FD0-4350-A371-09E8FAE0751B}">
      <dgm:prSet phldrT="[Text]"/>
      <dgm:spPr/>
      <dgm:t>
        <a:bodyPr/>
        <a:lstStyle/>
        <a:p>
          <a:r>
            <a:rPr lang="en-US" altLang="zh-CN" b="1" dirty="0" smtClean="0"/>
            <a:t>Media </a:t>
          </a:r>
          <a:endParaRPr lang="zh-CN" altLang="en-US" b="1" dirty="0"/>
        </a:p>
      </dgm:t>
    </dgm:pt>
    <dgm:pt modelId="{098A9100-CED0-488A-A4A8-C8D274C70AFE}" type="parTrans" cxnId="{BF0DA315-550D-49E6-86EF-7CF742639C87}">
      <dgm:prSet/>
      <dgm:spPr/>
      <dgm:t>
        <a:bodyPr/>
        <a:lstStyle/>
        <a:p>
          <a:endParaRPr lang="zh-CN" altLang="en-US"/>
        </a:p>
      </dgm:t>
    </dgm:pt>
    <dgm:pt modelId="{590CA1CF-752D-48F4-8921-6A5C4A0B1208}" type="sibTrans" cxnId="{BF0DA315-550D-49E6-86EF-7CF742639C87}">
      <dgm:prSet/>
      <dgm:spPr/>
      <dgm:t>
        <a:bodyPr/>
        <a:lstStyle/>
        <a:p>
          <a:endParaRPr lang="zh-CN" altLang="en-US"/>
        </a:p>
      </dgm:t>
    </dgm:pt>
    <dgm:pt modelId="{3B1D075C-9C5E-4DF1-BE9A-F9E34A29EEC3}" type="pres">
      <dgm:prSet presAssocID="{725D1939-DAA5-4B54-8EFC-215DBFA669BA}" presName="composite" presStyleCnt="0">
        <dgm:presLayoutVars>
          <dgm:chMax val="3"/>
          <dgm:animLvl val="lvl"/>
          <dgm:resizeHandles val="exact"/>
        </dgm:presLayoutVars>
      </dgm:prSet>
      <dgm:spPr/>
    </dgm:pt>
    <dgm:pt modelId="{B5CB7F40-46A4-4C8D-8091-AE44FC751253}" type="pres">
      <dgm:prSet presAssocID="{76F96CA5-217A-48B6-BF9B-DBFF4A833D9B}" presName="gear1" presStyleLbl="node1" presStyleIdx="0" presStyleCnt="3">
        <dgm:presLayoutVars>
          <dgm:chMax val="1"/>
          <dgm:bulletEnabled val="1"/>
        </dgm:presLayoutVars>
      </dgm:prSet>
      <dgm:spPr/>
      <dgm:t>
        <a:bodyPr/>
        <a:lstStyle/>
        <a:p>
          <a:endParaRPr lang="zh-CN" altLang="en-US"/>
        </a:p>
      </dgm:t>
    </dgm:pt>
    <dgm:pt modelId="{CEFC0D1D-936F-4E9F-9C56-8B0A6D089696}" type="pres">
      <dgm:prSet presAssocID="{76F96CA5-217A-48B6-BF9B-DBFF4A833D9B}" presName="gear1srcNode" presStyleLbl="node1" presStyleIdx="0" presStyleCnt="3"/>
      <dgm:spPr/>
      <dgm:t>
        <a:bodyPr/>
        <a:lstStyle/>
        <a:p>
          <a:endParaRPr lang="zh-CN" altLang="en-US"/>
        </a:p>
      </dgm:t>
    </dgm:pt>
    <dgm:pt modelId="{2382BCDD-37BD-448C-A07F-AFDB73F76C6D}" type="pres">
      <dgm:prSet presAssocID="{76F96CA5-217A-48B6-BF9B-DBFF4A833D9B}" presName="gear1dstNode" presStyleLbl="node1" presStyleIdx="0" presStyleCnt="3"/>
      <dgm:spPr/>
      <dgm:t>
        <a:bodyPr/>
        <a:lstStyle/>
        <a:p>
          <a:endParaRPr lang="zh-CN" altLang="en-US"/>
        </a:p>
      </dgm:t>
    </dgm:pt>
    <dgm:pt modelId="{0598D103-116E-4217-A6ED-94752C52B426}" type="pres">
      <dgm:prSet presAssocID="{EBAC6F77-954F-4C64-AC13-166570348CCB}" presName="gear2" presStyleLbl="node1" presStyleIdx="1" presStyleCnt="3">
        <dgm:presLayoutVars>
          <dgm:chMax val="1"/>
          <dgm:bulletEnabled val="1"/>
        </dgm:presLayoutVars>
      </dgm:prSet>
      <dgm:spPr/>
      <dgm:t>
        <a:bodyPr/>
        <a:lstStyle/>
        <a:p>
          <a:endParaRPr lang="zh-CN" altLang="en-US"/>
        </a:p>
      </dgm:t>
    </dgm:pt>
    <dgm:pt modelId="{8349AB20-8BBA-4B08-B696-6CE27DBDE27F}" type="pres">
      <dgm:prSet presAssocID="{EBAC6F77-954F-4C64-AC13-166570348CCB}" presName="gear2srcNode" presStyleLbl="node1" presStyleIdx="1" presStyleCnt="3"/>
      <dgm:spPr/>
      <dgm:t>
        <a:bodyPr/>
        <a:lstStyle/>
        <a:p>
          <a:endParaRPr lang="zh-CN" altLang="en-US"/>
        </a:p>
      </dgm:t>
    </dgm:pt>
    <dgm:pt modelId="{C46B5D72-8DBB-490D-AF70-E9C3CDC47193}" type="pres">
      <dgm:prSet presAssocID="{EBAC6F77-954F-4C64-AC13-166570348CCB}" presName="gear2dstNode" presStyleLbl="node1" presStyleIdx="1" presStyleCnt="3"/>
      <dgm:spPr/>
      <dgm:t>
        <a:bodyPr/>
        <a:lstStyle/>
        <a:p>
          <a:endParaRPr lang="zh-CN" altLang="en-US"/>
        </a:p>
      </dgm:t>
    </dgm:pt>
    <dgm:pt modelId="{6C1B006D-5D77-42FF-ADC7-2A9C1C1E2865}" type="pres">
      <dgm:prSet presAssocID="{4CA4C114-8FD0-4350-A371-09E8FAE0751B}" presName="gear3" presStyleLbl="node1" presStyleIdx="2" presStyleCnt="3"/>
      <dgm:spPr/>
      <dgm:t>
        <a:bodyPr/>
        <a:lstStyle/>
        <a:p>
          <a:endParaRPr lang="zh-CN" altLang="en-US"/>
        </a:p>
      </dgm:t>
    </dgm:pt>
    <dgm:pt modelId="{86888821-C2DF-49CF-9E55-F3FCF597EC4D}" type="pres">
      <dgm:prSet presAssocID="{4CA4C114-8FD0-4350-A371-09E8FAE0751B}" presName="gear3tx" presStyleLbl="node1" presStyleIdx="2" presStyleCnt="3">
        <dgm:presLayoutVars>
          <dgm:chMax val="1"/>
          <dgm:bulletEnabled val="1"/>
        </dgm:presLayoutVars>
      </dgm:prSet>
      <dgm:spPr/>
      <dgm:t>
        <a:bodyPr/>
        <a:lstStyle/>
        <a:p>
          <a:endParaRPr lang="zh-CN" altLang="en-US"/>
        </a:p>
      </dgm:t>
    </dgm:pt>
    <dgm:pt modelId="{3046D9F7-B0B5-4364-8970-AFAFE0CE6A71}" type="pres">
      <dgm:prSet presAssocID="{4CA4C114-8FD0-4350-A371-09E8FAE0751B}" presName="gear3srcNode" presStyleLbl="node1" presStyleIdx="2" presStyleCnt="3"/>
      <dgm:spPr/>
      <dgm:t>
        <a:bodyPr/>
        <a:lstStyle/>
        <a:p>
          <a:endParaRPr lang="zh-CN" altLang="en-US"/>
        </a:p>
      </dgm:t>
    </dgm:pt>
    <dgm:pt modelId="{7AE1BD42-B552-4D4F-AAC9-70DC749A9C2D}" type="pres">
      <dgm:prSet presAssocID="{4CA4C114-8FD0-4350-A371-09E8FAE0751B}" presName="gear3dstNode" presStyleLbl="node1" presStyleIdx="2" presStyleCnt="3"/>
      <dgm:spPr/>
      <dgm:t>
        <a:bodyPr/>
        <a:lstStyle/>
        <a:p>
          <a:endParaRPr lang="zh-CN" altLang="en-US"/>
        </a:p>
      </dgm:t>
    </dgm:pt>
    <dgm:pt modelId="{4F65052B-8D65-4ADB-AC42-5374F05FFD28}" type="pres">
      <dgm:prSet presAssocID="{1D154F2B-9B78-4537-9581-896A7D2D198A}" presName="connector1" presStyleLbl="sibTrans2D1" presStyleIdx="0" presStyleCnt="3"/>
      <dgm:spPr/>
      <dgm:t>
        <a:bodyPr/>
        <a:lstStyle/>
        <a:p>
          <a:endParaRPr lang="zh-CN" altLang="en-US"/>
        </a:p>
      </dgm:t>
    </dgm:pt>
    <dgm:pt modelId="{7B7298C0-4870-477E-825D-183985EC0000}" type="pres">
      <dgm:prSet presAssocID="{D400FF36-ECCB-40FD-80D3-89BB285E1514}" presName="connector2" presStyleLbl="sibTrans2D1" presStyleIdx="1" presStyleCnt="3"/>
      <dgm:spPr/>
      <dgm:t>
        <a:bodyPr/>
        <a:lstStyle/>
        <a:p>
          <a:endParaRPr lang="zh-CN" altLang="en-US"/>
        </a:p>
      </dgm:t>
    </dgm:pt>
    <dgm:pt modelId="{BAB2EAE0-7282-479F-AB4F-0A4F55DF57D6}" type="pres">
      <dgm:prSet presAssocID="{590CA1CF-752D-48F4-8921-6A5C4A0B1208}" presName="connector3" presStyleLbl="sibTrans2D1" presStyleIdx="2" presStyleCnt="3"/>
      <dgm:spPr/>
      <dgm:t>
        <a:bodyPr/>
        <a:lstStyle/>
        <a:p>
          <a:endParaRPr lang="zh-CN" altLang="en-US"/>
        </a:p>
      </dgm:t>
    </dgm:pt>
  </dgm:ptLst>
  <dgm:cxnLst>
    <dgm:cxn modelId="{826170E9-05B3-4B4F-A383-1CA78761C4F4}" type="presOf" srcId="{76F96CA5-217A-48B6-BF9B-DBFF4A833D9B}" destId="{B5CB7F40-46A4-4C8D-8091-AE44FC751253}" srcOrd="0" destOrd="0" presId="urn:microsoft.com/office/officeart/2005/8/layout/gear1"/>
    <dgm:cxn modelId="{471BDD33-ABA3-41F0-B7EC-56BE2B3A91A0}" type="presOf" srcId="{4CA4C114-8FD0-4350-A371-09E8FAE0751B}" destId="{3046D9F7-B0B5-4364-8970-AFAFE0CE6A71}" srcOrd="2" destOrd="0" presId="urn:microsoft.com/office/officeart/2005/8/layout/gear1"/>
    <dgm:cxn modelId="{D071F883-0506-423C-87F2-1AA799853253}" type="presOf" srcId="{590CA1CF-752D-48F4-8921-6A5C4A0B1208}" destId="{BAB2EAE0-7282-479F-AB4F-0A4F55DF57D6}" srcOrd="0" destOrd="0" presId="urn:microsoft.com/office/officeart/2005/8/layout/gear1"/>
    <dgm:cxn modelId="{7E5A762A-535D-43FB-8E0C-BA495E948095}" type="presOf" srcId="{D400FF36-ECCB-40FD-80D3-89BB285E1514}" destId="{7B7298C0-4870-477E-825D-183985EC0000}" srcOrd="0" destOrd="0" presId="urn:microsoft.com/office/officeart/2005/8/layout/gear1"/>
    <dgm:cxn modelId="{4668CBE0-055B-4586-8775-889DC1A74D3A}" type="presOf" srcId="{EBAC6F77-954F-4C64-AC13-166570348CCB}" destId="{C46B5D72-8DBB-490D-AF70-E9C3CDC47193}" srcOrd="2" destOrd="0" presId="urn:microsoft.com/office/officeart/2005/8/layout/gear1"/>
    <dgm:cxn modelId="{8A20590C-695B-46C0-9B2E-16E010E82229}" srcId="{725D1939-DAA5-4B54-8EFC-215DBFA669BA}" destId="{76F96CA5-217A-48B6-BF9B-DBFF4A833D9B}" srcOrd="0" destOrd="0" parTransId="{51AB7480-B7EA-4528-9BE1-F54C52484AE4}" sibTransId="{1D154F2B-9B78-4537-9581-896A7D2D198A}"/>
    <dgm:cxn modelId="{FD47BC74-F2E6-49AC-B12A-A94A097BF58B}" type="presOf" srcId="{76F96CA5-217A-48B6-BF9B-DBFF4A833D9B}" destId="{CEFC0D1D-936F-4E9F-9C56-8B0A6D089696}" srcOrd="1" destOrd="0" presId="urn:microsoft.com/office/officeart/2005/8/layout/gear1"/>
    <dgm:cxn modelId="{13A6C3A0-A216-4D6C-93C2-74DA0C1C8713}" type="presOf" srcId="{1D154F2B-9B78-4537-9581-896A7D2D198A}" destId="{4F65052B-8D65-4ADB-AC42-5374F05FFD28}" srcOrd="0" destOrd="0" presId="urn:microsoft.com/office/officeart/2005/8/layout/gear1"/>
    <dgm:cxn modelId="{BF0DA315-550D-49E6-86EF-7CF742639C87}" srcId="{725D1939-DAA5-4B54-8EFC-215DBFA669BA}" destId="{4CA4C114-8FD0-4350-A371-09E8FAE0751B}" srcOrd="2" destOrd="0" parTransId="{098A9100-CED0-488A-A4A8-C8D274C70AFE}" sibTransId="{590CA1CF-752D-48F4-8921-6A5C4A0B1208}"/>
    <dgm:cxn modelId="{74B1E96E-3705-492C-80FB-52129035C7CE}" type="presOf" srcId="{725D1939-DAA5-4B54-8EFC-215DBFA669BA}" destId="{3B1D075C-9C5E-4DF1-BE9A-F9E34A29EEC3}" srcOrd="0" destOrd="0" presId="urn:microsoft.com/office/officeart/2005/8/layout/gear1"/>
    <dgm:cxn modelId="{9D1A9132-255F-45CD-9F9C-DD539FC713CE}" type="presOf" srcId="{EBAC6F77-954F-4C64-AC13-166570348CCB}" destId="{0598D103-116E-4217-A6ED-94752C52B426}" srcOrd="0" destOrd="0" presId="urn:microsoft.com/office/officeart/2005/8/layout/gear1"/>
    <dgm:cxn modelId="{0FBF20B3-29B7-464F-89BF-E198D548776C}" type="presOf" srcId="{4CA4C114-8FD0-4350-A371-09E8FAE0751B}" destId="{6C1B006D-5D77-42FF-ADC7-2A9C1C1E2865}" srcOrd="0" destOrd="0" presId="urn:microsoft.com/office/officeart/2005/8/layout/gear1"/>
    <dgm:cxn modelId="{5117BFC1-5C58-44D0-A415-65EDEBBE851C}" type="presOf" srcId="{EBAC6F77-954F-4C64-AC13-166570348CCB}" destId="{8349AB20-8BBA-4B08-B696-6CE27DBDE27F}" srcOrd="1" destOrd="0" presId="urn:microsoft.com/office/officeart/2005/8/layout/gear1"/>
    <dgm:cxn modelId="{CDB4A8AC-BE82-40B6-AF6E-3BB4D1BC7FCF}" srcId="{725D1939-DAA5-4B54-8EFC-215DBFA669BA}" destId="{EBAC6F77-954F-4C64-AC13-166570348CCB}" srcOrd="1" destOrd="0" parTransId="{1FE31638-6AC9-4490-891C-63EED33C553F}" sibTransId="{D400FF36-ECCB-40FD-80D3-89BB285E1514}"/>
    <dgm:cxn modelId="{CF14F628-E1D9-4958-8DCE-E8C89251198A}" type="presOf" srcId="{4CA4C114-8FD0-4350-A371-09E8FAE0751B}" destId="{7AE1BD42-B552-4D4F-AAC9-70DC749A9C2D}" srcOrd="3" destOrd="0" presId="urn:microsoft.com/office/officeart/2005/8/layout/gear1"/>
    <dgm:cxn modelId="{97B50035-DE40-4C0F-86B8-238A3773AF2D}" type="presOf" srcId="{4CA4C114-8FD0-4350-A371-09E8FAE0751B}" destId="{86888821-C2DF-49CF-9E55-F3FCF597EC4D}" srcOrd="1" destOrd="0" presId="urn:microsoft.com/office/officeart/2005/8/layout/gear1"/>
    <dgm:cxn modelId="{32F07261-C568-408E-85FB-A2DE2173A5CF}" type="presOf" srcId="{76F96CA5-217A-48B6-BF9B-DBFF4A833D9B}" destId="{2382BCDD-37BD-448C-A07F-AFDB73F76C6D}" srcOrd="2" destOrd="0" presId="urn:microsoft.com/office/officeart/2005/8/layout/gear1"/>
    <dgm:cxn modelId="{008743CD-E24D-4373-8FEB-1BA3A910D88F}" type="presParOf" srcId="{3B1D075C-9C5E-4DF1-BE9A-F9E34A29EEC3}" destId="{B5CB7F40-46A4-4C8D-8091-AE44FC751253}" srcOrd="0" destOrd="0" presId="urn:microsoft.com/office/officeart/2005/8/layout/gear1"/>
    <dgm:cxn modelId="{64EA5339-04EF-42F4-99A1-60182A6C40CB}" type="presParOf" srcId="{3B1D075C-9C5E-4DF1-BE9A-F9E34A29EEC3}" destId="{CEFC0D1D-936F-4E9F-9C56-8B0A6D089696}" srcOrd="1" destOrd="0" presId="urn:microsoft.com/office/officeart/2005/8/layout/gear1"/>
    <dgm:cxn modelId="{7F245147-E006-4F0F-99C9-729831007703}" type="presParOf" srcId="{3B1D075C-9C5E-4DF1-BE9A-F9E34A29EEC3}" destId="{2382BCDD-37BD-448C-A07F-AFDB73F76C6D}" srcOrd="2" destOrd="0" presId="urn:microsoft.com/office/officeart/2005/8/layout/gear1"/>
    <dgm:cxn modelId="{3BDE39EA-C379-4A52-BDC2-E164037EBF5B}" type="presParOf" srcId="{3B1D075C-9C5E-4DF1-BE9A-F9E34A29EEC3}" destId="{0598D103-116E-4217-A6ED-94752C52B426}" srcOrd="3" destOrd="0" presId="urn:microsoft.com/office/officeart/2005/8/layout/gear1"/>
    <dgm:cxn modelId="{CCB6497A-04AF-41B2-8778-BE9580B9EE5E}" type="presParOf" srcId="{3B1D075C-9C5E-4DF1-BE9A-F9E34A29EEC3}" destId="{8349AB20-8BBA-4B08-B696-6CE27DBDE27F}" srcOrd="4" destOrd="0" presId="urn:microsoft.com/office/officeart/2005/8/layout/gear1"/>
    <dgm:cxn modelId="{4D76D2E9-A465-4019-A547-F3A4D87D09D5}" type="presParOf" srcId="{3B1D075C-9C5E-4DF1-BE9A-F9E34A29EEC3}" destId="{C46B5D72-8DBB-490D-AF70-E9C3CDC47193}" srcOrd="5" destOrd="0" presId="urn:microsoft.com/office/officeart/2005/8/layout/gear1"/>
    <dgm:cxn modelId="{A4D871D0-58B6-4C2F-B6AC-C8E3671EDCAA}" type="presParOf" srcId="{3B1D075C-9C5E-4DF1-BE9A-F9E34A29EEC3}" destId="{6C1B006D-5D77-42FF-ADC7-2A9C1C1E2865}" srcOrd="6" destOrd="0" presId="urn:microsoft.com/office/officeart/2005/8/layout/gear1"/>
    <dgm:cxn modelId="{2120CE90-6C9A-4691-8E3D-48EF060FD0DB}" type="presParOf" srcId="{3B1D075C-9C5E-4DF1-BE9A-F9E34A29EEC3}" destId="{86888821-C2DF-49CF-9E55-F3FCF597EC4D}" srcOrd="7" destOrd="0" presId="urn:microsoft.com/office/officeart/2005/8/layout/gear1"/>
    <dgm:cxn modelId="{DFA57D6E-462F-4240-8349-5D5B3175FA82}" type="presParOf" srcId="{3B1D075C-9C5E-4DF1-BE9A-F9E34A29EEC3}" destId="{3046D9F7-B0B5-4364-8970-AFAFE0CE6A71}" srcOrd="8" destOrd="0" presId="urn:microsoft.com/office/officeart/2005/8/layout/gear1"/>
    <dgm:cxn modelId="{893447E6-12AD-4463-839A-2C17A8C62C58}" type="presParOf" srcId="{3B1D075C-9C5E-4DF1-BE9A-F9E34A29EEC3}" destId="{7AE1BD42-B552-4D4F-AAC9-70DC749A9C2D}" srcOrd="9" destOrd="0" presId="urn:microsoft.com/office/officeart/2005/8/layout/gear1"/>
    <dgm:cxn modelId="{22CAB234-A4C0-4416-AB57-5A22F5BCE416}" type="presParOf" srcId="{3B1D075C-9C5E-4DF1-BE9A-F9E34A29EEC3}" destId="{4F65052B-8D65-4ADB-AC42-5374F05FFD28}" srcOrd="10" destOrd="0" presId="urn:microsoft.com/office/officeart/2005/8/layout/gear1"/>
    <dgm:cxn modelId="{5EC70196-B4E2-42B6-9AEF-1AD44B37D515}" type="presParOf" srcId="{3B1D075C-9C5E-4DF1-BE9A-F9E34A29EEC3}" destId="{7B7298C0-4870-477E-825D-183985EC0000}" srcOrd="11" destOrd="0" presId="urn:microsoft.com/office/officeart/2005/8/layout/gear1"/>
    <dgm:cxn modelId="{242C75A3-849A-42E5-9E54-107A2C878C17}" type="presParOf" srcId="{3B1D075C-9C5E-4DF1-BE9A-F9E34A29EEC3}" destId="{BAB2EAE0-7282-479F-AB4F-0A4F55DF57D6}" srcOrd="12" destOrd="0" presId="urn:microsoft.com/office/officeart/2005/8/layout/gear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CB7F40-46A4-4C8D-8091-AE44FC751253}">
      <dsp:nvSpPr>
        <dsp:cNvPr id="0" name=""/>
        <dsp:cNvSpPr/>
      </dsp:nvSpPr>
      <dsp:spPr>
        <a:xfrm>
          <a:off x="2083632" y="1146748"/>
          <a:ext cx="1401580" cy="1401580"/>
        </a:xfrm>
        <a:prstGeom prst="gear9">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altLang="zh-CN" sz="1100" b="1" kern="1200" dirty="0" smtClean="0"/>
            <a:t>Conferences</a:t>
          </a:r>
          <a:endParaRPr lang="zh-CN" altLang="en-US" sz="1100" b="1" kern="1200" dirty="0"/>
        </a:p>
      </dsp:txBody>
      <dsp:txXfrm>
        <a:off x="2365412" y="1475061"/>
        <a:ext cx="838020" cy="720441"/>
      </dsp:txXfrm>
    </dsp:sp>
    <dsp:sp modelId="{0598D103-116E-4217-A6ED-94752C52B426}">
      <dsp:nvSpPr>
        <dsp:cNvPr id="0" name=""/>
        <dsp:cNvSpPr/>
      </dsp:nvSpPr>
      <dsp:spPr>
        <a:xfrm>
          <a:off x="1268167" y="815465"/>
          <a:ext cx="1019331" cy="1019331"/>
        </a:xfrm>
        <a:prstGeom prst="gear6">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altLang="zh-CN" sz="1100" b="1" kern="1200" dirty="0" smtClean="0"/>
            <a:t>Authors</a:t>
          </a:r>
          <a:endParaRPr lang="zh-CN" altLang="en-US" sz="1100" b="1" kern="1200" dirty="0"/>
        </a:p>
      </dsp:txBody>
      <dsp:txXfrm>
        <a:off x="1524787" y="1073636"/>
        <a:ext cx="506091" cy="502989"/>
      </dsp:txXfrm>
    </dsp:sp>
    <dsp:sp modelId="{6C1B006D-5D77-42FF-ADC7-2A9C1C1E2865}">
      <dsp:nvSpPr>
        <dsp:cNvPr id="0" name=""/>
        <dsp:cNvSpPr/>
      </dsp:nvSpPr>
      <dsp:spPr>
        <a:xfrm rot="20700000">
          <a:off x="1839096" y="112230"/>
          <a:ext cx="998736" cy="998736"/>
        </a:xfrm>
        <a:prstGeom prst="gear6">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altLang="zh-CN" sz="1100" b="1" kern="1200" dirty="0" smtClean="0"/>
            <a:t>Papers</a:t>
          </a:r>
          <a:endParaRPr lang="zh-CN" altLang="en-US" sz="1100" b="1" kern="1200" dirty="0"/>
        </a:p>
      </dsp:txBody>
      <dsp:txXfrm rot="-20700000">
        <a:off x="2058149" y="331282"/>
        <a:ext cx="560632" cy="560632"/>
      </dsp:txXfrm>
    </dsp:sp>
    <dsp:sp modelId="{4F65052B-8D65-4ADB-AC42-5374F05FFD28}">
      <dsp:nvSpPr>
        <dsp:cNvPr id="0" name=""/>
        <dsp:cNvSpPr/>
      </dsp:nvSpPr>
      <dsp:spPr>
        <a:xfrm>
          <a:off x="1958768" y="944792"/>
          <a:ext cx="1794023" cy="1794023"/>
        </a:xfrm>
        <a:prstGeom prst="circularArrow">
          <a:avLst>
            <a:gd name="adj1" fmla="val 4687"/>
            <a:gd name="adj2" fmla="val 299029"/>
            <a:gd name="adj3" fmla="val 2457203"/>
            <a:gd name="adj4" fmla="val 15994703"/>
            <a:gd name="adj5" fmla="val 5469"/>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B7298C0-4870-477E-825D-183985EC0000}">
      <dsp:nvSpPr>
        <dsp:cNvPr id="0" name=""/>
        <dsp:cNvSpPr/>
      </dsp:nvSpPr>
      <dsp:spPr>
        <a:xfrm>
          <a:off x="1087645" y="596989"/>
          <a:ext cx="1303470" cy="1303470"/>
        </a:xfrm>
        <a:prstGeom prst="leftCircularArrow">
          <a:avLst>
            <a:gd name="adj1" fmla="val 6452"/>
            <a:gd name="adj2" fmla="val 429999"/>
            <a:gd name="adj3" fmla="val 10489124"/>
            <a:gd name="adj4" fmla="val 14837806"/>
            <a:gd name="adj5" fmla="val 7527"/>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AB2EAE0-7282-479F-AB4F-0A4F55DF57D6}">
      <dsp:nvSpPr>
        <dsp:cNvPr id="0" name=""/>
        <dsp:cNvSpPr/>
      </dsp:nvSpPr>
      <dsp:spPr>
        <a:xfrm>
          <a:off x="1608078" y="-99466"/>
          <a:ext cx="1405403" cy="1405403"/>
        </a:xfrm>
        <a:prstGeom prst="circularArrow">
          <a:avLst>
            <a:gd name="adj1" fmla="val 5984"/>
            <a:gd name="adj2" fmla="val 394124"/>
            <a:gd name="adj3" fmla="val 13313824"/>
            <a:gd name="adj4" fmla="val 10508221"/>
            <a:gd name="adj5" fmla="val 6981"/>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CB7F40-46A4-4C8D-8091-AE44FC751253}">
      <dsp:nvSpPr>
        <dsp:cNvPr id="0" name=""/>
        <dsp:cNvSpPr/>
      </dsp:nvSpPr>
      <dsp:spPr>
        <a:xfrm>
          <a:off x="1756346" y="1056806"/>
          <a:ext cx="1291653" cy="1291653"/>
        </a:xfrm>
        <a:prstGeom prst="gear9">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altLang="zh-CN" sz="1400" b="1" kern="1200" dirty="0" smtClean="0"/>
            <a:t>Locations</a:t>
          </a:r>
          <a:endParaRPr lang="zh-CN" altLang="en-US" sz="1400" b="1" kern="1200" dirty="0"/>
        </a:p>
      </dsp:txBody>
      <dsp:txXfrm>
        <a:off x="2016026" y="1359370"/>
        <a:ext cx="772293" cy="663936"/>
      </dsp:txXfrm>
    </dsp:sp>
    <dsp:sp modelId="{0598D103-116E-4217-A6ED-94752C52B426}">
      <dsp:nvSpPr>
        <dsp:cNvPr id="0" name=""/>
        <dsp:cNvSpPr/>
      </dsp:nvSpPr>
      <dsp:spPr>
        <a:xfrm>
          <a:off x="1004839" y="751507"/>
          <a:ext cx="939384" cy="939384"/>
        </a:xfrm>
        <a:prstGeom prst="gear6">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altLang="zh-CN" sz="1400" b="1" kern="1200" dirty="0" smtClean="0"/>
            <a:t>Users</a:t>
          </a:r>
          <a:endParaRPr lang="zh-CN" altLang="en-US" sz="1400" b="1" kern="1200" dirty="0"/>
        </a:p>
      </dsp:txBody>
      <dsp:txXfrm>
        <a:off x="1241332" y="989429"/>
        <a:ext cx="466398" cy="463540"/>
      </dsp:txXfrm>
    </dsp:sp>
    <dsp:sp modelId="{6C1B006D-5D77-42FF-ADC7-2A9C1C1E2865}">
      <dsp:nvSpPr>
        <dsp:cNvPr id="0" name=""/>
        <dsp:cNvSpPr/>
      </dsp:nvSpPr>
      <dsp:spPr>
        <a:xfrm rot="20700000">
          <a:off x="1530990" y="103428"/>
          <a:ext cx="920404" cy="920404"/>
        </a:xfrm>
        <a:prstGeom prst="gear6">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altLang="zh-CN" sz="1400" b="1" kern="1200" dirty="0" smtClean="0"/>
            <a:t>Media </a:t>
          </a:r>
          <a:endParaRPr lang="zh-CN" altLang="en-US" sz="1400" b="1" kern="1200" dirty="0"/>
        </a:p>
      </dsp:txBody>
      <dsp:txXfrm rot="-20700000">
        <a:off x="1732862" y="305299"/>
        <a:ext cx="516661" cy="516661"/>
      </dsp:txXfrm>
    </dsp:sp>
    <dsp:sp modelId="{4F65052B-8D65-4ADB-AC42-5374F05FFD28}">
      <dsp:nvSpPr>
        <dsp:cNvPr id="0" name=""/>
        <dsp:cNvSpPr/>
      </dsp:nvSpPr>
      <dsp:spPr>
        <a:xfrm>
          <a:off x="1638064" y="872438"/>
          <a:ext cx="1653315" cy="1653315"/>
        </a:xfrm>
        <a:prstGeom prst="circularArrow">
          <a:avLst>
            <a:gd name="adj1" fmla="val 4688"/>
            <a:gd name="adj2" fmla="val 299029"/>
            <a:gd name="adj3" fmla="val 2445590"/>
            <a:gd name="adj4" fmla="val 16022682"/>
            <a:gd name="adj5" fmla="val 5469"/>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B7298C0-4870-477E-825D-183985EC0000}">
      <dsp:nvSpPr>
        <dsp:cNvPr id="0" name=""/>
        <dsp:cNvSpPr/>
      </dsp:nvSpPr>
      <dsp:spPr>
        <a:xfrm>
          <a:off x="838476" y="551578"/>
          <a:ext cx="1201237" cy="1201237"/>
        </a:xfrm>
        <a:prstGeom prst="leftCircularArrow">
          <a:avLst>
            <a:gd name="adj1" fmla="val 6452"/>
            <a:gd name="adj2" fmla="val 429999"/>
            <a:gd name="adj3" fmla="val 10489124"/>
            <a:gd name="adj4" fmla="val 14837806"/>
            <a:gd name="adj5" fmla="val 7527"/>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AB2EAE0-7282-479F-AB4F-0A4F55DF57D6}">
      <dsp:nvSpPr>
        <dsp:cNvPr id="0" name=""/>
        <dsp:cNvSpPr/>
      </dsp:nvSpPr>
      <dsp:spPr>
        <a:xfrm>
          <a:off x="1318091" y="-90253"/>
          <a:ext cx="1295175" cy="1295175"/>
        </a:xfrm>
        <a:prstGeom prst="circularArrow">
          <a:avLst>
            <a:gd name="adj1" fmla="val 5984"/>
            <a:gd name="adj2" fmla="val 394124"/>
            <a:gd name="adj3" fmla="val 13313824"/>
            <a:gd name="adj4" fmla="val 10508221"/>
            <a:gd name="adj5" fmla="val 6981"/>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7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004861-7740-43C6-8E14-0D229A5ADF57}" type="datetimeFigureOut">
              <a:rPr lang="en-US" smtClean="0"/>
              <a:t>11/9/2011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751C6CA-518F-471A-9051-1429FB97A7BA}" type="slidenum">
              <a:rPr lang="en-US" smtClean="0"/>
              <a:t>‹#›</a:t>
            </a:fld>
            <a:endParaRPr lang="en-US"/>
          </a:p>
        </p:txBody>
      </p:sp>
    </p:spTree>
    <p:extLst>
      <p:ext uri="{BB962C8B-B14F-4D97-AF65-F5344CB8AC3E}">
        <p14:creationId xmlns:p14="http://schemas.microsoft.com/office/powerpoint/2010/main" val="13434339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p:txBody>
          <a:bodyPr/>
          <a:lstStyle/>
          <a:p>
            <a:r>
              <a:rPr lang="en-US" smtClean="0"/>
              <a:t>© 2006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7" name="Rectangle 7"/>
          <p:cNvSpPr>
            <a:spLocks noGrp="1" noChangeArrowheads="1"/>
          </p:cNvSpPr>
          <p:nvPr>
            <p:ph type="sldNum" sz="quarter" idx="5"/>
          </p:nvPr>
        </p:nvSpPr>
        <p:spPr/>
        <p:txBody>
          <a:bodyPr/>
          <a:lstStyle/>
          <a:p>
            <a:fld id="{78CF0CB0-E518-4F64-B316-5E0D53AF991E}" type="slidenum">
              <a:rPr lang="en-US" smtClean="0"/>
              <a:pPr/>
              <a:t>1</a:t>
            </a:fld>
            <a:endParaRPr lang="en-US"/>
          </a:p>
        </p:txBody>
      </p:sp>
      <p:sp>
        <p:nvSpPr>
          <p:cNvPr id="11" name="Slide Image Placeholder 10"/>
          <p:cNvSpPr>
            <a:spLocks noGrp="1" noRot="1" noChangeAspect="1"/>
          </p:cNvSpPr>
          <p:nvPr>
            <p:ph type="sldImg"/>
          </p:nvPr>
        </p:nvSpPr>
        <p:spPr/>
      </p:sp>
      <p:sp>
        <p:nvSpPr>
          <p:cNvPr id="12" name="Notes Placeholder 11"/>
          <p:cNvSpPr>
            <a:spLocks noGrp="1"/>
          </p:cNvSpPr>
          <p:nvPr>
            <p:ph type="body" idx="1"/>
          </p:nvPr>
        </p:nvSpPr>
        <p:spPr/>
        <p:txBody>
          <a:bodyPr>
            <a:normAutofit/>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smtClean="0"/>
              <a:t>In our methodology, given a user’s GPS trajectory,</a:t>
            </a:r>
            <a:r>
              <a:rPr lang="en-US" altLang="zh-CN" baseline="0" dirty="0" smtClean="0"/>
              <a:t> we first construct a location history in the geographical spaces. Then, we convert it into a semantic location history using a POI database.</a:t>
            </a:r>
            <a:endParaRPr lang="zh-CN" alt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11/9/2011 2:53 PM</a:t>
            </a:fld>
            <a:endParaRPr lang="en-US"/>
          </a:p>
        </p:txBody>
      </p:sp>
      <p:sp>
        <p:nvSpPr>
          <p:cNvPr id="6" name="Footer Placeholder 5"/>
          <p:cNvSpPr>
            <a:spLocks noGrp="1"/>
          </p:cNvSpPr>
          <p:nvPr>
            <p:ph type="ftr" sz="quarter" idx="12"/>
          </p:nvPr>
        </p:nvSpPr>
        <p:spPr/>
        <p:txBody>
          <a:bodyPr/>
          <a:lstStyle/>
          <a:p>
            <a:r>
              <a:rPr lang="en-US" smtClean="0"/>
              <a:t>© 2006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23</a:t>
            </a:fld>
            <a:endParaRPr lang="en-US"/>
          </a:p>
        </p:txBody>
      </p:sp>
    </p:spTree>
    <p:extLst>
      <p:ext uri="{BB962C8B-B14F-4D97-AF65-F5344CB8AC3E}">
        <p14:creationId xmlns:p14="http://schemas.microsoft.com/office/powerpoint/2010/main" val="206193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11/9/2011 3:01 PM</a:t>
            </a:fld>
            <a:endParaRPr lang="en-US"/>
          </a:p>
        </p:txBody>
      </p:sp>
      <p:sp>
        <p:nvSpPr>
          <p:cNvPr id="6" name="Footer Placeholder 5"/>
          <p:cNvSpPr>
            <a:spLocks noGrp="1"/>
          </p:cNvSpPr>
          <p:nvPr>
            <p:ph type="ftr" sz="quarter" idx="12"/>
          </p:nvPr>
        </p:nvSpPr>
        <p:spPr/>
        <p:txBody>
          <a:bodyPr/>
          <a:lstStyle/>
          <a:p>
            <a:r>
              <a:rPr lang="en-US" smtClean="0"/>
              <a:t>© 2006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25</a:t>
            </a:fld>
            <a:endParaRPr lang="en-US"/>
          </a:p>
        </p:txBody>
      </p:sp>
    </p:spTree>
    <p:extLst>
      <p:ext uri="{BB962C8B-B14F-4D97-AF65-F5344CB8AC3E}">
        <p14:creationId xmlns:p14="http://schemas.microsoft.com/office/powerpoint/2010/main" val="5353495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altLang="zh-CN" b="1" dirty="0" smtClean="0"/>
              <a:t>Application scenario</a:t>
            </a:r>
            <a:r>
              <a:rPr lang="en-US" altLang="zh-CN" dirty="0" smtClean="0"/>
              <a:t>: G</a:t>
            </a:r>
            <a:r>
              <a:rPr lang="en-US" altLang="zh-CN" baseline="0" dirty="0" smtClean="0"/>
              <a:t>eneric travel recommendation and mobile tour guides based on a large number of users’ travel routes</a:t>
            </a:r>
          </a:p>
          <a:p>
            <a:endParaRPr lang="en-US" altLang="zh-CN" baseline="0" dirty="0" smtClean="0"/>
          </a:p>
          <a:p>
            <a:r>
              <a:rPr lang="en-US" altLang="zh-CN" b="1" baseline="0" dirty="0" smtClean="0"/>
              <a:t>Research points</a:t>
            </a:r>
            <a:r>
              <a:rPr lang="en-US" altLang="zh-CN" baseline="0" dirty="0" smtClean="0"/>
              <a:t>: Mining large-scale trajectory data to infer</a:t>
            </a:r>
            <a:r>
              <a:rPr lang="en-US" altLang="zh-CN" dirty="0" smtClean="0"/>
              <a:t> top interestin</a:t>
            </a:r>
            <a:r>
              <a:rPr lang="en-US" altLang="zh-CN" baseline="0" dirty="0" smtClean="0"/>
              <a:t>g locations, classical travel sequences between locations, and travel experts of a geo-region.</a:t>
            </a:r>
          </a:p>
          <a:p>
            <a:endParaRPr lang="en-US" altLang="zh-CN" baseline="0" dirty="0" smtClean="0"/>
          </a:p>
          <a:p>
            <a:r>
              <a:rPr lang="en-US" altLang="zh-CN" b="1" baseline="0" dirty="0" smtClean="0"/>
              <a:t>Difficulty</a:t>
            </a:r>
            <a:r>
              <a:rPr lang="en-US" altLang="zh-CN" baseline="0" dirty="0" smtClean="0"/>
              <a:t>: the interest level of a location depends on not only the number of users visiting this location but also these users' travel experiences. Meanwhile, the interest level of a location and travel experience of a user has a mutual reinforcement relationship, i.e., a interesting location may be visited by many experienced users and an experienced user could visit many interesting locations. (like the concept of page rank)</a:t>
            </a:r>
          </a:p>
          <a:p>
            <a:endParaRPr lang="en-US" altLang="zh-CN" baseline="0" dirty="0" smtClean="0"/>
          </a:p>
          <a:p>
            <a:r>
              <a:rPr lang="en-US" altLang="zh-CN" b="1" baseline="0" dirty="0" smtClean="0"/>
              <a:t>Achievement</a:t>
            </a:r>
            <a:r>
              <a:rPr lang="en-US" altLang="zh-CN" baseline="0" dirty="0" smtClean="0"/>
              <a:t>: A publication on WWW2009, </a:t>
            </a:r>
            <a:r>
              <a:rPr lang="en-US" altLang="zh-CN" baseline="0" dirty="0" err="1" smtClean="0"/>
              <a:t>TechFest</a:t>
            </a:r>
            <a:r>
              <a:rPr lang="en-US" altLang="zh-CN" baseline="0" dirty="0" smtClean="0"/>
              <a:t> 2009.</a:t>
            </a:r>
            <a:endParaRPr lang="zh-CN" alt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11/9/2011 2:53 PM</a:t>
            </a:fld>
            <a:endParaRPr lang="en-US" dirty="0"/>
          </a:p>
        </p:txBody>
      </p:sp>
      <p:sp>
        <p:nvSpPr>
          <p:cNvPr id="6" name="Footer Placeholder 5"/>
          <p:cNvSpPr>
            <a:spLocks noGrp="1"/>
          </p:cNvSpPr>
          <p:nvPr>
            <p:ph type="ftr" sz="quarter" idx="12"/>
          </p:nvPr>
        </p:nvSpPr>
        <p:spPr/>
        <p:txBody>
          <a:bodyPr/>
          <a:lstStyle/>
          <a:p>
            <a:r>
              <a:rPr lang="en-US" dirty="0" smtClean="0"/>
              <a:t>© 2006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28</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11/9/2011 2:53 PM</a:t>
            </a:fld>
            <a:endParaRPr lang="en-US"/>
          </a:p>
        </p:txBody>
      </p:sp>
      <p:sp>
        <p:nvSpPr>
          <p:cNvPr id="6" name="Footer Placeholder 5"/>
          <p:cNvSpPr>
            <a:spLocks noGrp="1"/>
          </p:cNvSpPr>
          <p:nvPr>
            <p:ph type="ftr" sz="quarter" idx="12"/>
          </p:nvPr>
        </p:nvSpPr>
        <p:spPr/>
        <p:txBody>
          <a:bodyPr/>
          <a:lstStyle/>
          <a:p>
            <a:r>
              <a:rPr lang="en-US" smtClean="0"/>
              <a:t>© 2006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38</a:t>
            </a:fld>
            <a:endParaRPr lang="en-US"/>
          </a:p>
        </p:txBody>
      </p:sp>
    </p:spTree>
    <p:extLst>
      <p:ext uri="{BB962C8B-B14F-4D97-AF65-F5344CB8AC3E}">
        <p14:creationId xmlns:p14="http://schemas.microsoft.com/office/powerpoint/2010/main" val="34951044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11/9/2011 2:53 PM</a:t>
            </a:fld>
            <a:endParaRPr lang="en-US"/>
          </a:p>
        </p:txBody>
      </p:sp>
      <p:sp>
        <p:nvSpPr>
          <p:cNvPr id="6" name="Footer Placeholder 5"/>
          <p:cNvSpPr>
            <a:spLocks noGrp="1"/>
          </p:cNvSpPr>
          <p:nvPr>
            <p:ph type="ftr" sz="quarter" idx="12"/>
          </p:nvPr>
        </p:nvSpPr>
        <p:spPr/>
        <p:txBody>
          <a:bodyPr/>
          <a:lstStyle/>
          <a:p>
            <a:r>
              <a:rPr lang="en-US" smtClean="0"/>
              <a:t>© 2006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11/9/2011 2:53 PM</a:t>
            </a:fld>
            <a:endParaRPr lang="en-US"/>
          </a:p>
        </p:txBody>
      </p:sp>
      <p:sp>
        <p:nvSpPr>
          <p:cNvPr id="6" name="Footer Placeholder 5"/>
          <p:cNvSpPr>
            <a:spLocks noGrp="1"/>
          </p:cNvSpPr>
          <p:nvPr>
            <p:ph type="ftr" sz="quarter" idx="12"/>
          </p:nvPr>
        </p:nvSpPr>
        <p:spPr/>
        <p:txBody>
          <a:bodyPr/>
          <a:lstStyle/>
          <a:p>
            <a:r>
              <a:rPr lang="en-US" smtClean="0"/>
              <a:t>© 2006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7</a:t>
            </a:fld>
            <a:endParaRPr lang="en-US"/>
          </a:p>
        </p:txBody>
      </p:sp>
    </p:spTree>
    <p:extLst>
      <p:ext uri="{BB962C8B-B14F-4D97-AF65-F5344CB8AC3E}">
        <p14:creationId xmlns:p14="http://schemas.microsoft.com/office/powerpoint/2010/main" val="8264673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11/9/2011 2:53 PM</a:t>
            </a:fld>
            <a:endParaRPr lang="en-US"/>
          </a:p>
        </p:txBody>
      </p:sp>
      <p:sp>
        <p:nvSpPr>
          <p:cNvPr id="6" name="Footer Placeholder 5"/>
          <p:cNvSpPr>
            <a:spLocks noGrp="1"/>
          </p:cNvSpPr>
          <p:nvPr>
            <p:ph type="ftr" sz="quarter" idx="12"/>
          </p:nvPr>
        </p:nvSpPr>
        <p:spPr/>
        <p:txBody>
          <a:bodyPr/>
          <a:lstStyle/>
          <a:p>
            <a:r>
              <a:rPr lang="en-US" smtClean="0"/>
              <a:t>© 2006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9</a:t>
            </a:fld>
            <a:endParaRPr lang="en-US"/>
          </a:p>
        </p:txBody>
      </p:sp>
    </p:spTree>
    <p:extLst>
      <p:ext uri="{BB962C8B-B14F-4D97-AF65-F5344CB8AC3E}">
        <p14:creationId xmlns:p14="http://schemas.microsoft.com/office/powerpoint/2010/main" val="27317959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zh-CN" b="1" dirty="0" smtClean="0"/>
              <a:t>Application</a:t>
            </a:r>
            <a:r>
              <a:rPr lang="en-US" altLang="zh-CN" b="1" baseline="0" dirty="0" smtClean="0"/>
              <a:t> scenario</a:t>
            </a:r>
            <a:r>
              <a:rPr lang="en-US" altLang="zh-CN" baseline="0" dirty="0" smtClean="0"/>
              <a:t>: replaying and sharing travel experience with GPS trajectories.</a:t>
            </a:r>
          </a:p>
          <a:p>
            <a:endParaRPr lang="en-US" altLang="zh-CN" baseline="0" dirty="0" smtClean="0"/>
          </a:p>
          <a:p>
            <a:r>
              <a:rPr lang="en-US" altLang="zh-CN" b="1" baseline="0" dirty="0" smtClean="0"/>
              <a:t>Research points</a:t>
            </a:r>
            <a:r>
              <a:rPr lang="en-US" altLang="zh-CN" baseline="0" dirty="0" smtClean="0"/>
              <a:t>: learning a user’s transportation modes, such as walking and driving, based on GPS data. </a:t>
            </a:r>
          </a:p>
          <a:p>
            <a:endParaRPr lang="en-US" altLang="zh-CN" baseline="0" dirty="0" smtClean="0"/>
          </a:p>
          <a:p>
            <a:r>
              <a:rPr lang="en-US" altLang="zh-CN" b="1" baseline="0" dirty="0" smtClean="0"/>
              <a:t>Achievements</a:t>
            </a:r>
            <a:r>
              <a:rPr lang="en-US" altLang="zh-CN" baseline="0" dirty="0" smtClean="0"/>
              <a:t>: </a:t>
            </a:r>
            <a:r>
              <a:rPr lang="en-US" altLang="zh-CN" baseline="0" dirty="0" smtClean="0"/>
              <a:t>Publications </a:t>
            </a:r>
            <a:r>
              <a:rPr lang="en-US" altLang="zh-CN" baseline="0" dirty="0" smtClean="0"/>
              <a:t>on WWW2008</a:t>
            </a:r>
            <a:r>
              <a:rPr lang="en-US" altLang="zh-CN" baseline="0" dirty="0" smtClean="0"/>
              <a:t>, </a:t>
            </a:r>
            <a:r>
              <a:rPr lang="en-US" altLang="zh-CN" baseline="0" dirty="0" err="1" smtClean="0"/>
              <a:t>Ubicomp</a:t>
            </a:r>
            <a:r>
              <a:rPr lang="en-US" altLang="zh-CN" baseline="0" dirty="0" smtClean="0"/>
              <a:t> 2008, TWEB. </a:t>
            </a:r>
          </a:p>
          <a:p>
            <a:endParaRPr lang="en-US" altLang="zh-CN" baseline="0" dirty="0" smtClean="0"/>
          </a:p>
          <a:p>
            <a:r>
              <a:rPr lang="en-US" altLang="zh-CN" baseline="0" dirty="0" smtClean="0"/>
              <a:t>Mentioned in Chapter 6</a:t>
            </a:r>
            <a:endParaRPr lang="zh-CN" alt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11/9/2011 2:53 PM</a:t>
            </a:fld>
            <a:endParaRPr lang="en-US" dirty="0"/>
          </a:p>
        </p:txBody>
      </p:sp>
      <p:sp>
        <p:nvSpPr>
          <p:cNvPr id="6" name="Footer Placeholder 5"/>
          <p:cNvSpPr>
            <a:spLocks noGrp="1"/>
          </p:cNvSpPr>
          <p:nvPr>
            <p:ph type="ftr" sz="quarter" idx="12"/>
          </p:nvPr>
        </p:nvSpPr>
        <p:spPr/>
        <p:txBody>
          <a:bodyPr/>
          <a:lstStyle/>
          <a:p>
            <a:r>
              <a:rPr lang="en-US" dirty="0" smtClean="0"/>
              <a:t>© 2006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smtClean="0"/>
              <a:t>Mentioned in Chapter</a:t>
            </a:r>
            <a:r>
              <a:rPr lang="en-US" altLang="zh-CN" baseline="0" dirty="0" smtClean="0"/>
              <a:t> 2.</a:t>
            </a:r>
          </a:p>
          <a:p>
            <a:r>
              <a:rPr lang="en-US" altLang="zh-CN" baseline="0" dirty="0" smtClean="0"/>
              <a:t>SIGMOD 2010</a:t>
            </a:r>
            <a:endParaRPr lang="zh-CN" alt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11/9/2011 2:53 PM</a:t>
            </a:fld>
            <a:endParaRPr lang="en-US"/>
          </a:p>
        </p:txBody>
      </p:sp>
      <p:sp>
        <p:nvSpPr>
          <p:cNvPr id="6" name="Footer Placeholder 5"/>
          <p:cNvSpPr>
            <a:spLocks noGrp="1"/>
          </p:cNvSpPr>
          <p:nvPr>
            <p:ph type="ftr" sz="quarter" idx="12"/>
          </p:nvPr>
        </p:nvSpPr>
        <p:spPr/>
        <p:txBody>
          <a:bodyPr/>
          <a:lstStyle/>
          <a:p>
            <a:r>
              <a:rPr lang="en-US" smtClean="0"/>
              <a:t>© 2006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16</a:t>
            </a:fld>
            <a:endParaRPr lang="en-US"/>
          </a:p>
        </p:txBody>
      </p:sp>
    </p:spTree>
    <p:extLst>
      <p:ext uri="{BB962C8B-B14F-4D97-AF65-F5344CB8AC3E}">
        <p14:creationId xmlns:p14="http://schemas.microsoft.com/office/powerpoint/2010/main" val="22810895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11/9/2011 2:53 PM</a:t>
            </a:fld>
            <a:endParaRPr lang="en-US"/>
          </a:p>
        </p:txBody>
      </p:sp>
      <p:sp>
        <p:nvSpPr>
          <p:cNvPr id="6" name="Footer Placeholder 5"/>
          <p:cNvSpPr>
            <a:spLocks noGrp="1"/>
          </p:cNvSpPr>
          <p:nvPr>
            <p:ph type="ftr" sz="quarter" idx="12"/>
          </p:nvPr>
        </p:nvSpPr>
        <p:spPr/>
        <p:txBody>
          <a:bodyPr/>
          <a:lstStyle/>
          <a:p>
            <a:r>
              <a:rPr lang="en-US" smtClean="0"/>
              <a:t>© 2006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18</a:t>
            </a:fld>
            <a:endParaRPr lang="en-US"/>
          </a:p>
        </p:txBody>
      </p:sp>
    </p:spTree>
    <p:extLst>
      <p:ext uri="{BB962C8B-B14F-4D97-AF65-F5344CB8AC3E}">
        <p14:creationId xmlns:p14="http://schemas.microsoft.com/office/powerpoint/2010/main" val="281671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11/9/2011 2:53 PM</a:t>
            </a:fld>
            <a:endParaRPr lang="en-US"/>
          </a:p>
        </p:txBody>
      </p:sp>
      <p:sp>
        <p:nvSpPr>
          <p:cNvPr id="6" name="Footer Placeholder 5"/>
          <p:cNvSpPr>
            <a:spLocks noGrp="1"/>
          </p:cNvSpPr>
          <p:nvPr>
            <p:ph type="ftr" sz="quarter" idx="12"/>
          </p:nvPr>
        </p:nvSpPr>
        <p:spPr/>
        <p:txBody>
          <a:bodyPr/>
          <a:lstStyle/>
          <a:p>
            <a:r>
              <a:rPr lang="en-US" smtClean="0"/>
              <a:t>© 2006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20</a:t>
            </a:fld>
            <a:endParaRPr lang="en-US"/>
          </a:p>
        </p:txBody>
      </p:sp>
    </p:spTree>
    <p:extLst>
      <p:ext uri="{BB962C8B-B14F-4D97-AF65-F5344CB8AC3E}">
        <p14:creationId xmlns:p14="http://schemas.microsoft.com/office/powerpoint/2010/main" val="36229301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altLang="zh-CN" b="1" dirty="0" smtClean="0"/>
              <a:t>Application</a:t>
            </a:r>
            <a:r>
              <a:rPr lang="en-US" altLang="zh-CN" b="1" baseline="0" dirty="0" smtClean="0"/>
              <a:t> scenario</a:t>
            </a:r>
            <a:r>
              <a:rPr lang="en-US" altLang="zh-CN" baseline="0" dirty="0" smtClean="0"/>
              <a:t>: A personalized friends and locations recommendation system</a:t>
            </a:r>
          </a:p>
          <a:p>
            <a:endParaRPr lang="en-US" altLang="zh-CN" baseline="0" dirty="0" smtClean="0"/>
          </a:p>
          <a:p>
            <a:r>
              <a:rPr lang="en-US" altLang="zh-CN" b="1" baseline="0" dirty="0" smtClean="0"/>
              <a:t>Research points</a:t>
            </a:r>
            <a:r>
              <a:rPr lang="en-US" altLang="zh-CN" baseline="0" dirty="0" smtClean="0"/>
              <a:t>: group user in terms of the similarity between their location histories, infer a user’s interest in an unvisited locations, and recommend a user with the locations that the user might be interested in.</a:t>
            </a:r>
          </a:p>
          <a:p>
            <a:endParaRPr lang="en-US" altLang="zh-CN" baseline="0" dirty="0" smtClean="0"/>
          </a:p>
          <a:p>
            <a:r>
              <a:rPr lang="en-US" altLang="zh-CN" b="1" baseline="0" dirty="0" smtClean="0"/>
              <a:t>Achievements</a:t>
            </a:r>
            <a:r>
              <a:rPr lang="en-US" altLang="zh-CN" baseline="0" dirty="0" smtClean="0"/>
              <a:t>: a publication on GIS 2009, and an accepted paper on ACM Transaction on the Web</a:t>
            </a:r>
            <a:endParaRPr lang="zh-CN" alt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11/9/2011 2:53 PM</a:t>
            </a:fld>
            <a:endParaRPr lang="en-US" dirty="0"/>
          </a:p>
        </p:txBody>
      </p:sp>
      <p:sp>
        <p:nvSpPr>
          <p:cNvPr id="6" name="Footer Placeholder 5"/>
          <p:cNvSpPr>
            <a:spLocks noGrp="1"/>
          </p:cNvSpPr>
          <p:nvPr>
            <p:ph type="ftr" sz="quarter" idx="12"/>
          </p:nvPr>
        </p:nvSpPr>
        <p:spPr/>
        <p:txBody>
          <a:bodyPr/>
          <a:lstStyle/>
          <a:p>
            <a:r>
              <a:rPr lang="en-US" smtClean="0"/>
              <a:t>© 2006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22</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E1FB39F-567E-4D81-9371-4577B69E3521}" type="datetimeFigureOut">
              <a:rPr lang="en-US" smtClean="0"/>
              <a:t>11/9/2011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2DC992-9AA5-4311-B967-7BE62A21AD37}" type="slidenum">
              <a:rPr lang="en-US" smtClean="0"/>
              <a:t>‹#›</a:t>
            </a:fld>
            <a:endParaRPr lang="en-US"/>
          </a:p>
        </p:txBody>
      </p:sp>
    </p:spTree>
    <p:extLst>
      <p:ext uri="{BB962C8B-B14F-4D97-AF65-F5344CB8AC3E}">
        <p14:creationId xmlns:p14="http://schemas.microsoft.com/office/powerpoint/2010/main" val="11470359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1FB39F-567E-4D81-9371-4577B69E3521}" type="datetimeFigureOut">
              <a:rPr lang="en-US" smtClean="0"/>
              <a:t>11/9/2011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2DC992-9AA5-4311-B967-7BE62A21AD37}" type="slidenum">
              <a:rPr lang="en-US" smtClean="0"/>
              <a:t>‹#›</a:t>
            </a:fld>
            <a:endParaRPr lang="en-US"/>
          </a:p>
        </p:txBody>
      </p:sp>
    </p:spTree>
    <p:extLst>
      <p:ext uri="{BB962C8B-B14F-4D97-AF65-F5344CB8AC3E}">
        <p14:creationId xmlns:p14="http://schemas.microsoft.com/office/powerpoint/2010/main" val="19591082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1FB39F-567E-4D81-9371-4577B69E3521}" type="datetimeFigureOut">
              <a:rPr lang="en-US" smtClean="0"/>
              <a:t>11/9/2011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2DC992-9AA5-4311-B967-7BE62A21AD37}" type="slidenum">
              <a:rPr lang="en-US" smtClean="0"/>
              <a:t>‹#›</a:t>
            </a:fld>
            <a:endParaRPr lang="en-US"/>
          </a:p>
        </p:txBody>
      </p:sp>
    </p:spTree>
    <p:extLst>
      <p:ext uri="{BB962C8B-B14F-4D97-AF65-F5344CB8AC3E}">
        <p14:creationId xmlns:p14="http://schemas.microsoft.com/office/powerpoint/2010/main" val="8147266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1_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401595" y="1187659"/>
            <a:ext cx="8380412" cy="553998"/>
          </a:xfrm>
        </p:spPr>
        <p:txBody>
          <a:bodyPr/>
          <a:lstStyle>
            <a:lvl1pPr algn="l" rtl="0" fontAlgn="base">
              <a:lnSpc>
                <a:spcPct val="90000"/>
              </a:lnSpc>
              <a:spcBef>
                <a:spcPct val="0"/>
              </a:spcBef>
              <a:spcAft>
                <a:spcPct val="0"/>
              </a:spcAft>
              <a:defRPr lang="en-US" sz="4000" spc="-300" dirty="0">
                <a:ln w="3175">
                  <a:noFill/>
                </a:ln>
                <a:solidFill>
                  <a:schemeClr val="tx1"/>
                </a:solidFill>
                <a:effectLst/>
                <a:latin typeface="Segoe" pitchFamily="34" charset="0"/>
                <a:ea typeface="+mn-ea"/>
                <a:cs typeface="Arial"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381000" y="2080055"/>
            <a:ext cx="8380412" cy="4366054"/>
          </a:xfrm>
        </p:spPr>
        <p:txBody>
          <a:bodyPr/>
          <a:lstStyle>
            <a:lvl1pPr>
              <a:buFontTx/>
              <a:buBlip>
                <a:blip r:embed="rId2"/>
              </a:buBlip>
              <a:defRPr/>
            </a:lvl1pPr>
            <a:lvl2pPr>
              <a:buFontTx/>
              <a:buBlip>
                <a:blip r:embed="rId3"/>
              </a:buBlip>
              <a:defRPr/>
            </a:lvl2pPr>
            <a:lvl3pPr>
              <a:buFontTx/>
              <a:buBlip>
                <a:blip r:embed="rId3"/>
              </a:buBlip>
              <a:defRPr/>
            </a:lvl3pPr>
            <a:lvl4pPr>
              <a:buFontTx/>
              <a:buBlip>
                <a:blip r:embed="rId3"/>
              </a:buBlip>
              <a:defRPr/>
            </a:lvl4pPr>
            <a:lvl5pPr>
              <a:buFontTx/>
              <a:buBlip>
                <a:blip r:embed="rId3"/>
              </a:buBlip>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6"/>
          <p:cNvSpPr>
            <a:spLocks noGrp="1" noChangeArrowheads="1"/>
          </p:cNvSpPr>
          <p:nvPr>
            <p:ph type="sldNum" sz="quarter" idx="12"/>
          </p:nvPr>
        </p:nvSpPr>
        <p:spPr>
          <a:xfrm>
            <a:off x="7070725" y="6221413"/>
            <a:ext cx="1905000" cy="457200"/>
          </a:xfrm>
          <a:prstGeom prst="rect">
            <a:avLst/>
          </a:prstGeom>
          <a:ln/>
        </p:spPr>
        <p:txBody>
          <a:bodyPr lIns="91436" tIns="45718" rIns="91436" bIns="45718"/>
          <a:lstStyle>
            <a:lvl1pPr algn="r">
              <a:defRPr sz="1700"/>
            </a:lvl1pPr>
          </a:lstStyle>
          <a:p>
            <a:pPr>
              <a:defRPr/>
            </a:pPr>
            <a:fld id="{05F79666-4A2A-48BF-BA9C-3DB79E90F9E5}" type="slidenum">
              <a:rPr lang="zh-CN" altLang="en-US" smtClean="0"/>
              <a:pPr>
                <a:defRPr/>
              </a:pPr>
              <a:t>‹#›</a:t>
            </a:fld>
            <a:endParaRPr lang="en-US" altLang="zh-CN" dirty="0"/>
          </a:p>
        </p:txBody>
      </p:sp>
    </p:spTree>
    <p:extLst>
      <p:ext uri="{BB962C8B-B14F-4D97-AF65-F5344CB8AC3E}">
        <p14:creationId xmlns:p14="http://schemas.microsoft.com/office/powerpoint/2010/main" val="3856797514"/>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1FB39F-567E-4D81-9371-4577B69E3521}" type="datetimeFigureOut">
              <a:rPr lang="en-US" smtClean="0"/>
              <a:t>11/9/2011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2DC992-9AA5-4311-B967-7BE62A21AD37}" type="slidenum">
              <a:rPr lang="en-US" smtClean="0"/>
              <a:t>‹#›</a:t>
            </a:fld>
            <a:endParaRPr lang="en-US"/>
          </a:p>
        </p:txBody>
      </p:sp>
    </p:spTree>
    <p:extLst>
      <p:ext uri="{BB962C8B-B14F-4D97-AF65-F5344CB8AC3E}">
        <p14:creationId xmlns:p14="http://schemas.microsoft.com/office/powerpoint/2010/main" val="8716325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E1FB39F-567E-4D81-9371-4577B69E3521}" type="datetimeFigureOut">
              <a:rPr lang="en-US" smtClean="0"/>
              <a:t>11/9/2011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2DC992-9AA5-4311-B967-7BE62A21AD37}" type="slidenum">
              <a:rPr lang="en-US" smtClean="0"/>
              <a:t>‹#›</a:t>
            </a:fld>
            <a:endParaRPr lang="en-US"/>
          </a:p>
        </p:txBody>
      </p:sp>
    </p:spTree>
    <p:extLst>
      <p:ext uri="{BB962C8B-B14F-4D97-AF65-F5344CB8AC3E}">
        <p14:creationId xmlns:p14="http://schemas.microsoft.com/office/powerpoint/2010/main" val="19171654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E1FB39F-567E-4D81-9371-4577B69E3521}" type="datetimeFigureOut">
              <a:rPr lang="en-US" smtClean="0"/>
              <a:t>11/9/2011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2DC992-9AA5-4311-B967-7BE62A21AD37}" type="slidenum">
              <a:rPr lang="en-US" smtClean="0"/>
              <a:t>‹#›</a:t>
            </a:fld>
            <a:endParaRPr lang="en-US"/>
          </a:p>
        </p:txBody>
      </p:sp>
    </p:spTree>
    <p:extLst>
      <p:ext uri="{BB962C8B-B14F-4D97-AF65-F5344CB8AC3E}">
        <p14:creationId xmlns:p14="http://schemas.microsoft.com/office/powerpoint/2010/main" val="9171902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E1FB39F-567E-4D81-9371-4577B69E3521}" type="datetimeFigureOut">
              <a:rPr lang="en-US" smtClean="0"/>
              <a:t>11/9/2011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2DC992-9AA5-4311-B967-7BE62A21AD37}" type="slidenum">
              <a:rPr lang="en-US" smtClean="0"/>
              <a:t>‹#›</a:t>
            </a:fld>
            <a:endParaRPr lang="en-US"/>
          </a:p>
        </p:txBody>
      </p:sp>
    </p:spTree>
    <p:extLst>
      <p:ext uri="{BB962C8B-B14F-4D97-AF65-F5344CB8AC3E}">
        <p14:creationId xmlns:p14="http://schemas.microsoft.com/office/powerpoint/2010/main" val="3857851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E1FB39F-567E-4D81-9371-4577B69E3521}" type="datetimeFigureOut">
              <a:rPr lang="en-US" smtClean="0"/>
              <a:t>11/9/2011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52DC992-9AA5-4311-B967-7BE62A21AD37}" type="slidenum">
              <a:rPr lang="en-US" smtClean="0"/>
              <a:t>‹#›</a:t>
            </a:fld>
            <a:endParaRPr lang="en-US"/>
          </a:p>
        </p:txBody>
      </p:sp>
    </p:spTree>
    <p:extLst>
      <p:ext uri="{BB962C8B-B14F-4D97-AF65-F5344CB8AC3E}">
        <p14:creationId xmlns:p14="http://schemas.microsoft.com/office/powerpoint/2010/main" val="21401120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1FB39F-567E-4D81-9371-4577B69E3521}" type="datetimeFigureOut">
              <a:rPr lang="en-US" smtClean="0"/>
              <a:t>11/9/2011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52DC992-9AA5-4311-B967-7BE62A21AD37}" type="slidenum">
              <a:rPr lang="en-US" smtClean="0"/>
              <a:t>‹#›</a:t>
            </a:fld>
            <a:endParaRPr lang="en-US"/>
          </a:p>
        </p:txBody>
      </p:sp>
    </p:spTree>
    <p:extLst>
      <p:ext uri="{BB962C8B-B14F-4D97-AF65-F5344CB8AC3E}">
        <p14:creationId xmlns:p14="http://schemas.microsoft.com/office/powerpoint/2010/main" val="18507934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1FB39F-567E-4D81-9371-4577B69E3521}" type="datetimeFigureOut">
              <a:rPr lang="en-US" smtClean="0"/>
              <a:t>11/9/2011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2DC992-9AA5-4311-B967-7BE62A21AD37}" type="slidenum">
              <a:rPr lang="en-US" smtClean="0"/>
              <a:t>‹#›</a:t>
            </a:fld>
            <a:endParaRPr lang="en-US"/>
          </a:p>
        </p:txBody>
      </p:sp>
    </p:spTree>
    <p:extLst>
      <p:ext uri="{BB962C8B-B14F-4D97-AF65-F5344CB8AC3E}">
        <p14:creationId xmlns:p14="http://schemas.microsoft.com/office/powerpoint/2010/main" val="23632179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1FB39F-567E-4D81-9371-4577B69E3521}" type="datetimeFigureOut">
              <a:rPr lang="en-US" smtClean="0"/>
              <a:t>11/9/2011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2DC992-9AA5-4311-B967-7BE62A21AD37}" type="slidenum">
              <a:rPr lang="en-US" smtClean="0"/>
              <a:t>‹#›</a:t>
            </a:fld>
            <a:endParaRPr lang="en-US"/>
          </a:p>
        </p:txBody>
      </p:sp>
    </p:spTree>
    <p:extLst>
      <p:ext uri="{BB962C8B-B14F-4D97-AF65-F5344CB8AC3E}">
        <p14:creationId xmlns:p14="http://schemas.microsoft.com/office/powerpoint/2010/main" val="16529358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1FB39F-567E-4D81-9371-4577B69E3521}" type="datetimeFigureOut">
              <a:rPr lang="en-US" smtClean="0"/>
              <a:t>11/9/2011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2DC992-9AA5-4311-B967-7BE62A21AD37}" type="slidenum">
              <a:rPr lang="en-US" smtClean="0"/>
              <a:t>‹#›</a:t>
            </a:fld>
            <a:endParaRPr lang="en-US"/>
          </a:p>
        </p:txBody>
      </p:sp>
    </p:spTree>
    <p:extLst>
      <p:ext uri="{BB962C8B-B14F-4D97-AF65-F5344CB8AC3E}">
        <p14:creationId xmlns:p14="http://schemas.microsoft.com/office/powerpoint/2010/main" val="29433352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jpeg"/><Relationship Id="rId3" Type="http://schemas.openxmlformats.org/officeDocument/2006/relationships/image" Target="../media/image22.png"/><Relationship Id="rId7" Type="http://schemas.openxmlformats.org/officeDocument/2006/relationships/image" Target="../media/image26.png"/><Relationship Id="rId12" Type="http://schemas.openxmlformats.org/officeDocument/2006/relationships/image" Target="../media/image31.png"/><Relationship Id="rId2" Type="http://schemas.openxmlformats.org/officeDocument/2006/relationships/image" Target="../media/image21.jpeg"/><Relationship Id="rId1" Type="http://schemas.openxmlformats.org/officeDocument/2006/relationships/slideLayout" Target="../slideLayouts/slideLayout12.xml"/><Relationship Id="rId6" Type="http://schemas.openxmlformats.org/officeDocument/2006/relationships/image" Target="../media/image25.png"/><Relationship Id="rId11" Type="http://schemas.openxmlformats.org/officeDocument/2006/relationships/image" Target="../media/image30.jpe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 Id="rId14" Type="http://schemas.openxmlformats.org/officeDocument/2006/relationships/image" Target="../media/image33.wmf"/></Relationships>
</file>

<file path=ppt/slides/_rels/slide1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image" Target="../media/image36.jpeg"/><Relationship Id="rId7" Type="http://schemas.openxmlformats.org/officeDocument/2006/relationships/image" Target="../media/image40.png"/><Relationship Id="rId2" Type="http://schemas.openxmlformats.org/officeDocument/2006/relationships/image" Target="../media/image35.jpeg"/><Relationship Id="rId1" Type="http://schemas.openxmlformats.org/officeDocument/2006/relationships/slideLayout" Target="../slideLayouts/slideLayout12.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1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2.xml"/><Relationship Id="rId5" Type="http://schemas.openxmlformats.org/officeDocument/2006/relationships/image" Target="../media/image45.png"/><Relationship Id="rId4" Type="http://schemas.openxmlformats.org/officeDocument/2006/relationships/image" Target="../media/image44.jpeg"/></Relationships>
</file>

<file path=ppt/slides/_rels/slide14.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8" Type="http://schemas.openxmlformats.org/officeDocument/2006/relationships/image" Target="../media/image52.jpeg"/><Relationship Id="rId3" Type="http://schemas.openxmlformats.org/officeDocument/2006/relationships/image" Target="../media/image47.jpeg"/><Relationship Id="rId7" Type="http://schemas.openxmlformats.org/officeDocument/2006/relationships/image" Target="../media/image51.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 Id="rId9" Type="http://schemas.openxmlformats.org/officeDocument/2006/relationships/image" Target="../media/image53.jpeg"/></Relationships>
</file>

<file path=ppt/slides/_rels/slide16.xml.rels><?xml version="1.0" encoding="UTF-8" standalone="yes"?>
<Relationships xmlns="http://schemas.openxmlformats.org/package/2006/relationships"><Relationship Id="rId8" Type="http://schemas.openxmlformats.org/officeDocument/2006/relationships/hyperlink" Target="http://images.google.com.au/imgres?imgurl=http://flighttochina.net/wp-content/uploads/2007/10/thetempleofheaven.jpg&amp;imgrefurl=http://flighttochina.net/category/city/beijing/&amp;usg=__cCJPnjhQGd3sWLuSEgsVOHBsvE4=&amp;h=301&amp;w=450&amp;sz=54&amp;hl=en&amp;start=13&amp;um=1&amp;itbs=1&amp;tbnid=OzrZ1ElxB-2tcM:&amp;tbnh=85&amp;tbnw=127&amp;prev=/images?q=beijing++dazhong+shi&amp;um=1&amp;hl=en&amp;tbs=isch:1" TargetMode="External"/><Relationship Id="rId3" Type="http://schemas.openxmlformats.org/officeDocument/2006/relationships/image" Target="../media/image54.png"/><Relationship Id="rId7" Type="http://schemas.openxmlformats.org/officeDocument/2006/relationships/image" Target="../media/image56.jpe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hyperlink" Target="http://images.google.com.au/imgres?imgurl=http://eact-china.org/pic/festival/greatwall.jpg&amp;imgrefurl=http://eact-china.org/festival/events.html&amp;usg=__fL2RuJ7VWOuJUHZYe-qiYf5EjhQ=&amp;h=1944&amp;w=2948&amp;sz=2744&amp;hl=en&amp;start=5&amp;um=1&amp;itbs=1&amp;tbnid=82Tf-S8yuT-7kM:&amp;tbnh=99&amp;tbnw=150&amp;prev=/images?q=beijing++great+wall&amp;um=1&amp;hl=en&amp;tbs=isch:1" TargetMode="External"/><Relationship Id="rId5" Type="http://schemas.openxmlformats.org/officeDocument/2006/relationships/image" Target="../media/image55.jpeg"/><Relationship Id="rId4" Type="http://schemas.openxmlformats.org/officeDocument/2006/relationships/hyperlink" Target="http://images.google.com.au/imgres?imgurl=http://daily.swarthmore.edu/static/uploads/what-is-the-new-beijing/800px-beijing_national_stadium.jpg&amp;imgrefurl=http://daily.swarthmore.edu/2008/02/09/what-is-the-new-beijing/&amp;usg=__blE2w7WYrfkZw-ysp7UIvUkfJj0=&amp;h=521&amp;w=800&amp;sz=74&amp;hl=en&amp;start=16&amp;um=1&amp;itbs=1&amp;tbnid=WMnQaqHjSpRi1M:&amp;tbnh=93&amp;tbnw=143&amp;prev=/images?q=beijing&amp;um=1&amp;hl=en&amp;sa=N&amp;tbs=isch:1" TargetMode="External"/><Relationship Id="rId9" Type="http://schemas.openxmlformats.org/officeDocument/2006/relationships/image" Target="../media/image57.jpeg"/></Relationships>
</file>

<file path=ppt/slides/_rels/slide1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58.jpeg"/><Relationship Id="rId1" Type="http://schemas.openxmlformats.org/officeDocument/2006/relationships/slideLayout" Target="../slideLayouts/slideLayout12.xml"/><Relationship Id="rId4" Type="http://schemas.openxmlformats.org/officeDocument/2006/relationships/image" Target="../media/image44.jpeg"/></Relationships>
</file>

<file path=ppt/slides/_rels/slide18.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61.jpeg"/><Relationship Id="rId4" Type="http://schemas.openxmlformats.org/officeDocument/2006/relationships/image" Target="../media/image60.gif"/></Relationships>
</file>

<file path=ppt/slides/_rels/slide19.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65.png"/><Relationship Id="rId4" Type="http://schemas.openxmlformats.org/officeDocument/2006/relationships/image" Target="../media/image6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image" Target="../media/image66.jpeg"/><Relationship Id="rId7" Type="http://schemas.openxmlformats.org/officeDocument/2006/relationships/image" Target="../media/image70.pn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67.png"/></Relationships>
</file>

<file path=ppt/slides/_rels/slide23.xml.rels><?xml version="1.0" encoding="UTF-8" standalone="yes"?>
<Relationships xmlns="http://schemas.openxmlformats.org/package/2006/relationships"><Relationship Id="rId8" Type="http://schemas.openxmlformats.org/officeDocument/2006/relationships/image" Target="../media/image72.emf"/><Relationship Id="rId3" Type="http://schemas.openxmlformats.org/officeDocument/2006/relationships/notesSlide" Target="../notesSlides/notesSlide10.xml"/><Relationship Id="rId7" Type="http://schemas.openxmlformats.org/officeDocument/2006/relationships/oleObject" Target="file:///D:\research%20project\GPS%20log%20mining\design\spatio-temporal%20data%20mining\explore%20user%20similarity\Exploring%20Similarity%20of%20users%20based%20on%20location%20history_Yu%20zheng.vsd\Drawing\~Page-14\Sheet.53" TargetMode="External"/><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image" Target="../media/image75.png"/><Relationship Id="rId5" Type="http://schemas.openxmlformats.org/officeDocument/2006/relationships/image" Target="../media/image74.emf"/><Relationship Id="rId4" Type="http://schemas.openxmlformats.org/officeDocument/2006/relationships/image" Target="../media/image73.emf"/></Relationships>
</file>

<file path=ppt/slides/_rels/slide24.xml.rels><?xml version="1.0" encoding="UTF-8" standalone="yes"?>
<Relationships xmlns="http://schemas.openxmlformats.org/package/2006/relationships"><Relationship Id="rId3" Type="http://schemas.openxmlformats.org/officeDocument/2006/relationships/image" Target="../media/image77.emf"/><Relationship Id="rId7" Type="http://schemas.openxmlformats.org/officeDocument/2006/relationships/image" Target="../media/image79.wmf"/><Relationship Id="rId2" Type="http://schemas.openxmlformats.org/officeDocument/2006/relationships/image" Target="../media/image76.emf"/><Relationship Id="rId1" Type="http://schemas.openxmlformats.org/officeDocument/2006/relationships/slideLayout" Target="../slideLayouts/slideLayout12.xml"/><Relationship Id="rId6" Type="http://schemas.openxmlformats.org/officeDocument/2006/relationships/image" Target="../media/image78.wmf"/><Relationship Id="rId5" Type="http://schemas.openxmlformats.org/officeDocument/2006/relationships/image" Target="../media/image82.png"/><Relationship Id="rId4" Type="http://schemas.openxmlformats.org/officeDocument/2006/relationships/image" Target="../media/image81.png"/></Relationships>
</file>

<file path=ppt/slides/_rels/slide25.xml.rels><?xml version="1.0" encoding="UTF-8" standalone="yes"?>
<Relationships xmlns="http://schemas.openxmlformats.org/package/2006/relationships"><Relationship Id="rId8" Type="http://schemas.openxmlformats.org/officeDocument/2006/relationships/image" Target="../media/image84.emf"/><Relationship Id="rId13" Type="http://schemas.openxmlformats.org/officeDocument/2006/relationships/image" Target="../media/image89.emf"/><Relationship Id="rId3" Type="http://schemas.openxmlformats.org/officeDocument/2006/relationships/image" Target="../media/image80.emf"/><Relationship Id="rId7" Type="http://schemas.openxmlformats.org/officeDocument/2006/relationships/image" Target="../media/image83.emf"/><Relationship Id="rId12" Type="http://schemas.openxmlformats.org/officeDocument/2006/relationships/image" Target="../media/image88.emf"/><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82.emf"/><Relationship Id="rId11" Type="http://schemas.openxmlformats.org/officeDocument/2006/relationships/image" Target="../media/image87.emf"/><Relationship Id="rId5" Type="http://schemas.openxmlformats.org/officeDocument/2006/relationships/image" Target="../media/image76.emf"/><Relationship Id="rId10" Type="http://schemas.openxmlformats.org/officeDocument/2006/relationships/image" Target="../media/image86.emf"/><Relationship Id="rId4" Type="http://schemas.openxmlformats.org/officeDocument/2006/relationships/image" Target="../media/image81.emf"/><Relationship Id="rId9" Type="http://schemas.openxmlformats.org/officeDocument/2006/relationships/image" Target="../media/image85.emf"/></Relationships>
</file>

<file path=ppt/slides/_rels/slide26.xml.rels><?xml version="1.0" encoding="UTF-8" standalone="yes"?>
<Relationships xmlns="http://schemas.openxmlformats.org/package/2006/relationships"><Relationship Id="rId8" Type="http://schemas.openxmlformats.org/officeDocument/2006/relationships/image" Target="../media/image96.emf"/><Relationship Id="rId3" Type="http://schemas.openxmlformats.org/officeDocument/2006/relationships/image" Target="../media/image91.emf"/><Relationship Id="rId7" Type="http://schemas.openxmlformats.org/officeDocument/2006/relationships/image" Target="../media/image95.emf"/><Relationship Id="rId2" Type="http://schemas.openxmlformats.org/officeDocument/2006/relationships/image" Target="../media/image90.emf"/><Relationship Id="rId1" Type="http://schemas.openxmlformats.org/officeDocument/2006/relationships/slideLayout" Target="../slideLayouts/slideLayout2.xml"/><Relationship Id="rId6" Type="http://schemas.openxmlformats.org/officeDocument/2006/relationships/image" Target="../media/image94.emf"/><Relationship Id="rId5" Type="http://schemas.openxmlformats.org/officeDocument/2006/relationships/image" Target="../media/image93.emf"/><Relationship Id="rId4" Type="http://schemas.openxmlformats.org/officeDocument/2006/relationships/image" Target="../media/image92.emf"/><Relationship Id="rId9" Type="http://schemas.openxmlformats.org/officeDocument/2006/relationships/image" Target="../media/image97.w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66.jpeg"/><Relationship Id="rId7" Type="http://schemas.openxmlformats.org/officeDocument/2006/relationships/image" Target="../media/image67.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69.png"/><Relationship Id="rId5" Type="http://schemas.openxmlformats.org/officeDocument/2006/relationships/image" Target="../media/image70.png"/><Relationship Id="rId4" Type="http://schemas.openxmlformats.org/officeDocument/2006/relationships/image" Target="../media/image68.png"/></Relationships>
</file>

<file path=ppt/slides/_rels/slide2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98.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00.emf"/><Relationship Id="rId2" Type="http://schemas.openxmlformats.org/officeDocument/2006/relationships/image" Target="../media/image9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2.xml"/><Relationship Id="rId5" Type="http://schemas.openxmlformats.org/officeDocument/2006/relationships/image" Target="../media/image45.png"/><Relationship Id="rId4" Type="http://schemas.openxmlformats.org/officeDocument/2006/relationships/image" Target="../media/image44.jpeg"/></Relationships>
</file>

<file path=ppt/slides/_rels/slide35.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36.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research.microsoft.com/en-us/downloads/b16d359d-d164-469e-9fd4-daa38f2b2e13/default.aspx" TargetMode="External"/><Relationship Id="rId2" Type="http://schemas.openxmlformats.org/officeDocument/2006/relationships/image" Target="../media/image10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104.jpeg"/></Relationships>
</file>

<file path=ppt/slides/_rels/slide3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2.xml"/><Relationship Id="rId5" Type="http://schemas.openxmlformats.org/officeDocument/2006/relationships/image" Target="../media/image9.png"/><Relationship Id="rId4" Type="http://schemas.openxmlformats.org/officeDocument/2006/relationships/image" Target="../media/image8.jpeg"/></Relationships>
</file>

<file path=ppt/slides/_rels/slide40.xml.rels><?xml version="1.0" encoding="UTF-8" standalone="yes"?>
<Relationships xmlns="http://schemas.openxmlformats.org/package/2006/relationships"><Relationship Id="rId3" Type="http://schemas.openxmlformats.org/officeDocument/2006/relationships/image" Target="../media/image105.jpeg"/><Relationship Id="rId2" Type="http://schemas.openxmlformats.org/officeDocument/2006/relationships/hyperlink" Target="mailto:yuzheng@microsoft.com" TargetMode="Externa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2.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2.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png"/><Relationship Id="rId3" Type="http://schemas.openxmlformats.org/officeDocument/2006/relationships/image" Target="../media/image21.jpeg"/><Relationship Id="rId7" Type="http://schemas.openxmlformats.org/officeDocument/2006/relationships/image" Target="../media/image25.png"/><Relationship Id="rId12" Type="http://schemas.openxmlformats.org/officeDocument/2006/relationships/image" Target="../media/image30.jpe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6" name="Rectangle 64"/>
          <p:cNvSpPr>
            <a:spLocks noGrp="1" noChangeArrowheads="1"/>
          </p:cNvSpPr>
          <p:nvPr>
            <p:ph type="ctrTitle"/>
          </p:nvPr>
        </p:nvSpPr>
        <p:spPr>
          <a:xfrm>
            <a:off x="633488" y="823951"/>
            <a:ext cx="7893654" cy="1354657"/>
          </a:xfrm>
        </p:spPr>
        <p:txBody>
          <a:bodyPr>
            <a:noAutofit/>
          </a:bodyPr>
          <a:lstStyle/>
          <a:p>
            <a:pPr algn="l"/>
            <a:r>
              <a:rPr lang="en-US" altLang="zh-CN" sz="4000" b="1" dirty="0">
                <a:solidFill>
                  <a:srgbClr val="1D3FE9"/>
                </a:solidFill>
              </a:rPr>
              <a:t>Location-Based Social Networks</a:t>
            </a:r>
            <a:endParaRPr lang="en-US" sz="3300" dirty="0"/>
          </a:p>
        </p:txBody>
      </p:sp>
      <p:sp>
        <p:nvSpPr>
          <p:cNvPr id="3137" name="Rectangle 65"/>
          <p:cNvSpPr>
            <a:spLocks noGrp="1" noChangeArrowheads="1"/>
          </p:cNvSpPr>
          <p:nvPr>
            <p:ph type="subTitle" idx="1"/>
          </p:nvPr>
        </p:nvSpPr>
        <p:spPr>
          <a:xfrm>
            <a:off x="775987" y="4615463"/>
            <a:ext cx="4328204" cy="1691958"/>
          </a:xfrm>
        </p:spPr>
        <p:txBody>
          <a:bodyPr>
            <a:noAutofit/>
          </a:bodyPr>
          <a:lstStyle/>
          <a:p>
            <a:pPr algn="l"/>
            <a:r>
              <a:rPr lang="en-US" altLang="zh-CN" sz="2700" b="1" dirty="0">
                <a:solidFill>
                  <a:schemeClr val="tx1"/>
                </a:solidFill>
              </a:rPr>
              <a:t>Yu </a:t>
            </a:r>
            <a:r>
              <a:rPr lang="en-US" altLang="zh-CN" sz="2700" b="1" dirty="0" smtClean="0">
                <a:solidFill>
                  <a:schemeClr val="tx1"/>
                </a:solidFill>
              </a:rPr>
              <a:t>Zheng </a:t>
            </a:r>
            <a:r>
              <a:rPr lang="en-US" altLang="zh-CN" sz="2700" b="1" dirty="0" smtClean="0">
                <a:solidFill>
                  <a:schemeClr val="bg1">
                    <a:lumMod val="65000"/>
                  </a:schemeClr>
                </a:solidFill>
              </a:rPr>
              <a:t>and Xing Xie</a:t>
            </a:r>
            <a:endParaRPr lang="en-US" altLang="zh-CN" sz="2300" dirty="0">
              <a:solidFill>
                <a:schemeClr val="bg1">
                  <a:lumMod val="65000"/>
                </a:schemeClr>
              </a:solidFill>
            </a:endParaRPr>
          </a:p>
          <a:p>
            <a:pPr algn="l"/>
            <a:endParaRPr lang="en-US" altLang="zh-CN" sz="2000" dirty="0">
              <a:solidFill>
                <a:schemeClr val="tx1"/>
              </a:solidFill>
            </a:endParaRPr>
          </a:p>
          <a:p>
            <a:pPr algn="l"/>
            <a:r>
              <a:rPr lang="en-US" altLang="zh-CN" sz="2000" dirty="0">
                <a:solidFill>
                  <a:schemeClr val="tx1"/>
                </a:solidFill>
              </a:rPr>
              <a:t>Microsoft Research Asia</a:t>
            </a:r>
            <a:endParaRPr lang="en-US" sz="2000" dirty="0">
              <a:solidFill>
                <a:schemeClr val="tx1"/>
              </a:solidFill>
            </a:endParaRPr>
          </a:p>
        </p:txBody>
      </p:sp>
      <p:pic>
        <p:nvPicPr>
          <p:cNvPr id="5" name="Picture 2" descr="C:\Users\yuzheng\Desktop\LBSN images\location-user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5342" y="4566193"/>
            <a:ext cx="2621316" cy="196598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64"/>
          <p:cNvSpPr txBox="1">
            <a:spLocks noChangeArrowheads="1"/>
          </p:cNvSpPr>
          <p:nvPr/>
        </p:nvSpPr>
        <p:spPr>
          <a:xfrm>
            <a:off x="609298" y="2444704"/>
            <a:ext cx="7893654" cy="1534638"/>
          </a:xfrm>
          <a:prstGeom prst="rect">
            <a:avLst/>
          </a:prstGeom>
        </p:spPr>
        <p:txBody>
          <a:bodyPr vert="horz" lIns="91436" tIns="45718" rIns="91436" bIns="45718" rtlCol="0" anchor="ctr">
            <a:noAutofit/>
          </a:bodyPr>
          <a:lstStyle>
            <a:lvl1pPr algn="ctr" defTabSz="1097280" rtl="0" eaLnBrk="1" latinLnBrk="0" hangingPunct="1">
              <a:spcBef>
                <a:spcPct val="0"/>
              </a:spcBef>
              <a:buNone/>
              <a:defRPr sz="5300" kern="1200">
                <a:solidFill>
                  <a:schemeClr val="tx1"/>
                </a:solidFill>
                <a:latin typeface="+mj-lt"/>
                <a:ea typeface="+mj-ea"/>
                <a:cs typeface="+mj-cs"/>
              </a:defRPr>
            </a:lvl1pPr>
          </a:lstStyle>
          <a:p>
            <a:pPr algn="l"/>
            <a:r>
              <a:rPr lang="en-US" sz="2700" dirty="0">
                <a:solidFill>
                  <a:srgbClr val="0070C0"/>
                </a:solidFill>
              </a:rPr>
              <a:t>Chapter </a:t>
            </a:r>
            <a:r>
              <a:rPr lang="en-US" sz="2700" dirty="0" smtClean="0">
                <a:solidFill>
                  <a:srgbClr val="0070C0"/>
                </a:solidFill>
              </a:rPr>
              <a:t>8 </a:t>
            </a:r>
            <a:r>
              <a:rPr lang="en-US" sz="2700" dirty="0">
                <a:solidFill>
                  <a:srgbClr val="0070C0"/>
                </a:solidFill>
              </a:rPr>
              <a:t>and </a:t>
            </a:r>
            <a:r>
              <a:rPr lang="en-US" sz="2700" dirty="0" smtClean="0">
                <a:solidFill>
                  <a:srgbClr val="0070C0"/>
                </a:solidFill>
              </a:rPr>
              <a:t>9 </a:t>
            </a:r>
            <a:r>
              <a:rPr lang="en-US" sz="2700" dirty="0">
                <a:solidFill>
                  <a:srgbClr val="0070C0"/>
                </a:solidFill>
              </a:rPr>
              <a:t>of the book</a:t>
            </a:r>
          </a:p>
          <a:p>
            <a:pPr algn="l"/>
            <a:r>
              <a:rPr lang="en-US" sz="2700" b="1" dirty="0">
                <a:solidFill>
                  <a:srgbClr val="0070C0"/>
                </a:solidFill>
              </a:rPr>
              <a:t>Computing with Spatial Trajectories</a:t>
            </a:r>
            <a:endParaRPr lang="en-US" sz="2000" dirty="0">
              <a:solidFill>
                <a:srgbClr val="0070C0"/>
              </a:solidFill>
            </a:endParaRPr>
          </a:p>
        </p:txBody>
      </p:sp>
      <p:pic>
        <p:nvPicPr>
          <p:cNvPr id="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86333" y="2239083"/>
            <a:ext cx="1339288" cy="17923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88344783"/>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descr="D:\Work\KeynoteSlides\seattle-2.bmp"/>
          <p:cNvPicPr>
            <a:picLocks noChangeAspect="1" noChangeArrowheads="1"/>
          </p:cNvPicPr>
          <p:nvPr/>
        </p:nvPicPr>
        <p:blipFill>
          <a:blip r:embed="rId2" cstate="print">
            <a:duotone>
              <a:schemeClr val="accent1">
                <a:shade val="45000"/>
                <a:satMod val="135000"/>
              </a:schemeClr>
              <a:prstClr val="white"/>
            </a:duotone>
          </a:blip>
          <a:srcRect l="3291" t="20154" r="8228" b="35511"/>
          <a:stretch>
            <a:fillRect/>
          </a:stretch>
        </p:blipFill>
        <p:spPr bwMode="auto">
          <a:xfrm>
            <a:off x="0" y="3192683"/>
            <a:ext cx="9144000" cy="3665317"/>
          </a:xfrm>
          <a:prstGeom prst="rect">
            <a:avLst/>
          </a:prstGeom>
          <a:noFill/>
        </p:spPr>
      </p:pic>
      <p:sp>
        <p:nvSpPr>
          <p:cNvPr id="4" name="Cloud 3"/>
          <p:cNvSpPr/>
          <p:nvPr/>
        </p:nvSpPr>
        <p:spPr>
          <a:xfrm>
            <a:off x="3329480" y="2509439"/>
            <a:ext cx="2159000" cy="1143000"/>
          </a:xfrm>
          <a:prstGeom prst="cloud">
            <a:avLst/>
          </a:prstGeom>
          <a:solidFill>
            <a:schemeClr val="tx2">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76194" tIns="38097" rIns="76194" bIns="38097" rtlCol="0" anchor="ctr"/>
          <a:lstStyle/>
          <a:p>
            <a:pPr algn="ctr"/>
            <a:r>
              <a:rPr lang="en-US" sz="1700" dirty="0">
                <a:solidFill>
                  <a:schemeClr val="tx1"/>
                </a:solidFill>
              </a:rPr>
              <a:t>Data + </a:t>
            </a:r>
          </a:p>
          <a:p>
            <a:pPr algn="ctr"/>
            <a:r>
              <a:rPr lang="en-US" sz="1700" dirty="0">
                <a:solidFill>
                  <a:schemeClr val="tx1"/>
                </a:solidFill>
              </a:rPr>
              <a:t>Intelligence</a:t>
            </a:r>
          </a:p>
        </p:txBody>
      </p:sp>
      <p:sp>
        <p:nvSpPr>
          <p:cNvPr id="5" name="Cloud 4"/>
          <p:cNvSpPr/>
          <p:nvPr/>
        </p:nvSpPr>
        <p:spPr>
          <a:xfrm>
            <a:off x="4207368" y="3207139"/>
            <a:ext cx="2159000" cy="1143000"/>
          </a:xfrm>
          <a:prstGeom prst="cloud">
            <a:avLst/>
          </a:prstGeom>
          <a:solidFill>
            <a:schemeClr val="tx2">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76194" tIns="38097" rIns="76194" bIns="38097" rtlCol="0" anchor="ctr"/>
          <a:lstStyle/>
          <a:p>
            <a:pPr algn="ctr"/>
            <a:r>
              <a:rPr lang="en-US" sz="1500" dirty="0">
                <a:solidFill>
                  <a:srgbClr val="000000"/>
                </a:solidFill>
              </a:rPr>
              <a:t>Third Party Services</a:t>
            </a:r>
          </a:p>
        </p:txBody>
      </p:sp>
      <p:sp>
        <p:nvSpPr>
          <p:cNvPr id="6" name="Cloud 5"/>
          <p:cNvSpPr/>
          <p:nvPr/>
        </p:nvSpPr>
        <p:spPr>
          <a:xfrm>
            <a:off x="2578733" y="3311632"/>
            <a:ext cx="2159000" cy="1143000"/>
          </a:xfrm>
          <a:prstGeom prst="cloud">
            <a:avLst/>
          </a:prstGeom>
          <a:solidFill>
            <a:schemeClr val="tx2">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76194" tIns="38097" rIns="76194" bIns="38097" rtlCol="0" anchor="ctr"/>
          <a:lstStyle/>
          <a:p>
            <a:pPr algn="ctr"/>
            <a:r>
              <a:rPr lang="en-US" sz="1500" dirty="0">
                <a:solidFill>
                  <a:srgbClr val="000000"/>
                </a:solidFill>
              </a:rPr>
              <a:t>Microsoft Services</a:t>
            </a:r>
          </a:p>
        </p:txBody>
      </p:sp>
      <p:pic>
        <p:nvPicPr>
          <p:cNvPr id="8" name="Picture 20" descr="UPC-with-mail.png"/>
          <p:cNvPicPr>
            <a:picLocks noChangeAspect="1"/>
          </p:cNvPicPr>
          <p:nvPr/>
        </p:nvPicPr>
        <p:blipFill>
          <a:blip r:embed="rId3" cstate="email"/>
          <a:stretch>
            <a:fillRect/>
          </a:stretch>
        </p:blipFill>
        <p:spPr>
          <a:xfrm>
            <a:off x="1160313" y="3432044"/>
            <a:ext cx="1200000" cy="767538"/>
          </a:xfrm>
          <a:prstGeom prst="rect">
            <a:avLst/>
          </a:prstGeom>
          <a:effectLst>
            <a:outerShdw blurRad="177800" dist="50800" dir="3600000" algn="ctr" rotWithShape="0">
              <a:srgbClr val="000000">
                <a:alpha val="85000"/>
              </a:srgbClr>
            </a:outerShdw>
          </a:effectLst>
        </p:spPr>
      </p:pic>
      <p:pic>
        <p:nvPicPr>
          <p:cNvPr id="9" name="Picture 23" descr="cell-phone-with-email.png"/>
          <p:cNvPicPr>
            <a:picLocks noChangeAspect="1"/>
          </p:cNvPicPr>
          <p:nvPr/>
        </p:nvPicPr>
        <p:blipFill>
          <a:blip r:embed="rId4" cstate="email"/>
          <a:stretch>
            <a:fillRect/>
          </a:stretch>
        </p:blipFill>
        <p:spPr>
          <a:xfrm rot="539149">
            <a:off x="5037187" y="4885113"/>
            <a:ext cx="577612" cy="900000"/>
          </a:xfrm>
          <a:prstGeom prst="rect">
            <a:avLst/>
          </a:prstGeom>
          <a:effectLst>
            <a:outerShdw blurRad="177800" dist="50800" dir="3600000" algn="ctr" rotWithShape="0">
              <a:srgbClr val="000000">
                <a:alpha val="85000"/>
              </a:srgbClr>
            </a:outerShdw>
          </a:effectLst>
        </p:spPr>
      </p:pic>
      <p:pic>
        <p:nvPicPr>
          <p:cNvPr id="10" name="Picture 25" descr="pink-zune-stefanie.png"/>
          <p:cNvPicPr>
            <a:picLocks noChangeAspect="1"/>
          </p:cNvPicPr>
          <p:nvPr/>
        </p:nvPicPr>
        <p:blipFill>
          <a:blip r:embed="rId5" cstate="email"/>
          <a:stretch>
            <a:fillRect/>
          </a:stretch>
        </p:blipFill>
        <p:spPr>
          <a:xfrm rot="20703944">
            <a:off x="3773662" y="4939086"/>
            <a:ext cx="589520" cy="900000"/>
          </a:xfrm>
          <a:prstGeom prst="rect">
            <a:avLst/>
          </a:prstGeom>
          <a:effectLst>
            <a:outerShdw blurRad="177800" dist="50800" dir="3600000" algn="ctr" rotWithShape="0">
              <a:srgbClr val="000000">
                <a:alpha val="85000"/>
              </a:srgbClr>
            </a:outerShdw>
          </a:effectLst>
        </p:spPr>
      </p:pic>
      <p:pic>
        <p:nvPicPr>
          <p:cNvPr id="11" name="Picture 19" descr="laptop-with-SL.png"/>
          <p:cNvPicPr>
            <a:picLocks noChangeAspect="1"/>
          </p:cNvPicPr>
          <p:nvPr/>
        </p:nvPicPr>
        <p:blipFill>
          <a:blip r:embed="rId6" cstate="email"/>
          <a:stretch>
            <a:fillRect/>
          </a:stretch>
        </p:blipFill>
        <p:spPr>
          <a:xfrm>
            <a:off x="2020137" y="4655027"/>
            <a:ext cx="1250014" cy="1143000"/>
          </a:xfrm>
          <a:prstGeom prst="rect">
            <a:avLst/>
          </a:prstGeom>
          <a:effectLst>
            <a:outerShdw blurRad="177800" dist="50800" dir="3600000" algn="ctr" rotWithShape="0">
              <a:srgbClr val="000000">
                <a:alpha val="85000"/>
              </a:srgbClr>
            </a:outerShdw>
          </a:effectLst>
        </p:spPr>
      </p:pic>
      <p:pic>
        <p:nvPicPr>
          <p:cNvPr id="12" name="Picture 27" descr="TV-with-Xbox-game-white.png"/>
          <p:cNvPicPr>
            <a:picLocks noChangeAspect="1"/>
          </p:cNvPicPr>
          <p:nvPr/>
        </p:nvPicPr>
        <p:blipFill>
          <a:blip r:embed="rId7" cstate="email"/>
          <a:srcRect/>
          <a:stretch>
            <a:fillRect/>
          </a:stretch>
        </p:blipFill>
        <p:spPr>
          <a:xfrm>
            <a:off x="5937599" y="4353574"/>
            <a:ext cx="1841500" cy="1296660"/>
          </a:xfrm>
          <a:prstGeom prst="rect">
            <a:avLst/>
          </a:prstGeom>
          <a:effectLst>
            <a:outerShdw blurRad="177800" dist="50800" dir="3600000" algn="ctr" rotWithShape="0">
              <a:srgbClr val="000000">
                <a:alpha val="85000"/>
              </a:srgbClr>
            </a:outerShdw>
          </a:effectLst>
        </p:spPr>
      </p:pic>
      <p:grpSp>
        <p:nvGrpSpPr>
          <p:cNvPr id="7" name="Group 25"/>
          <p:cNvGrpSpPr/>
          <p:nvPr/>
        </p:nvGrpSpPr>
        <p:grpSpPr>
          <a:xfrm>
            <a:off x="6928734" y="3356229"/>
            <a:ext cx="630570" cy="1000944"/>
            <a:chOff x="7658301" y="5076403"/>
            <a:chExt cx="756684" cy="1201133"/>
          </a:xfrm>
        </p:grpSpPr>
        <p:pic>
          <p:nvPicPr>
            <p:cNvPr id="21" name="Picture 20" descr="zune.png"/>
            <p:cNvPicPr>
              <a:picLocks noChangeAspect="1"/>
            </p:cNvPicPr>
            <p:nvPr/>
          </p:nvPicPr>
          <p:blipFill>
            <a:blip r:embed="rId8" cstate="print"/>
            <a:stretch>
              <a:fillRect/>
            </a:stretch>
          </p:blipFill>
          <p:spPr>
            <a:xfrm>
              <a:off x="7658301" y="5076403"/>
              <a:ext cx="756684" cy="1201133"/>
            </a:xfrm>
            <a:prstGeom prst="rect">
              <a:avLst/>
            </a:prstGeom>
          </p:spPr>
        </p:pic>
        <p:pic>
          <p:nvPicPr>
            <p:cNvPr id="22" name="Picture 21" descr="outllook_phonescreen.png"/>
            <p:cNvPicPr>
              <a:picLocks noChangeAspect="1"/>
            </p:cNvPicPr>
            <p:nvPr/>
          </p:nvPicPr>
          <p:blipFill>
            <a:blip r:embed="rId9" cstate="print"/>
            <a:stretch>
              <a:fillRect/>
            </a:stretch>
          </p:blipFill>
          <p:spPr>
            <a:xfrm>
              <a:off x="7744748" y="5236753"/>
              <a:ext cx="565776" cy="746169"/>
            </a:xfrm>
            <a:prstGeom prst="rect">
              <a:avLst/>
            </a:prstGeom>
          </p:spPr>
        </p:pic>
      </p:grpSp>
      <p:pic>
        <p:nvPicPr>
          <p:cNvPr id="15" name="Picture 14" descr="audio.png"/>
          <p:cNvPicPr>
            <a:picLocks noChangeAspect="1"/>
          </p:cNvPicPr>
          <p:nvPr/>
        </p:nvPicPr>
        <p:blipFill>
          <a:blip r:embed="rId10" cstate="print"/>
          <a:stretch>
            <a:fillRect/>
          </a:stretch>
        </p:blipFill>
        <p:spPr>
          <a:xfrm>
            <a:off x="6065045" y="5958956"/>
            <a:ext cx="457200" cy="457200"/>
          </a:xfrm>
          <a:prstGeom prst="rect">
            <a:avLst/>
          </a:prstGeom>
        </p:spPr>
      </p:pic>
      <p:sp>
        <p:nvSpPr>
          <p:cNvPr id="16" name="Flowchart: Multidocument 15"/>
          <p:cNvSpPr/>
          <p:nvPr/>
        </p:nvSpPr>
        <p:spPr>
          <a:xfrm>
            <a:off x="2119312" y="6089923"/>
            <a:ext cx="685800" cy="457200"/>
          </a:xfrm>
          <a:prstGeom prst="flowChartMultidocumen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6194" tIns="38097" rIns="76194" bIns="38097" rtlCol="0" anchor="ctr"/>
          <a:lstStyle/>
          <a:p>
            <a:pPr algn="ctr" defTabSz="914290"/>
            <a:endParaRPr lang="zh-CN" altLang="en-US" dirty="0">
              <a:solidFill>
                <a:prstClr val="black"/>
              </a:solidFill>
            </a:endParaRPr>
          </a:p>
        </p:txBody>
      </p:sp>
      <p:pic>
        <p:nvPicPr>
          <p:cNvPr id="17" name="Picture 16" descr="image.png"/>
          <p:cNvPicPr>
            <a:picLocks noChangeAspect="1"/>
          </p:cNvPicPr>
          <p:nvPr/>
        </p:nvPicPr>
        <p:blipFill>
          <a:blip r:embed="rId11" cstate="print"/>
          <a:stretch>
            <a:fillRect/>
          </a:stretch>
        </p:blipFill>
        <p:spPr>
          <a:xfrm rot="20625961">
            <a:off x="3769519" y="6277736"/>
            <a:ext cx="380952" cy="368254"/>
          </a:xfrm>
          <a:prstGeom prst="rect">
            <a:avLst/>
          </a:prstGeom>
          <a:ln>
            <a:noFill/>
          </a:ln>
        </p:spPr>
      </p:pic>
      <p:pic>
        <p:nvPicPr>
          <p:cNvPr id="18" name="Picture 17" descr="video.png"/>
          <p:cNvPicPr>
            <a:picLocks noChangeAspect="1"/>
          </p:cNvPicPr>
          <p:nvPr/>
        </p:nvPicPr>
        <p:blipFill>
          <a:blip r:embed="rId12" cstate="print"/>
          <a:stretch>
            <a:fillRect/>
          </a:stretch>
        </p:blipFill>
        <p:spPr>
          <a:xfrm rot="20925730">
            <a:off x="4955068" y="6256612"/>
            <a:ext cx="457200" cy="457200"/>
          </a:xfrm>
          <a:prstGeom prst="rect">
            <a:avLst/>
          </a:prstGeom>
        </p:spPr>
      </p:pic>
      <p:pic>
        <p:nvPicPr>
          <p:cNvPr id="19" name="Picture 18" descr="audio.png"/>
          <p:cNvPicPr>
            <a:picLocks noChangeAspect="1"/>
          </p:cNvPicPr>
          <p:nvPr/>
        </p:nvPicPr>
        <p:blipFill>
          <a:blip r:embed="rId10" cstate="print"/>
          <a:stretch>
            <a:fillRect/>
          </a:stretch>
        </p:blipFill>
        <p:spPr>
          <a:xfrm>
            <a:off x="4243640" y="2816109"/>
            <a:ext cx="457200" cy="457200"/>
          </a:xfrm>
          <a:prstGeom prst="rect">
            <a:avLst/>
          </a:prstGeom>
        </p:spPr>
      </p:pic>
      <p:sp>
        <p:nvSpPr>
          <p:cNvPr id="23" name="Flowchart: Multidocument 22"/>
          <p:cNvSpPr/>
          <p:nvPr/>
        </p:nvSpPr>
        <p:spPr>
          <a:xfrm>
            <a:off x="4136843" y="2812038"/>
            <a:ext cx="685800" cy="457200"/>
          </a:xfrm>
          <a:prstGeom prst="flowChartMultidocumen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6194" tIns="38097" rIns="76194" bIns="38097" rtlCol="0" anchor="ctr"/>
          <a:lstStyle/>
          <a:p>
            <a:pPr algn="ctr" defTabSz="914290"/>
            <a:endParaRPr lang="zh-CN" altLang="en-US" dirty="0">
              <a:solidFill>
                <a:prstClr val="black"/>
              </a:solidFill>
            </a:endParaRPr>
          </a:p>
        </p:txBody>
      </p:sp>
      <p:pic>
        <p:nvPicPr>
          <p:cNvPr id="24" name="Picture 23" descr="image.png"/>
          <p:cNvPicPr>
            <a:picLocks noChangeAspect="1"/>
          </p:cNvPicPr>
          <p:nvPr/>
        </p:nvPicPr>
        <p:blipFill>
          <a:blip r:embed="rId11" cstate="print"/>
          <a:stretch>
            <a:fillRect/>
          </a:stretch>
        </p:blipFill>
        <p:spPr>
          <a:xfrm rot="20625961">
            <a:off x="4263051" y="2874457"/>
            <a:ext cx="380952" cy="368254"/>
          </a:xfrm>
          <a:prstGeom prst="rect">
            <a:avLst/>
          </a:prstGeom>
          <a:ln>
            <a:noFill/>
          </a:ln>
        </p:spPr>
      </p:pic>
      <p:pic>
        <p:nvPicPr>
          <p:cNvPr id="25" name="Picture 24" descr="video.png"/>
          <p:cNvPicPr>
            <a:picLocks noChangeAspect="1"/>
          </p:cNvPicPr>
          <p:nvPr/>
        </p:nvPicPr>
        <p:blipFill>
          <a:blip r:embed="rId12" cstate="print"/>
          <a:stretch>
            <a:fillRect/>
          </a:stretch>
        </p:blipFill>
        <p:spPr>
          <a:xfrm rot="20925730">
            <a:off x="4271841" y="2882270"/>
            <a:ext cx="457200" cy="457200"/>
          </a:xfrm>
          <a:prstGeom prst="rect">
            <a:avLst/>
          </a:prstGeom>
        </p:spPr>
      </p:pic>
      <p:sp>
        <p:nvSpPr>
          <p:cNvPr id="27" name="Rectangle 26"/>
          <p:cNvSpPr/>
          <p:nvPr/>
        </p:nvSpPr>
        <p:spPr>
          <a:xfrm>
            <a:off x="925290" y="1676593"/>
            <a:ext cx="7467600" cy="369328"/>
          </a:xfrm>
          <a:prstGeom prst="rect">
            <a:avLst/>
          </a:prstGeom>
          <a:ln>
            <a:noFill/>
          </a:ln>
        </p:spPr>
        <p:txBody>
          <a:bodyPr wrap="square" lIns="91436" tIns="45718" rIns="91436" bIns="45718">
            <a:spAutoFit/>
          </a:bodyPr>
          <a:lstStyle/>
          <a:p>
            <a:pPr marL="457108" indent="-457108" algn="r"/>
            <a:r>
              <a:rPr lang="en-US" b="1" dirty="0" smtClean="0">
                <a:solidFill>
                  <a:srgbClr val="3451E0"/>
                </a:solidFill>
              </a:rPr>
              <a:t>Data</a:t>
            </a:r>
            <a:r>
              <a:rPr lang="en-US" b="1" dirty="0">
                <a:solidFill>
                  <a:srgbClr val="3451E0"/>
                </a:solidFill>
                <a:sym typeface="Wingdings" pitchFamily="2" charset="2"/>
              </a:rPr>
              <a:t> </a:t>
            </a:r>
            <a:r>
              <a:rPr lang="en-US" b="1" dirty="0">
                <a:solidFill>
                  <a:srgbClr val="3451E0"/>
                </a:solidFill>
              </a:rPr>
              <a:t>Information </a:t>
            </a:r>
            <a:r>
              <a:rPr lang="en-US" b="1" dirty="0">
                <a:solidFill>
                  <a:srgbClr val="3451E0"/>
                </a:solidFill>
                <a:sym typeface="Wingdings" pitchFamily="2" charset="2"/>
              </a:rPr>
              <a:t> </a:t>
            </a:r>
            <a:r>
              <a:rPr lang="en-US" b="1" dirty="0">
                <a:solidFill>
                  <a:srgbClr val="3451E0"/>
                </a:solidFill>
              </a:rPr>
              <a:t>Knowledge </a:t>
            </a:r>
            <a:r>
              <a:rPr lang="en-US" b="1" dirty="0">
                <a:solidFill>
                  <a:srgbClr val="3451E0"/>
                </a:solidFill>
                <a:sym typeface="Wingdings" pitchFamily="2" charset="2"/>
              </a:rPr>
              <a:t> Intelligence</a:t>
            </a:r>
            <a:endParaRPr lang="en-US" b="1" dirty="0">
              <a:solidFill>
                <a:srgbClr val="3451E0"/>
              </a:solidFill>
            </a:endParaRPr>
          </a:p>
        </p:txBody>
      </p:sp>
      <p:grpSp>
        <p:nvGrpSpPr>
          <p:cNvPr id="38" name="Group 37"/>
          <p:cNvGrpSpPr/>
          <p:nvPr/>
        </p:nvGrpSpPr>
        <p:grpSpPr>
          <a:xfrm>
            <a:off x="4953000" y="2284685"/>
            <a:ext cx="1838693" cy="703376"/>
            <a:chOff x="4953000" y="2236304"/>
            <a:chExt cx="1838693" cy="703376"/>
          </a:xfrm>
        </p:grpSpPr>
        <p:pic>
          <p:nvPicPr>
            <p:cNvPr id="1670149" name="Picture 5" descr="C:\Users\yuzheng\AppData\Local\Microsoft\Windows\Temporary Internet Files\Content.IE5\2BHUJJT4\MPj04393390000[1].jpg"/>
            <p:cNvPicPr>
              <a:picLocks noChangeAspect="1" noChangeArrowheads="1"/>
            </p:cNvPicPr>
            <p:nvPr/>
          </p:nvPicPr>
          <p:blipFill>
            <a:blip r:embed="rId13" cstate="print"/>
            <a:srcRect/>
            <a:stretch>
              <a:fillRect/>
            </a:stretch>
          </p:blipFill>
          <p:spPr bwMode="auto">
            <a:xfrm>
              <a:off x="5715000" y="2236304"/>
              <a:ext cx="1076693" cy="703376"/>
            </a:xfrm>
            <a:prstGeom prst="rect">
              <a:avLst/>
            </a:prstGeom>
            <a:noFill/>
          </p:spPr>
        </p:pic>
        <p:cxnSp>
          <p:nvCxnSpPr>
            <p:cNvPr id="31" name="Straight Arrow Connector 30"/>
            <p:cNvCxnSpPr/>
            <p:nvPr/>
          </p:nvCxnSpPr>
          <p:spPr bwMode="auto">
            <a:xfrm flipV="1">
              <a:off x="4953000" y="2590800"/>
              <a:ext cx="685800" cy="152400"/>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grpSp>
      <p:grpSp>
        <p:nvGrpSpPr>
          <p:cNvPr id="39" name="Group 38"/>
          <p:cNvGrpSpPr/>
          <p:nvPr/>
        </p:nvGrpSpPr>
        <p:grpSpPr>
          <a:xfrm>
            <a:off x="6858000" y="2268476"/>
            <a:ext cx="1447800" cy="751705"/>
            <a:chOff x="6858000" y="2220095"/>
            <a:chExt cx="1447800" cy="751705"/>
          </a:xfrm>
        </p:grpSpPr>
        <p:pic>
          <p:nvPicPr>
            <p:cNvPr id="1670150" name="Picture 6" descr="C:\Users\yuzheng\AppData\Local\Microsoft\Windows\Temporary Internet Files\Content.IE5\4A5PANJG\MCj02991990000[1].wmf"/>
            <p:cNvPicPr>
              <a:picLocks noChangeAspect="1" noChangeArrowheads="1"/>
            </p:cNvPicPr>
            <p:nvPr/>
          </p:nvPicPr>
          <p:blipFill>
            <a:blip r:embed="rId14"/>
            <a:srcRect/>
            <a:stretch>
              <a:fillRect/>
            </a:stretch>
          </p:blipFill>
          <p:spPr bwMode="auto">
            <a:xfrm>
              <a:off x="7551471" y="2220095"/>
              <a:ext cx="754329" cy="751705"/>
            </a:xfrm>
            <a:prstGeom prst="rect">
              <a:avLst/>
            </a:prstGeom>
            <a:noFill/>
          </p:spPr>
        </p:pic>
        <p:cxnSp>
          <p:nvCxnSpPr>
            <p:cNvPr id="34" name="Straight Arrow Connector 33"/>
            <p:cNvCxnSpPr/>
            <p:nvPr/>
          </p:nvCxnSpPr>
          <p:spPr bwMode="auto">
            <a:xfrm>
              <a:off x="6858000" y="2589212"/>
              <a:ext cx="685800" cy="1588"/>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grpSp>
      <p:sp>
        <p:nvSpPr>
          <p:cNvPr id="13" name="Title 12"/>
          <p:cNvSpPr>
            <a:spLocks noGrp="1"/>
          </p:cNvSpPr>
          <p:nvPr>
            <p:ph type="title"/>
          </p:nvPr>
        </p:nvSpPr>
        <p:spPr>
          <a:xfrm>
            <a:off x="353215" y="1006234"/>
            <a:ext cx="8380412" cy="553998"/>
          </a:xfrm>
        </p:spPr>
        <p:txBody>
          <a:bodyPr>
            <a:normAutofit fontScale="90000"/>
          </a:bodyPr>
          <a:lstStyle/>
          <a:p>
            <a:r>
              <a:rPr lang="en-US" altLang="zh-CN" dirty="0" smtClean="0"/>
              <a:t>Scenarios - Understanding</a:t>
            </a:r>
            <a:endParaRPr lang="zh-CN" altLang="en-US" dirty="0"/>
          </a:p>
        </p:txBody>
      </p:sp>
    </p:spTree>
    <p:extLst>
      <p:ext uri="{BB962C8B-B14F-4D97-AF65-F5344CB8AC3E}">
        <p14:creationId xmlns:p14="http://schemas.microsoft.com/office/powerpoint/2010/main" val="394627810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par>
                          <p:cTn id="13" fill="hold">
                            <p:stCondLst>
                              <p:cond delay="0"/>
                            </p:stCondLst>
                            <p:childTnLst>
                              <p:par>
                                <p:cTn id="14" presetID="0" presetClass="path" presetSubtype="0" accel="50000" decel="50000" fill="hold" grpId="1" nodeType="afterEffect">
                                  <p:stCondLst>
                                    <p:cond delay="0"/>
                                  </p:stCondLst>
                                  <p:childTnLst>
                                    <p:animMotion origin="layout" path="M 0 0 L 0.22686 -0.48534 " pathEditMode="relative" ptsTypes="AA">
                                      <p:cBhvr>
                                        <p:cTn id="15" dur="2000" fill="hold"/>
                                        <p:tgtEl>
                                          <p:spTgt spid="16"/>
                                        </p:tgtEl>
                                        <p:attrNameLst>
                                          <p:attrName>ppt_x</p:attrName>
                                          <p:attrName>ppt_y</p:attrName>
                                        </p:attrNameLst>
                                      </p:cBhvr>
                                    </p:animMotion>
                                  </p:childTnLst>
                                </p:cTn>
                              </p:par>
                              <p:par>
                                <p:cTn id="16" presetID="0" presetClass="path" presetSubtype="0" accel="50000" decel="50000" fill="hold" nodeType="withEffect">
                                  <p:stCondLst>
                                    <p:cond delay="0"/>
                                  </p:stCondLst>
                                  <p:childTnLst>
                                    <p:animMotion origin="layout" path="M -4.16667E-6 -2.22222E-6 L 0.057 -0.50637 " pathEditMode="relative" ptsTypes="AA">
                                      <p:cBhvr>
                                        <p:cTn id="17" dur="2000" fill="hold"/>
                                        <p:tgtEl>
                                          <p:spTgt spid="17"/>
                                        </p:tgtEl>
                                        <p:attrNameLst>
                                          <p:attrName>ppt_x</p:attrName>
                                          <p:attrName>ppt_y</p:attrName>
                                        </p:attrNameLst>
                                      </p:cBhvr>
                                    </p:animMotion>
                                  </p:childTnLst>
                                </p:cTn>
                              </p:par>
                              <p:par>
                                <p:cTn id="18" presetID="0" presetClass="path" presetSubtype="0" accel="50000" decel="50000" fill="hold" nodeType="withEffect">
                                  <p:stCondLst>
                                    <p:cond delay="0"/>
                                  </p:stCondLst>
                                  <p:childTnLst>
                                    <p:animMotion origin="layout" path="M 4.02778E-6 3.08642E-7 L -0.07697 -0.49923 " pathEditMode="relative" ptsTypes="AA">
                                      <p:cBhvr>
                                        <p:cTn id="19" dur="2000" fill="hold"/>
                                        <p:tgtEl>
                                          <p:spTgt spid="18"/>
                                        </p:tgtEl>
                                        <p:attrNameLst>
                                          <p:attrName>ppt_x</p:attrName>
                                          <p:attrName>ppt_y</p:attrName>
                                        </p:attrNameLst>
                                      </p:cBhvr>
                                    </p:animMotion>
                                  </p:childTnLst>
                                </p:cTn>
                              </p:par>
                              <p:par>
                                <p:cTn id="20" presetID="0" presetClass="path" presetSubtype="0" accel="50000" decel="50000" fill="hold" nodeType="withEffect">
                                  <p:stCondLst>
                                    <p:cond delay="0"/>
                                  </p:stCondLst>
                                  <p:childTnLst>
                                    <p:animMotion origin="layout" path="M -1.57407E-6 -5.06173E-6 L -0.20254 -0.46683 " pathEditMode="relative" ptsTypes="AA">
                                      <p:cBhvr>
                                        <p:cTn id="21" dur="2000" fill="hold"/>
                                        <p:tgtEl>
                                          <p:spTgt spid="15"/>
                                        </p:tgtEl>
                                        <p:attrNameLst>
                                          <p:attrName>ppt_x</p:attrName>
                                          <p:attrName>ppt_y</p:attrName>
                                        </p:attrNameLst>
                                      </p:cBhvr>
                                    </p:animMotion>
                                  </p:childTnLst>
                                </p:cTn>
                              </p:par>
                            </p:childTnLst>
                          </p:cTn>
                        </p:par>
                        <p:par>
                          <p:cTn id="22" fill="hold">
                            <p:stCondLst>
                              <p:cond delay="2000"/>
                            </p:stCondLst>
                            <p:childTnLst>
                              <p:par>
                                <p:cTn id="23" presetID="23" presetClass="exit" presetSubtype="32" fill="hold" grpId="2" nodeType="afterEffect">
                                  <p:stCondLst>
                                    <p:cond delay="0"/>
                                  </p:stCondLst>
                                  <p:childTnLst>
                                    <p:anim calcmode="lin" valueType="num">
                                      <p:cBhvr>
                                        <p:cTn id="24" dur="500"/>
                                        <p:tgtEl>
                                          <p:spTgt spid="16"/>
                                        </p:tgtEl>
                                        <p:attrNameLst>
                                          <p:attrName>ppt_w</p:attrName>
                                        </p:attrNameLst>
                                      </p:cBhvr>
                                      <p:tavLst>
                                        <p:tav tm="0">
                                          <p:val>
                                            <p:strVal val="ppt_w"/>
                                          </p:val>
                                        </p:tav>
                                        <p:tav tm="100000">
                                          <p:val>
                                            <p:fltVal val="0"/>
                                          </p:val>
                                        </p:tav>
                                      </p:tavLst>
                                    </p:anim>
                                    <p:anim calcmode="lin" valueType="num">
                                      <p:cBhvr>
                                        <p:cTn id="25" dur="500"/>
                                        <p:tgtEl>
                                          <p:spTgt spid="16"/>
                                        </p:tgtEl>
                                        <p:attrNameLst>
                                          <p:attrName>ppt_h</p:attrName>
                                        </p:attrNameLst>
                                      </p:cBhvr>
                                      <p:tavLst>
                                        <p:tav tm="0">
                                          <p:val>
                                            <p:strVal val="ppt_h"/>
                                          </p:val>
                                        </p:tav>
                                        <p:tav tm="100000">
                                          <p:val>
                                            <p:fltVal val="0"/>
                                          </p:val>
                                        </p:tav>
                                      </p:tavLst>
                                    </p:anim>
                                    <p:set>
                                      <p:cBhvr>
                                        <p:cTn id="26" dur="1" fill="hold">
                                          <p:stCondLst>
                                            <p:cond delay="499"/>
                                          </p:stCondLst>
                                        </p:cTn>
                                        <p:tgtEl>
                                          <p:spTgt spid="16"/>
                                        </p:tgtEl>
                                        <p:attrNameLst>
                                          <p:attrName>style.visibility</p:attrName>
                                        </p:attrNameLst>
                                      </p:cBhvr>
                                      <p:to>
                                        <p:strVal val="hidden"/>
                                      </p:to>
                                    </p:set>
                                  </p:childTnLst>
                                </p:cTn>
                              </p:par>
                              <p:par>
                                <p:cTn id="27" presetID="23" presetClass="exit" presetSubtype="32" fill="hold" nodeType="withEffect">
                                  <p:stCondLst>
                                    <p:cond delay="0"/>
                                  </p:stCondLst>
                                  <p:childTnLst>
                                    <p:anim calcmode="lin" valueType="num">
                                      <p:cBhvr>
                                        <p:cTn id="28" dur="500"/>
                                        <p:tgtEl>
                                          <p:spTgt spid="17"/>
                                        </p:tgtEl>
                                        <p:attrNameLst>
                                          <p:attrName>ppt_w</p:attrName>
                                        </p:attrNameLst>
                                      </p:cBhvr>
                                      <p:tavLst>
                                        <p:tav tm="0">
                                          <p:val>
                                            <p:strVal val="ppt_w"/>
                                          </p:val>
                                        </p:tav>
                                        <p:tav tm="100000">
                                          <p:val>
                                            <p:fltVal val="0"/>
                                          </p:val>
                                        </p:tav>
                                      </p:tavLst>
                                    </p:anim>
                                    <p:anim calcmode="lin" valueType="num">
                                      <p:cBhvr>
                                        <p:cTn id="29" dur="500"/>
                                        <p:tgtEl>
                                          <p:spTgt spid="17"/>
                                        </p:tgtEl>
                                        <p:attrNameLst>
                                          <p:attrName>ppt_h</p:attrName>
                                        </p:attrNameLst>
                                      </p:cBhvr>
                                      <p:tavLst>
                                        <p:tav tm="0">
                                          <p:val>
                                            <p:strVal val="ppt_h"/>
                                          </p:val>
                                        </p:tav>
                                        <p:tav tm="100000">
                                          <p:val>
                                            <p:fltVal val="0"/>
                                          </p:val>
                                        </p:tav>
                                      </p:tavLst>
                                    </p:anim>
                                    <p:set>
                                      <p:cBhvr>
                                        <p:cTn id="30" dur="1" fill="hold">
                                          <p:stCondLst>
                                            <p:cond delay="499"/>
                                          </p:stCondLst>
                                        </p:cTn>
                                        <p:tgtEl>
                                          <p:spTgt spid="17"/>
                                        </p:tgtEl>
                                        <p:attrNameLst>
                                          <p:attrName>style.visibility</p:attrName>
                                        </p:attrNameLst>
                                      </p:cBhvr>
                                      <p:to>
                                        <p:strVal val="hidden"/>
                                      </p:to>
                                    </p:set>
                                  </p:childTnLst>
                                </p:cTn>
                              </p:par>
                              <p:par>
                                <p:cTn id="31" presetID="23" presetClass="exit" presetSubtype="32" fill="hold" nodeType="withEffect">
                                  <p:stCondLst>
                                    <p:cond delay="0"/>
                                  </p:stCondLst>
                                  <p:childTnLst>
                                    <p:anim calcmode="lin" valueType="num">
                                      <p:cBhvr>
                                        <p:cTn id="32" dur="500"/>
                                        <p:tgtEl>
                                          <p:spTgt spid="18"/>
                                        </p:tgtEl>
                                        <p:attrNameLst>
                                          <p:attrName>ppt_w</p:attrName>
                                        </p:attrNameLst>
                                      </p:cBhvr>
                                      <p:tavLst>
                                        <p:tav tm="0">
                                          <p:val>
                                            <p:strVal val="ppt_w"/>
                                          </p:val>
                                        </p:tav>
                                        <p:tav tm="100000">
                                          <p:val>
                                            <p:fltVal val="0"/>
                                          </p:val>
                                        </p:tav>
                                      </p:tavLst>
                                    </p:anim>
                                    <p:anim calcmode="lin" valueType="num">
                                      <p:cBhvr>
                                        <p:cTn id="33" dur="500"/>
                                        <p:tgtEl>
                                          <p:spTgt spid="18"/>
                                        </p:tgtEl>
                                        <p:attrNameLst>
                                          <p:attrName>ppt_h</p:attrName>
                                        </p:attrNameLst>
                                      </p:cBhvr>
                                      <p:tavLst>
                                        <p:tav tm="0">
                                          <p:val>
                                            <p:strVal val="ppt_h"/>
                                          </p:val>
                                        </p:tav>
                                        <p:tav tm="100000">
                                          <p:val>
                                            <p:fltVal val="0"/>
                                          </p:val>
                                        </p:tav>
                                      </p:tavLst>
                                    </p:anim>
                                    <p:set>
                                      <p:cBhvr>
                                        <p:cTn id="34" dur="1" fill="hold">
                                          <p:stCondLst>
                                            <p:cond delay="499"/>
                                          </p:stCondLst>
                                        </p:cTn>
                                        <p:tgtEl>
                                          <p:spTgt spid="18"/>
                                        </p:tgtEl>
                                        <p:attrNameLst>
                                          <p:attrName>style.visibility</p:attrName>
                                        </p:attrNameLst>
                                      </p:cBhvr>
                                      <p:to>
                                        <p:strVal val="hidden"/>
                                      </p:to>
                                    </p:set>
                                  </p:childTnLst>
                                </p:cTn>
                              </p:par>
                              <p:par>
                                <p:cTn id="35" presetID="23" presetClass="exit" presetSubtype="32" fill="hold" nodeType="withEffect">
                                  <p:stCondLst>
                                    <p:cond delay="0"/>
                                  </p:stCondLst>
                                  <p:childTnLst>
                                    <p:anim calcmode="lin" valueType="num">
                                      <p:cBhvr>
                                        <p:cTn id="36" dur="500"/>
                                        <p:tgtEl>
                                          <p:spTgt spid="15"/>
                                        </p:tgtEl>
                                        <p:attrNameLst>
                                          <p:attrName>ppt_w</p:attrName>
                                        </p:attrNameLst>
                                      </p:cBhvr>
                                      <p:tavLst>
                                        <p:tav tm="0">
                                          <p:val>
                                            <p:strVal val="ppt_w"/>
                                          </p:val>
                                        </p:tav>
                                        <p:tav tm="100000">
                                          <p:val>
                                            <p:fltVal val="0"/>
                                          </p:val>
                                        </p:tav>
                                      </p:tavLst>
                                    </p:anim>
                                    <p:anim calcmode="lin" valueType="num">
                                      <p:cBhvr>
                                        <p:cTn id="37" dur="500"/>
                                        <p:tgtEl>
                                          <p:spTgt spid="15"/>
                                        </p:tgtEl>
                                        <p:attrNameLst>
                                          <p:attrName>ppt_h</p:attrName>
                                        </p:attrNameLst>
                                      </p:cBhvr>
                                      <p:tavLst>
                                        <p:tav tm="0">
                                          <p:val>
                                            <p:strVal val="ppt_h"/>
                                          </p:val>
                                        </p:tav>
                                        <p:tav tm="100000">
                                          <p:val>
                                            <p:fltVal val="0"/>
                                          </p:val>
                                        </p:tav>
                                      </p:tavLst>
                                    </p:anim>
                                    <p:set>
                                      <p:cBhvr>
                                        <p:cTn id="38" dur="1" fill="hold">
                                          <p:stCondLst>
                                            <p:cond delay="499"/>
                                          </p:stCondLst>
                                        </p:cTn>
                                        <p:tgtEl>
                                          <p:spTgt spid="15"/>
                                        </p:tgtEl>
                                        <p:attrNameLst>
                                          <p:attrName>style.visibility</p:attrName>
                                        </p:attrNameLst>
                                      </p:cBhvr>
                                      <p:to>
                                        <p:strVal val="hidden"/>
                                      </p:to>
                                    </p:set>
                                  </p:childTnLst>
                                </p:cTn>
                              </p:par>
                            </p:childTnLst>
                          </p:cTn>
                        </p:par>
                        <p:par>
                          <p:cTn id="39" fill="hold">
                            <p:stCondLst>
                              <p:cond delay="2500"/>
                            </p:stCondLst>
                            <p:childTnLst>
                              <p:par>
                                <p:cTn id="40" presetID="21" presetClass="emph" presetSubtype="0" fill="hold" grpId="0" nodeType="afterEffect">
                                  <p:stCondLst>
                                    <p:cond delay="0"/>
                                  </p:stCondLst>
                                  <p:childTnLst>
                                    <p:animClr clrSpc="hsl" dir="cw">
                                      <p:cBhvr override="childStyle">
                                        <p:cTn id="41" dur="500" fill="hold"/>
                                        <p:tgtEl>
                                          <p:spTgt spid="4"/>
                                        </p:tgtEl>
                                        <p:attrNameLst>
                                          <p:attrName>style.color</p:attrName>
                                        </p:attrNameLst>
                                      </p:cBhvr>
                                      <p:by>
                                        <p:hsl h="7200000" s="0" l="0"/>
                                      </p:by>
                                    </p:animClr>
                                    <p:animClr clrSpc="hsl" dir="cw">
                                      <p:cBhvr>
                                        <p:cTn id="42" dur="500" fill="hold"/>
                                        <p:tgtEl>
                                          <p:spTgt spid="4"/>
                                        </p:tgtEl>
                                        <p:attrNameLst>
                                          <p:attrName>fillcolor</p:attrName>
                                        </p:attrNameLst>
                                      </p:cBhvr>
                                      <p:by>
                                        <p:hsl h="7200000" s="0" l="0"/>
                                      </p:by>
                                    </p:animClr>
                                    <p:animClr clrSpc="hsl" dir="cw">
                                      <p:cBhvr>
                                        <p:cTn id="43" dur="500" fill="hold"/>
                                        <p:tgtEl>
                                          <p:spTgt spid="4"/>
                                        </p:tgtEl>
                                        <p:attrNameLst>
                                          <p:attrName>stroke.color</p:attrName>
                                        </p:attrNameLst>
                                      </p:cBhvr>
                                      <p:by>
                                        <p:hsl h="7200000" s="0" l="0"/>
                                      </p:by>
                                    </p:animClr>
                                    <p:set>
                                      <p:cBhvr>
                                        <p:cTn id="44" dur="500" fill="hold"/>
                                        <p:tgtEl>
                                          <p:spTgt spid="4"/>
                                        </p:tgtEl>
                                        <p:attrNameLst>
                                          <p:attrName>fill.type</p:attrName>
                                        </p:attrNameLst>
                                      </p:cBhvr>
                                      <p:to>
                                        <p:strVal val="solid"/>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3"/>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4"/>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5"/>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fade">
                                      <p:cBhvr>
                                        <p:cTn id="59" dur="2000"/>
                                        <p:tgtEl>
                                          <p:spTgt spid="38"/>
                                        </p:tgtEl>
                                      </p:cBhvr>
                                    </p:animEffect>
                                  </p:childTnLst>
                                </p:cTn>
                              </p:par>
                            </p:childTnLst>
                          </p:cTn>
                        </p:par>
                        <p:par>
                          <p:cTn id="60" fill="hold">
                            <p:stCondLst>
                              <p:cond delay="2000"/>
                            </p:stCondLst>
                            <p:childTnLst>
                              <p:par>
                                <p:cTn id="61" presetID="10" presetClass="entr" presetSubtype="0" fill="hold"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fade">
                                      <p:cBhvr>
                                        <p:cTn id="63" dur="2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6" grpId="0" animBg="1"/>
      <p:bldP spid="16" grpId="1" animBg="1"/>
      <p:bldP spid="16" grpId="2" animBg="1"/>
      <p:bldP spid="2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01595" y="533400"/>
            <a:ext cx="8380412" cy="553998"/>
          </a:xfrm>
        </p:spPr>
        <p:txBody>
          <a:bodyPr>
            <a:normAutofit fontScale="90000"/>
          </a:bodyPr>
          <a:lstStyle/>
          <a:p>
            <a:r>
              <a:rPr lang="en-US" altLang="zh-CN" dirty="0" smtClean="0"/>
              <a:t>Location-Based Social Networks (LBSN)</a:t>
            </a:r>
            <a:endParaRPr lang="en-US" dirty="0"/>
          </a:p>
        </p:txBody>
      </p:sp>
      <p:sp>
        <p:nvSpPr>
          <p:cNvPr id="4" name="Slide Number Placeholder 3"/>
          <p:cNvSpPr>
            <a:spLocks noGrp="1"/>
          </p:cNvSpPr>
          <p:nvPr>
            <p:ph type="sldNum" sz="quarter" idx="12"/>
          </p:nvPr>
        </p:nvSpPr>
        <p:spPr>
          <a:xfrm>
            <a:off x="7070725" y="5609489"/>
            <a:ext cx="1905000" cy="457200"/>
          </a:xfrm>
        </p:spPr>
        <p:txBody>
          <a:bodyPr/>
          <a:lstStyle/>
          <a:p>
            <a:pPr defTabSz="914363"/>
            <a:fld id="{B6F15528-21DE-4FAA-801E-634DDDAF4B2B}" type="slidenum">
              <a:rPr lang="en-US" sz="1200">
                <a:solidFill>
                  <a:prstClr val="black">
                    <a:tint val="75000"/>
                  </a:prstClr>
                </a:solidFill>
                <a:latin typeface="Calibri"/>
              </a:rPr>
              <a:pPr defTabSz="914363"/>
              <a:t>11</a:t>
            </a:fld>
            <a:endParaRPr lang="en-US" sz="1200">
              <a:solidFill>
                <a:prstClr val="black">
                  <a:tint val="75000"/>
                </a:prstClr>
              </a:solidFill>
              <a:latin typeface="Calibri"/>
            </a:endParaRPr>
          </a:p>
        </p:txBody>
      </p:sp>
      <p:sp>
        <p:nvSpPr>
          <p:cNvPr id="2" name="Text Placeholder 1"/>
          <p:cNvSpPr>
            <a:spLocks noGrp="1"/>
          </p:cNvSpPr>
          <p:nvPr>
            <p:ph type="body" idx="1"/>
          </p:nvPr>
        </p:nvSpPr>
        <p:spPr>
          <a:xfrm>
            <a:off x="381000" y="1501346"/>
            <a:ext cx="8380412" cy="4366054"/>
          </a:xfrm>
        </p:spPr>
        <p:txBody>
          <a:bodyPr>
            <a:normAutofit/>
          </a:bodyPr>
          <a:lstStyle/>
          <a:p>
            <a:r>
              <a:rPr lang="en-US" altLang="zh-CN" sz="2000" i="1" dirty="0"/>
              <a:t>not only mean adding a location to an existing social network so that people in the social structure can </a:t>
            </a:r>
            <a:r>
              <a:rPr lang="en-US" altLang="zh-CN" sz="2000" b="1" i="1" dirty="0">
                <a:solidFill>
                  <a:srgbClr val="3451E0"/>
                </a:solidFill>
              </a:rPr>
              <a:t>share location-embedded information</a:t>
            </a:r>
            <a:r>
              <a:rPr lang="en-US" altLang="zh-CN" sz="2000" i="1" dirty="0"/>
              <a:t>, </a:t>
            </a:r>
          </a:p>
          <a:p>
            <a:r>
              <a:rPr lang="en-US" altLang="zh-CN" sz="2000" i="1" dirty="0"/>
              <a:t>but also consists of the </a:t>
            </a:r>
            <a:r>
              <a:rPr lang="en-US" altLang="zh-CN" sz="2000" b="1" i="1" dirty="0">
                <a:solidFill>
                  <a:srgbClr val="3451E0"/>
                </a:solidFill>
              </a:rPr>
              <a:t>new social structure </a:t>
            </a:r>
            <a:r>
              <a:rPr lang="en-US" altLang="zh-CN" sz="2000" i="1" dirty="0"/>
              <a:t>made up of individuals connected by the </a:t>
            </a:r>
            <a:r>
              <a:rPr lang="en-US" altLang="zh-CN" sz="2000" b="1" i="1" dirty="0">
                <a:solidFill>
                  <a:srgbClr val="3451E0"/>
                </a:solidFill>
              </a:rPr>
              <a:t>interdependency derived from their locations </a:t>
            </a:r>
            <a:r>
              <a:rPr lang="en-US" altLang="zh-CN" sz="2000" i="1" dirty="0"/>
              <a:t>in the physical world as well as their location-tagged media content</a:t>
            </a:r>
          </a:p>
          <a:p>
            <a:pPr lvl="1"/>
            <a:r>
              <a:rPr lang="en-US" altLang="zh-CN" sz="1700" i="1" dirty="0"/>
              <a:t>Here, the physical location consists of the instant location of an individual at a given timestamp and the location history that an individual has accumulated in a certain period. </a:t>
            </a:r>
          </a:p>
          <a:p>
            <a:pPr lvl="1"/>
            <a:r>
              <a:rPr lang="en-US" altLang="zh-CN" sz="1700" i="1" dirty="0"/>
              <a:t>The interdependency includes not only that two persons co-occur in the same physical location or share similar location histories </a:t>
            </a:r>
          </a:p>
          <a:p>
            <a:pPr lvl="1"/>
            <a:r>
              <a:rPr lang="en-US" altLang="zh-CN" sz="1700" i="1" dirty="0"/>
              <a:t>but also the knowledge, e.g., common interests, behavior, and activities, inferred from an individual’s location (history) and location-tagged data.</a:t>
            </a:r>
          </a:p>
          <a:p>
            <a:pPr lvl="1"/>
            <a:endParaRPr lang="en-US" altLang="zh-CN" sz="1700" dirty="0"/>
          </a:p>
          <a:p>
            <a:pPr marL="457182" lvl="1" indent="0">
              <a:buNone/>
            </a:pPr>
            <a:r>
              <a:rPr lang="en-US" altLang="zh-CN" sz="1700" i="1" dirty="0"/>
              <a:t>From Book “</a:t>
            </a:r>
            <a:r>
              <a:rPr lang="en-US" altLang="zh-CN" sz="1700" i="1" dirty="0">
                <a:solidFill>
                  <a:srgbClr val="C00000"/>
                </a:solidFill>
              </a:rPr>
              <a:t>Computing With Spatial Trajectories</a:t>
            </a:r>
            <a:r>
              <a:rPr lang="en-US" altLang="zh-CN" sz="1700" i="1" dirty="0"/>
              <a:t>”</a:t>
            </a:r>
          </a:p>
        </p:txBody>
      </p:sp>
      <p:pic>
        <p:nvPicPr>
          <p:cNvPr id="6" name="Picture 4" descr="C:\Users\yuzheng\Desktop\LBSN images\social-networkin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125" y="5245893"/>
            <a:ext cx="1539875" cy="11549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8468282"/>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01595" y="381000"/>
            <a:ext cx="8380412" cy="553998"/>
          </a:xfrm>
        </p:spPr>
        <p:txBody>
          <a:bodyPr>
            <a:normAutofit fontScale="90000"/>
          </a:bodyPr>
          <a:lstStyle/>
          <a:p>
            <a:r>
              <a:rPr lang="en-US" altLang="zh-CN" dirty="0" smtClean="0"/>
              <a:t>Categories of LBSN Services</a:t>
            </a:r>
            <a:endParaRPr lang="zh-CN" altLang="en-US" dirty="0"/>
          </a:p>
        </p:txBody>
      </p:sp>
      <p:sp>
        <p:nvSpPr>
          <p:cNvPr id="6" name="Text Placeholder 5"/>
          <p:cNvSpPr>
            <a:spLocks noGrp="1"/>
          </p:cNvSpPr>
          <p:nvPr>
            <p:ph type="body" idx="1"/>
          </p:nvPr>
        </p:nvSpPr>
        <p:spPr>
          <a:xfrm>
            <a:off x="381000" y="1304330"/>
            <a:ext cx="8380412" cy="3496270"/>
          </a:xfrm>
        </p:spPr>
        <p:txBody>
          <a:bodyPr>
            <a:normAutofit/>
          </a:bodyPr>
          <a:lstStyle/>
          <a:p>
            <a:r>
              <a:rPr lang="en-US" altLang="zh-CN" sz="2800" i="1" dirty="0" smtClean="0"/>
              <a:t>Geo-tagged-media-based</a:t>
            </a:r>
          </a:p>
          <a:p>
            <a:pPr marL="0" indent="0">
              <a:buNone/>
            </a:pPr>
            <a:endParaRPr lang="en-US" altLang="zh-CN" i="1" dirty="0"/>
          </a:p>
          <a:p>
            <a:r>
              <a:rPr lang="en-US" altLang="zh-CN" sz="2800" i="1" dirty="0" smtClean="0"/>
              <a:t>Point-location-driven</a:t>
            </a:r>
          </a:p>
          <a:p>
            <a:pPr marL="0" indent="0">
              <a:buNone/>
            </a:pPr>
            <a:endParaRPr lang="en-US" altLang="zh-CN" sz="3600" i="1" dirty="0"/>
          </a:p>
          <a:p>
            <a:r>
              <a:rPr lang="en-US" altLang="zh-CN" sz="2800" i="1" dirty="0"/>
              <a:t>Trajectory-centric</a:t>
            </a:r>
            <a:endParaRPr lang="zh-CN" altLang="en-US" sz="2800" dirty="0"/>
          </a:p>
        </p:txBody>
      </p:sp>
      <p:sp>
        <p:nvSpPr>
          <p:cNvPr id="4" name="Slide Number Placeholder 3"/>
          <p:cNvSpPr>
            <a:spLocks noGrp="1"/>
          </p:cNvSpPr>
          <p:nvPr>
            <p:ph type="sldNum" sz="quarter" idx="12"/>
          </p:nvPr>
        </p:nvSpPr>
        <p:spPr/>
        <p:txBody>
          <a:bodyPr/>
          <a:lstStyle/>
          <a:p>
            <a:pPr defTabSz="914363"/>
            <a:fld id="{B6F15528-21DE-4FAA-801E-634DDDAF4B2B}" type="slidenum">
              <a:rPr lang="en-US" sz="1200">
                <a:solidFill>
                  <a:prstClr val="black">
                    <a:tint val="75000"/>
                  </a:prstClr>
                </a:solidFill>
                <a:latin typeface="Calibri"/>
              </a:rPr>
              <a:pPr defTabSz="914363"/>
              <a:t>12</a:t>
            </a:fld>
            <a:endParaRPr lang="en-US" sz="1200">
              <a:solidFill>
                <a:prstClr val="black">
                  <a:tint val="75000"/>
                </a:prstClr>
              </a:solidFill>
              <a:latin typeface="Calibri"/>
            </a:endParaRPr>
          </a:p>
        </p:txBody>
      </p:sp>
      <p:pic>
        <p:nvPicPr>
          <p:cNvPr id="8194" name="Picture 2" descr="C:\Users\yuzheng\Desktop\LBSN images\flickr-logo.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7528" b="21027"/>
          <a:stretch/>
        </p:blipFill>
        <p:spPr bwMode="auto">
          <a:xfrm>
            <a:off x="4873329" y="1358151"/>
            <a:ext cx="1189857" cy="458415"/>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descr="C:\Users\yuzheng\Desktop\LBSN images\7b90ddb7jw1dic325e462j.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52780" b="7540"/>
          <a:stretch/>
        </p:blipFill>
        <p:spPr bwMode="auto">
          <a:xfrm>
            <a:off x="7663056" y="1219200"/>
            <a:ext cx="671603" cy="603901"/>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C:\Users\yuzheng\Desktop\LBSN images\7b90ddb7jw1dic325e462j.jpg"/>
          <p:cNvPicPr>
            <a:picLocks noChangeAspect="1" noChangeArrowheads="1"/>
          </p:cNvPicPr>
          <p:nvPr/>
        </p:nvPicPr>
        <p:blipFill rotWithShape="1">
          <a:blip r:embed="rId4">
            <a:extLst>
              <a:ext uri="{28A0092B-C50C-407E-A947-70E740481C1C}">
                <a14:useLocalDpi xmlns:a14="http://schemas.microsoft.com/office/drawing/2010/main" val="0"/>
              </a:ext>
            </a:extLst>
          </a:blip>
          <a:srcRect l="45384" t="51725" r="149" b="10148"/>
          <a:stretch/>
        </p:blipFill>
        <p:spPr bwMode="auto">
          <a:xfrm>
            <a:off x="4668281" y="2308782"/>
            <a:ext cx="1173907" cy="821735"/>
          </a:xfrm>
          <a:prstGeom prst="rect">
            <a:avLst/>
          </a:prstGeom>
          <a:noFill/>
          <a:extLst>
            <a:ext uri="{909E8E84-426E-40DD-AFC4-6F175D3DCCD1}">
              <a14:hiddenFill xmlns:a14="http://schemas.microsoft.com/office/drawing/2010/main">
                <a:solidFill>
                  <a:srgbClr val="FFFFFF"/>
                </a:solidFill>
              </a14:hiddenFill>
            </a:ext>
          </a:extLst>
        </p:spPr>
      </p:pic>
      <p:pic>
        <p:nvPicPr>
          <p:cNvPr id="8197" name="Picture 5" descr="C:\Users\yuzheng\Desktop\LBSN images\18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20787" y="2264228"/>
            <a:ext cx="861467" cy="861467"/>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C:\Users\yuzheng\Desktop\LBSN images\aplicacion-google-latitude-para-iphone.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07585" y="2209800"/>
            <a:ext cx="958543" cy="958543"/>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6934006" y="1377530"/>
            <a:ext cx="772482" cy="384717"/>
          </a:xfrm>
          <a:prstGeom prst="rect">
            <a:avLst/>
          </a:prstGeom>
          <a:noFill/>
        </p:spPr>
        <p:txBody>
          <a:bodyPr wrap="square" lIns="76197" tIns="38098" rIns="76197" bIns="38098" rtlCol="0">
            <a:spAutoFit/>
          </a:bodyPr>
          <a:lstStyle/>
          <a:p>
            <a:pPr algn="ctr"/>
            <a:r>
              <a:rPr lang="en-US" sz="2000" dirty="0">
                <a:solidFill>
                  <a:srgbClr val="3451E0"/>
                </a:solidFill>
              </a:rPr>
              <a:t>Geo-</a:t>
            </a:r>
          </a:p>
        </p:txBody>
      </p:sp>
      <p:pic>
        <p:nvPicPr>
          <p:cNvPr id="8200" name="Picture 8" descr="C:\Users\yuzheng\Desktop\LBSN images\hangingrock.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876800" y="3352800"/>
            <a:ext cx="1114561" cy="93819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3" descr="D:\research project\TechFest 2008-GeoLife\Website stuff\about\images\logo1.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15200" y="3581400"/>
            <a:ext cx="1255775" cy="59798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3" name="Table 12"/>
          <p:cNvGraphicFramePr>
            <a:graphicFrameLocks noGrp="1"/>
          </p:cNvGraphicFramePr>
          <p:nvPr>
            <p:extLst>
              <p:ext uri="{D42A27DB-BD31-4B8C-83A1-F6EECF244321}">
                <p14:modId xmlns:p14="http://schemas.microsoft.com/office/powerpoint/2010/main" val="4279709835"/>
              </p:ext>
            </p:extLst>
          </p:nvPr>
        </p:nvGraphicFramePr>
        <p:xfrm>
          <a:off x="533400" y="4648200"/>
          <a:ext cx="8229601" cy="1752600"/>
        </p:xfrm>
        <a:graphic>
          <a:graphicData uri="http://schemas.openxmlformats.org/drawingml/2006/table">
            <a:tbl>
              <a:tblPr firstRow="1" firstCol="1" bandRow="1">
                <a:tableStyleId>{5C22544A-7EE6-4342-B048-85BDC9FD1C3A}</a:tableStyleId>
              </a:tblPr>
              <a:tblGrid>
                <a:gridCol w="3015517"/>
                <a:gridCol w="1802103"/>
                <a:gridCol w="1913562"/>
                <a:gridCol w="1498419"/>
              </a:tblGrid>
              <a:tr h="524559">
                <a:tc>
                  <a:txBody>
                    <a:bodyPr/>
                    <a:lstStyle/>
                    <a:p>
                      <a:pPr indent="151130" algn="just" hangingPunct="0">
                        <a:lnSpc>
                          <a:spcPts val="1200"/>
                        </a:lnSpc>
                        <a:spcAft>
                          <a:spcPts val="0"/>
                        </a:spcAft>
                      </a:pPr>
                      <a:r>
                        <a:rPr lang="en-US" sz="1800" dirty="0">
                          <a:effectLst/>
                        </a:rPr>
                        <a:t>LBSN Services</a:t>
                      </a:r>
                      <a:endParaRPr lang="zh-CN" sz="2000" dirty="0">
                        <a:effectLst/>
                        <a:latin typeface="Times"/>
                        <a:ea typeface="宋体"/>
                        <a:cs typeface="Times New Roman"/>
                      </a:endParaRPr>
                    </a:p>
                  </a:txBody>
                  <a:tcPr marL="57150" marR="57150" marT="0" marB="0" anchor="ctr"/>
                </a:tc>
                <a:tc>
                  <a:txBody>
                    <a:bodyPr/>
                    <a:lstStyle/>
                    <a:p>
                      <a:pPr indent="151130" algn="ctr" hangingPunct="0">
                        <a:lnSpc>
                          <a:spcPts val="1200"/>
                        </a:lnSpc>
                        <a:spcAft>
                          <a:spcPts val="0"/>
                        </a:spcAft>
                      </a:pPr>
                      <a:r>
                        <a:rPr lang="en-US" sz="1800" dirty="0">
                          <a:effectLst/>
                        </a:rPr>
                        <a:t>Focus</a:t>
                      </a:r>
                      <a:endParaRPr lang="zh-CN" sz="2000" dirty="0">
                        <a:effectLst/>
                        <a:latin typeface="Times"/>
                        <a:ea typeface="宋体"/>
                        <a:cs typeface="Times New Roman"/>
                      </a:endParaRPr>
                    </a:p>
                  </a:txBody>
                  <a:tcPr marL="57150" marR="57150" marT="0" marB="0" anchor="ctr"/>
                </a:tc>
                <a:tc>
                  <a:txBody>
                    <a:bodyPr/>
                    <a:lstStyle/>
                    <a:p>
                      <a:pPr indent="151130" algn="ctr" hangingPunct="0">
                        <a:lnSpc>
                          <a:spcPts val="1200"/>
                        </a:lnSpc>
                        <a:spcAft>
                          <a:spcPts val="0"/>
                        </a:spcAft>
                      </a:pPr>
                      <a:r>
                        <a:rPr lang="en-US" sz="1800" dirty="0">
                          <a:effectLst/>
                        </a:rPr>
                        <a:t>Real-time</a:t>
                      </a:r>
                      <a:endParaRPr lang="zh-CN" sz="2000" dirty="0">
                        <a:effectLst/>
                        <a:latin typeface="Times"/>
                        <a:ea typeface="宋体"/>
                        <a:cs typeface="Times New Roman"/>
                      </a:endParaRPr>
                    </a:p>
                  </a:txBody>
                  <a:tcPr marL="57150" marR="57150" marT="0" marB="0" anchor="ctr"/>
                </a:tc>
                <a:tc>
                  <a:txBody>
                    <a:bodyPr/>
                    <a:lstStyle/>
                    <a:p>
                      <a:pPr indent="151130" algn="ctr" hangingPunct="0">
                        <a:lnSpc>
                          <a:spcPts val="1200"/>
                        </a:lnSpc>
                        <a:spcAft>
                          <a:spcPts val="0"/>
                        </a:spcAft>
                      </a:pPr>
                      <a:r>
                        <a:rPr lang="en-US" sz="1800" dirty="0">
                          <a:effectLst/>
                        </a:rPr>
                        <a:t>Information</a:t>
                      </a:r>
                      <a:endParaRPr lang="zh-CN" sz="2000" dirty="0">
                        <a:effectLst/>
                        <a:latin typeface="Times"/>
                        <a:ea typeface="宋体"/>
                        <a:cs typeface="Times New Roman"/>
                      </a:endParaRPr>
                    </a:p>
                  </a:txBody>
                  <a:tcPr marL="57150" marR="57150" marT="0" marB="0" anchor="ctr"/>
                </a:tc>
              </a:tr>
              <a:tr h="454169">
                <a:tc>
                  <a:txBody>
                    <a:bodyPr/>
                    <a:lstStyle/>
                    <a:p>
                      <a:pPr indent="151130" algn="just" hangingPunct="0">
                        <a:lnSpc>
                          <a:spcPts val="1200"/>
                        </a:lnSpc>
                        <a:spcAft>
                          <a:spcPts val="0"/>
                        </a:spcAft>
                      </a:pPr>
                      <a:r>
                        <a:rPr lang="en-US" sz="1800" dirty="0">
                          <a:effectLst/>
                        </a:rPr>
                        <a:t>Geo-tagged-media-based</a:t>
                      </a:r>
                      <a:endParaRPr lang="zh-CN" sz="2000" dirty="0">
                        <a:effectLst/>
                        <a:latin typeface="Times"/>
                        <a:ea typeface="宋体"/>
                        <a:cs typeface="Times New Roman"/>
                      </a:endParaRPr>
                    </a:p>
                  </a:txBody>
                  <a:tcPr marL="57150" marR="57150" marT="0" marB="0" anchor="ctr"/>
                </a:tc>
                <a:tc>
                  <a:txBody>
                    <a:bodyPr/>
                    <a:lstStyle/>
                    <a:p>
                      <a:pPr indent="151130" algn="ctr" hangingPunct="0">
                        <a:lnSpc>
                          <a:spcPts val="1200"/>
                        </a:lnSpc>
                        <a:spcAft>
                          <a:spcPts val="0"/>
                        </a:spcAft>
                      </a:pPr>
                      <a:r>
                        <a:rPr lang="en-US" sz="1800" dirty="0">
                          <a:effectLst/>
                        </a:rPr>
                        <a:t>Media</a:t>
                      </a:r>
                      <a:endParaRPr lang="zh-CN" sz="2000" dirty="0">
                        <a:effectLst/>
                        <a:latin typeface="Times"/>
                        <a:ea typeface="宋体"/>
                        <a:cs typeface="Times New Roman"/>
                      </a:endParaRPr>
                    </a:p>
                  </a:txBody>
                  <a:tcPr marL="57150" marR="57150" marT="0" marB="0" anchor="ctr"/>
                </a:tc>
                <a:tc>
                  <a:txBody>
                    <a:bodyPr/>
                    <a:lstStyle/>
                    <a:p>
                      <a:pPr indent="151130" algn="ctr" hangingPunct="0">
                        <a:lnSpc>
                          <a:spcPts val="1200"/>
                        </a:lnSpc>
                        <a:spcAft>
                          <a:spcPts val="0"/>
                        </a:spcAft>
                      </a:pPr>
                      <a:r>
                        <a:rPr lang="en-US" sz="1800" dirty="0">
                          <a:effectLst/>
                        </a:rPr>
                        <a:t>Normal</a:t>
                      </a:r>
                      <a:endParaRPr lang="zh-CN" sz="2000" dirty="0">
                        <a:effectLst/>
                        <a:latin typeface="Times"/>
                        <a:ea typeface="宋体"/>
                        <a:cs typeface="Times New Roman"/>
                      </a:endParaRPr>
                    </a:p>
                  </a:txBody>
                  <a:tcPr marL="57150" marR="57150" marT="0" marB="0" anchor="ctr"/>
                </a:tc>
                <a:tc>
                  <a:txBody>
                    <a:bodyPr/>
                    <a:lstStyle/>
                    <a:p>
                      <a:pPr indent="151130" algn="ctr" hangingPunct="0">
                        <a:lnSpc>
                          <a:spcPts val="1200"/>
                        </a:lnSpc>
                        <a:spcAft>
                          <a:spcPts val="0"/>
                        </a:spcAft>
                      </a:pPr>
                      <a:r>
                        <a:rPr lang="en-US" sz="1800" dirty="0">
                          <a:effectLst/>
                        </a:rPr>
                        <a:t>Poor</a:t>
                      </a:r>
                      <a:endParaRPr lang="zh-CN" sz="2000" dirty="0">
                        <a:effectLst/>
                        <a:latin typeface="Times"/>
                        <a:ea typeface="宋体"/>
                        <a:cs typeface="Times New Roman"/>
                      </a:endParaRPr>
                    </a:p>
                  </a:txBody>
                  <a:tcPr marL="57150" marR="57150" marT="0" marB="0" anchor="ctr"/>
                </a:tc>
              </a:tr>
              <a:tr h="368613">
                <a:tc>
                  <a:txBody>
                    <a:bodyPr/>
                    <a:lstStyle/>
                    <a:p>
                      <a:pPr indent="151130" algn="just" hangingPunct="0">
                        <a:lnSpc>
                          <a:spcPts val="1200"/>
                        </a:lnSpc>
                        <a:spcAft>
                          <a:spcPts val="0"/>
                        </a:spcAft>
                      </a:pPr>
                      <a:r>
                        <a:rPr lang="en-US" sz="1800" dirty="0">
                          <a:effectLst/>
                        </a:rPr>
                        <a:t>Point-location-driven</a:t>
                      </a:r>
                      <a:endParaRPr lang="zh-CN" sz="2000" dirty="0">
                        <a:effectLst/>
                        <a:latin typeface="Times"/>
                        <a:ea typeface="宋体"/>
                        <a:cs typeface="Times New Roman"/>
                      </a:endParaRPr>
                    </a:p>
                  </a:txBody>
                  <a:tcPr marL="57150" marR="57150" marT="0" marB="0" anchor="ctr"/>
                </a:tc>
                <a:tc>
                  <a:txBody>
                    <a:bodyPr/>
                    <a:lstStyle/>
                    <a:p>
                      <a:pPr indent="151130" algn="ctr" hangingPunct="0">
                        <a:lnSpc>
                          <a:spcPts val="1200"/>
                        </a:lnSpc>
                        <a:spcAft>
                          <a:spcPts val="0"/>
                        </a:spcAft>
                      </a:pPr>
                      <a:r>
                        <a:rPr lang="en-US" sz="1800" dirty="0">
                          <a:effectLst/>
                        </a:rPr>
                        <a:t>Point location</a:t>
                      </a:r>
                      <a:endParaRPr lang="zh-CN" sz="2000" dirty="0">
                        <a:effectLst/>
                        <a:latin typeface="Times"/>
                        <a:ea typeface="宋体"/>
                        <a:cs typeface="Times New Roman"/>
                      </a:endParaRPr>
                    </a:p>
                  </a:txBody>
                  <a:tcPr marL="57150" marR="57150" marT="0" marB="0" anchor="ctr"/>
                </a:tc>
                <a:tc>
                  <a:txBody>
                    <a:bodyPr/>
                    <a:lstStyle/>
                    <a:p>
                      <a:pPr indent="151130" algn="ctr" hangingPunct="0">
                        <a:lnSpc>
                          <a:spcPts val="1200"/>
                        </a:lnSpc>
                        <a:spcAft>
                          <a:spcPts val="0"/>
                        </a:spcAft>
                      </a:pPr>
                      <a:r>
                        <a:rPr lang="en-US" sz="1800" dirty="0">
                          <a:effectLst/>
                        </a:rPr>
                        <a:t>Instant</a:t>
                      </a:r>
                      <a:endParaRPr lang="zh-CN" sz="2000" dirty="0">
                        <a:effectLst/>
                        <a:latin typeface="Times"/>
                        <a:ea typeface="宋体"/>
                        <a:cs typeface="Times New Roman"/>
                      </a:endParaRPr>
                    </a:p>
                  </a:txBody>
                  <a:tcPr marL="57150" marR="57150" marT="0" marB="0" anchor="ctr"/>
                </a:tc>
                <a:tc>
                  <a:txBody>
                    <a:bodyPr/>
                    <a:lstStyle/>
                    <a:p>
                      <a:pPr indent="151130" algn="ctr" hangingPunct="0">
                        <a:lnSpc>
                          <a:spcPts val="1200"/>
                        </a:lnSpc>
                        <a:spcAft>
                          <a:spcPts val="0"/>
                        </a:spcAft>
                      </a:pPr>
                      <a:r>
                        <a:rPr lang="en-US" sz="1800" dirty="0">
                          <a:effectLst/>
                        </a:rPr>
                        <a:t>Normal</a:t>
                      </a:r>
                      <a:endParaRPr lang="zh-CN" sz="2000" dirty="0">
                        <a:effectLst/>
                        <a:latin typeface="Times"/>
                        <a:ea typeface="宋体"/>
                        <a:cs typeface="Times New Roman"/>
                      </a:endParaRPr>
                    </a:p>
                  </a:txBody>
                  <a:tcPr marL="57150" marR="57150" marT="0" marB="0" anchor="ctr"/>
                </a:tc>
              </a:tr>
              <a:tr h="405259">
                <a:tc>
                  <a:txBody>
                    <a:bodyPr/>
                    <a:lstStyle/>
                    <a:p>
                      <a:pPr indent="151130" algn="just" hangingPunct="0">
                        <a:lnSpc>
                          <a:spcPts val="1200"/>
                        </a:lnSpc>
                        <a:spcAft>
                          <a:spcPts val="0"/>
                        </a:spcAft>
                      </a:pPr>
                      <a:r>
                        <a:rPr lang="en-US" sz="1800" dirty="0">
                          <a:effectLst/>
                        </a:rPr>
                        <a:t>Trajectory-centric</a:t>
                      </a:r>
                      <a:endParaRPr lang="zh-CN" sz="2000" dirty="0">
                        <a:effectLst/>
                        <a:latin typeface="Times"/>
                        <a:ea typeface="宋体"/>
                        <a:cs typeface="Times New Roman"/>
                      </a:endParaRPr>
                    </a:p>
                  </a:txBody>
                  <a:tcPr marL="57150" marR="57150" marT="0" marB="0" anchor="ctr"/>
                </a:tc>
                <a:tc>
                  <a:txBody>
                    <a:bodyPr/>
                    <a:lstStyle/>
                    <a:p>
                      <a:pPr indent="151130" algn="ctr" hangingPunct="0">
                        <a:lnSpc>
                          <a:spcPts val="1200"/>
                        </a:lnSpc>
                        <a:spcAft>
                          <a:spcPts val="0"/>
                        </a:spcAft>
                      </a:pPr>
                      <a:r>
                        <a:rPr lang="en-US" sz="1800">
                          <a:effectLst/>
                        </a:rPr>
                        <a:t>Trajectory</a:t>
                      </a:r>
                      <a:endParaRPr lang="zh-CN" sz="2000">
                        <a:effectLst/>
                        <a:latin typeface="Times"/>
                        <a:ea typeface="宋体"/>
                        <a:cs typeface="Times New Roman"/>
                      </a:endParaRPr>
                    </a:p>
                  </a:txBody>
                  <a:tcPr marL="57150" marR="57150" marT="0" marB="0" anchor="ctr"/>
                </a:tc>
                <a:tc>
                  <a:txBody>
                    <a:bodyPr/>
                    <a:lstStyle/>
                    <a:p>
                      <a:pPr indent="151130" algn="ctr" hangingPunct="0">
                        <a:lnSpc>
                          <a:spcPts val="1200"/>
                        </a:lnSpc>
                        <a:spcAft>
                          <a:spcPts val="0"/>
                        </a:spcAft>
                      </a:pPr>
                      <a:r>
                        <a:rPr lang="en-US" sz="1800" dirty="0">
                          <a:effectLst/>
                        </a:rPr>
                        <a:t>Relatively Slow</a:t>
                      </a:r>
                      <a:endParaRPr lang="zh-CN" sz="2000" dirty="0">
                        <a:effectLst/>
                        <a:latin typeface="Times"/>
                        <a:ea typeface="宋体"/>
                        <a:cs typeface="Times New Roman"/>
                      </a:endParaRPr>
                    </a:p>
                  </a:txBody>
                  <a:tcPr marL="57150" marR="57150" marT="0" marB="0" anchor="ctr"/>
                </a:tc>
                <a:tc>
                  <a:txBody>
                    <a:bodyPr/>
                    <a:lstStyle/>
                    <a:p>
                      <a:pPr indent="151130" algn="ctr" hangingPunct="0">
                        <a:lnSpc>
                          <a:spcPts val="1200"/>
                        </a:lnSpc>
                        <a:spcAft>
                          <a:spcPts val="0"/>
                        </a:spcAft>
                      </a:pPr>
                      <a:r>
                        <a:rPr lang="en-US" sz="1800" dirty="0">
                          <a:effectLst/>
                        </a:rPr>
                        <a:t>Rich</a:t>
                      </a:r>
                      <a:endParaRPr lang="zh-CN" sz="2000" dirty="0">
                        <a:effectLst/>
                        <a:latin typeface="Times"/>
                        <a:ea typeface="宋体"/>
                        <a:cs typeface="Times New Roman"/>
                      </a:endParaRPr>
                    </a:p>
                  </a:txBody>
                  <a:tcPr marL="57150" marR="57150" marT="0" marB="0" anchor="ctr"/>
                </a:tc>
              </a:tr>
            </a:tbl>
          </a:graphicData>
        </a:graphic>
      </p:graphicFrame>
    </p:spTree>
    <p:extLst>
      <p:ext uri="{BB962C8B-B14F-4D97-AF65-F5344CB8AC3E}">
        <p14:creationId xmlns:p14="http://schemas.microsoft.com/office/powerpoint/2010/main" val="2190045526"/>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7" name="Group 66"/>
          <p:cNvGrpSpPr/>
          <p:nvPr/>
        </p:nvGrpSpPr>
        <p:grpSpPr>
          <a:xfrm>
            <a:off x="581066" y="3370498"/>
            <a:ext cx="4040605" cy="1453816"/>
            <a:chOff x="697279" y="4882988"/>
            <a:chExt cx="4848726" cy="1744579"/>
          </a:xfrm>
        </p:grpSpPr>
        <p:sp>
          <p:nvSpPr>
            <p:cNvPr id="7" name="Trapezoid 6"/>
            <p:cNvSpPr/>
            <p:nvPr/>
          </p:nvSpPr>
          <p:spPr>
            <a:xfrm>
              <a:off x="697279" y="4882988"/>
              <a:ext cx="4848726" cy="1744579"/>
            </a:xfrm>
            <a:prstGeom prst="trapezoid">
              <a:avLst>
                <a:gd name="adj" fmla="val 38386"/>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itchFamily="18" charset="0"/>
                <a:cs typeface="Times New Roman" pitchFamily="18" charset="0"/>
              </a:endParaRPr>
            </a:p>
          </p:txBody>
        </p:sp>
        <p:sp>
          <p:nvSpPr>
            <p:cNvPr id="62" name="Rectangle 61"/>
            <p:cNvSpPr/>
            <p:nvPr/>
          </p:nvSpPr>
          <p:spPr>
            <a:xfrm>
              <a:off x="4139610" y="6248680"/>
              <a:ext cx="1187350" cy="369332"/>
            </a:xfrm>
            <a:prstGeom prst="rect">
              <a:avLst/>
            </a:prstGeom>
          </p:spPr>
          <p:txBody>
            <a:bodyPr wrap="square">
              <a:spAutoFit/>
            </a:bodyPr>
            <a:lstStyle/>
            <a:p>
              <a:r>
                <a:rPr lang="en-US" sz="1400" dirty="0">
                  <a:latin typeface="Times New Roman" pitchFamily="18" charset="0"/>
                  <a:cs typeface="Times New Roman" pitchFamily="18" charset="0"/>
                </a:rPr>
                <a:t>Locations</a:t>
              </a:r>
            </a:p>
          </p:txBody>
        </p:sp>
      </p:grpSp>
      <p:sp>
        <p:nvSpPr>
          <p:cNvPr id="5" name="Title 4"/>
          <p:cNvSpPr>
            <a:spLocks noGrp="1"/>
          </p:cNvSpPr>
          <p:nvPr>
            <p:ph type="title"/>
          </p:nvPr>
        </p:nvSpPr>
        <p:spPr>
          <a:xfrm>
            <a:off x="401595" y="436602"/>
            <a:ext cx="8380412" cy="553998"/>
          </a:xfrm>
        </p:spPr>
        <p:txBody>
          <a:bodyPr>
            <a:normAutofit fontScale="90000"/>
          </a:bodyPr>
          <a:lstStyle/>
          <a:p>
            <a:r>
              <a:rPr lang="en-US" altLang="zh-CN" dirty="0" smtClean="0"/>
              <a:t>Research Philosophy </a:t>
            </a:r>
            <a:endParaRPr lang="zh-CN" altLang="en-US" dirty="0"/>
          </a:p>
        </p:txBody>
      </p:sp>
      <p:sp>
        <p:nvSpPr>
          <p:cNvPr id="4" name="Slide Number Placeholder 3"/>
          <p:cNvSpPr>
            <a:spLocks noGrp="1"/>
          </p:cNvSpPr>
          <p:nvPr>
            <p:ph type="sldNum" sz="quarter" idx="12"/>
          </p:nvPr>
        </p:nvSpPr>
        <p:spPr/>
        <p:txBody>
          <a:bodyPr/>
          <a:lstStyle/>
          <a:p>
            <a:pPr defTabSz="914363"/>
            <a:fld id="{B6F15528-21DE-4FAA-801E-634DDDAF4B2B}" type="slidenum">
              <a:rPr lang="en-US" sz="1200">
                <a:solidFill>
                  <a:prstClr val="black">
                    <a:tint val="75000"/>
                  </a:prstClr>
                </a:solidFill>
                <a:latin typeface="Calibri"/>
              </a:rPr>
              <a:pPr defTabSz="914363"/>
              <a:t>13</a:t>
            </a:fld>
            <a:endParaRPr lang="en-US" sz="1200">
              <a:solidFill>
                <a:prstClr val="black">
                  <a:tint val="75000"/>
                </a:prstClr>
              </a:solidFill>
              <a:latin typeface="Calibri"/>
            </a:endParaRPr>
          </a:p>
        </p:txBody>
      </p:sp>
      <p:grpSp>
        <p:nvGrpSpPr>
          <p:cNvPr id="77" name="Group 76"/>
          <p:cNvGrpSpPr/>
          <p:nvPr/>
        </p:nvGrpSpPr>
        <p:grpSpPr>
          <a:xfrm>
            <a:off x="1010912" y="2905938"/>
            <a:ext cx="3027993" cy="1589073"/>
            <a:chOff x="1213094" y="4325516"/>
            <a:chExt cx="3633591" cy="1906888"/>
          </a:xfrm>
        </p:grpSpPr>
        <p:grpSp>
          <p:nvGrpSpPr>
            <p:cNvPr id="76" name="Group 75"/>
            <p:cNvGrpSpPr/>
            <p:nvPr/>
          </p:nvGrpSpPr>
          <p:grpSpPr>
            <a:xfrm>
              <a:off x="2308014" y="4325516"/>
              <a:ext cx="595775" cy="1906888"/>
              <a:chOff x="2308014" y="4325516"/>
              <a:chExt cx="595775" cy="1906888"/>
            </a:xfrm>
          </p:grpSpPr>
          <p:cxnSp>
            <p:nvCxnSpPr>
              <p:cNvPr id="27" name="Straight Arrow Connector 26"/>
              <p:cNvCxnSpPr/>
              <p:nvPr/>
            </p:nvCxnSpPr>
            <p:spPr>
              <a:xfrm rot="16200000" flipH="1">
                <a:off x="1658808" y="4987422"/>
                <a:ext cx="1894188" cy="595775"/>
              </a:xfrm>
              <a:prstGeom prst="straightConnector1">
                <a:avLst/>
              </a:prstGeom>
              <a:ln w="12700">
                <a:solidFill>
                  <a:srgbClr val="1D3FE9"/>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rot="16200000" flipH="1">
                <a:off x="2114522" y="4519008"/>
                <a:ext cx="846234" cy="459249"/>
              </a:xfrm>
              <a:prstGeom prst="straightConnector1">
                <a:avLst/>
              </a:prstGeom>
              <a:ln w="12700">
                <a:solidFill>
                  <a:srgbClr val="1D3FE9"/>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29" name="Group 28"/>
            <p:cNvGrpSpPr/>
            <p:nvPr/>
          </p:nvGrpSpPr>
          <p:grpSpPr>
            <a:xfrm>
              <a:off x="1213094" y="4329526"/>
              <a:ext cx="3633591" cy="1902878"/>
              <a:chOff x="1213094" y="4329526"/>
              <a:chExt cx="3633591" cy="1902878"/>
            </a:xfrm>
          </p:grpSpPr>
          <p:cxnSp>
            <p:nvCxnSpPr>
              <p:cNvPr id="30" name="Straight Arrow Connector 29"/>
              <p:cNvCxnSpPr/>
              <p:nvPr/>
            </p:nvCxnSpPr>
            <p:spPr>
              <a:xfrm rot="5400000">
                <a:off x="3164284" y="4668445"/>
                <a:ext cx="1183116" cy="521321"/>
              </a:xfrm>
              <a:prstGeom prst="straightConnector1">
                <a:avLst/>
              </a:prstGeom>
              <a:ln w="12700">
                <a:solidFill>
                  <a:srgbClr val="1D3FE9"/>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rot="16200000" flipH="1">
                <a:off x="1146340" y="4628929"/>
                <a:ext cx="743146" cy="144340"/>
              </a:xfrm>
              <a:prstGeom prst="straightConnector1">
                <a:avLst/>
              </a:prstGeom>
              <a:ln w="12700">
                <a:solidFill>
                  <a:srgbClr val="1D3FE9"/>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rot="5400000">
                <a:off x="942447" y="4797448"/>
                <a:ext cx="1824800" cy="906337"/>
              </a:xfrm>
              <a:prstGeom prst="straightConnector1">
                <a:avLst/>
              </a:prstGeom>
              <a:ln w="12700">
                <a:solidFill>
                  <a:srgbClr val="1D3FE9"/>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rot="5400000">
                <a:off x="2169461" y="4641347"/>
                <a:ext cx="1319988" cy="737795"/>
              </a:xfrm>
              <a:prstGeom prst="straightConnector1">
                <a:avLst/>
              </a:prstGeom>
              <a:ln w="12700">
                <a:solidFill>
                  <a:srgbClr val="1D3FE9"/>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rot="16200000" flipH="1">
                <a:off x="2755210" y="4780691"/>
                <a:ext cx="1183113" cy="296829"/>
              </a:xfrm>
              <a:prstGeom prst="straightConnector1">
                <a:avLst/>
              </a:prstGeom>
              <a:ln w="12700">
                <a:solidFill>
                  <a:srgbClr val="1D3FE9"/>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rot="16200000" flipH="1">
                <a:off x="3425049" y="4929000"/>
                <a:ext cx="1518842" cy="335936"/>
              </a:xfrm>
              <a:prstGeom prst="straightConnector1">
                <a:avLst/>
              </a:prstGeom>
              <a:ln w="12700">
                <a:solidFill>
                  <a:srgbClr val="1D3FE9"/>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rot="5400000">
                <a:off x="4320074" y="4558968"/>
                <a:ext cx="711265" cy="341956"/>
              </a:xfrm>
              <a:prstGeom prst="straightConnector1">
                <a:avLst/>
              </a:prstGeom>
              <a:ln w="12700">
                <a:solidFill>
                  <a:srgbClr val="1D3FE9"/>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rot="5400000">
                <a:off x="3998957" y="4957563"/>
                <a:ext cx="1443677" cy="251779"/>
              </a:xfrm>
              <a:prstGeom prst="straightConnector1">
                <a:avLst/>
              </a:prstGeom>
              <a:ln w="12700">
                <a:solidFill>
                  <a:srgbClr val="1D3FE9"/>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rot="5400000">
                <a:off x="396705" y="5158614"/>
                <a:ext cx="1865427" cy="232650"/>
              </a:xfrm>
              <a:prstGeom prst="straightConnector1">
                <a:avLst/>
              </a:prstGeom>
              <a:ln w="12700">
                <a:solidFill>
                  <a:srgbClr val="1D3FE9"/>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rot="16200000" flipH="1">
                <a:off x="1100559" y="4687410"/>
                <a:ext cx="1328012" cy="637644"/>
              </a:xfrm>
              <a:prstGeom prst="straightConnector1">
                <a:avLst/>
              </a:prstGeom>
              <a:ln w="12700">
                <a:solidFill>
                  <a:srgbClr val="1D3FE9"/>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rot="5400000">
                <a:off x="2255896" y="5240612"/>
                <a:ext cx="1832818" cy="52095"/>
              </a:xfrm>
              <a:prstGeom prst="straightConnector1">
                <a:avLst/>
              </a:prstGeom>
              <a:ln w="12700">
                <a:solidFill>
                  <a:srgbClr val="1D3FE9"/>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rot="5400000">
                <a:off x="1646302" y="4963887"/>
                <a:ext cx="1287385" cy="36043"/>
              </a:xfrm>
              <a:prstGeom prst="straightConnector1">
                <a:avLst/>
              </a:prstGeom>
              <a:ln w="12700">
                <a:solidFill>
                  <a:srgbClr val="1D3FE9"/>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rot="5400000">
                <a:off x="3188659" y="4574379"/>
                <a:ext cx="1858090" cy="1457960"/>
              </a:xfrm>
              <a:prstGeom prst="straightConnector1">
                <a:avLst/>
              </a:prstGeom>
              <a:ln w="12700">
                <a:solidFill>
                  <a:srgbClr val="1D3FE9"/>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grpSp>
        <p:nvGrpSpPr>
          <p:cNvPr id="43" name="Group 42"/>
          <p:cNvGrpSpPr/>
          <p:nvPr/>
        </p:nvGrpSpPr>
        <p:grpSpPr>
          <a:xfrm>
            <a:off x="1198563" y="1905404"/>
            <a:ext cx="2976562" cy="531813"/>
            <a:chOff x="1438276" y="3114675"/>
            <a:chExt cx="3571874" cy="638175"/>
          </a:xfrm>
        </p:grpSpPr>
        <p:sp>
          <p:nvSpPr>
            <p:cNvPr id="44" name="Curved Down Arrow 43"/>
            <p:cNvSpPr/>
            <p:nvPr/>
          </p:nvSpPr>
          <p:spPr>
            <a:xfrm>
              <a:off x="1438276" y="3305176"/>
              <a:ext cx="828674" cy="447674"/>
            </a:xfrm>
            <a:prstGeom prst="curvedDownArrow">
              <a:avLst/>
            </a:prstGeom>
            <a:solidFill>
              <a:srgbClr val="92D050"/>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Times New Roman" pitchFamily="18" charset="0"/>
                <a:cs typeface="Times New Roman" pitchFamily="18" charset="0"/>
              </a:endParaRPr>
            </a:p>
          </p:txBody>
        </p:sp>
        <p:sp>
          <p:nvSpPr>
            <p:cNvPr id="45" name="Curved Down Arrow 44"/>
            <p:cNvSpPr/>
            <p:nvPr/>
          </p:nvSpPr>
          <p:spPr>
            <a:xfrm>
              <a:off x="2343151" y="3267076"/>
              <a:ext cx="828674" cy="447674"/>
            </a:xfrm>
            <a:prstGeom prst="curvedDownArrow">
              <a:avLst/>
            </a:prstGeom>
            <a:solidFill>
              <a:srgbClr val="92D050"/>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Times New Roman" pitchFamily="18" charset="0"/>
                <a:cs typeface="Times New Roman" pitchFamily="18" charset="0"/>
              </a:endParaRPr>
            </a:p>
          </p:txBody>
        </p:sp>
        <p:sp>
          <p:nvSpPr>
            <p:cNvPr id="46" name="Curved Down Arrow 45"/>
            <p:cNvSpPr/>
            <p:nvPr/>
          </p:nvSpPr>
          <p:spPr>
            <a:xfrm>
              <a:off x="3133725" y="3114675"/>
              <a:ext cx="1876425" cy="609600"/>
            </a:xfrm>
            <a:prstGeom prst="curvedDownArrow">
              <a:avLst/>
            </a:prstGeom>
            <a:solidFill>
              <a:srgbClr val="92D050"/>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Times New Roman" pitchFamily="18" charset="0"/>
                <a:cs typeface="Times New Roman" pitchFamily="18" charset="0"/>
              </a:endParaRPr>
            </a:p>
          </p:txBody>
        </p:sp>
      </p:grpSp>
      <p:grpSp>
        <p:nvGrpSpPr>
          <p:cNvPr id="47" name="Group 46"/>
          <p:cNvGrpSpPr/>
          <p:nvPr/>
        </p:nvGrpSpPr>
        <p:grpSpPr>
          <a:xfrm>
            <a:off x="1262063" y="2040342"/>
            <a:ext cx="2801938" cy="388937"/>
            <a:chOff x="1514475" y="3390901"/>
            <a:chExt cx="3362325" cy="466724"/>
          </a:xfrm>
        </p:grpSpPr>
        <p:sp>
          <p:nvSpPr>
            <p:cNvPr id="48" name="Curved Down Arrow 47"/>
            <p:cNvSpPr/>
            <p:nvPr/>
          </p:nvSpPr>
          <p:spPr>
            <a:xfrm flipH="1">
              <a:off x="3257547" y="3448050"/>
              <a:ext cx="800101" cy="304800"/>
            </a:xfrm>
            <a:prstGeom prst="curvedDownArrow">
              <a:avLst/>
            </a:prstGeom>
            <a:solidFill>
              <a:srgbClr val="92D050"/>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Times New Roman" pitchFamily="18" charset="0"/>
                <a:cs typeface="Times New Roman" pitchFamily="18" charset="0"/>
              </a:endParaRPr>
            </a:p>
          </p:txBody>
        </p:sp>
        <p:sp>
          <p:nvSpPr>
            <p:cNvPr id="49" name="Curved Down Arrow 48"/>
            <p:cNvSpPr/>
            <p:nvPr/>
          </p:nvSpPr>
          <p:spPr>
            <a:xfrm flipH="1">
              <a:off x="2476500" y="3409951"/>
              <a:ext cx="1504951" cy="447674"/>
            </a:xfrm>
            <a:prstGeom prst="curvedDownArrow">
              <a:avLst/>
            </a:prstGeom>
            <a:solidFill>
              <a:srgbClr val="92D050"/>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Times New Roman" pitchFamily="18" charset="0"/>
                <a:cs typeface="Times New Roman" pitchFamily="18" charset="0"/>
              </a:endParaRPr>
            </a:p>
          </p:txBody>
        </p:sp>
        <p:sp>
          <p:nvSpPr>
            <p:cNvPr id="50" name="Curved Down Arrow 49"/>
            <p:cNvSpPr/>
            <p:nvPr/>
          </p:nvSpPr>
          <p:spPr>
            <a:xfrm flipH="1">
              <a:off x="1514475" y="3390901"/>
              <a:ext cx="1657351" cy="447674"/>
            </a:xfrm>
            <a:prstGeom prst="curvedDownArrow">
              <a:avLst/>
            </a:prstGeom>
            <a:solidFill>
              <a:srgbClr val="92D050"/>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Times New Roman" pitchFamily="18" charset="0"/>
                <a:cs typeface="Times New Roman" pitchFamily="18" charset="0"/>
              </a:endParaRPr>
            </a:p>
          </p:txBody>
        </p:sp>
        <p:sp>
          <p:nvSpPr>
            <p:cNvPr id="51" name="Curved Down Arrow 50"/>
            <p:cNvSpPr/>
            <p:nvPr/>
          </p:nvSpPr>
          <p:spPr>
            <a:xfrm>
              <a:off x="3962401" y="3400426"/>
              <a:ext cx="914399" cy="447674"/>
            </a:xfrm>
            <a:prstGeom prst="curvedDownArrow">
              <a:avLst/>
            </a:prstGeom>
            <a:solidFill>
              <a:srgbClr val="92D050"/>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Times New Roman" pitchFamily="18" charset="0"/>
                <a:cs typeface="Times New Roman" pitchFamily="18" charset="0"/>
              </a:endParaRPr>
            </a:p>
          </p:txBody>
        </p:sp>
      </p:grpSp>
      <p:sp>
        <p:nvSpPr>
          <p:cNvPr id="58" name="Rectangle 57"/>
          <p:cNvSpPr/>
          <p:nvPr/>
        </p:nvSpPr>
        <p:spPr>
          <a:xfrm rot="16200000">
            <a:off x="-378240" y="3160548"/>
            <a:ext cx="2004197" cy="338550"/>
          </a:xfrm>
          <a:prstGeom prst="rect">
            <a:avLst/>
          </a:prstGeom>
        </p:spPr>
        <p:txBody>
          <a:bodyPr wrap="none" lIns="76197" tIns="38098" rIns="76197" bIns="38098">
            <a:spAutoFit/>
          </a:bodyPr>
          <a:lstStyle/>
          <a:p>
            <a:r>
              <a:rPr lang="en-US" sz="1700" dirty="0">
                <a:latin typeface="Times New Roman" pitchFamily="18" charset="0"/>
                <a:cs typeface="Times New Roman" pitchFamily="18" charset="0"/>
              </a:rPr>
              <a:t>User-Location Graph</a:t>
            </a:r>
          </a:p>
        </p:txBody>
      </p:sp>
      <p:grpSp>
        <p:nvGrpSpPr>
          <p:cNvPr id="80" name="Group 79"/>
          <p:cNvGrpSpPr/>
          <p:nvPr/>
        </p:nvGrpSpPr>
        <p:grpSpPr>
          <a:xfrm>
            <a:off x="1055265" y="1572411"/>
            <a:ext cx="3133161" cy="1363609"/>
            <a:chOff x="1266317" y="2725283"/>
            <a:chExt cx="3759793" cy="1636331"/>
          </a:xfrm>
        </p:grpSpPr>
        <p:grpSp>
          <p:nvGrpSpPr>
            <p:cNvPr id="12" name="Group 11"/>
            <p:cNvGrpSpPr/>
            <p:nvPr/>
          </p:nvGrpSpPr>
          <p:grpSpPr>
            <a:xfrm>
              <a:off x="1266317" y="3853028"/>
              <a:ext cx="3759793" cy="508586"/>
              <a:chOff x="1266317" y="3397644"/>
              <a:chExt cx="3759793" cy="508586"/>
            </a:xfrm>
          </p:grpSpPr>
          <p:pic>
            <p:nvPicPr>
              <p:cNvPr id="13" name="Picture 4"/>
              <p:cNvPicPr>
                <a:picLocks noChangeAspect="1" noChangeArrowheads="1"/>
              </p:cNvPicPr>
              <p:nvPr/>
            </p:nvPicPr>
            <p:blipFill>
              <a:blip r:embed="rId2" cstate="print"/>
              <a:srcRect/>
              <a:stretch>
                <a:fillRect/>
              </a:stretch>
            </p:blipFill>
            <p:spPr bwMode="auto">
              <a:xfrm>
                <a:off x="1266317" y="3401654"/>
                <a:ext cx="358852" cy="472488"/>
              </a:xfrm>
              <a:prstGeom prst="rect">
                <a:avLst/>
              </a:prstGeom>
              <a:noFill/>
              <a:ln w="9525">
                <a:noFill/>
                <a:miter lim="800000"/>
                <a:headEnd/>
                <a:tailEnd/>
              </a:ln>
              <a:effectLst/>
            </p:spPr>
          </p:pic>
          <p:pic>
            <p:nvPicPr>
              <p:cNvPr id="14" name="Picture 4"/>
              <p:cNvPicPr>
                <a:picLocks noChangeAspect="1" noChangeArrowheads="1"/>
              </p:cNvPicPr>
              <p:nvPr/>
            </p:nvPicPr>
            <p:blipFill>
              <a:blip r:embed="rId2" cstate="print"/>
              <a:srcRect/>
              <a:stretch>
                <a:fillRect/>
              </a:stretch>
            </p:blipFill>
            <p:spPr bwMode="auto">
              <a:xfrm>
                <a:off x="2128589" y="3397644"/>
                <a:ext cx="358852" cy="472488"/>
              </a:xfrm>
              <a:prstGeom prst="rect">
                <a:avLst/>
              </a:prstGeom>
              <a:noFill/>
              <a:ln w="9525">
                <a:noFill/>
                <a:miter lim="800000"/>
                <a:headEnd/>
                <a:tailEnd/>
              </a:ln>
              <a:effectLst/>
            </p:spPr>
          </p:pic>
          <p:pic>
            <p:nvPicPr>
              <p:cNvPr id="15" name="Picture 4"/>
              <p:cNvPicPr>
                <a:picLocks noChangeAspect="1" noChangeArrowheads="1"/>
              </p:cNvPicPr>
              <p:nvPr/>
            </p:nvPicPr>
            <p:blipFill>
              <a:blip r:embed="rId2" cstate="print"/>
              <a:srcRect/>
              <a:stretch>
                <a:fillRect/>
              </a:stretch>
            </p:blipFill>
            <p:spPr bwMode="auto">
              <a:xfrm>
                <a:off x="3018926" y="3409678"/>
                <a:ext cx="358852" cy="472488"/>
              </a:xfrm>
              <a:prstGeom prst="rect">
                <a:avLst/>
              </a:prstGeom>
              <a:noFill/>
              <a:ln w="9525">
                <a:noFill/>
                <a:miter lim="800000"/>
                <a:headEnd/>
                <a:tailEnd/>
              </a:ln>
              <a:effectLst/>
            </p:spPr>
          </p:pic>
          <p:pic>
            <p:nvPicPr>
              <p:cNvPr id="16" name="Picture 4"/>
              <p:cNvPicPr>
                <a:picLocks noChangeAspect="1" noChangeArrowheads="1"/>
              </p:cNvPicPr>
              <p:nvPr/>
            </p:nvPicPr>
            <p:blipFill>
              <a:blip r:embed="rId2" cstate="print"/>
              <a:srcRect/>
              <a:stretch>
                <a:fillRect/>
              </a:stretch>
            </p:blipFill>
            <p:spPr bwMode="auto">
              <a:xfrm>
                <a:off x="3837076" y="3409675"/>
                <a:ext cx="358852" cy="472488"/>
              </a:xfrm>
              <a:prstGeom prst="rect">
                <a:avLst/>
              </a:prstGeom>
              <a:noFill/>
              <a:ln w="9525">
                <a:noFill/>
                <a:miter lim="800000"/>
                <a:headEnd/>
                <a:tailEnd/>
              </a:ln>
              <a:effectLst/>
            </p:spPr>
          </p:pic>
          <p:pic>
            <p:nvPicPr>
              <p:cNvPr id="17" name="Picture 4"/>
              <p:cNvPicPr>
                <a:picLocks noChangeAspect="1" noChangeArrowheads="1"/>
              </p:cNvPicPr>
              <p:nvPr/>
            </p:nvPicPr>
            <p:blipFill>
              <a:blip r:embed="rId2" cstate="print"/>
              <a:srcRect/>
              <a:stretch>
                <a:fillRect/>
              </a:stretch>
            </p:blipFill>
            <p:spPr bwMode="auto">
              <a:xfrm>
                <a:off x="4667258" y="3433742"/>
                <a:ext cx="358852" cy="472488"/>
              </a:xfrm>
              <a:prstGeom prst="rect">
                <a:avLst/>
              </a:prstGeom>
              <a:noFill/>
              <a:ln w="9525">
                <a:noFill/>
                <a:miter lim="800000"/>
                <a:headEnd/>
                <a:tailEnd/>
              </a:ln>
              <a:effectLst/>
            </p:spPr>
          </p:pic>
        </p:grpSp>
        <p:sp>
          <p:nvSpPr>
            <p:cNvPr id="61" name="Rectangle 60"/>
            <p:cNvSpPr/>
            <p:nvPr/>
          </p:nvSpPr>
          <p:spPr>
            <a:xfrm>
              <a:off x="2670622" y="2725283"/>
              <a:ext cx="1224400" cy="387798"/>
            </a:xfrm>
            <a:prstGeom prst="rect">
              <a:avLst/>
            </a:prstGeom>
          </p:spPr>
          <p:txBody>
            <a:bodyPr wrap="square">
              <a:spAutoFit/>
            </a:bodyPr>
            <a:lstStyle/>
            <a:p>
              <a:r>
                <a:rPr lang="en-US" sz="1500" dirty="0">
                  <a:latin typeface="Times New Roman" pitchFamily="18" charset="0"/>
                  <a:cs typeface="Times New Roman" pitchFamily="18" charset="0"/>
                </a:rPr>
                <a:t>Users</a:t>
              </a:r>
            </a:p>
          </p:txBody>
        </p:sp>
      </p:grpSp>
      <p:grpSp>
        <p:nvGrpSpPr>
          <p:cNvPr id="74" name="Group 73"/>
          <p:cNvGrpSpPr/>
          <p:nvPr/>
        </p:nvGrpSpPr>
        <p:grpSpPr>
          <a:xfrm>
            <a:off x="806374" y="3320168"/>
            <a:ext cx="4551813" cy="1484505"/>
            <a:chOff x="967649" y="4822592"/>
            <a:chExt cx="5462175" cy="1781406"/>
          </a:xfrm>
        </p:grpSpPr>
        <p:grpSp>
          <p:nvGrpSpPr>
            <p:cNvPr id="8" name="Group 7"/>
            <p:cNvGrpSpPr/>
            <p:nvPr/>
          </p:nvGrpSpPr>
          <p:grpSpPr>
            <a:xfrm>
              <a:off x="967649" y="4986793"/>
              <a:ext cx="3822065" cy="1617205"/>
              <a:chOff x="967649" y="4899709"/>
              <a:chExt cx="3822065" cy="1617205"/>
            </a:xfrm>
          </p:grpSpPr>
          <p:sp>
            <p:nvSpPr>
              <p:cNvPr id="9" name="Freeform 8"/>
              <p:cNvSpPr/>
              <p:nvPr/>
            </p:nvSpPr>
            <p:spPr>
              <a:xfrm>
                <a:off x="967649" y="5065486"/>
                <a:ext cx="1676825" cy="1292039"/>
              </a:xfrm>
              <a:custGeom>
                <a:avLst/>
                <a:gdLst>
                  <a:gd name="connsiteX0" fmla="*/ 803094 w 1676825"/>
                  <a:gd name="connsiteY0" fmla="*/ 0 h 1292039"/>
                  <a:gd name="connsiteX1" fmla="*/ 1122408 w 1676825"/>
                  <a:gd name="connsiteY1" fmla="*/ 14514 h 1292039"/>
                  <a:gd name="connsiteX2" fmla="*/ 1165951 w 1676825"/>
                  <a:gd name="connsiteY2" fmla="*/ 29028 h 1292039"/>
                  <a:gd name="connsiteX3" fmla="*/ 1224008 w 1676825"/>
                  <a:gd name="connsiteY3" fmla="*/ 43543 h 1292039"/>
                  <a:gd name="connsiteX4" fmla="*/ 1369151 w 1676825"/>
                  <a:gd name="connsiteY4" fmla="*/ 58057 h 1292039"/>
                  <a:gd name="connsiteX5" fmla="*/ 1557837 w 1676825"/>
                  <a:gd name="connsiteY5" fmla="*/ 116114 h 1292039"/>
                  <a:gd name="connsiteX6" fmla="*/ 1615894 w 1676825"/>
                  <a:gd name="connsiteY6" fmla="*/ 174171 h 1292039"/>
                  <a:gd name="connsiteX7" fmla="*/ 1630408 w 1676825"/>
                  <a:gd name="connsiteY7" fmla="*/ 478971 h 1292039"/>
                  <a:gd name="connsiteX8" fmla="*/ 1601380 w 1676825"/>
                  <a:gd name="connsiteY8" fmla="*/ 522514 h 1292039"/>
                  <a:gd name="connsiteX9" fmla="*/ 1557837 w 1676825"/>
                  <a:gd name="connsiteY9" fmla="*/ 537028 h 1292039"/>
                  <a:gd name="connsiteX10" fmla="*/ 1470751 w 1676825"/>
                  <a:gd name="connsiteY10" fmla="*/ 609600 h 1292039"/>
                  <a:gd name="connsiteX11" fmla="*/ 1427208 w 1676825"/>
                  <a:gd name="connsiteY11" fmla="*/ 624114 h 1292039"/>
                  <a:gd name="connsiteX12" fmla="*/ 1340122 w 1676825"/>
                  <a:gd name="connsiteY12" fmla="*/ 682171 h 1292039"/>
                  <a:gd name="connsiteX13" fmla="*/ 1209494 w 1676825"/>
                  <a:gd name="connsiteY13" fmla="*/ 711200 h 1292039"/>
                  <a:gd name="connsiteX14" fmla="*/ 1165951 w 1676825"/>
                  <a:gd name="connsiteY14" fmla="*/ 725714 h 1292039"/>
                  <a:gd name="connsiteX15" fmla="*/ 991780 w 1676825"/>
                  <a:gd name="connsiteY15" fmla="*/ 754743 h 1292039"/>
                  <a:gd name="connsiteX16" fmla="*/ 890180 w 1676825"/>
                  <a:gd name="connsiteY16" fmla="*/ 783771 h 1292039"/>
                  <a:gd name="connsiteX17" fmla="*/ 803094 w 1676825"/>
                  <a:gd name="connsiteY17" fmla="*/ 812800 h 1292039"/>
                  <a:gd name="connsiteX18" fmla="*/ 759551 w 1676825"/>
                  <a:gd name="connsiteY18" fmla="*/ 827314 h 1292039"/>
                  <a:gd name="connsiteX19" fmla="*/ 672465 w 1676825"/>
                  <a:gd name="connsiteY19" fmla="*/ 856343 h 1292039"/>
                  <a:gd name="connsiteX20" fmla="*/ 628922 w 1676825"/>
                  <a:gd name="connsiteY20" fmla="*/ 885371 h 1292039"/>
                  <a:gd name="connsiteX21" fmla="*/ 541837 w 1676825"/>
                  <a:gd name="connsiteY21" fmla="*/ 914400 h 1292039"/>
                  <a:gd name="connsiteX22" fmla="*/ 469265 w 1676825"/>
                  <a:gd name="connsiteY22" fmla="*/ 1001485 h 1292039"/>
                  <a:gd name="connsiteX23" fmla="*/ 454751 w 1676825"/>
                  <a:gd name="connsiteY23" fmla="*/ 1045028 h 1292039"/>
                  <a:gd name="connsiteX24" fmla="*/ 411208 w 1676825"/>
                  <a:gd name="connsiteY24" fmla="*/ 1074057 h 1292039"/>
                  <a:gd name="connsiteX25" fmla="*/ 367665 w 1676825"/>
                  <a:gd name="connsiteY25" fmla="*/ 1132114 h 1292039"/>
                  <a:gd name="connsiteX26" fmla="*/ 338637 w 1676825"/>
                  <a:gd name="connsiteY26" fmla="*/ 1175657 h 1292039"/>
                  <a:gd name="connsiteX27" fmla="*/ 251551 w 1676825"/>
                  <a:gd name="connsiteY27" fmla="*/ 1219200 h 1292039"/>
                  <a:gd name="connsiteX28" fmla="*/ 135437 w 1676825"/>
                  <a:gd name="connsiteY28" fmla="*/ 1262743 h 1292039"/>
                  <a:gd name="connsiteX29" fmla="*/ 4808 w 1676825"/>
                  <a:gd name="connsiteY29" fmla="*/ 1233714 h 1292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676825" h="1292039">
                    <a:moveTo>
                      <a:pt x="803094" y="0"/>
                    </a:moveTo>
                    <a:cubicBezTo>
                      <a:pt x="909532" y="4838"/>
                      <a:pt x="1016199" y="6017"/>
                      <a:pt x="1122408" y="14514"/>
                    </a:cubicBezTo>
                    <a:cubicBezTo>
                      <a:pt x="1137659" y="15734"/>
                      <a:pt x="1151240" y="24825"/>
                      <a:pt x="1165951" y="29028"/>
                    </a:cubicBezTo>
                    <a:cubicBezTo>
                      <a:pt x="1185131" y="34508"/>
                      <a:pt x="1204261" y="40722"/>
                      <a:pt x="1224008" y="43543"/>
                    </a:cubicBezTo>
                    <a:cubicBezTo>
                      <a:pt x="1272142" y="50419"/>
                      <a:pt x="1320770" y="53219"/>
                      <a:pt x="1369151" y="58057"/>
                    </a:cubicBezTo>
                    <a:cubicBezTo>
                      <a:pt x="1462048" y="76636"/>
                      <a:pt x="1497761" y="64620"/>
                      <a:pt x="1557837" y="116114"/>
                    </a:cubicBezTo>
                    <a:cubicBezTo>
                      <a:pt x="1578617" y="133925"/>
                      <a:pt x="1596542" y="154819"/>
                      <a:pt x="1615894" y="174171"/>
                    </a:cubicBezTo>
                    <a:cubicBezTo>
                      <a:pt x="1676825" y="296035"/>
                      <a:pt x="1665013" y="248269"/>
                      <a:pt x="1630408" y="478971"/>
                    </a:cubicBezTo>
                    <a:cubicBezTo>
                      <a:pt x="1627820" y="496222"/>
                      <a:pt x="1615001" y="511617"/>
                      <a:pt x="1601380" y="522514"/>
                    </a:cubicBezTo>
                    <a:cubicBezTo>
                      <a:pt x="1589433" y="532071"/>
                      <a:pt x="1572351" y="532190"/>
                      <a:pt x="1557837" y="537028"/>
                    </a:cubicBezTo>
                    <a:cubicBezTo>
                      <a:pt x="1525738" y="569127"/>
                      <a:pt x="1511165" y="589393"/>
                      <a:pt x="1470751" y="609600"/>
                    </a:cubicBezTo>
                    <a:cubicBezTo>
                      <a:pt x="1457067" y="616442"/>
                      <a:pt x="1441722" y="619276"/>
                      <a:pt x="1427208" y="624114"/>
                    </a:cubicBezTo>
                    <a:cubicBezTo>
                      <a:pt x="1398179" y="643466"/>
                      <a:pt x="1374333" y="675329"/>
                      <a:pt x="1340122" y="682171"/>
                    </a:cubicBezTo>
                    <a:cubicBezTo>
                      <a:pt x="1290225" y="692150"/>
                      <a:pt x="1257332" y="697532"/>
                      <a:pt x="1209494" y="711200"/>
                    </a:cubicBezTo>
                    <a:cubicBezTo>
                      <a:pt x="1194783" y="715403"/>
                      <a:pt x="1180794" y="722003"/>
                      <a:pt x="1165951" y="725714"/>
                    </a:cubicBezTo>
                    <a:cubicBezTo>
                      <a:pt x="1109359" y="739862"/>
                      <a:pt x="1049122" y="746551"/>
                      <a:pt x="991780" y="754743"/>
                    </a:cubicBezTo>
                    <a:cubicBezTo>
                      <a:pt x="845416" y="803530"/>
                      <a:pt x="1072467" y="729085"/>
                      <a:pt x="890180" y="783771"/>
                    </a:cubicBezTo>
                    <a:cubicBezTo>
                      <a:pt x="860872" y="792564"/>
                      <a:pt x="832123" y="803124"/>
                      <a:pt x="803094" y="812800"/>
                    </a:cubicBezTo>
                    <a:lnTo>
                      <a:pt x="759551" y="827314"/>
                    </a:lnTo>
                    <a:cubicBezTo>
                      <a:pt x="759546" y="827316"/>
                      <a:pt x="672469" y="856340"/>
                      <a:pt x="672465" y="856343"/>
                    </a:cubicBezTo>
                    <a:cubicBezTo>
                      <a:pt x="657951" y="866019"/>
                      <a:pt x="644862" y="878286"/>
                      <a:pt x="628922" y="885371"/>
                    </a:cubicBezTo>
                    <a:cubicBezTo>
                      <a:pt x="600961" y="897798"/>
                      <a:pt x="541837" y="914400"/>
                      <a:pt x="541837" y="914400"/>
                    </a:cubicBezTo>
                    <a:cubicBezTo>
                      <a:pt x="509740" y="946497"/>
                      <a:pt x="489471" y="961073"/>
                      <a:pt x="469265" y="1001485"/>
                    </a:cubicBezTo>
                    <a:cubicBezTo>
                      <a:pt x="462423" y="1015169"/>
                      <a:pt x="464308" y="1033081"/>
                      <a:pt x="454751" y="1045028"/>
                    </a:cubicBezTo>
                    <a:cubicBezTo>
                      <a:pt x="443854" y="1058650"/>
                      <a:pt x="423543" y="1061722"/>
                      <a:pt x="411208" y="1074057"/>
                    </a:cubicBezTo>
                    <a:cubicBezTo>
                      <a:pt x="394103" y="1091162"/>
                      <a:pt x="381725" y="1112429"/>
                      <a:pt x="367665" y="1132114"/>
                    </a:cubicBezTo>
                    <a:cubicBezTo>
                      <a:pt x="357526" y="1146309"/>
                      <a:pt x="350972" y="1163322"/>
                      <a:pt x="338637" y="1175657"/>
                    </a:cubicBezTo>
                    <a:cubicBezTo>
                      <a:pt x="297045" y="1217249"/>
                      <a:pt x="298766" y="1195592"/>
                      <a:pt x="251551" y="1219200"/>
                    </a:cubicBezTo>
                    <a:cubicBezTo>
                      <a:pt x="151890" y="1269031"/>
                      <a:pt x="275448" y="1234739"/>
                      <a:pt x="135437" y="1262743"/>
                    </a:cubicBezTo>
                    <a:cubicBezTo>
                      <a:pt x="0" y="1247694"/>
                      <a:pt x="4808" y="1292039"/>
                      <a:pt x="4808" y="1233714"/>
                    </a:cubicBezTo>
                  </a:path>
                </a:pathLst>
              </a:cu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Times New Roman" pitchFamily="18" charset="0"/>
                  <a:cs typeface="Times New Roman" pitchFamily="18" charset="0"/>
                </a:endParaRPr>
              </a:p>
            </p:txBody>
          </p:sp>
          <p:sp>
            <p:nvSpPr>
              <p:cNvPr id="10" name="Freeform 9"/>
              <p:cNvSpPr/>
              <p:nvPr/>
            </p:nvSpPr>
            <p:spPr>
              <a:xfrm>
                <a:off x="1291771" y="4992914"/>
                <a:ext cx="3497943" cy="1524000"/>
              </a:xfrm>
              <a:custGeom>
                <a:avLst/>
                <a:gdLst>
                  <a:gd name="connsiteX0" fmla="*/ 0 w 3497943"/>
                  <a:gd name="connsiteY0" fmla="*/ 1524000 h 1524000"/>
                  <a:gd name="connsiteX1" fmla="*/ 43543 w 3497943"/>
                  <a:gd name="connsiteY1" fmla="*/ 1465943 h 1524000"/>
                  <a:gd name="connsiteX2" fmla="*/ 101600 w 3497943"/>
                  <a:gd name="connsiteY2" fmla="*/ 1451429 h 1524000"/>
                  <a:gd name="connsiteX3" fmla="*/ 159658 w 3497943"/>
                  <a:gd name="connsiteY3" fmla="*/ 1364343 h 1524000"/>
                  <a:gd name="connsiteX4" fmla="*/ 203200 w 3497943"/>
                  <a:gd name="connsiteY4" fmla="*/ 1335315 h 1524000"/>
                  <a:gd name="connsiteX5" fmla="*/ 246743 w 3497943"/>
                  <a:gd name="connsiteY5" fmla="*/ 1291772 h 1524000"/>
                  <a:gd name="connsiteX6" fmla="*/ 391886 w 3497943"/>
                  <a:gd name="connsiteY6" fmla="*/ 1233715 h 1524000"/>
                  <a:gd name="connsiteX7" fmla="*/ 435429 w 3497943"/>
                  <a:gd name="connsiteY7" fmla="*/ 1219200 h 1524000"/>
                  <a:gd name="connsiteX8" fmla="*/ 566058 w 3497943"/>
                  <a:gd name="connsiteY8" fmla="*/ 1190172 h 1524000"/>
                  <a:gd name="connsiteX9" fmla="*/ 928915 w 3497943"/>
                  <a:gd name="connsiteY9" fmla="*/ 1161143 h 1524000"/>
                  <a:gd name="connsiteX10" fmla="*/ 1277258 w 3497943"/>
                  <a:gd name="connsiteY10" fmla="*/ 1190172 h 1524000"/>
                  <a:gd name="connsiteX11" fmla="*/ 1320800 w 3497943"/>
                  <a:gd name="connsiteY11" fmla="*/ 1204686 h 1524000"/>
                  <a:gd name="connsiteX12" fmla="*/ 1422400 w 3497943"/>
                  <a:gd name="connsiteY12" fmla="*/ 1219200 h 1524000"/>
                  <a:gd name="connsiteX13" fmla="*/ 1465943 w 3497943"/>
                  <a:gd name="connsiteY13" fmla="*/ 1233715 h 1524000"/>
                  <a:gd name="connsiteX14" fmla="*/ 1640115 w 3497943"/>
                  <a:gd name="connsiteY14" fmla="*/ 1262743 h 1524000"/>
                  <a:gd name="connsiteX15" fmla="*/ 1785258 w 3497943"/>
                  <a:gd name="connsiteY15" fmla="*/ 1306286 h 1524000"/>
                  <a:gd name="connsiteX16" fmla="*/ 1886858 w 3497943"/>
                  <a:gd name="connsiteY16" fmla="*/ 1335315 h 1524000"/>
                  <a:gd name="connsiteX17" fmla="*/ 2133600 w 3497943"/>
                  <a:gd name="connsiteY17" fmla="*/ 1320800 h 1524000"/>
                  <a:gd name="connsiteX18" fmla="*/ 2380343 w 3497943"/>
                  <a:gd name="connsiteY18" fmla="*/ 1291772 h 1524000"/>
                  <a:gd name="connsiteX19" fmla="*/ 2641600 w 3497943"/>
                  <a:gd name="connsiteY19" fmla="*/ 1262743 h 1524000"/>
                  <a:gd name="connsiteX20" fmla="*/ 2757715 w 3497943"/>
                  <a:gd name="connsiteY20" fmla="*/ 1233715 h 1524000"/>
                  <a:gd name="connsiteX21" fmla="*/ 2844800 w 3497943"/>
                  <a:gd name="connsiteY21" fmla="*/ 1204686 h 1524000"/>
                  <a:gd name="connsiteX22" fmla="*/ 2946400 w 3497943"/>
                  <a:gd name="connsiteY22" fmla="*/ 1161143 h 1524000"/>
                  <a:gd name="connsiteX23" fmla="*/ 2989943 w 3497943"/>
                  <a:gd name="connsiteY23" fmla="*/ 1132115 h 1524000"/>
                  <a:gd name="connsiteX24" fmla="*/ 3033486 w 3497943"/>
                  <a:gd name="connsiteY24" fmla="*/ 1117600 h 1524000"/>
                  <a:gd name="connsiteX25" fmla="*/ 3120572 w 3497943"/>
                  <a:gd name="connsiteY25" fmla="*/ 1074057 h 1524000"/>
                  <a:gd name="connsiteX26" fmla="*/ 3164115 w 3497943"/>
                  <a:gd name="connsiteY26" fmla="*/ 1030515 h 1524000"/>
                  <a:gd name="connsiteX27" fmla="*/ 3207658 w 3497943"/>
                  <a:gd name="connsiteY27" fmla="*/ 1016000 h 1524000"/>
                  <a:gd name="connsiteX28" fmla="*/ 3309258 w 3497943"/>
                  <a:gd name="connsiteY28" fmla="*/ 972457 h 1524000"/>
                  <a:gd name="connsiteX29" fmla="*/ 3352800 w 3497943"/>
                  <a:gd name="connsiteY29" fmla="*/ 928915 h 1524000"/>
                  <a:gd name="connsiteX30" fmla="*/ 3410858 w 3497943"/>
                  <a:gd name="connsiteY30" fmla="*/ 899886 h 1524000"/>
                  <a:gd name="connsiteX31" fmla="*/ 3425372 w 3497943"/>
                  <a:gd name="connsiteY31" fmla="*/ 856343 h 1524000"/>
                  <a:gd name="connsiteX32" fmla="*/ 3483429 w 3497943"/>
                  <a:gd name="connsiteY32" fmla="*/ 769257 h 1524000"/>
                  <a:gd name="connsiteX33" fmla="*/ 3497943 w 3497943"/>
                  <a:gd name="connsiteY33" fmla="*/ 725715 h 1524000"/>
                  <a:gd name="connsiteX34" fmla="*/ 3483429 w 3497943"/>
                  <a:gd name="connsiteY34" fmla="*/ 624115 h 1524000"/>
                  <a:gd name="connsiteX35" fmla="*/ 3410858 w 3497943"/>
                  <a:gd name="connsiteY35" fmla="*/ 566057 h 1524000"/>
                  <a:gd name="connsiteX36" fmla="*/ 3367315 w 3497943"/>
                  <a:gd name="connsiteY36" fmla="*/ 537029 h 1524000"/>
                  <a:gd name="connsiteX37" fmla="*/ 3280229 w 3497943"/>
                  <a:gd name="connsiteY37" fmla="*/ 508000 h 1524000"/>
                  <a:gd name="connsiteX38" fmla="*/ 3193143 w 3497943"/>
                  <a:gd name="connsiteY38" fmla="*/ 449943 h 1524000"/>
                  <a:gd name="connsiteX39" fmla="*/ 3149600 w 3497943"/>
                  <a:gd name="connsiteY39" fmla="*/ 420915 h 1524000"/>
                  <a:gd name="connsiteX40" fmla="*/ 3120572 w 3497943"/>
                  <a:gd name="connsiteY40" fmla="*/ 377372 h 1524000"/>
                  <a:gd name="connsiteX41" fmla="*/ 3048000 w 3497943"/>
                  <a:gd name="connsiteY41" fmla="*/ 290286 h 1524000"/>
                  <a:gd name="connsiteX42" fmla="*/ 3033486 w 3497943"/>
                  <a:gd name="connsiteY42" fmla="*/ 246743 h 1524000"/>
                  <a:gd name="connsiteX43" fmla="*/ 3077029 w 3497943"/>
                  <a:gd name="connsiteY43" fmla="*/ 116115 h 1524000"/>
                  <a:gd name="connsiteX44" fmla="*/ 3120572 w 3497943"/>
                  <a:gd name="connsiteY44" fmla="*/ 72572 h 1524000"/>
                  <a:gd name="connsiteX45" fmla="*/ 3280229 w 3497943"/>
                  <a:gd name="connsiteY45" fmla="*/ 58057 h 1524000"/>
                  <a:gd name="connsiteX46" fmla="*/ 3410858 w 3497943"/>
                  <a:gd name="connsiteY46" fmla="*/ 14515 h 1524000"/>
                  <a:gd name="connsiteX47" fmla="*/ 3454400 w 3497943"/>
                  <a:gd name="connsiteY47" fmla="*/ 0 h 152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497943" h="1524000">
                    <a:moveTo>
                      <a:pt x="0" y="1524000"/>
                    </a:moveTo>
                    <a:cubicBezTo>
                      <a:pt x="14514" y="1504648"/>
                      <a:pt x="23858" y="1480003"/>
                      <a:pt x="43543" y="1465943"/>
                    </a:cubicBezTo>
                    <a:cubicBezTo>
                      <a:pt x="59775" y="1454349"/>
                      <a:pt x="86588" y="1464565"/>
                      <a:pt x="101600" y="1451429"/>
                    </a:cubicBezTo>
                    <a:cubicBezTo>
                      <a:pt x="127856" y="1428455"/>
                      <a:pt x="130629" y="1383696"/>
                      <a:pt x="159658" y="1364343"/>
                    </a:cubicBezTo>
                    <a:cubicBezTo>
                      <a:pt x="174172" y="1354667"/>
                      <a:pt x="189799" y="1346482"/>
                      <a:pt x="203200" y="1335315"/>
                    </a:cubicBezTo>
                    <a:cubicBezTo>
                      <a:pt x="218969" y="1322174"/>
                      <a:pt x="230040" y="1303703"/>
                      <a:pt x="246743" y="1291772"/>
                    </a:cubicBezTo>
                    <a:cubicBezTo>
                      <a:pt x="284119" y="1265074"/>
                      <a:pt x="352225" y="1246935"/>
                      <a:pt x="391886" y="1233715"/>
                    </a:cubicBezTo>
                    <a:cubicBezTo>
                      <a:pt x="406400" y="1228877"/>
                      <a:pt x="420586" y="1222911"/>
                      <a:pt x="435429" y="1219200"/>
                    </a:cubicBezTo>
                    <a:cubicBezTo>
                      <a:pt x="481663" y="1207642"/>
                      <a:pt x="518145" y="1197543"/>
                      <a:pt x="566058" y="1190172"/>
                    </a:cubicBezTo>
                    <a:cubicBezTo>
                      <a:pt x="703870" y="1168970"/>
                      <a:pt x="770085" y="1170486"/>
                      <a:pt x="928915" y="1161143"/>
                    </a:cubicBezTo>
                    <a:cubicBezTo>
                      <a:pt x="986543" y="1165259"/>
                      <a:pt x="1203506" y="1178825"/>
                      <a:pt x="1277258" y="1190172"/>
                    </a:cubicBezTo>
                    <a:cubicBezTo>
                      <a:pt x="1292379" y="1192498"/>
                      <a:pt x="1305798" y="1201686"/>
                      <a:pt x="1320800" y="1204686"/>
                    </a:cubicBezTo>
                    <a:cubicBezTo>
                      <a:pt x="1354346" y="1211395"/>
                      <a:pt x="1388533" y="1214362"/>
                      <a:pt x="1422400" y="1219200"/>
                    </a:cubicBezTo>
                    <a:cubicBezTo>
                      <a:pt x="1436914" y="1224038"/>
                      <a:pt x="1451100" y="1230004"/>
                      <a:pt x="1465943" y="1233715"/>
                    </a:cubicBezTo>
                    <a:cubicBezTo>
                      <a:pt x="1546160" y="1253769"/>
                      <a:pt x="1550012" y="1246361"/>
                      <a:pt x="1640115" y="1262743"/>
                    </a:cubicBezTo>
                    <a:cubicBezTo>
                      <a:pt x="1724592" y="1278102"/>
                      <a:pt x="1684257" y="1281036"/>
                      <a:pt x="1785258" y="1306286"/>
                    </a:cubicBezTo>
                    <a:cubicBezTo>
                      <a:pt x="1858158" y="1324511"/>
                      <a:pt x="1824391" y="1314492"/>
                      <a:pt x="1886858" y="1335315"/>
                    </a:cubicBezTo>
                    <a:cubicBezTo>
                      <a:pt x="1969105" y="1330477"/>
                      <a:pt x="2051529" y="1328042"/>
                      <a:pt x="2133600" y="1320800"/>
                    </a:cubicBezTo>
                    <a:cubicBezTo>
                      <a:pt x="2216094" y="1313521"/>
                      <a:pt x="2298035" y="1300917"/>
                      <a:pt x="2380343" y="1291772"/>
                    </a:cubicBezTo>
                    <a:cubicBezTo>
                      <a:pt x="2711428" y="1254985"/>
                      <a:pt x="2359208" y="1298041"/>
                      <a:pt x="2641600" y="1262743"/>
                    </a:cubicBezTo>
                    <a:cubicBezTo>
                      <a:pt x="2773735" y="1218699"/>
                      <a:pt x="2565027" y="1286267"/>
                      <a:pt x="2757715" y="1233715"/>
                    </a:cubicBezTo>
                    <a:cubicBezTo>
                      <a:pt x="2787235" y="1225664"/>
                      <a:pt x="2844800" y="1204686"/>
                      <a:pt x="2844800" y="1204686"/>
                    </a:cubicBezTo>
                    <a:cubicBezTo>
                      <a:pt x="2954113" y="1131810"/>
                      <a:pt x="2815190" y="1217375"/>
                      <a:pt x="2946400" y="1161143"/>
                    </a:cubicBezTo>
                    <a:cubicBezTo>
                      <a:pt x="2962434" y="1154272"/>
                      <a:pt x="2974341" y="1139916"/>
                      <a:pt x="2989943" y="1132115"/>
                    </a:cubicBezTo>
                    <a:cubicBezTo>
                      <a:pt x="3003627" y="1125273"/>
                      <a:pt x="3019802" y="1124442"/>
                      <a:pt x="3033486" y="1117600"/>
                    </a:cubicBezTo>
                    <a:cubicBezTo>
                      <a:pt x="3146032" y="1061327"/>
                      <a:pt x="3011125" y="1110541"/>
                      <a:pt x="3120572" y="1074057"/>
                    </a:cubicBezTo>
                    <a:cubicBezTo>
                      <a:pt x="3135086" y="1059543"/>
                      <a:pt x="3147036" y="1041901"/>
                      <a:pt x="3164115" y="1030515"/>
                    </a:cubicBezTo>
                    <a:cubicBezTo>
                      <a:pt x="3176845" y="1022028"/>
                      <a:pt x="3193974" y="1022842"/>
                      <a:pt x="3207658" y="1016000"/>
                    </a:cubicBezTo>
                    <a:cubicBezTo>
                      <a:pt x="3307890" y="965883"/>
                      <a:pt x="3188428" y="1002666"/>
                      <a:pt x="3309258" y="972457"/>
                    </a:cubicBezTo>
                    <a:cubicBezTo>
                      <a:pt x="3323772" y="957943"/>
                      <a:pt x="3336097" y="940845"/>
                      <a:pt x="3352800" y="928915"/>
                    </a:cubicBezTo>
                    <a:cubicBezTo>
                      <a:pt x="3370407" y="916339"/>
                      <a:pt x="3395558" y="915186"/>
                      <a:pt x="3410858" y="899886"/>
                    </a:cubicBezTo>
                    <a:cubicBezTo>
                      <a:pt x="3421676" y="889068"/>
                      <a:pt x="3417942" y="869717"/>
                      <a:pt x="3425372" y="856343"/>
                    </a:cubicBezTo>
                    <a:cubicBezTo>
                      <a:pt x="3442315" y="825845"/>
                      <a:pt x="3483429" y="769257"/>
                      <a:pt x="3483429" y="769257"/>
                    </a:cubicBezTo>
                    <a:cubicBezTo>
                      <a:pt x="3488267" y="754743"/>
                      <a:pt x="3497943" y="741014"/>
                      <a:pt x="3497943" y="725715"/>
                    </a:cubicBezTo>
                    <a:cubicBezTo>
                      <a:pt x="3497943" y="691505"/>
                      <a:pt x="3493259" y="656883"/>
                      <a:pt x="3483429" y="624115"/>
                    </a:cubicBezTo>
                    <a:cubicBezTo>
                      <a:pt x="3466159" y="566547"/>
                      <a:pt x="3453193" y="587225"/>
                      <a:pt x="3410858" y="566057"/>
                    </a:cubicBezTo>
                    <a:cubicBezTo>
                      <a:pt x="3395256" y="558256"/>
                      <a:pt x="3383255" y="544114"/>
                      <a:pt x="3367315" y="537029"/>
                    </a:cubicBezTo>
                    <a:cubicBezTo>
                      <a:pt x="3339353" y="524602"/>
                      <a:pt x="3305689" y="524973"/>
                      <a:pt x="3280229" y="508000"/>
                    </a:cubicBezTo>
                    <a:lnTo>
                      <a:pt x="3193143" y="449943"/>
                    </a:lnTo>
                    <a:lnTo>
                      <a:pt x="3149600" y="420915"/>
                    </a:lnTo>
                    <a:cubicBezTo>
                      <a:pt x="3139924" y="406401"/>
                      <a:pt x="3131739" y="390773"/>
                      <a:pt x="3120572" y="377372"/>
                    </a:cubicBezTo>
                    <a:cubicBezTo>
                      <a:pt x="3027437" y="265609"/>
                      <a:pt x="3120078" y="398402"/>
                      <a:pt x="3048000" y="290286"/>
                    </a:cubicBezTo>
                    <a:cubicBezTo>
                      <a:pt x="3043162" y="275772"/>
                      <a:pt x="3033486" y="262042"/>
                      <a:pt x="3033486" y="246743"/>
                    </a:cubicBezTo>
                    <a:cubicBezTo>
                      <a:pt x="3033486" y="186260"/>
                      <a:pt x="3041978" y="158175"/>
                      <a:pt x="3077029" y="116115"/>
                    </a:cubicBezTo>
                    <a:cubicBezTo>
                      <a:pt x="3090170" y="100346"/>
                      <a:pt x="3100835" y="78211"/>
                      <a:pt x="3120572" y="72572"/>
                    </a:cubicBezTo>
                    <a:cubicBezTo>
                      <a:pt x="3171954" y="57891"/>
                      <a:pt x="3227010" y="62895"/>
                      <a:pt x="3280229" y="58057"/>
                    </a:cubicBezTo>
                    <a:lnTo>
                      <a:pt x="3410858" y="14515"/>
                    </a:lnTo>
                    <a:lnTo>
                      <a:pt x="3454400" y="0"/>
                    </a:lnTo>
                  </a:path>
                </a:pathLst>
              </a:cu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Times New Roman" pitchFamily="18" charset="0"/>
                  <a:cs typeface="Times New Roman" pitchFamily="18" charset="0"/>
                </a:endParaRPr>
              </a:p>
            </p:txBody>
          </p:sp>
          <p:sp>
            <p:nvSpPr>
              <p:cNvPr id="11" name="Freeform 10"/>
              <p:cNvSpPr/>
              <p:nvPr/>
            </p:nvSpPr>
            <p:spPr>
              <a:xfrm>
                <a:off x="2438400" y="4899709"/>
                <a:ext cx="1886857" cy="1254348"/>
              </a:xfrm>
              <a:custGeom>
                <a:avLst/>
                <a:gdLst>
                  <a:gd name="connsiteX0" fmla="*/ 1886857 w 1886857"/>
                  <a:gd name="connsiteY0" fmla="*/ 6120 h 1254348"/>
                  <a:gd name="connsiteX1" fmla="*/ 1828800 w 1886857"/>
                  <a:gd name="connsiteY1" fmla="*/ 35148 h 1254348"/>
                  <a:gd name="connsiteX2" fmla="*/ 1770743 w 1886857"/>
                  <a:gd name="connsiteY2" fmla="*/ 49662 h 1254348"/>
                  <a:gd name="connsiteX3" fmla="*/ 1756229 w 1886857"/>
                  <a:gd name="connsiteY3" fmla="*/ 93205 h 1254348"/>
                  <a:gd name="connsiteX4" fmla="*/ 1712686 w 1886857"/>
                  <a:gd name="connsiteY4" fmla="*/ 122234 h 1254348"/>
                  <a:gd name="connsiteX5" fmla="*/ 1654629 w 1886857"/>
                  <a:gd name="connsiteY5" fmla="*/ 151262 h 1254348"/>
                  <a:gd name="connsiteX6" fmla="*/ 1611086 w 1886857"/>
                  <a:gd name="connsiteY6" fmla="*/ 165777 h 1254348"/>
                  <a:gd name="connsiteX7" fmla="*/ 1567543 w 1886857"/>
                  <a:gd name="connsiteY7" fmla="*/ 194805 h 1254348"/>
                  <a:gd name="connsiteX8" fmla="*/ 1524000 w 1886857"/>
                  <a:gd name="connsiteY8" fmla="*/ 209320 h 1254348"/>
                  <a:gd name="connsiteX9" fmla="*/ 1422400 w 1886857"/>
                  <a:gd name="connsiteY9" fmla="*/ 252862 h 1254348"/>
                  <a:gd name="connsiteX10" fmla="*/ 1378857 w 1886857"/>
                  <a:gd name="connsiteY10" fmla="*/ 281891 h 1254348"/>
                  <a:gd name="connsiteX11" fmla="*/ 1277257 w 1886857"/>
                  <a:gd name="connsiteY11" fmla="*/ 325434 h 1254348"/>
                  <a:gd name="connsiteX12" fmla="*/ 1204686 w 1886857"/>
                  <a:gd name="connsiteY12" fmla="*/ 412520 h 1254348"/>
                  <a:gd name="connsiteX13" fmla="*/ 1161143 w 1886857"/>
                  <a:gd name="connsiteY13" fmla="*/ 456062 h 1254348"/>
                  <a:gd name="connsiteX14" fmla="*/ 1117600 w 1886857"/>
                  <a:gd name="connsiteY14" fmla="*/ 586691 h 1254348"/>
                  <a:gd name="connsiteX15" fmla="*/ 1103086 w 1886857"/>
                  <a:gd name="connsiteY15" fmla="*/ 630234 h 1254348"/>
                  <a:gd name="connsiteX16" fmla="*/ 1074057 w 1886857"/>
                  <a:gd name="connsiteY16" fmla="*/ 760862 h 1254348"/>
                  <a:gd name="connsiteX17" fmla="*/ 1045029 w 1886857"/>
                  <a:gd name="connsiteY17" fmla="*/ 949548 h 1254348"/>
                  <a:gd name="connsiteX18" fmla="*/ 1030514 w 1886857"/>
                  <a:gd name="connsiteY18" fmla="*/ 1007605 h 1254348"/>
                  <a:gd name="connsiteX19" fmla="*/ 928914 w 1886857"/>
                  <a:gd name="connsiteY19" fmla="*/ 1138234 h 1254348"/>
                  <a:gd name="connsiteX20" fmla="*/ 885371 w 1886857"/>
                  <a:gd name="connsiteY20" fmla="*/ 1167262 h 1254348"/>
                  <a:gd name="connsiteX21" fmla="*/ 870857 w 1886857"/>
                  <a:gd name="connsiteY21" fmla="*/ 1210805 h 1254348"/>
                  <a:gd name="connsiteX22" fmla="*/ 783771 w 1886857"/>
                  <a:gd name="connsiteY22" fmla="*/ 1254348 h 1254348"/>
                  <a:gd name="connsiteX23" fmla="*/ 551543 w 1886857"/>
                  <a:gd name="connsiteY23" fmla="*/ 1239834 h 1254348"/>
                  <a:gd name="connsiteX24" fmla="*/ 508000 w 1886857"/>
                  <a:gd name="connsiteY24" fmla="*/ 1225320 h 1254348"/>
                  <a:gd name="connsiteX25" fmla="*/ 420914 w 1886857"/>
                  <a:gd name="connsiteY25" fmla="*/ 1138234 h 1254348"/>
                  <a:gd name="connsiteX26" fmla="*/ 391886 w 1886857"/>
                  <a:gd name="connsiteY26" fmla="*/ 1094691 h 1254348"/>
                  <a:gd name="connsiteX27" fmla="*/ 377371 w 1886857"/>
                  <a:gd name="connsiteY27" fmla="*/ 1036634 h 1254348"/>
                  <a:gd name="connsiteX28" fmla="*/ 348343 w 1886857"/>
                  <a:gd name="connsiteY28" fmla="*/ 862462 h 1254348"/>
                  <a:gd name="connsiteX29" fmla="*/ 377371 w 1886857"/>
                  <a:gd name="connsiteY29" fmla="*/ 630234 h 1254348"/>
                  <a:gd name="connsiteX30" fmla="*/ 406400 w 1886857"/>
                  <a:gd name="connsiteY30" fmla="*/ 543148 h 1254348"/>
                  <a:gd name="connsiteX31" fmla="*/ 420914 w 1886857"/>
                  <a:gd name="connsiteY31" fmla="*/ 499605 h 1254348"/>
                  <a:gd name="connsiteX32" fmla="*/ 435429 w 1886857"/>
                  <a:gd name="connsiteY32" fmla="*/ 441548 h 1254348"/>
                  <a:gd name="connsiteX33" fmla="*/ 420914 w 1886857"/>
                  <a:gd name="connsiteY33" fmla="*/ 209320 h 1254348"/>
                  <a:gd name="connsiteX34" fmla="*/ 377371 w 1886857"/>
                  <a:gd name="connsiteY34" fmla="*/ 180291 h 1254348"/>
                  <a:gd name="connsiteX35" fmla="*/ 304800 w 1886857"/>
                  <a:gd name="connsiteY35" fmla="*/ 93205 h 1254348"/>
                  <a:gd name="connsiteX36" fmla="*/ 261257 w 1886857"/>
                  <a:gd name="connsiteY36" fmla="*/ 64177 h 1254348"/>
                  <a:gd name="connsiteX37" fmla="*/ 217714 w 1886857"/>
                  <a:gd name="connsiteY37" fmla="*/ 49662 h 1254348"/>
                  <a:gd name="connsiteX38" fmla="*/ 101600 w 1886857"/>
                  <a:gd name="connsiteY38" fmla="*/ 20634 h 1254348"/>
                  <a:gd name="connsiteX39" fmla="*/ 0 w 1886857"/>
                  <a:gd name="connsiteY39" fmla="*/ 6120 h 1254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886857" h="1254348">
                    <a:moveTo>
                      <a:pt x="1886857" y="6120"/>
                    </a:moveTo>
                    <a:cubicBezTo>
                      <a:pt x="1867505" y="15796"/>
                      <a:pt x="1849059" y="27551"/>
                      <a:pt x="1828800" y="35148"/>
                    </a:cubicBezTo>
                    <a:cubicBezTo>
                      <a:pt x="1810122" y="42152"/>
                      <a:pt x="1786320" y="37201"/>
                      <a:pt x="1770743" y="49662"/>
                    </a:cubicBezTo>
                    <a:cubicBezTo>
                      <a:pt x="1758796" y="59219"/>
                      <a:pt x="1765786" y="81258"/>
                      <a:pt x="1756229" y="93205"/>
                    </a:cubicBezTo>
                    <a:cubicBezTo>
                      <a:pt x="1745332" y="106827"/>
                      <a:pt x="1727832" y="113579"/>
                      <a:pt x="1712686" y="122234"/>
                    </a:cubicBezTo>
                    <a:cubicBezTo>
                      <a:pt x="1693900" y="132969"/>
                      <a:pt x="1674516" y="142739"/>
                      <a:pt x="1654629" y="151262"/>
                    </a:cubicBezTo>
                    <a:cubicBezTo>
                      <a:pt x="1640567" y="157289"/>
                      <a:pt x="1624770" y="158935"/>
                      <a:pt x="1611086" y="165777"/>
                    </a:cubicBezTo>
                    <a:cubicBezTo>
                      <a:pt x="1595484" y="173578"/>
                      <a:pt x="1583145" y="187004"/>
                      <a:pt x="1567543" y="194805"/>
                    </a:cubicBezTo>
                    <a:cubicBezTo>
                      <a:pt x="1553859" y="201647"/>
                      <a:pt x="1537684" y="202478"/>
                      <a:pt x="1524000" y="209320"/>
                    </a:cubicBezTo>
                    <a:cubicBezTo>
                      <a:pt x="1423770" y="259435"/>
                      <a:pt x="1543224" y="222656"/>
                      <a:pt x="1422400" y="252862"/>
                    </a:cubicBezTo>
                    <a:cubicBezTo>
                      <a:pt x="1407886" y="262538"/>
                      <a:pt x="1394891" y="275019"/>
                      <a:pt x="1378857" y="281891"/>
                    </a:cubicBezTo>
                    <a:cubicBezTo>
                      <a:pt x="1299114" y="316067"/>
                      <a:pt x="1341563" y="271846"/>
                      <a:pt x="1277257" y="325434"/>
                    </a:cubicBezTo>
                    <a:cubicBezTo>
                      <a:pt x="1207864" y="383262"/>
                      <a:pt x="1256586" y="350241"/>
                      <a:pt x="1204686" y="412520"/>
                    </a:cubicBezTo>
                    <a:cubicBezTo>
                      <a:pt x="1191545" y="428289"/>
                      <a:pt x="1175657" y="441548"/>
                      <a:pt x="1161143" y="456062"/>
                    </a:cubicBezTo>
                    <a:lnTo>
                      <a:pt x="1117600" y="586691"/>
                    </a:lnTo>
                    <a:cubicBezTo>
                      <a:pt x="1112762" y="601205"/>
                      <a:pt x="1106087" y="615232"/>
                      <a:pt x="1103086" y="630234"/>
                    </a:cubicBezTo>
                    <a:cubicBezTo>
                      <a:pt x="1059289" y="849207"/>
                      <a:pt x="1115068" y="576307"/>
                      <a:pt x="1074057" y="760862"/>
                    </a:cubicBezTo>
                    <a:cubicBezTo>
                      <a:pt x="1044459" y="894055"/>
                      <a:pt x="1074357" y="773582"/>
                      <a:pt x="1045029" y="949548"/>
                    </a:cubicBezTo>
                    <a:cubicBezTo>
                      <a:pt x="1041750" y="969225"/>
                      <a:pt x="1039435" y="989763"/>
                      <a:pt x="1030514" y="1007605"/>
                    </a:cubicBezTo>
                    <a:cubicBezTo>
                      <a:pt x="1007395" y="1053843"/>
                      <a:pt x="969872" y="1104103"/>
                      <a:pt x="928914" y="1138234"/>
                    </a:cubicBezTo>
                    <a:cubicBezTo>
                      <a:pt x="915513" y="1149401"/>
                      <a:pt x="899885" y="1157586"/>
                      <a:pt x="885371" y="1167262"/>
                    </a:cubicBezTo>
                    <a:cubicBezTo>
                      <a:pt x="880533" y="1181776"/>
                      <a:pt x="880414" y="1198858"/>
                      <a:pt x="870857" y="1210805"/>
                    </a:cubicBezTo>
                    <a:cubicBezTo>
                      <a:pt x="850394" y="1236384"/>
                      <a:pt x="812456" y="1244787"/>
                      <a:pt x="783771" y="1254348"/>
                    </a:cubicBezTo>
                    <a:cubicBezTo>
                      <a:pt x="706362" y="1249510"/>
                      <a:pt x="628677" y="1247953"/>
                      <a:pt x="551543" y="1239834"/>
                    </a:cubicBezTo>
                    <a:cubicBezTo>
                      <a:pt x="536328" y="1238232"/>
                      <a:pt x="520077" y="1234713"/>
                      <a:pt x="508000" y="1225320"/>
                    </a:cubicBezTo>
                    <a:cubicBezTo>
                      <a:pt x="475595" y="1200116"/>
                      <a:pt x="443686" y="1172392"/>
                      <a:pt x="420914" y="1138234"/>
                    </a:cubicBezTo>
                    <a:lnTo>
                      <a:pt x="391886" y="1094691"/>
                    </a:lnTo>
                    <a:cubicBezTo>
                      <a:pt x="387048" y="1075339"/>
                      <a:pt x="381047" y="1056240"/>
                      <a:pt x="377371" y="1036634"/>
                    </a:cubicBezTo>
                    <a:cubicBezTo>
                      <a:pt x="366524" y="978784"/>
                      <a:pt x="348343" y="862462"/>
                      <a:pt x="348343" y="862462"/>
                    </a:cubicBezTo>
                    <a:cubicBezTo>
                      <a:pt x="353389" y="811997"/>
                      <a:pt x="362367" y="690252"/>
                      <a:pt x="377371" y="630234"/>
                    </a:cubicBezTo>
                    <a:cubicBezTo>
                      <a:pt x="384792" y="600549"/>
                      <a:pt x="396724" y="572177"/>
                      <a:pt x="406400" y="543148"/>
                    </a:cubicBezTo>
                    <a:cubicBezTo>
                      <a:pt x="411238" y="528634"/>
                      <a:pt x="417203" y="514448"/>
                      <a:pt x="420914" y="499605"/>
                    </a:cubicBezTo>
                    <a:lnTo>
                      <a:pt x="435429" y="441548"/>
                    </a:lnTo>
                    <a:cubicBezTo>
                      <a:pt x="430591" y="364139"/>
                      <a:pt x="437739" y="285033"/>
                      <a:pt x="420914" y="209320"/>
                    </a:cubicBezTo>
                    <a:cubicBezTo>
                      <a:pt x="417130" y="192291"/>
                      <a:pt x="389706" y="192626"/>
                      <a:pt x="377371" y="180291"/>
                    </a:cubicBezTo>
                    <a:cubicBezTo>
                      <a:pt x="263209" y="66127"/>
                      <a:pt x="447458" y="212085"/>
                      <a:pt x="304800" y="93205"/>
                    </a:cubicBezTo>
                    <a:cubicBezTo>
                      <a:pt x="291399" y="82038"/>
                      <a:pt x="276859" y="71978"/>
                      <a:pt x="261257" y="64177"/>
                    </a:cubicBezTo>
                    <a:cubicBezTo>
                      <a:pt x="247573" y="57335"/>
                      <a:pt x="232474" y="53688"/>
                      <a:pt x="217714" y="49662"/>
                    </a:cubicBezTo>
                    <a:cubicBezTo>
                      <a:pt x="179224" y="39165"/>
                      <a:pt x="139449" y="33250"/>
                      <a:pt x="101600" y="20634"/>
                    </a:cubicBezTo>
                    <a:cubicBezTo>
                      <a:pt x="39698" y="0"/>
                      <a:pt x="73356" y="6120"/>
                      <a:pt x="0" y="6120"/>
                    </a:cubicBezTo>
                  </a:path>
                </a:pathLst>
              </a:cu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Times New Roman" pitchFamily="18" charset="0"/>
                  <a:cs typeface="Times New Roman" pitchFamily="18" charset="0"/>
                </a:endParaRPr>
              </a:p>
            </p:txBody>
          </p:sp>
        </p:grpSp>
        <p:grpSp>
          <p:nvGrpSpPr>
            <p:cNvPr id="72" name="Group 71"/>
            <p:cNvGrpSpPr/>
            <p:nvPr/>
          </p:nvGrpSpPr>
          <p:grpSpPr>
            <a:xfrm>
              <a:off x="4833259" y="4822592"/>
              <a:ext cx="1596565" cy="808949"/>
              <a:chOff x="4833259" y="4822592"/>
              <a:chExt cx="1596565" cy="808949"/>
            </a:xfrm>
          </p:grpSpPr>
          <p:sp>
            <p:nvSpPr>
              <p:cNvPr id="63" name="Rectangle 62"/>
              <p:cNvSpPr/>
              <p:nvPr/>
            </p:nvSpPr>
            <p:spPr>
              <a:xfrm>
                <a:off x="5058216" y="4822592"/>
                <a:ext cx="1371608" cy="387798"/>
              </a:xfrm>
              <a:prstGeom prst="rect">
                <a:avLst/>
              </a:prstGeom>
            </p:spPr>
            <p:txBody>
              <a:bodyPr wrap="square">
                <a:spAutoFit/>
              </a:bodyPr>
              <a:lstStyle/>
              <a:p>
                <a:r>
                  <a:rPr lang="en-US" sz="1500" dirty="0">
                    <a:latin typeface="Times New Roman" pitchFamily="18" charset="0"/>
                    <a:cs typeface="Times New Roman" pitchFamily="18" charset="0"/>
                  </a:rPr>
                  <a:t>Trajectories</a:t>
                </a:r>
              </a:p>
            </p:txBody>
          </p:sp>
          <p:cxnSp>
            <p:nvCxnSpPr>
              <p:cNvPr id="64" name="Straight Connector 63"/>
              <p:cNvCxnSpPr/>
              <p:nvPr/>
            </p:nvCxnSpPr>
            <p:spPr>
              <a:xfrm rot="10800000" flipV="1">
                <a:off x="4833259" y="5297713"/>
                <a:ext cx="420912" cy="333828"/>
              </a:xfrm>
              <a:prstGeom prst="line">
                <a:avLst/>
              </a:prstGeom>
              <a:ln w="19050"/>
            </p:spPr>
            <p:style>
              <a:lnRef idx="1">
                <a:schemeClr val="accent1"/>
              </a:lnRef>
              <a:fillRef idx="0">
                <a:schemeClr val="accent1"/>
              </a:fillRef>
              <a:effectRef idx="0">
                <a:schemeClr val="accent1"/>
              </a:effectRef>
              <a:fontRef idx="minor">
                <a:schemeClr val="tx1"/>
              </a:fontRef>
            </p:style>
          </p:cxnSp>
        </p:grpSp>
      </p:grpSp>
      <p:grpSp>
        <p:nvGrpSpPr>
          <p:cNvPr id="79" name="Group 78"/>
          <p:cNvGrpSpPr/>
          <p:nvPr/>
        </p:nvGrpSpPr>
        <p:grpSpPr>
          <a:xfrm>
            <a:off x="4354286" y="1295400"/>
            <a:ext cx="4050460" cy="2273754"/>
            <a:chOff x="5225143" y="2392870"/>
            <a:chExt cx="4860552" cy="2728505"/>
          </a:xfrm>
        </p:grpSpPr>
        <p:grpSp>
          <p:nvGrpSpPr>
            <p:cNvPr id="52" name="Group 51"/>
            <p:cNvGrpSpPr/>
            <p:nvPr/>
          </p:nvGrpSpPr>
          <p:grpSpPr>
            <a:xfrm>
              <a:off x="5501663" y="2408639"/>
              <a:ext cx="4584032" cy="2712736"/>
              <a:chOff x="5501663" y="1849839"/>
              <a:chExt cx="4584032" cy="2712736"/>
            </a:xfrm>
          </p:grpSpPr>
          <p:pic>
            <p:nvPicPr>
              <p:cNvPr id="53" name="Picture 52" descr="userRel_3.bmp"/>
              <p:cNvPicPr/>
              <p:nvPr/>
            </p:nvPicPr>
            <p:blipFill>
              <a:blip r:embed="rId3" cstate="print"/>
              <a:stretch>
                <a:fillRect/>
              </a:stretch>
            </p:blipFill>
            <p:spPr>
              <a:xfrm>
                <a:off x="6782937" y="1849839"/>
                <a:ext cx="3302758" cy="2712736"/>
              </a:xfrm>
              <a:prstGeom prst="rect">
                <a:avLst/>
              </a:prstGeom>
              <a:ln w="1905">
                <a:solidFill>
                  <a:schemeClr val="tx1"/>
                </a:solidFill>
              </a:ln>
            </p:spPr>
          </p:pic>
          <p:sp>
            <p:nvSpPr>
              <p:cNvPr id="54" name="Right Arrow 53"/>
              <p:cNvSpPr/>
              <p:nvPr/>
            </p:nvSpPr>
            <p:spPr>
              <a:xfrm>
                <a:off x="5501663" y="3185021"/>
                <a:ext cx="938463" cy="3489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itchFamily="18" charset="0"/>
                  <a:cs typeface="Times New Roman" pitchFamily="18" charset="0"/>
                </a:endParaRPr>
              </a:p>
            </p:txBody>
          </p:sp>
        </p:grpSp>
        <p:sp>
          <p:nvSpPr>
            <p:cNvPr id="60" name="Rectangle 59"/>
            <p:cNvSpPr/>
            <p:nvPr/>
          </p:nvSpPr>
          <p:spPr>
            <a:xfrm>
              <a:off x="6691082" y="2392870"/>
              <a:ext cx="1625604" cy="387798"/>
            </a:xfrm>
            <a:prstGeom prst="rect">
              <a:avLst/>
            </a:prstGeom>
          </p:spPr>
          <p:txBody>
            <a:bodyPr wrap="square">
              <a:spAutoFit/>
            </a:bodyPr>
            <a:lstStyle/>
            <a:p>
              <a:pPr algn="ctr"/>
              <a:r>
                <a:rPr lang="en-US" sz="1500" dirty="0">
                  <a:latin typeface="Times New Roman" pitchFamily="18" charset="0"/>
                  <a:cs typeface="Times New Roman" pitchFamily="18" charset="0"/>
                </a:rPr>
                <a:t>User Graph</a:t>
              </a:r>
            </a:p>
          </p:txBody>
        </p:sp>
        <p:sp>
          <p:nvSpPr>
            <p:cNvPr id="65" name="Rectangle 64"/>
            <p:cNvSpPr/>
            <p:nvPr/>
          </p:nvSpPr>
          <p:spPr>
            <a:xfrm>
              <a:off x="5225143" y="2951667"/>
              <a:ext cx="1538510" cy="664798"/>
            </a:xfrm>
            <a:prstGeom prst="rect">
              <a:avLst/>
            </a:prstGeom>
          </p:spPr>
          <p:txBody>
            <a:bodyPr wrap="square">
              <a:spAutoFit/>
            </a:bodyPr>
            <a:lstStyle/>
            <a:p>
              <a:pPr algn="ctr"/>
              <a:r>
                <a:rPr lang="en-US" sz="1500" dirty="0">
                  <a:latin typeface="Times New Roman" pitchFamily="18" charset="0"/>
                  <a:cs typeface="Times New Roman" pitchFamily="18" charset="0"/>
                </a:rPr>
                <a:t>User Correlation</a:t>
              </a:r>
            </a:p>
          </p:txBody>
        </p:sp>
      </p:grpSp>
      <p:grpSp>
        <p:nvGrpSpPr>
          <p:cNvPr id="78" name="Group 77"/>
          <p:cNvGrpSpPr/>
          <p:nvPr/>
        </p:nvGrpSpPr>
        <p:grpSpPr>
          <a:xfrm>
            <a:off x="4475231" y="3741196"/>
            <a:ext cx="3952263" cy="2122518"/>
            <a:chOff x="5370277" y="5327824"/>
            <a:chExt cx="4742715" cy="2547021"/>
          </a:xfrm>
        </p:grpSpPr>
        <p:grpSp>
          <p:nvGrpSpPr>
            <p:cNvPr id="55" name="Group 54"/>
            <p:cNvGrpSpPr/>
            <p:nvPr/>
          </p:nvGrpSpPr>
          <p:grpSpPr>
            <a:xfrm>
              <a:off x="5571472" y="5327824"/>
              <a:ext cx="4541520" cy="2539189"/>
              <a:chOff x="5571472" y="4934124"/>
              <a:chExt cx="4541520" cy="2539189"/>
            </a:xfrm>
          </p:grpSpPr>
          <p:pic>
            <p:nvPicPr>
              <p:cNvPr id="56" name="Picture 2"/>
              <p:cNvPicPr>
                <a:picLocks noChangeAspect="1" noChangeArrowheads="1"/>
              </p:cNvPicPr>
              <p:nvPr/>
            </p:nvPicPr>
            <p:blipFill>
              <a:blip r:embed="rId4" cstate="print"/>
              <a:srcRect/>
              <a:stretch>
                <a:fillRect/>
              </a:stretch>
            </p:blipFill>
            <p:spPr bwMode="auto">
              <a:xfrm>
                <a:off x="6773784" y="4934124"/>
                <a:ext cx="3339208" cy="2539189"/>
              </a:xfrm>
              <a:prstGeom prst="rect">
                <a:avLst/>
              </a:prstGeom>
              <a:noFill/>
              <a:ln w="9525">
                <a:solidFill>
                  <a:schemeClr val="tx1"/>
                </a:solidFill>
                <a:miter lim="800000"/>
                <a:headEnd/>
                <a:tailEnd/>
              </a:ln>
              <a:effectLst/>
            </p:spPr>
          </p:pic>
          <p:sp>
            <p:nvSpPr>
              <p:cNvPr id="57" name="Right Arrow 56"/>
              <p:cNvSpPr/>
              <p:nvPr/>
            </p:nvSpPr>
            <p:spPr>
              <a:xfrm>
                <a:off x="5571472" y="5584326"/>
                <a:ext cx="938463" cy="3489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itchFamily="18" charset="0"/>
                  <a:cs typeface="Times New Roman" pitchFamily="18" charset="0"/>
                </a:endParaRPr>
              </a:p>
            </p:txBody>
          </p:sp>
        </p:grpSp>
        <p:sp>
          <p:nvSpPr>
            <p:cNvPr id="59" name="Rectangle 58"/>
            <p:cNvSpPr/>
            <p:nvPr/>
          </p:nvSpPr>
          <p:spPr>
            <a:xfrm>
              <a:off x="6807200" y="7487047"/>
              <a:ext cx="1785257" cy="387798"/>
            </a:xfrm>
            <a:prstGeom prst="rect">
              <a:avLst/>
            </a:prstGeom>
            <a:solidFill>
              <a:srgbClr val="FFFFFF">
                <a:alpha val="38039"/>
              </a:srgbClr>
            </a:solidFill>
          </p:spPr>
          <p:txBody>
            <a:bodyPr wrap="square">
              <a:spAutoFit/>
            </a:bodyPr>
            <a:lstStyle/>
            <a:p>
              <a:pPr algn="ctr"/>
              <a:r>
                <a:rPr lang="en-US" sz="1500" dirty="0">
                  <a:latin typeface="Times New Roman" pitchFamily="18" charset="0"/>
                  <a:cs typeface="Times New Roman" pitchFamily="18" charset="0"/>
                </a:rPr>
                <a:t>Location Graph</a:t>
              </a:r>
            </a:p>
          </p:txBody>
        </p:sp>
        <p:sp>
          <p:nvSpPr>
            <p:cNvPr id="66" name="Rectangle 65"/>
            <p:cNvSpPr/>
            <p:nvPr/>
          </p:nvSpPr>
          <p:spPr>
            <a:xfrm>
              <a:off x="5370277" y="6790697"/>
              <a:ext cx="1407885" cy="664797"/>
            </a:xfrm>
            <a:prstGeom prst="rect">
              <a:avLst/>
            </a:prstGeom>
          </p:spPr>
          <p:txBody>
            <a:bodyPr wrap="square">
              <a:spAutoFit/>
            </a:bodyPr>
            <a:lstStyle/>
            <a:p>
              <a:pPr algn="ctr"/>
              <a:r>
                <a:rPr lang="en-US" sz="1500" dirty="0">
                  <a:latin typeface="Times New Roman" pitchFamily="18" charset="0"/>
                  <a:cs typeface="Times New Roman" pitchFamily="18" charset="0"/>
                </a:rPr>
                <a:t>Location Correlation</a:t>
              </a:r>
            </a:p>
          </p:txBody>
        </p:sp>
      </p:grpSp>
      <p:grpSp>
        <p:nvGrpSpPr>
          <p:cNvPr id="75" name="Group 74"/>
          <p:cNvGrpSpPr/>
          <p:nvPr/>
        </p:nvGrpSpPr>
        <p:grpSpPr>
          <a:xfrm>
            <a:off x="890511" y="4960254"/>
            <a:ext cx="3487964" cy="839102"/>
            <a:chOff x="1068613" y="6790697"/>
            <a:chExt cx="4185557" cy="1006923"/>
          </a:xfrm>
        </p:grpSpPr>
        <p:pic>
          <p:nvPicPr>
            <p:cNvPr id="1024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5497" y="6790697"/>
              <a:ext cx="3867150" cy="619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3" name="Rectangle 72"/>
            <p:cNvSpPr/>
            <p:nvPr/>
          </p:nvSpPr>
          <p:spPr>
            <a:xfrm>
              <a:off x="1068613" y="7409822"/>
              <a:ext cx="4185557" cy="387798"/>
            </a:xfrm>
            <a:prstGeom prst="rect">
              <a:avLst/>
            </a:prstGeom>
          </p:spPr>
          <p:txBody>
            <a:bodyPr wrap="square">
              <a:spAutoFit/>
            </a:bodyPr>
            <a:lstStyle/>
            <a:p>
              <a:pPr algn="ctr"/>
              <a:r>
                <a:rPr lang="en-US" sz="1500" dirty="0">
                  <a:latin typeface="Times New Roman" pitchFamily="18" charset="0"/>
                  <a:cs typeface="Times New Roman" pitchFamily="18" charset="0"/>
                </a:rPr>
                <a:t>Location-tagged user-generated content</a:t>
              </a:r>
            </a:p>
          </p:txBody>
        </p:sp>
      </p:grpSp>
      <p:grpSp>
        <p:nvGrpSpPr>
          <p:cNvPr id="18" name="Group 17"/>
          <p:cNvGrpSpPr/>
          <p:nvPr/>
        </p:nvGrpSpPr>
        <p:grpSpPr>
          <a:xfrm>
            <a:off x="945815" y="3500842"/>
            <a:ext cx="3169023" cy="1223210"/>
            <a:chOff x="1134978" y="4584017"/>
            <a:chExt cx="3802827" cy="1467852"/>
          </a:xfrm>
          <a:solidFill>
            <a:srgbClr val="FFFFCC"/>
          </a:solidFill>
        </p:grpSpPr>
        <p:sp>
          <p:nvSpPr>
            <p:cNvPr id="19" name="Oval 18"/>
            <p:cNvSpPr/>
            <p:nvPr/>
          </p:nvSpPr>
          <p:spPr>
            <a:xfrm>
              <a:off x="2490538" y="4716366"/>
              <a:ext cx="553452" cy="204537"/>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itchFamily="18" charset="0"/>
                <a:cs typeface="Times New Roman" pitchFamily="18" charset="0"/>
              </a:endParaRPr>
            </a:p>
          </p:txBody>
        </p:sp>
        <p:sp>
          <p:nvSpPr>
            <p:cNvPr id="20" name="Oval 19"/>
            <p:cNvSpPr/>
            <p:nvPr/>
          </p:nvSpPr>
          <p:spPr>
            <a:xfrm>
              <a:off x="2005272" y="5157517"/>
              <a:ext cx="533400" cy="304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itchFamily="18" charset="0"/>
                <a:cs typeface="Times New Roman" pitchFamily="18" charset="0"/>
              </a:endParaRPr>
            </a:p>
          </p:txBody>
        </p:sp>
        <p:sp>
          <p:nvSpPr>
            <p:cNvPr id="21" name="Oval 20"/>
            <p:cNvSpPr/>
            <p:nvPr/>
          </p:nvSpPr>
          <p:spPr>
            <a:xfrm>
              <a:off x="2803357" y="5714984"/>
              <a:ext cx="685800" cy="336885"/>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itchFamily="18" charset="0"/>
                <a:cs typeface="Times New Roman" pitchFamily="18" charset="0"/>
              </a:endParaRPr>
            </a:p>
          </p:txBody>
        </p:sp>
        <p:sp>
          <p:nvSpPr>
            <p:cNvPr id="22" name="Oval 21"/>
            <p:cNvSpPr/>
            <p:nvPr/>
          </p:nvSpPr>
          <p:spPr>
            <a:xfrm>
              <a:off x="4022057" y="4584017"/>
              <a:ext cx="565484" cy="2286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itchFamily="18" charset="0"/>
                <a:cs typeface="Times New Roman" pitchFamily="18" charset="0"/>
              </a:endParaRPr>
            </a:p>
          </p:txBody>
        </p:sp>
        <p:sp>
          <p:nvSpPr>
            <p:cNvPr id="23" name="Oval 22"/>
            <p:cNvSpPr/>
            <p:nvPr/>
          </p:nvSpPr>
          <p:spPr>
            <a:xfrm>
              <a:off x="4252005" y="5349907"/>
              <a:ext cx="685800" cy="348916"/>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itchFamily="18" charset="0"/>
                <a:cs typeface="Times New Roman" pitchFamily="18" charset="0"/>
              </a:endParaRPr>
            </a:p>
          </p:txBody>
        </p:sp>
        <p:sp>
          <p:nvSpPr>
            <p:cNvPr id="24" name="Oval 23"/>
            <p:cNvSpPr/>
            <p:nvPr/>
          </p:nvSpPr>
          <p:spPr>
            <a:xfrm>
              <a:off x="3152281" y="5065279"/>
              <a:ext cx="685800" cy="312821"/>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itchFamily="18" charset="0"/>
                <a:cs typeface="Times New Roman" pitchFamily="18" charset="0"/>
              </a:endParaRPr>
            </a:p>
          </p:txBody>
        </p:sp>
        <p:sp>
          <p:nvSpPr>
            <p:cNvPr id="25" name="Oval 24"/>
            <p:cNvSpPr/>
            <p:nvPr/>
          </p:nvSpPr>
          <p:spPr>
            <a:xfrm>
              <a:off x="1134978" y="5694932"/>
              <a:ext cx="533400" cy="304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itchFamily="18" charset="0"/>
                <a:cs typeface="Times New Roman" pitchFamily="18" charset="0"/>
              </a:endParaRPr>
            </a:p>
          </p:txBody>
        </p:sp>
        <p:sp>
          <p:nvSpPr>
            <p:cNvPr id="26" name="Oval 25"/>
            <p:cNvSpPr/>
            <p:nvPr/>
          </p:nvSpPr>
          <p:spPr>
            <a:xfrm>
              <a:off x="1511968" y="4592033"/>
              <a:ext cx="533400" cy="172452"/>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itchFamily="18" charset="0"/>
                <a:cs typeface="Times New Roman" pitchFamily="18" charset="0"/>
              </a:endParaRPr>
            </a:p>
          </p:txBody>
        </p:sp>
      </p:grpSp>
    </p:spTree>
    <p:extLst>
      <p:ext uri="{BB962C8B-B14F-4D97-AF65-F5344CB8AC3E}">
        <p14:creationId xmlns:p14="http://schemas.microsoft.com/office/powerpoint/2010/main" val="81431815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fade">
                                      <p:cBhvr>
                                        <p:cTn id="7" dur="500"/>
                                        <p:tgtEl>
                                          <p:spTgt spid="8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7"/>
                                        </p:tgtEl>
                                        <p:attrNameLst>
                                          <p:attrName>style.visibility</p:attrName>
                                        </p:attrNameLst>
                                      </p:cBhvr>
                                      <p:to>
                                        <p:strVal val="visible"/>
                                      </p:to>
                                    </p:set>
                                    <p:animEffect transition="in" filter="wipe(up)">
                                      <p:cBhvr>
                                        <p:cTn id="12" dur="500"/>
                                        <p:tgtEl>
                                          <p:spTgt spid="7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4"/>
                                        </p:tgtEl>
                                        <p:attrNameLst>
                                          <p:attrName>style.visibility</p:attrName>
                                        </p:attrNameLst>
                                      </p:cBhvr>
                                      <p:to>
                                        <p:strVal val="visible"/>
                                      </p:to>
                                    </p:set>
                                    <p:animEffect transition="in" filter="wipe(down)">
                                      <p:cBhvr>
                                        <p:cTn id="17" dur="500"/>
                                        <p:tgtEl>
                                          <p:spTgt spid="74"/>
                                        </p:tgtEl>
                                      </p:cBhvr>
                                    </p:animEffect>
                                  </p:childTnLst>
                                </p:cTn>
                              </p:par>
                              <p:par>
                                <p:cTn id="18" presetID="10" presetClass="entr" presetSubtype="0" fill="hold"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500"/>
                                        <p:tgtEl>
                                          <p:spTgt spid="7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wipe(left)">
                                      <p:cBhvr>
                                        <p:cTn id="25" dur="500"/>
                                        <p:tgtEl>
                                          <p:spTgt spid="47"/>
                                        </p:tgtEl>
                                      </p:cBhvr>
                                    </p:animEffect>
                                  </p:childTnLst>
                                </p:cTn>
                              </p:par>
                            </p:childTnLst>
                          </p:cTn>
                        </p:par>
                        <p:par>
                          <p:cTn id="26" fill="hold">
                            <p:stCondLst>
                              <p:cond delay="500"/>
                            </p:stCondLst>
                            <p:childTnLst>
                              <p:par>
                                <p:cTn id="27" presetID="22" presetClass="entr" presetSubtype="8" fill="hold" nodeType="afterEffect">
                                  <p:stCondLst>
                                    <p:cond delay="0"/>
                                  </p:stCondLst>
                                  <p:childTnLst>
                                    <p:set>
                                      <p:cBhvr>
                                        <p:cTn id="28" dur="1" fill="hold">
                                          <p:stCondLst>
                                            <p:cond delay="0"/>
                                          </p:stCondLst>
                                        </p:cTn>
                                        <p:tgtEl>
                                          <p:spTgt spid="43"/>
                                        </p:tgtEl>
                                        <p:attrNameLst>
                                          <p:attrName>style.visibility</p:attrName>
                                        </p:attrNameLst>
                                      </p:cBhvr>
                                      <p:to>
                                        <p:strVal val="visible"/>
                                      </p:to>
                                    </p:set>
                                    <p:animEffect transition="in" filter="wipe(left)">
                                      <p:cBhvr>
                                        <p:cTn id="29" dur="500"/>
                                        <p:tgtEl>
                                          <p:spTgt spid="43"/>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79"/>
                                        </p:tgtEl>
                                        <p:attrNameLst>
                                          <p:attrName>style.visibility</p:attrName>
                                        </p:attrNameLst>
                                      </p:cBhvr>
                                      <p:to>
                                        <p:strVal val="visible"/>
                                      </p:to>
                                    </p:set>
                                    <p:animEffect transition="in" filter="fade">
                                      <p:cBhvr>
                                        <p:cTn id="34" dur="500"/>
                                        <p:tgtEl>
                                          <p:spTgt spid="7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78"/>
                                        </p:tgtEl>
                                        <p:attrNameLst>
                                          <p:attrName>style.visibility</p:attrName>
                                        </p:attrNameLst>
                                      </p:cBhvr>
                                      <p:to>
                                        <p:strVal val="visible"/>
                                      </p:to>
                                    </p:set>
                                    <p:animEffect transition="in" filter="fade">
                                      <p:cBhvr>
                                        <p:cTn id="39" dur="500"/>
                                        <p:tgtEl>
                                          <p:spTgt spid="78"/>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58"/>
                                        </p:tgtEl>
                                        <p:attrNameLst>
                                          <p:attrName>style.visibility</p:attrName>
                                        </p:attrNameLst>
                                      </p:cBhvr>
                                      <p:to>
                                        <p:strVal val="visible"/>
                                      </p:to>
                                    </p:set>
                                    <p:animEffect transition="in" filter="fade">
                                      <p:cBhvr>
                                        <p:cTn id="44"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01595" y="914400"/>
            <a:ext cx="8380412" cy="553998"/>
          </a:xfrm>
        </p:spPr>
        <p:txBody>
          <a:bodyPr>
            <a:normAutofit fontScale="90000"/>
          </a:bodyPr>
          <a:lstStyle/>
          <a:p>
            <a:r>
              <a:rPr lang="en-US" altLang="zh-CN" dirty="0"/>
              <a:t>Research Philosophy </a:t>
            </a:r>
            <a:endParaRPr lang="zh-CN" altLang="en-US" dirty="0"/>
          </a:p>
        </p:txBody>
      </p:sp>
      <p:sp>
        <p:nvSpPr>
          <p:cNvPr id="6" name="Text Placeholder 5"/>
          <p:cNvSpPr>
            <a:spLocks noGrp="1"/>
          </p:cNvSpPr>
          <p:nvPr>
            <p:ph type="body" idx="1"/>
          </p:nvPr>
        </p:nvSpPr>
        <p:spPr>
          <a:xfrm>
            <a:off x="381000" y="1958546"/>
            <a:ext cx="8380412" cy="4366054"/>
          </a:xfrm>
        </p:spPr>
        <p:txBody>
          <a:bodyPr/>
          <a:lstStyle/>
          <a:p>
            <a:r>
              <a:rPr lang="en-US" altLang="zh-CN" dirty="0" smtClean="0"/>
              <a:t>Sharing</a:t>
            </a:r>
          </a:p>
          <a:p>
            <a:pPr lvl="1"/>
            <a:r>
              <a:rPr lang="en-US" altLang="zh-CN" sz="2300" dirty="0" smtClean="0"/>
              <a:t>Making sense of the </a:t>
            </a:r>
            <a:r>
              <a:rPr lang="en-US" altLang="zh-CN" sz="2300" dirty="0"/>
              <a:t>data</a:t>
            </a:r>
          </a:p>
          <a:p>
            <a:pPr lvl="1"/>
            <a:r>
              <a:rPr lang="en-US" altLang="zh-CN" sz="2300" dirty="0"/>
              <a:t>Effective and efficient information retrieval</a:t>
            </a:r>
          </a:p>
          <a:p>
            <a:pPr lvl="1"/>
            <a:r>
              <a:rPr lang="en-US" altLang="zh-CN" sz="2300" dirty="0"/>
              <a:t>……  </a:t>
            </a:r>
            <a:endParaRPr lang="zh-CN" altLang="en-US" sz="2300" dirty="0"/>
          </a:p>
        </p:txBody>
      </p:sp>
      <p:sp>
        <p:nvSpPr>
          <p:cNvPr id="4" name="Slide Number Placeholder 3"/>
          <p:cNvSpPr>
            <a:spLocks noGrp="1"/>
          </p:cNvSpPr>
          <p:nvPr>
            <p:ph type="sldNum" sz="quarter" idx="12"/>
          </p:nvPr>
        </p:nvSpPr>
        <p:spPr/>
        <p:txBody>
          <a:bodyPr/>
          <a:lstStyle/>
          <a:p>
            <a:pPr defTabSz="914363"/>
            <a:fld id="{B6F15528-21DE-4FAA-801E-634DDDAF4B2B}" type="slidenum">
              <a:rPr lang="en-US" sz="1200">
                <a:solidFill>
                  <a:prstClr val="black">
                    <a:tint val="75000"/>
                  </a:prstClr>
                </a:solidFill>
                <a:latin typeface="Calibri"/>
              </a:rPr>
              <a:pPr defTabSz="914363"/>
              <a:t>14</a:t>
            </a:fld>
            <a:endParaRPr lang="en-US" sz="1200">
              <a:solidFill>
                <a:prstClr val="black">
                  <a:tint val="75000"/>
                </a:prstClr>
              </a:solidFill>
              <a:latin typeface="Calibri"/>
            </a:endParaRPr>
          </a:p>
        </p:txBody>
      </p:sp>
      <p:pic>
        <p:nvPicPr>
          <p:cNvPr id="7172" name="Picture 4" descr="C:\Users\yuzheng\AppData\Local\Microsoft\Windows\Temporary Internet Files\Content.IE5\09AFBEHM\MC900303048[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39765" y="3978066"/>
            <a:ext cx="1880235" cy="19317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3070879"/>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zh-CN" altLang="en-US"/>
          </a:p>
        </p:txBody>
      </p:sp>
      <p:sp>
        <p:nvSpPr>
          <p:cNvPr id="3" name="Subtitle 2"/>
          <p:cNvSpPr>
            <a:spLocks noGrp="1"/>
          </p:cNvSpPr>
          <p:nvPr>
            <p:ph type="subTitle" idx="1"/>
          </p:nvPr>
        </p:nvSpPr>
        <p:spPr/>
        <p:txBody>
          <a:bodyPr/>
          <a:lstStyle/>
          <a:p>
            <a:endParaRPr lang="zh-CN" altLang="en-US"/>
          </a:p>
        </p:txBody>
      </p:sp>
      <p:sp>
        <p:nvSpPr>
          <p:cNvPr id="4" name="Slide Number Placeholder 3"/>
          <p:cNvSpPr>
            <a:spLocks noGrp="1"/>
          </p:cNvSpPr>
          <p:nvPr>
            <p:ph type="sldNum" sz="quarter" idx="12"/>
          </p:nvPr>
        </p:nvSpPr>
        <p:spPr/>
        <p:txBody>
          <a:bodyPr/>
          <a:lstStyle/>
          <a:p>
            <a:pPr defTabSz="914363"/>
            <a:fld id="{B6F15528-21DE-4FAA-801E-634DDDAF4B2B}" type="slidenum">
              <a:rPr lang="en-US">
                <a:solidFill>
                  <a:prstClr val="black">
                    <a:tint val="75000"/>
                  </a:prstClr>
                </a:solidFill>
                <a:latin typeface="Calibri"/>
              </a:rPr>
              <a:pPr defTabSz="914363"/>
              <a:t>15</a:t>
            </a:fld>
            <a:endParaRPr lang="en-US" dirty="0">
              <a:solidFill>
                <a:prstClr val="black">
                  <a:tint val="75000"/>
                </a:prstClr>
              </a:solidFill>
              <a:latin typeface="Calibri"/>
            </a:endParaRPr>
          </a:p>
        </p:txBody>
      </p:sp>
      <p:pic>
        <p:nvPicPr>
          <p:cNvPr id="5" name="Picture 2" descr="C:\Users\yuzheng\Desktop\geolife 0.jpg"/>
          <p:cNvPicPr>
            <a:picLocks noChangeAspect="1" noChangeArrowheads="1"/>
          </p:cNvPicPr>
          <p:nvPr/>
        </p:nvPicPr>
        <p:blipFill>
          <a:blip r:embed="rId3" cstate="print"/>
          <a:srcRect/>
          <a:stretch>
            <a:fillRect/>
          </a:stretch>
        </p:blipFill>
        <p:spPr bwMode="auto">
          <a:xfrm>
            <a:off x="1" y="1"/>
            <a:ext cx="9144000" cy="6857999"/>
          </a:xfrm>
          <a:prstGeom prst="rect">
            <a:avLst/>
          </a:prstGeom>
          <a:noFill/>
        </p:spPr>
      </p:pic>
      <p:pic>
        <p:nvPicPr>
          <p:cNvPr id="3075" name="Picture 3" descr="C:\Users\yuzheng\Desktop\image.png"/>
          <p:cNvPicPr>
            <a:picLocks noChangeAspect="1" noChangeArrowheads="1"/>
          </p:cNvPicPr>
          <p:nvPr/>
        </p:nvPicPr>
        <p:blipFill>
          <a:blip r:embed="rId4" cstate="print"/>
          <a:srcRect/>
          <a:stretch>
            <a:fillRect/>
          </a:stretch>
        </p:blipFill>
        <p:spPr bwMode="auto">
          <a:xfrm>
            <a:off x="5499073" y="3711882"/>
            <a:ext cx="2317750" cy="1767417"/>
          </a:xfrm>
          <a:prstGeom prst="rect">
            <a:avLst/>
          </a:prstGeom>
          <a:noFill/>
        </p:spPr>
      </p:pic>
      <p:pic>
        <p:nvPicPr>
          <p:cNvPr id="9" name="Picture 8" descr="car2left.png"/>
          <p:cNvPicPr>
            <a:picLocks noChangeAspect="1"/>
          </p:cNvPicPr>
          <p:nvPr/>
        </p:nvPicPr>
        <p:blipFill>
          <a:blip r:embed="rId5" cstate="print"/>
          <a:stretch>
            <a:fillRect/>
          </a:stretch>
        </p:blipFill>
        <p:spPr>
          <a:xfrm>
            <a:off x="7839293" y="5207002"/>
            <a:ext cx="337909" cy="337909"/>
          </a:xfrm>
          <a:prstGeom prst="rect">
            <a:avLst/>
          </a:prstGeom>
        </p:spPr>
      </p:pic>
      <p:pic>
        <p:nvPicPr>
          <p:cNvPr id="3076" name="Picture 4" descr="C:\Users\yuzheng\Desktop\image2.png"/>
          <p:cNvPicPr>
            <a:picLocks noChangeAspect="1" noChangeArrowheads="1"/>
          </p:cNvPicPr>
          <p:nvPr/>
        </p:nvPicPr>
        <p:blipFill>
          <a:blip r:embed="rId6" cstate="print"/>
          <a:srcRect/>
          <a:stretch>
            <a:fillRect/>
          </a:stretch>
        </p:blipFill>
        <p:spPr bwMode="auto">
          <a:xfrm>
            <a:off x="5485026" y="450274"/>
            <a:ext cx="1792819" cy="2709694"/>
          </a:xfrm>
          <a:prstGeom prst="rect">
            <a:avLst/>
          </a:prstGeom>
          <a:noFill/>
        </p:spPr>
      </p:pic>
      <p:pic>
        <p:nvPicPr>
          <p:cNvPr id="11" name="Picture 10" descr="walk2right.png"/>
          <p:cNvPicPr>
            <a:picLocks noChangeAspect="1"/>
          </p:cNvPicPr>
          <p:nvPr/>
        </p:nvPicPr>
        <p:blipFill>
          <a:blip r:embed="rId7" cstate="print"/>
          <a:stretch>
            <a:fillRect/>
          </a:stretch>
        </p:blipFill>
        <p:spPr>
          <a:xfrm>
            <a:off x="5726577" y="2944124"/>
            <a:ext cx="357878" cy="357878"/>
          </a:xfrm>
          <a:prstGeom prst="rect">
            <a:avLst/>
          </a:prstGeom>
        </p:spPr>
      </p:pic>
      <p:pic>
        <p:nvPicPr>
          <p:cNvPr id="3078" name="Picture 6" descr="C:\Users\yuzheng\Desktop\tips.jpg"/>
          <p:cNvPicPr>
            <a:picLocks noChangeAspect="1" noChangeArrowheads="1"/>
          </p:cNvPicPr>
          <p:nvPr/>
        </p:nvPicPr>
        <p:blipFill>
          <a:blip r:embed="rId8" cstate="print"/>
          <a:srcRect/>
          <a:stretch>
            <a:fillRect/>
          </a:stretch>
        </p:blipFill>
        <p:spPr bwMode="auto">
          <a:xfrm>
            <a:off x="3637782" y="929149"/>
            <a:ext cx="2723764" cy="966228"/>
          </a:xfrm>
          <a:prstGeom prst="rect">
            <a:avLst/>
          </a:prstGeom>
          <a:noFill/>
        </p:spPr>
      </p:pic>
      <p:grpSp>
        <p:nvGrpSpPr>
          <p:cNvPr id="14" name="Group 13"/>
          <p:cNvGrpSpPr/>
          <p:nvPr/>
        </p:nvGrpSpPr>
        <p:grpSpPr>
          <a:xfrm>
            <a:off x="2035793" y="1887941"/>
            <a:ext cx="1427736" cy="1535373"/>
            <a:chOff x="2442951" y="2265529"/>
            <a:chExt cx="1713283" cy="1842447"/>
          </a:xfrm>
        </p:grpSpPr>
        <p:pic>
          <p:nvPicPr>
            <p:cNvPr id="15" name="Picture 3" descr="C:\Users\yuzheng\Desktop\replay.jpg"/>
            <p:cNvPicPr>
              <a:picLocks noChangeAspect="1" noChangeArrowheads="1"/>
            </p:cNvPicPr>
            <p:nvPr/>
          </p:nvPicPr>
          <p:blipFill>
            <a:blip r:embed="rId9" cstate="print"/>
            <a:srcRect l="57808" t="45889"/>
            <a:stretch>
              <a:fillRect/>
            </a:stretch>
          </p:blipFill>
          <p:spPr bwMode="auto">
            <a:xfrm>
              <a:off x="2442951" y="2265529"/>
              <a:ext cx="1713283" cy="1842447"/>
            </a:xfrm>
            <a:prstGeom prst="rect">
              <a:avLst/>
            </a:prstGeom>
            <a:noFill/>
          </p:spPr>
        </p:pic>
        <p:sp>
          <p:nvSpPr>
            <p:cNvPr id="16" name="Rounded Rectangle 15"/>
            <p:cNvSpPr/>
            <p:nvPr/>
          </p:nvSpPr>
          <p:spPr>
            <a:xfrm>
              <a:off x="2654300" y="2352674"/>
              <a:ext cx="646050" cy="168275"/>
            </a:xfrm>
            <a:prstGeom prst="roundRect">
              <a:avLst/>
            </a:prstGeom>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00" b="1" dirty="0"/>
                <a:t>Replay</a:t>
              </a:r>
              <a:endParaRPr lang="zh-CN" altLang="en-US" sz="1000" b="1" dirty="0"/>
            </a:p>
          </p:txBody>
        </p:sp>
        <p:sp>
          <p:nvSpPr>
            <p:cNvPr id="17" name="Rounded Rectangle 16"/>
            <p:cNvSpPr/>
            <p:nvPr/>
          </p:nvSpPr>
          <p:spPr>
            <a:xfrm>
              <a:off x="3371850" y="2349500"/>
              <a:ext cx="505938" cy="1714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800" b="1" dirty="0"/>
                <a:t>Share</a:t>
              </a:r>
              <a:endParaRPr lang="zh-CN" altLang="en-US" sz="800" b="1" dirty="0"/>
            </a:p>
          </p:txBody>
        </p:sp>
      </p:grpSp>
      <p:sp>
        <p:nvSpPr>
          <p:cNvPr id="18" name="Rounded Rectangle 17"/>
          <p:cNvSpPr/>
          <p:nvPr/>
        </p:nvSpPr>
        <p:spPr>
          <a:xfrm>
            <a:off x="2210762" y="1949593"/>
            <a:ext cx="538375" cy="171307"/>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6197" tIns="38098" rIns="76197" bIns="38098" rtlCol="0" anchor="ctr"/>
          <a:lstStyle/>
          <a:p>
            <a:pPr algn="ctr"/>
            <a:endParaRPr lang="zh-CN" altLang="en-US" sz="1000" b="1" dirty="0"/>
          </a:p>
        </p:txBody>
      </p:sp>
      <p:sp>
        <p:nvSpPr>
          <p:cNvPr id="19" name="Rectangle 18"/>
          <p:cNvSpPr/>
          <p:nvPr/>
        </p:nvSpPr>
        <p:spPr>
          <a:xfrm>
            <a:off x="-2" y="6448586"/>
            <a:ext cx="6835255" cy="384721"/>
          </a:xfrm>
          <a:prstGeom prst="rect">
            <a:avLst/>
          </a:prstGeom>
          <a:solidFill>
            <a:schemeClr val="bg1"/>
          </a:solidFill>
        </p:spPr>
        <p:txBody>
          <a:bodyPr wrap="square" lIns="76197" tIns="38098" rIns="76197" bIns="38098">
            <a:spAutoFit/>
          </a:bodyPr>
          <a:lstStyle/>
          <a:p>
            <a:r>
              <a:rPr lang="en-US" altLang="zh-CN" sz="2000" dirty="0">
                <a:solidFill>
                  <a:srgbClr val="1D3FE9"/>
                </a:solidFill>
              </a:rPr>
              <a:t>Replay travel experiences on a map with a GPS trajectory</a:t>
            </a:r>
            <a:endParaRPr lang="zh-CN" altLang="en-US" sz="2000" dirty="0">
              <a:solidFill>
                <a:srgbClr val="1D3FE9"/>
              </a:solidFill>
            </a:endParaRPr>
          </a:p>
        </p:txBody>
      </p:sp>
      <p:sp>
        <p:nvSpPr>
          <p:cNvPr id="6" name="Freeform 5"/>
          <p:cNvSpPr/>
          <p:nvPr/>
        </p:nvSpPr>
        <p:spPr>
          <a:xfrm>
            <a:off x="2092476" y="1959428"/>
            <a:ext cx="7003143" cy="4402667"/>
          </a:xfrm>
          <a:custGeom>
            <a:avLst/>
            <a:gdLst>
              <a:gd name="connsiteX0" fmla="*/ 8403772 w 8403772"/>
              <a:gd name="connsiteY0" fmla="*/ 4209143 h 5283200"/>
              <a:gd name="connsiteX1" fmla="*/ 7402286 w 8403772"/>
              <a:gd name="connsiteY1" fmla="*/ 4238172 h 5283200"/>
              <a:gd name="connsiteX2" fmla="*/ 6981372 w 8403772"/>
              <a:gd name="connsiteY2" fmla="*/ 4223657 h 5283200"/>
              <a:gd name="connsiteX3" fmla="*/ 6400800 w 8403772"/>
              <a:gd name="connsiteY3" fmla="*/ 4194629 h 5283200"/>
              <a:gd name="connsiteX4" fmla="*/ 6052458 w 8403772"/>
              <a:gd name="connsiteY4" fmla="*/ 4180115 h 5283200"/>
              <a:gd name="connsiteX5" fmla="*/ 5602515 w 8403772"/>
              <a:gd name="connsiteY5" fmla="*/ 4238172 h 5283200"/>
              <a:gd name="connsiteX6" fmla="*/ 5588000 w 8403772"/>
              <a:gd name="connsiteY6" fmla="*/ 4281715 h 5283200"/>
              <a:gd name="connsiteX7" fmla="*/ 5588000 w 8403772"/>
              <a:gd name="connsiteY7" fmla="*/ 4789715 h 5283200"/>
              <a:gd name="connsiteX8" fmla="*/ 5631543 w 8403772"/>
              <a:gd name="connsiteY8" fmla="*/ 5080000 h 5283200"/>
              <a:gd name="connsiteX9" fmla="*/ 5660572 w 8403772"/>
              <a:gd name="connsiteY9" fmla="*/ 5123543 h 5283200"/>
              <a:gd name="connsiteX10" fmla="*/ 5689600 w 8403772"/>
              <a:gd name="connsiteY10" fmla="*/ 5225143 h 5283200"/>
              <a:gd name="connsiteX11" fmla="*/ 5704115 w 8403772"/>
              <a:gd name="connsiteY11" fmla="*/ 5268686 h 5283200"/>
              <a:gd name="connsiteX12" fmla="*/ 5747658 w 8403772"/>
              <a:gd name="connsiteY12" fmla="*/ 5283200 h 5283200"/>
              <a:gd name="connsiteX13" fmla="*/ 5834743 w 8403772"/>
              <a:gd name="connsiteY13" fmla="*/ 5268686 h 5283200"/>
              <a:gd name="connsiteX14" fmla="*/ 5863772 w 8403772"/>
              <a:gd name="connsiteY14" fmla="*/ 5225143 h 5283200"/>
              <a:gd name="connsiteX15" fmla="*/ 5907315 w 8403772"/>
              <a:gd name="connsiteY15" fmla="*/ 5080000 h 5283200"/>
              <a:gd name="connsiteX16" fmla="*/ 5892800 w 8403772"/>
              <a:gd name="connsiteY16" fmla="*/ 4630057 h 5283200"/>
              <a:gd name="connsiteX17" fmla="*/ 5820229 w 8403772"/>
              <a:gd name="connsiteY17" fmla="*/ 4499429 h 5283200"/>
              <a:gd name="connsiteX18" fmla="*/ 5747658 w 8403772"/>
              <a:gd name="connsiteY18" fmla="*/ 4426857 h 5283200"/>
              <a:gd name="connsiteX19" fmla="*/ 5704115 w 8403772"/>
              <a:gd name="connsiteY19" fmla="*/ 4412343 h 5283200"/>
              <a:gd name="connsiteX20" fmla="*/ 5617029 w 8403772"/>
              <a:gd name="connsiteY20" fmla="*/ 4368800 h 5283200"/>
              <a:gd name="connsiteX21" fmla="*/ 5558972 w 8403772"/>
              <a:gd name="connsiteY21" fmla="*/ 4325257 h 5283200"/>
              <a:gd name="connsiteX22" fmla="*/ 5457372 w 8403772"/>
              <a:gd name="connsiteY22" fmla="*/ 4296229 h 5283200"/>
              <a:gd name="connsiteX23" fmla="*/ 5370286 w 8403772"/>
              <a:gd name="connsiteY23" fmla="*/ 4267200 h 5283200"/>
              <a:gd name="connsiteX24" fmla="*/ 5326743 w 8403772"/>
              <a:gd name="connsiteY24" fmla="*/ 4252686 h 5283200"/>
              <a:gd name="connsiteX25" fmla="*/ 4673600 w 8403772"/>
              <a:gd name="connsiteY25" fmla="*/ 4223657 h 5283200"/>
              <a:gd name="connsiteX26" fmla="*/ 4659086 w 8403772"/>
              <a:gd name="connsiteY26" fmla="*/ 4136572 h 5283200"/>
              <a:gd name="connsiteX27" fmla="*/ 4644572 w 8403772"/>
              <a:gd name="connsiteY27" fmla="*/ 4093029 h 5283200"/>
              <a:gd name="connsiteX28" fmla="*/ 4630058 w 8403772"/>
              <a:gd name="connsiteY28" fmla="*/ 3904343 h 5283200"/>
              <a:gd name="connsiteX29" fmla="*/ 4615543 w 8403772"/>
              <a:gd name="connsiteY29" fmla="*/ 2801257 h 5283200"/>
              <a:gd name="connsiteX30" fmla="*/ 4644572 w 8403772"/>
              <a:gd name="connsiteY30" fmla="*/ 1901372 h 5283200"/>
              <a:gd name="connsiteX31" fmla="*/ 4659086 w 8403772"/>
              <a:gd name="connsiteY31" fmla="*/ 464457 h 5283200"/>
              <a:gd name="connsiteX32" fmla="*/ 4644572 w 8403772"/>
              <a:gd name="connsiteY32" fmla="*/ 232229 h 5283200"/>
              <a:gd name="connsiteX33" fmla="*/ 4630058 w 8403772"/>
              <a:gd name="connsiteY33" fmla="*/ 188686 h 5283200"/>
              <a:gd name="connsiteX34" fmla="*/ 4586515 w 8403772"/>
              <a:gd name="connsiteY34" fmla="*/ 159657 h 5283200"/>
              <a:gd name="connsiteX35" fmla="*/ 4557486 w 8403772"/>
              <a:gd name="connsiteY35" fmla="*/ 116115 h 5283200"/>
              <a:gd name="connsiteX36" fmla="*/ 4542972 w 8403772"/>
              <a:gd name="connsiteY36" fmla="*/ 72572 h 5283200"/>
              <a:gd name="connsiteX37" fmla="*/ 4455886 w 8403772"/>
              <a:gd name="connsiteY37" fmla="*/ 43543 h 5283200"/>
              <a:gd name="connsiteX38" fmla="*/ 3904343 w 8403772"/>
              <a:gd name="connsiteY38" fmla="*/ 14515 h 5283200"/>
              <a:gd name="connsiteX39" fmla="*/ 3265715 w 8403772"/>
              <a:gd name="connsiteY39" fmla="*/ 0 h 5283200"/>
              <a:gd name="connsiteX40" fmla="*/ 2148115 w 8403772"/>
              <a:gd name="connsiteY40" fmla="*/ 14515 h 5283200"/>
              <a:gd name="connsiteX41" fmla="*/ 2046515 w 8403772"/>
              <a:gd name="connsiteY41" fmla="*/ 130629 h 5283200"/>
              <a:gd name="connsiteX42" fmla="*/ 2002972 w 8403772"/>
              <a:gd name="connsiteY42" fmla="*/ 217715 h 5283200"/>
              <a:gd name="connsiteX43" fmla="*/ 1973943 w 8403772"/>
              <a:gd name="connsiteY43" fmla="*/ 319315 h 5283200"/>
              <a:gd name="connsiteX44" fmla="*/ 1944915 w 8403772"/>
              <a:gd name="connsiteY44" fmla="*/ 362857 h 5283200"/>
              <a:gd name="connsiteX45" fmla="*/ 1915886 w 8403772"/>
              <a:gd name="connsiteY45" fmla="*/ 478972 h 5283200"/>
              <a:gd name="connsiteX46" fmla="*/ 1901372 w 8403772"/>
              <a:gd name="connsiteY46" fmla="*/ 537029 h 5283200"/>
              <a:gd name="connsiteX47" fmla="*/ 1872343 w 8403772"/>
              <a:gd name="connsiteY47" fmla="*/ 624115 h 5283200"/>
              <a:gd name="connsiteX48" fmla="*/ 1843315 w 8403772"/>
              <a:gd name="connsiteY48" fmla="*/ 711200 h 5283200"/>
              <a:gd name="connsiteX49" fmla="*/ 1828800 w 8403772"/>
              <a:gd name="connsiteY49" fmla="*/ 754743 h 5283200"/>
              <a:gd name="connsiteX50" fmla="*/ 1799772 w 8403772"/>
              <a:gd name="connsiteY50" fmla="*/ 798286 h 5283200"/>
              <a:gd name="connsiteX51" fmla="*/ 1756229 w 8403772"/>
              <a:gd name="connsiteY51" fmla="*/ 928915 h 5283200"/>
              <a:gd name="connsiteX52" fmla="*/ 1712686 w 8403772"/>
              <a:gd name="connsiteY52" fmla="*/ 1016000 h 5283200"/>
              <a:gd name="connsiteX53" fmla="*/ 1625600 w 8403772"/>
              <a:gd name="connsiteY53" fmla="*/ 1045029 h 5283200"/>
              <a:gd name="connsiteX54" fmla="*/ 1582058 w 8403772"/>
              <a:gd name="connsiteY54" fmla="*/ 1059543 h 5283200"/>
              <a:gd name="connsiteX55" fmla="*/ 1233715 w 8403772"/>
              <a:gd name="connsiteY55" fmla="*/ 1045029 h 5283200"/>
              <a:gd name="connsiteX56" fmla="*/ 1146629 w 8403772"/>
              <a:gd name="connsiteY56" fmla="*/ 1030515 h 5283200"/>
              <a:gd name="connsiteX57" fmla="*/ 1103086 w 8403772"/>
              <a:gd name="connsiteY57" fmla="*/ 1001486 h 5283200"/>
              <a:gd name="connsiteX58" fmla="*/ 1088572 w 8403772"/>
              <a:gd name="connsiteY58" fmla="*/ 957943 h 5283200"/>
              <a:gd name="connsiteX59" fmla="*/ 1030515 w 8403772"/>
              <a:gd name="connsiteY59" fmla="*/ 856343 h 5283200"/>
              <a:gd name="connsiteX60" fmla="*/ 1016000 w 8403772"/>
              <a:gd name="connsiteY60" fmla="*/ 812800 h 5283200"/>
              <a:gd name="connsiteX61" fmla="*/ 986972 w 8403772"/>
              <a:gd name="connsiteY61" fmla="*/ 769257 h 5283200"/>
              <a:gd name="connsiteX62" fmla="*/ 928915 w 8403772"/>
              <a:gd name="connsiteY62" fmla="*/ 638629 h 5283200"/>
              <a:gd name="connsiteX63" fmla="*/ 841829 w 8403772"/>
              <a:gd name="connsiteY63" fmla="*/ 580572 h 5283200"/>
              <a:gd name="connsiteX64" fmla="*/ 798286 w 8403772"/>
              <a:gd name="connsiteY64" fmla="*/ 551543 h 5283200"/>
              <a:gd name="connsiteX65" fmla="*/ 754743 w 8403772"/>
              <a:gd name="connsiteY65" fmla="*/ 522515 h 5283200"/>
              <a:gd name="connsiteX66" fmla="*/ 638629 w 8403772"/>
              <a:gd name="connsiteY66" fmla="*/ 508000 h 5283200"/>
              <a:gd name="connsiteX67" fmla="*/ 537029 w 8403772"/>
              <a:gd name="connsiteY67" fmla="*/ 478972 h 5283200"/>
              <a:gd name="connsiteX68" fmla="*/ 493486 w 8403772"/>
              <a:gd name="connsiteY68" fmla="*/ 464457 h 5283200"/>
              <a:gd name="connsiteX69" fmla="*/ 0 w 8403772"/>
              <a:gd name="connsiteY69" fmla="*/ 449943 h 528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8403772" h="5283200">
                <a:moveTo>
                  <a:pt x="8403772" y="4209143"/>
                </a:moveTo>
                <a:lnTo>
                  <a:pt x="7402286" y="4238172"/>
                </a:lnTo>
                <a:cubicBezTo>
                  <a:pt x="7261898" y="4238172"/>
                  <a:pt x="7121648" y="4229268"/>
                  <a:pt x="6981372" y="4223657"/>
                </a:cubicBezTo>
                <a:lnTo>
                  <a:pt x="6400800" y="4194629"/>
                </a:lnTo>
                <a:lnTo>
                  <a:pt x="6052458" y="4180115"/>
                </a:lnTo>
                <a:cubicBezTo>
                  <a:pt x="5832950" y="4187684"/>
                  <a:pt x="5682223" y="4078756"/>
                  <a:pt x="5602515" y="4238172"/>
                </a:cubicBezTo>
                <a:cubicBezTo>
                  <a:pt x="5595673" y="4251856"/>
                  <a:pt x="5592838" y="4267201"/>
                  <a:pt x="5588000" y="4281715"/>
                </a:cubicBezTo>
                <a:cubicBezTo>
                  <a:pt x="5570117" y="4621498"/>
                  <a:pt x="5567148" y="4476940"/>
                  <a:pt x="5588000" y="4789715"/>
                </a:cubicBezTo>
                <a:cubicBezTo>
                  <a:pt x="5591004" y="4834780"/>
                  <a:pt x="5587211" y="5013502"/>
                  <a:pt x="5631543" y="5080000"/>
                </a:cubicBezTo>
                <a:lnTo>
                  <a:pt x="5660572" y="5123543"/>
                </a:lnTo>
                <a:cubicBezTo>
                  <a:pt x="5695378" y="5227965"/>
                  <a:pt x="5653142" y="5097542"/>
                  <a:pt x="5689600" y="5225143"/>
                </a:cubicBezTo>
                <a:cubicBezTo>
                  <a:pt x="5693803" y="5239854"/>
                  <a:pt x="5693297" y="5257868"/>
                  <a:pt x="5704115" y="5268686"/>
                </a:cubicBezTo>
                <a:cubicBezTo>
                  <a:pt x="5714933" y="5279504"/>
                  <a:pt x="5733144" y="5278362"/>
                  <a:pt x="5747658" y="5283200"/>
                </a:cubicBezTo>
                <a:cubicBezTo>
                  <a:pt x="5776686" y="5278362"/>
                  <a:pt x="5808421" y="5281847"/>
                  <a:pt x="5834743" y="5268686"/>
                </a:cubicBezTo>
                <a:cubicBezTo>
                  <a:pt x="5850345" y="5260885"/>
                  <a:pt x="5856687" y="5241084"/>
                  <a:pt x="5863772" y="5225143"/>
                </a:cubicBezTo>
                <a:cubicBezTo>
                  <a:pt x="5883961" y="5179718"/>
                  <a:pt x="5895253" y="5128246"/>
                  <a:pt x="5907315" y="5080000"/>
                </a:cubicBezTo>
                <a:cubicBezTo>
                  <a:pt x="5902477" y="4930019"/>
                  <a:pt x="5901612" y="4779857"/>
                  <a:pt x="5892800" y="4630057"/>
                </a:cubicBezTo>
                <a:cubicBezTo>
                  <a:pt x="5890328" y="4588029"/>
                  <a:pt x="5834154" y="4520316"/>
                  <a:pt x="5820229" y="4499429"/>
                </a:cubicBezTo>
                <a:cubicBezTo>
                  <a:pt x="5791202" y="4455888"/>
                  <a:pt x="5796036" y="4451047"/>
                  <a:pt x="5747658" y="4426857"/>
                </a:cubicBezTo>
                <a:cubicBezTo>
                  <a:pt x="5733974" y="4420015"/>
                  <a:pt x="5717799" y="4419185"/>
                  <a:pt x="5704115" y="4412343"/>
                </a:cubicBezTo>
                <a:cubicBezTo>
                  <a:pt x="5591561" y="4356067"/>
                  <a:pt x="5726483" y="4405286"/>
                  <a:pt x="5617029" y="4368800"/>
                </a:cubicBezTo>
                <a:cubicBezTo>
                  <a:pt x="5597677" y="4354286"/>
                  <a:pt x="5579975" y="4337259"/>
                  <a:pt x="5558972" y="4325257"/>
                </a:cubicBezTo>
                <a:cubicBezTo>
                  <a:pt x="5541002" y="4314988"/>
                  <a:pt x="5472255" y="4300694"/>
                  <a:pt x="5457372" y="4296229"/>
                </a:cubicBezTo>
                <a:cubicBezTo>
                  <a:pt x="5428064" y="4287436"/>
                  <a:pt x="5399315" y="4276876"/>
                  <a:pt x="5370286" y="4267200"/>
                </a:cubicBezTo>
                <a:cubicBezTo>
                  <a:pt x="5355772" y="4262362"/>
                  <a:pt x="5341949" y="4254376"/>
                  <a:pt x="5326743" y="4252686"/>
                </a:cubicBezTo>
                <a:cubicBezTo>
                  <a:pt x="5022942" y="4218931"/>
                  <a:pt x="5239909" y="4239389"/>
                  <a:pt x="4673600" y="4223657"/>
                </a:cubicBezTo>
                <a:cubicBezTo>
                  <a:pt x="4668762" y="4194629"/>
                  <a:pt x="4665470" y="4165300"/>
                  <a:pt x="4659086" y="4136572"/>
                </a:cubicBezTo>
                <a:cubicBezTo>
                  <a:pt x="4655767" y="4121637"/>
                  <a:pt x="4646470" y="4108210"/>
                  <a:pt x="4644572" y="4093029"/>
                </a:cubicBezTo>
                <a:cubicBezTo>
                  <a:pt x="4636748" y="4030435"/>
                  <a:pt x="4634896" y="3967238"/>
                  <a:pt x="4630058" y="3904343"/>
                </a:cubicBezTo>
                <a:cubicBezTo>
                  <a:pt x="4625220" y="3536648"/>
                  <a:pt x="4615543" y="3168984"/>
                  <a:pt x="4615543" y="2801257"/>
                </a:cubicBezTo>
                <a:cubicBezTo>
                  <a:pt x="4615543" y="2587872"/>
                  <a:pt x="4634923" y="2142592"/>
                  <a:pt x="4644572" y="1901372"/>
                </a:cubicBezTo>
                <a:cubicBezTo>
                  <a:pt x="4649410" y="1422400"/>
                  <a:pt x="4659086" y="943453"/>
                  <a:pt x="4659086" y="464457"/>
                </a:cubicBezTo>
                <a:cubicBezTo>
                  <a:pt x="4659086" y="386897"/>
                  <a:pt x="4652691" y="309363"/>
                  <a:pt x="4644572" y="232229"/>
                </a:cubicBezTo>
                <a:cubicBezTo>
                  <a:pt x="4642970" y="217014"/>
                  <a:pt x="4639615" y="200633"/>
                  <a:pt x="4630058" y="188686"/>
                </a:cubicBezTo>
                <a:cubicBezTo>
                  <a:pt x="4619161" y="175064"/>
                  <a:pt x="4601029" y="169333"/>
                  <a:pt x="4586515" y="159657"/>
                </a:cubicBezTo>
                <a:cubicBezTo>
                  <a:pt x="4576839" y="145143"/>
                  <a:pt x="4565287" y="131717"/>
                  <a:pt x="4557486" y="116115"/>
                </a:cubicBezTo>
                <a:cubicBezTo>
                  <a:pt x="4550644" y="102431"/>
                  <a:pt x="4555422" y="81465"/>
                  <a:pt x="4542972" y="72572"/>
                </a:cubicBezTo>
                <a:cubicBezTo>
                  <a:pt x="4518073" y="54787"/>
                  <a:pt x="4486443" y="45151"/>
                  <a:pt x="4455886" y="43543"/>
                </a:cubicBezTo>
                <a:cubicBezTo>
                  <a:pt x="4272038" y="33867"/>
                  <a:pt x="4088398" y="18698"/>
                  <a:pt x="3904343" y="14515"/>
                </a:cubicBezTo>
                <a:lnTo>
                  <a:pt x="3265715" y="0"/>
                </a:lnTo>
                <a:cubicBezTo>
                  <a:pt x="2893182" y="4838"/>
                  <a:pt x="2520418" y="554"/>
                  <a:pt x="2148115" y="14515"/>
                </a:cubicBezTo>
                <a:cubicBezTo>
                  <a:pt x="2108103" y="16015"/>
                  <a:pt x="2049129" y="122789"/>
                  <a:pt x="2046515" y="130629"/>
                </a:cubicBezTo>
                <a:cubicBezTo>
                  <a:pt x="2010030" y="240079"/>
                  <a:pt x="2059246" y="105165"/>
                  <a:pt x="2002972" y="217715"/>
                </a:cubicBezTo>
                <a:cubicBezTo>
                  <a:pt x="1974730" y="274200"/>
                  <a:pt x="2001843" y="254214"/>
                  <a:pt x="1973943" y="319315"/>
                </a:cubicBezTo>
                <a:cubicBezTo>
                  <a:pt x="1967072" y="335348"/>
                  <a:pt x="1954591" y="348343"/>
                  <a:pt x="1944915" y="362857"/>
                </a:cubicBezTo>
                <a:lnTo>
                  <a:pt x="1915886" y="478972"/>
                </a:lnTo>
                <a:cubicBezTo>
                  <a:pt x="1911048" y="498324"/>
                  <a:pt x="1907680" y="518105"/>
                  <a:pt x="1901372" y="537029"/>
                </a:cubicBezTo>
                <a:lnTo>
                  <a:pt x="1872343" y="624115"/>
                </a:lnTo>
                <a:lnTo>
                  <a:pt x="1843315" y="711200"/>
                </a:lnTo>
                <a:cubicBezTo>
                  <a:pt x="1838477" y="725714"/>
                  <a:pt x="1837287" y="742013"/>
                  <a:pt x="1828800" y="754743"/>
                </a:cubicBezTo>
                <a:lnTo>
                  <a:pt x="1799772" y="798286"/>
                </a:lnTo>
                <a:cubicBezTo>
                  <a:pt x="1772827" y="959962"/>
                  <a:pt x="1807251" y="826872"/>
                  <a:pt x="1756229" y="928915"/>
                </a:cubicBezTo>
                <a:cubicBezTo>
                  <a:pt x="1742568" y="956236"/>
                  <a:pt x="1742939" y="997092"/>
                  <a:pt x="1712686" y="1016000"/>
                </a:cubicBezTo>
                <a:cubicBezTo>
                  <a:pt x="1686738" y="1032217"/>
                  <a:pt x="1654629" y="1035353"/>
                  <a:pt x="1625600" y="1045029"/>
                </a:cubicBezTo>
                <a:lnTo>
                  <a:pt x="1582058" y="1059543"/>
                </a:lnTo>
                <a:cubicBezTo>
                  <a:pt x="1465944" y="1054705"/>
                  <a:pt x="1349673" y="1052759"/>
                  <a:pt x="1233715" y="1045029"/>
                </a:cubicBezTo>
                <a:cubicBezTo>
                  <a:pt x="1204351" y="1043071"/>
                  <a:pt x="1174548" y="1039821"/>
                  <a:pt x="1146629" y="1030515"/>
                </a:cubicBezTo>
                <a:cubicBezTo>
                  <a:pt x="1130080" y="1024999"/>
                  <a:pt x="1117600" y="1011162"/>
                  <a:pt x="1103086" y="1001486"/>
                </a:cubicBezTo>
                <a:cubicBezTo>
                  <a:pt x="1098248" y="986972"/>
                  <a:pt x="1095414" y="971627"/>
                  <a:pt x="1088572" y="957943"/>
                </a:cubicBezTo>
                <a:cubicBezTo>
                  <a:pt x="1015681" y="812161"/>
                  <a:pt x="1106861" y="1034483"/>
                  <a:pt x="1030515" y="856343"/>
                </a:cubicBezTo>
                <a:cubicBezTo>
                  <a:pt x="1024488" y="842281"/>
                  <a:pt x="1022842" y="826484"/>
                  <a:pt x="1016000" y="812800"/>
                </a:cubicBezTo>
                <a:cubicBezTo>
                  <a:pt x="1008199" y="797198"/>
                  <a:pt x="994057" y="785197"/>
                  <a:pt x="986972" y="769257"/>
                </a:cubicBezTo>
                <a:cubicBezTo>
                  <a:pt x="970265" y="731666"/>
                  <a:pt x="964746" y="669982"/>
                  <a:pt x="928915" y="638629"/>
                </a:cubicBezTo>
                <a:cubicBezTo>
                  <a:pt x="902659" y="615655"/>
                  <a:pt x="870858" y="599924"/>
                  <a:pt x="841829" y="580572"/>
                </a:cubicBezTo>
                <a:lnTo>
                  <a:pt x="798286" y="551543"/>
                </a:lnTo>
                <a:cubicBezTo>
                  <a:pt x="783772" y="541867"/>
                  <a:pt x="772052" y="524679"/>
                  <a:pt x="754743" y="522515"/>
                </a:cubicBezTo>
                <a:lnTo>
                  <a:pt x="638629" y="508000"/>
                </a:lnTo>
                <a:cubicBezTo>
                  <a:pt x="534207" y="473194"/>
                  <a:pt x="664630" y="515430"/>
                  <a:pt x="537029" y="478972"/>
                </a:cubicBezTo>
                <a:cubicBezTo>
                  <a:pt x="522318" y="474769"/>
                  <a:pt x="508761" y="465330"/>
                  <a:pt x="493486" y="464457"/>
                </a:cubicBezTo>
                <a:cubicBezTo>
                  <a:pt x="234206" y="449641"/>
                  <a:pt x="170502" y="449943"/>
                  <a:pt x="0" y="449943"/>
                </a:cubicBezTo>
              </a:path>
            </a:pathLst>
          </a:custGeom>
          <a:ln w="38100">
            <a:solidFill>
              <a:srgbClr val="C00000"/>
            </a:solidFill>
          </a:ln>
        </p:spPr>
        <p:style>
          <a:lnRef idx="1">
            <a:schemeClr val="accent1"/>
          </a:lnRef>
          <a:fillRef idx="0">
            <a:schemeClr val="accent1"/>
          </a:fillRef>
          <a:effectRef idx="0">
            <a:schemeClr val="accent1"/>
          </a:effectRef>
          <a:fontRef idx="minor">
            <a:schemeClr val="tx1"/>
          </a:fontRef>
        </p:style>
        <p:txBody>
          <a:bodyPr lIns="76197" tIns="38098" rIns="76197" bIns="38098" rtlCol="0" anchor="ctr"/>
          <a:lstStyle/>
          <a:p>
            <a:pPr algn="ctr"/>
            <a:endParaRPr lang="zh-CN" altLang="en-US"/>
          </a:p>
        </p:txBody>
      </p:sp>
    </p:spTree>
    <p:extLst>
      <p:ext uri="{BB962C8B-B14F-4D97-AF65-F5344CB8AC3E}">
        <p14:creationId xmlns:p14="http://schemas.microsoft.com/office/powerpoint/2010/main" val="1264625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xit" presetSubtype="0" fill="hold" grpId="0" nodeType="afterEffect">
                                  <p:stCondLst>
                                    <p:cond delay="0"/>
                                  </p:stCondLst>
                                  <p:childTnLst>
                                    <p:animEffect transition="out" filter="fade">
                                      <p:cBhvr>
                                        <p:cTn id="10" dur="500"/>
                                        <p:tgtEl>
                                          <p:spTgt spid="6"/>
                                        </p:tgtEl>
                                      </p:cBhvr>
                                    </p:animEffect>
                                    <p:set>
                                      <p:cBhvr>
                                        <p:cTn id="11" dur="1" fill="hold">
                                          <p:stCondLst>
                                            <p:cond delay="499"/>
                                          </p:stCondLst>
                                        </p:cTn>
                                        <p:tgtEl>
                                          <p:spTgt spid="6"/>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2000"/>
                                        <p:tgtEl>
                                          <p:spTgt spid="14"/>
                                        </p:tgtEl>
                                      </p:cBhvr>
                                    </p:animEffect>
                                  </p:childTnLst>
                                </p:cTn>
                              </p:par>
                            </p:childTnLst>
                          </p:cTn>
                        </p:par>
                        <p:par>
                          <p:cTn id="17" fill="hold">
                            <p:stCondLst>
                              <p:cond delay="2000"/>
                            </p:stCondLst>
                            <p:childTnLst>
                              <p:par>
                                <p:cTn id="18" presetID="10" presetClass="entr" presetSubtype="0" fill="hold" grpId="0"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500"/>
                                        <p:tgtEl>
                                          <p:spTgt spid="18"/>
                                        </p:tgtEl>
                                      </p:cBhvr>
                                    </p:animEffect>
                                  </p:childTnLst>
                                </p:cTn>
                              </p:par>
                            </p:childTnLst>
                          </p:cTn>
                        </p:par>
                        <p:par>
                          <p:cTn id="21" fill="hold">
                            <p:stCondLst>
                              <p:cond delay="2500"/>
                            </p:stCondLst>
                            <p:childTnLst>
                              <p:par>
                                <p:cTn id="22" presetID="10" presetClass="exit" presetSubtype="0" fill="hold" grpId="1" nodeType="afterEffect">
                                  <p:stCondLst>
                                    <p:cond delay="1500"/>
                                  </p:stCondLst>
                                  <p:childTnLst>
                                    <p:animEffect transition="out" filter="fade">
                                      <p:cBhvr>
                                        <p:cTn id="23" dur="2000"/>
                                        <p:tgtEl>
                                          <p:spTgt spid="18"/>
                                        </p:tgtEl>
                                      </p:cBhvr>
                                    </p:animEffect>
                                    <p:set>
                                      <p:cBhvr>
                                        <p:cTn id="24" dur="1" fill="hold">
                                          <p:stCondLst>
                                            <p:cond delay="1999"/>
                                          </p:stCondLst>
                                        </p:cTn>
                                        <p:tgtEl>
                                          <p:spTgt spid="18"/>
                                        </p:tgtEl>
                                        <p:attrNameLst>
                                          <p:attrName>style.visibility</p:attrName>
                                        </p:attrNameLst>
                                      </p:cBhvr>
                                      <p:to>
                                        <p:strVal val="hidden"/>
                                      </p:to>
                                    </p:set>
                                  </p:childTnLst>
                                </p:cTn>
                              </p:par>
                            </p:childTnLst>
                          </p:cTn>
                        </p:par>
                        <p:par>
                          <p:cTn id="25" fill="hold">
                            <p:stCondLst>
                              <p:cond delay="6000"/>
                            </p:stCondLst>
                            <p:childTnLst>
                              <p:par>
                                <p:cTn id="26" presetID="10" presetClass="exit" presetSubtype="0" fill="hold" nodeType="afterEffect">
                                  <p:stCondLst>
                                    <p:cond delay="0"/>
                                  </p:stCondLst>
                                  <p:childTnLst>
                                    <p:animEffect transition="out" filter="fade">
                                      <p:cBhvr>
                                        <p:cTn id="27" dur="500"/>
                                        <p:tgtEl>
                                          <p:spTgt spid="14"/>
                                        </p:tgtEl>
                                      </p:cBhvr>
                                    </p:animEffect>
                                    <p:set>
                                      <p:cBhvr>
                                        <p:cTn id="28" dur="1" fill="hold">
                                          <p:stCondLst>
                                            <p:cond delay="499"/>
                                          </p:stCondLst>
                                        </p:cTn>
                                        <p:tgtEl>
                                          <p:spTgt spid="14"/>
                                        </p:tgtEl>
                                        <p:attrNameLst>
                                          <p:attrName>style.visibility</p:attrName>
                                        </p:attrNameLst>
                                      </p:cBhvr>
                                      <p:to>
                                        <p:strVal val="hidden"/>
                                      </p:to>
                                    </p:set>
                                  </p:childTnLst>
                                </p:cTn>
                              </p:par>
                            </p:childTnLst>
                          </p:cTn>
                        </p:par>
                        <p:par>
                          <p:cTn id="29" fill="hold">
                            <p:stCondLst>
                              <p:cond delay="6500"/>
                            </p:stCondLst>
                            <p:childTnLst>
                              <p:par>
                                <p:cTn id="30" presetID="23" presetClass="entr" presetSubtype="16"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childTnLst>
                                </p:cTn>
                              </p:par>
                            </p:childTnLst>
                          </p:cTn>
                        </p:par>
                        <p:par>
                          <p:cTn id="34" fill="hold">
                            <p:stCondLst>
                              <p:cond delay="7000"/>
                            </p:stCondLst>
                            <p:childTnLst>
                              <p:par>
                                <p:cTn id="35" presetID="0" presetClass="path" presetSubtype="0" accel="50000" decel="50000" fill="hold" nodeType="afterEffect">
                                  <p:stCondLst>
                                    <p:cond delay="0"/>
                                  </p:stCondLst>
                                  <p:childTnLst>
                                    <p:animMotion origin="layout" path="M -0.02343 0.0108 C -0.02474 0.00964 -0.02589 0.00829 -0.0272 0.00752 C -0.02966 0.00598 -0.03486 0.00405 -0.03486 0.00405 C -0.0651 0.00791 -0.09563 0.00328 -0.12572 0.00926 C -0.12702 0.00984 -0.12847 0.00984 -0.12948 0.0108 C -0.13194 0.01312 -0.13585 0.01929 -0.13585 0.01929 C -0.13874 0.03028 -0.13758 0.03125 -0.13585 0.04282 C -0.13527 0.07504 -0.14655 0.11612 -0.12948 0.13889 C -0.12775 0.14564 -0.12558 0.1466 -0.12066 0.14892 C -0.11646 0.14699 -0.11487 0.14467 -0.11183 0.14043 C -0.11227 0.10957 -0.11241 0.0787 -0.11313 0.04784 C -0.11328 0.04089 -0.11906 0.03626 -0.12326 0.03433 C -0.13339 0.02083 -0.12109 0.03665 -0.13078 0.02604 C -0.13223 0.0245 -0.13426 0.02045 -0.13585 0.01929 C -0.137 0.01832 -0.13845 0.01832 -0.13961 0.01755 C -0.14091 0.01659 -0.14207 0.01543 -0.14337 0.01427 C -0.15972 0.01601 -0.17636 0.01562 -0.1927 0.01755 C -0.19531 0.01794 -0.20023 0.02102 -0.20023 0.02102 C -0.20587 0.01909 -0.20399 0.02102 -0.20659 0.01755 " pathEditMode="relative" ptsTypes="ffffffffffffffffffA">
                                      <p:cBhvr>
                                        <p:cTn id="36" dur="2000" fill="hold"/>
                                        <p:tgtEl>
                                          <p:spTgt spid="9"/>
                                        </p:tgtEl>
                                        <p:attrNameLst>
                                          <p:attrName>ppt_x</p:attrName>
                                          <p:attrName>ppt_y</p:attrName>
                                        </p:attrNameLst>
                                      </p:cBhvr>
                                    </p:animMotion>
                                  </p:childTnLst>
                                </p:cTn>
                              </p:par>
                            </p:childTnLst>
                          </p:cTn>
                        </p:par>
                        <p:par>
                          <p:cTn id="37" fill="hold">
                            <p:stCondLst>
                              <p:cond delay="9000"/>
                            </p:stCondLst>
                            <p:childTnLst>
                              <p:par>
                                <p:cTn id="38" presetID="23" presetClass="entr" presetSubtype="16" fill="hold" nodeType="afterEffect">
                                  <p:stCondLst>
                                    <p:cond delay="0"/>
                                  </p:stCondLst>
                                  <p:childTnLst>
                                    <p:set>
                                      <p:cBhvr>
                                        <p:cTn id="39" dur="1" fill="hold">
                                          <p:stCondLst>
                                            <p:cond delay="0"/>
                                          </p:stCondLst>
                                        </p:cTn>
                                        <p:tgtEl>
                                          <p:spTgt spid="3075"/>
                                        </p:tgtEl>
                                        <p:attrNameLst>
                                          <p:attrName>style.visibility</p:attrName>
                                        </p:attrNameLst>
                                      </p:cBhvr>
                                      <p:to>
                                        <p:strVal val="visible"/>
                                      </p:to>
                                    </p:set>
                                    <p:anim calcmode="lin" valueType="num">
                                      <p:cBhvr>
                                        <p:cTn id="40" dur="500" fill="hold"/>
                                        <p:tgtEl>
                                          <p:spTgt spid="3075"/>
                                        </p:tgtEl>
                                        <p:attrNameLst>
                                          <p:attrName>ppt_w</p:attrName>
                                        </p:attrNameLst>
                                      </p:cBhvr>
                                      <p:tavLst>
                                        <p:tav tm="0">
                                          <p:val>
                                            <p:fltVal val="0"/>
                                          </p:val>
                                        </p:tav>
                                        <p:tav tm="100000">
                                          <p:val>
                                            <p:strVal val="#ppt_w"/>
                                          </p:val>
                                        </p:tav>
                                      </p:tavLst>
                                    </p:anim>
                                    <p:anim calcmode="lin" valueType="num">
                                      <p:cBhvr>
                                        <p:cTn id="41" dur="500" fill="hold"/>
                                        <p:tgtEl>
                                          <p:spTgt spid="3075"/>
                                        </p:tgtEl>
                                        <p:attrNameLst>
                                          <p:attrName>ppt_h</p:attrName>
                                        </p:attrNameLst>
                                      </p:cBhvr>
                                      <p:tavLst>
                                        <p:tav tm="0">
                                          <p:val>
                                            <p:fltVal val="0"/>
                                          </p:val>
                                        </p:tav>
                                        <p:tav tm="100000">
                                          <p:val>
                                            <p:strVal val="#ppt_h"/>
                                          </p:val>
                                        </p:tav>
                                      </p:tavLst>
                                    </p:anim>
                                  </p:childTnLst>
                                </p:cTn>
                              </p:par>
                            </p:childTnLst>
                          </p:cTn>
                        </p:par>
                        <p:par>
                          <p:cTn id="42" fill="hold">
                            <p:stCondLst>
                              <p:cond delay="9500"/>
                            </p:stCondLst>
                            <p:childTnLst>
                              <p:par>
                                <p:cTn id="43" presetID="10" presetClass="exit" presetSubtype="0" fill="hold" nodeType="afterEffect">
                                  <p:stCondLst>
                                    <p:cond delay="1200"/>
                                  </p:stCondLst>
                                  <p:childTnLst>
                                    <p:animEffect transition="out" filter="fade">
                                      <p:cBhvr>
                                        <p:cTn id="44" dur="500"/>
                                        <p:tgtEl>
                                          <p:spTgt spid="3075"/>
                                        </p:tgtEl>
                                      </p:cBhvr>
                                    </p:animEffect>
                                    <p:set>
                                      <p:cBhvr>
                                        <p:cTn id="45" dur="1" fill="hold">
                                          <p:stCondLst>
                                            <p:cond delay="499"/>
                                          </p:stCondLst>
                                        </p:cTn>
                                        <p:tgtEl>
                                          <p:spTgt spid="3075"/>
                                        </p:tgtEl>
                                        <p:attrNameLst>
                                          <p:attrName>style.visibility</p:attrName>
                                        </p:attrNameLst>
                                      </p:cBhvr>
                                      <p:to>
                                        <p:strVal val="hidden"/>
                                      </p:to>
                                    </p:set>
                                  </p:childTnLst>
                                </p:cTn>
                              </p:par>
                            </p:childTnLst>
                          </p:cTn>
                        </p:par>
                        <p:par>
                          <p:cTn id="46" fill="hold">
                            <p:stCondLst>
                              <p:cond delay="11200"/>
                            </p:stCondLst>
                            <p:childTnLst>
                              <p:par>
                                <p:cTn id="47" presetID="0" presetClass="path" presetSubtype="0" accel="50000" decel="50000" fill="hold" nodeType="afterEffect">
                                  <p:stCondLst>
                                    <p:cond delay="0"/>
                                  </p:stCondLst>
                                  <p:childTnLst>
                                    <p:animMotion origin="layout" path="M -0.22482 0.01755 C -0.22381 -0.00482 -0.22772 -0.03492 -0.21614 -0.05826 C -0.21036 -0.09124 -0.21412 -0.12192 -0.21918 -0.15509 C -0.21484 -0.19966 -0.21455 -0.18634 -0.21918 -0.24402 C -0.22077 -0.26505 -0.23047 -0.28318 -0.23047 -0.30401 " pathEditMode="relative" rAng="0" ptsTypes="ffffA">
                                      <p:cBhvr>
                                        <p:cTn id="48" dur="2000" fill="hold"/>
                                        <p:tgtEl>
                                          <p:spTgt spid="9"/>
                                        </p:tgtEl>
                                        <p:attrNameLst>
                                          <p:attrName>ppt_x</p:attrName>
                                          <p:attrName>ppt_y</p:attrName>
                                        </p:attrNameLst>
                                      </p:cBhvr>
                                      <p:rCtr x="400" y="-16100"/>
                                    </p:animMotion>
                                  </p:childTnLst>
                                </p:cTn>
                              </p:par>
                            </p:childTnLst>
                          </p:cTn>
                        </p:par>
                        <p:par>
                          <p:cTn id="49" fill="hold">
                            <p:stCondLst>
                              <p:cond delay="13200"/>
                            </p:stCondLst>
                            <p:childTnLst>
                              <p:par>
                                <p:cTn id="50" presetID="23" presetClass="entr" presetSubtype="16" fill="hold" nodeType="afterEffect">
                                  <p:stCondLst>
                                    <p:cond delay="0"/>
                                  </p:stCondLst>
                                  <p:childTnLst>
                                    <p:set>
                                      <p:cBhvr>
                                        <p:cTn id="51" dur="1" fill="hold">
                                          <p:stCondLst>
                                            <p:cond delay="0"/>
                                          </p:stCondLst>
                                        </p:cTn>
                                        <p:tgtEl>
                                          <p:spTgt spid="3076"/>
                                        </p:tgtEl>
                                        <p:attrNameLst>
                                          <p:attrName>style.visibility</p:attrName>
                                        </p:attrNameLst>
                                      </p:cBhvr>
                                      <p:to>
                                        <p:strVal val="visible"/>
                                      </p:to>
                                    </p:set>
                                    <p:anim calcmode="lin" valueType="num">
                                      <p:cBhvr>
                                        <p:cTn id="52" dur="500" fill="hold"/>
                                        <p:tgtEl>
                                          <p:spTgt spid="3076"/>
                                        </p:tgtEl>
                                        <p:attrNameLst>
                                          <p:attrName>ppt_w</p:attrName>
                                        </p:attrNameLst>
                                      </p:cBhvr>
                                      <p:tavLst>
                                        <p:tav tm="0">
                                          <p:val>
                                            <p:fltVal val="0"/>
                                          </p:val>
                                        </p:tav>
                                        <p:tav tm="100000">
                                          <p:val>
                                            <p:strVal val="#ppt_w"/>
                                          </p:val>
                                        </p:tav>
                                      </p:tavLst>
                                    </p:anim>
                                    <p:anim calcmode="lin" valueType="num">
                                      <p:cBhvr>
                                        <p:cTn id="53" dur="500" fill="hold"/>
                                        <p:tgtEl>
                                          <p:spTgt spid="3076"/>
                                        </p:tgtEl>
                                        <p:attrNameLst>
                                          <p:attrName>ppt_h</p:attrName>
                                        </p:attrNameLst>
                                      </p:cBhvr>
                                      <p:tavLst>
                                        <p:tav tm="0">
                                          <p:val>
                                            <p:fltVal val="0"/>
                                          </p:val>
                                        </p:tav>
                                        <p:tav tm="100000">
                                          <p:val>
                                            <p:strVal val="#ppt_h"/>
                                          </p:val>
                                        </p:tav>
                                      </p:tavLst>
                                    </p:anim>
                                  </p:childTnLst>
                                </p:cTn>
                              </p:par>
                            </p:childTnLst>
                          </p:cTn>
                        </p:par>
                        <p:par>
                          <p:cTn id="54" fill="hold">
                            <p:stCondLst>
                              <p:cond delay="13700"/>
                            </p:stCondLst>
                            <p:childTnLst>
                              <p:par>
                                <p:cTn id="55" presetID="10" presetClass="exit" presetSubtype="0" fill="hold" nodeType="afterEffect">
                                  <p:stCondLst>
                                    <p:cond delay="1000"/>
                                  </p:stCondLst>
                                  <p:childTnLst>
                                    <p:animEffect transition="out" filter="fade">
                                      <p:cBhvr>
                                        <p:cTn id="56" dur="500"/>
                                        <p:tgtEl>
                                          <p:spTgt spid="3076"/>
                                        </p:tgtEl>
                                      </p:cBhvr>
                                    </p:animEffect>
                                    <p:set>
                                      <p:cBhvr>
                                        <p:cTn id="57" dur="1" fill="hold">
                                          <p:stCondLst>
                                            <p:cond delay="499"/>
                                          </p:stCondLst>
                                        </p:cTn>
                                        <p:tgtEl>
                                          <p:spTgt spid="3076"/>
                                        </p:tgtEl>
                                        <p:attrNameLst>
                                          <p:attrName>style.visibility</p:attrName>
                                        </p:attrNameLst>
                                      </p:cBhvr>
                                      <p:to>
                                        <p:strVal val="hidden"/>
                                      </p:to>
                                    </p:set>
                                  </p:childTnLst>
                                </p:cTn>
                              </p:par>
                            </p:childTnLst>
                          </p:cTn>
                        </p:par>
                        <p:par>
                          <p:cTn id="58" fill="hold">
                            <p:stCondLst>
                              <p:cond delay="15200"/>
                            </p:stCondLst>
                            <p:childTnLst>
                              <p:par>
                                <p:cTn id="59" presetID="10" presetClass="exit" presetSubtype="0" fill="hold" nodeType="afterEffect">
                                  <p:stCondLst>
                                    <p:cond delay="0"/>
                                  </p:stCondLst>
                                  <p:childTnLst>
                                    <p:animEffect transition="out" filter="fade">
                                      <p:cBhvr>
                                        <p:cTn id="60" dur="500"/>
                                        <p:tgtEl>
                                          <p:spTgt spid="9"/>
                                        </p:tgtEl>
                                      </p:cBhvr>
                                    </p:animEffect>
                                    <p:set>
                                      <p:cBhvr>
                                        <p:cTn id="61" dur="1" fill="hold">
                                          <p:stCondLst>
                                            <p:cond delay="499"/>
                                          </p:stCondLst>
                                        </p:cTn>
                                        <p:tgtEl>
                                          <p:spTgt spid="9"/>
                                        </p:tgtEl>
                                        <p:attrNameLst>
                                          <p:attrName>style.visibility</p:attrName>
                                        </p:attrNameLst>
                                      </p:cBhvr>
                                      <p:to>
                                        <p:strVal val="hidden"/>
                                      </p:to>
                                    </p:set>
                                  </p:childTnLst>
                                </p:cTn>
                              </p:par>
                            </p:childTnLst>
                          </p:cTn>
                        </p:par>
                        <p:par>
                          <p:cTn id="62" fill="hold">
                            <p:stCondLst>
                              <p:cond delay="15700"/>
                            </p:stCondLst>
                            <p:childTnLst>
                              <p:par>
                                <p:cTn id="63" presetID="10" presetClass="entr" presetSubtype="0" fill="hold"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fade">
                                      <p:cBhvr>
                                        <p:cTn id="65" dur="500"/>
                                        <p:tgtEl>
                                          <p:spTgt spid="11"/>
                                        </p:tgtEl>
                                      </p:cBhvr>
                                    </p:animEffect>
                                  </p:childTnLst>
                                </p:cTn>
                              </p:par>
                            </p:childTnLst>
                          </p:cTn>
                        </p:par>
                        <p:par>
                          <p:cTn id="66" fill="hold">
                            <p:stCondLst>
                              <p:cond delay="16200"/>
                            </p:stCondLst>
                            <p:childTnLst>
                              <p:par>
                                <p:cTn id="67" presetID="0" presetClass="path" presetSubtype="0" accel="50000" decel="50000" fill="hold" nodeType="afterEffect">
                                  <p:stCondLst>
                                    <p:cond delay="0"/>
                                  </p:stCondLst>
                                  <p:childTnLst>
                                    <p:animMotion origin="layout" path="M 0.00188 -0.0326 C -0.00376 -0.06192 0.00304 -0.0953 0.00565 -0.1252 C 0.00463 -0.14314 0.00709 -0.15008 -0.00318 -0.15895 C -0.00593 -0.16474 -0.00709 -0.16706 -0.012 -0.16898 C -0.01852 -0.17824 -0.03038 -0.17284 -0.03848 -0.17246 C -0.05656 -0.17149 -0.07465 -0.1713 -0.09273 -0.17072 C -0.11299 -0.16165 -0.09129 -0.17091 -0.14713 -0.16744 C -0.15017 -0.16725 -0.15292 -0.16416 -0.15596 -0.16397 C -0.16305 -0.16358 -0.17028 -0.16397 -0.17737 -0.16397 " pathEditMode="relative" ptsTypes="ffffffffA">
                                      <p:cBhvr>
                                        <p:cTn id="68" dur="2000" fill="hold"/>
                                        <p:tgtEl>
                                          <p:spTgt spid="11"/>
                                        </p:tgtEl>
                                        <p:attrNameLst>
                                          <p:attrName>ppt_x</p:attrName>
                                          <p:attrName>ppt_y</p:attrName>
                                        </p:attrNameLst>
                                      </p:cBhvr>
                                    </p:animMotion>
                                  </p:childTnLst>
                                </p:cTn>
                              </p:par>
                            </p:childTnLst>
                          </p:cTn>
                        </p:par>
                        <p:par>
                          <p:cTn id="69" fill="hold">
                            <p:stCondLst>
                              <p:cond delay="18200"/>
                            </p:stCondLst>
                            <p:childTnLst>
                              <p:par>
                                <p:cTn id="70" presetID="23" presetClass="entr" presetSubtype="16" fill="hold" nodeType="afterEffect">
                                  <p:stCondLst>
                                    <p:cond delay="0"/>
                                  </p:stCondLst>
                                  <p:childTnLst>
                                    <p:set>
                                      <p:cBhvr>
                                        <p:cTn id="71" dur="1" fill="hold">
                                          <p:stCondLst>
                                            <p:cond delay="0"/>
                                          </p:stCondLst>
                                        </p:cTn>
                                        <p:tgtEl>
                                          <p:spTgt spid="3078"/>
                                        </p:tgtEl>
                                        <p:attrNameLst>
                                          <p:attrName>style.visibility</p:attrName>
                                        </p:attrNameLst>
                                      </p:cBhvr>
                                      <p:to>
                                        <p:strVal val="visible"/>
                                      </p:to>
                                    </p:set>
                                    <p:anim calcmode="lin" valueType="num">
                                      <p:cBhvr>
                                        <p:cTn id="72" dur="500" fill="hold"/>
                                        <p:tgtEl>
                                          <p:spTgt spid="3078"/>
                                        </p:tgtEl>
                                        <p:attrNameLst>
                                          <p:attrName>ppt_w</p:attrName>
                                        </p:attrNameLst>
                                      </p:cBhvr>
                                      <p:tavLst>
                                        <p:tav tm="0">
                                          <p:val>
                                            <p:fltVal val="0"/>
                                          </p:val>
                                        </p:tav>
                                        <p:tav tm="100000">
                                          <p:val>
                                            <p:strVal val="#ppt_w"/>
                                          </p:val>
                                        </p:tav>
                                      </p:tavLst>
                                    </p:anim>
                                    <p:anim calcmode="lin" valueType="num">
                                      <p:cBhvr>
                                        <p:cTn id="73" dur="500" fill="hold"/>
                                        <p:tgtEl>
                                          <p:spTgt spid="3078"/>
                                        </p:tgtEl>
                                        <p:attrNameLst>
                                          <p:attrName>ppt_h</p:attrName>
                                        </p:attrNameLst>
                                      </p:cBhvr>
                                      <p:tavLst>
                                        <p:tav tm="0">
                                          <p:val>
                                            <p:fltVal val="0"/>
                                          </p:val>
                                        </p:tav>
                                        <p:tav tm="100000">
                                          <p:val>
                                            <p:strVal val="#ppt_h"/>
                                          </p:val>
                                        </p:tav>
                                      </p:tavLst>
                                    </p:anim>
                                  </p:childTnLst>
                                </p:cTn>
                              </p:par>
                            </p:childTnLst>
                          </p:cTn>
                        </p:par>
                        <p:par>
                          <p:cTn id="74" fill="hold">
                            <p:stCondLst>
                              <p:cond delay="18700"/>
                            </p:stCondLst>
                            <p:childTnLst>
                              <p:par>
                                <p:cTn id="75" presetID="23" presetClass="exit" presetSubtype="32" fill="hold" nodeType="afterEffect">
                                  <p:stCondLst>
                                    <p:cond delay="1500"/>
                                  </p:stCondLst>
                                  <p:childTnLst>
                                    <p:anim calcmode="lin" valueType="num">
                                      <p:cBhvr>
                                        <p:cTn id="76" dur="500"/>
                                        <p:tgtEl>
                                          <p:spTgt spid="3078"/>
                                        </p:tgtEl>
                                        <p:attrNameLst>
                                          <p:attrName>ppt_w</p:attrName>
                                        </p:attrNameLst>
                                      </p:cBhvr>
                                      <p:tavLst>
                                        <p:tav tm="0">
                                          <p:val>
                                            <p:strVal val="ppt_w"/>
                                          </p:val>
                                        </p:tav>
                                        <p:tav tm="100000">
                                          <p:val>
                                            <p:fltVal val="0"/>
                                          </p:val>
                                        </p:tav>
                                      </p:tavLst>
                                    </p:anim>
                                    <p:anim calcmode="lin" valueType="num">
                                      <p:cBhvr>
                                        <p:cTn id="77" dur="500"/>
                                        <p:tgtEl>
                                          <p:spTgt spid="3078"/>
                                        </p:tgtEl>
                                        <p:attrNameLst>
                                          <p:attrName>ppt_h</p:attrName>
                                        </p:attrNameLst>
                                      </p:cBhvr>
                                      <p:tavLst>
                                        <p:tav tm="0">
                                          <p:val>
                                            <p:strVal val="ppt_h"/>
                                          </p:val>
                                        </p:tav>
                                        <p:tav tm="100000">
                                          <p:val>
                                            <p:fltVal val="0"/>
                                          </p:val>
                                        </p:tav>
                                      </p:tavLst>
                                    </p:anim>
                                    <p:set>
                                      <p:cBhvr>
                                        <p:cTn id="78" dur="1" fill="hold">
                                          <p:stCondLst>
                                            <p:cond delay="499"/>
                                          </p:stCondLst>
                                        </p:cTn>
                                        <p:tgtEl>
                                          <p:spTgt spid="3078"/>
                                        </p:tgtEl>
                                        <p:attrNameLst>
                                          <p:attrName>style.visibility</p:attrName>
                                        </p:attrNameLst>
                                      </p:cBhvr>
                                      <p:to>
                                        <p:strVal val="hidden"/>
                                      </p:to>
                                    </p:set>
                                  </p:childTnLst>
                                </p:cTn>
                              </p:par>
                            </p:childTnLst>
                          </p:cTn>
                        </p:par>
                        <p:par>
                          <p:cTn id="79" fill="hold">
                            <p:stCondLst>
                              <p:cond delay="20700"/>
                            </p:stCondLst>
                            <p:childTnLst>
                              <p:par>
                                <p:cTn id="80" presetID="0" presetClass="path" presetSubtype="0" accel="50000" decel="50000" fill="hold" nodeType="afterEffect">
                                  <p:stCondLst>
                                    <p:cond delay="0"/>
                                  </p:stCondLst>
                                  <p:childTnLst>
                                    <p:animMotion origin="layout" path="M -0.17737 -0.16397 C -0.19025 -0.17612 -0.20949 -0.16763 -0.2228 -0.16706 C -0.22511 -0.1659 -0.22786 -0.16551 -0.23018 -0.16397 C -0.23524 -0.16088 -0.23842 -0.15297 -0.24305 -0.14854 C -0.24783 -0.13503 -0.24566 -0.13368 -0.24739 -0.11459 C -0.24869 -0.10089 -0.25434 -0.08816 -0.25607 -0.07446 C -0.25723 -0.06501 -0.25651 -0.05479 -0.26345 -0.05131 C -0.26852 -0.0409 -0.26287 -0.05112 -0.2688 -0.04514 C -0.27011 -0.04398 -0.27083 -0.04148 -0.27213 -0.04051 C -0.2743 -0.03897 -0.27864 -0.03743 -0.27864 -0.03723 C -0.27893 -0.03762 -0.28559 -0.03974 -0.28602 -0.04051 C -0.28863 -0.04321 -0.29051 -0.04669 -0.29253 -0.04977 C -0.29354 -0.05112 -0.2947 -0.05189 -0.29586 -0.05286 C -0.30208 -0.06617 -0.29383 -0.05054 -0.30121 -0.05903 C -0.30237 -0.06019 -0.30251 -0.0625 -0.30324 -0.06366 C -0.30801 -0.06945 -0.30859 -0.06925 -0.31308 -0.07138 C -0.31785 -0.08179 -0.31221 -0.07157 -0.31843 -0.07755 C -0.32277 -0.08179 -0.32682 -0.08719 -0.3313 -0.09144 C -0.34172 -0.10128 -0.36574 -0.10012 -0.37427 -0.1007 C -0.38455 -0.10552 -0.37847 -0.1034 -0.39265 -0.10533 C -0.39974 -0.1088 -0.39106 -0.10475 -0.40234 -0.10841 C -0.40335 -0.1088 -0.40538 -0.10996 -0.40538 -0.10976 " pathEditMode="relative" rAng="0" ptsTypes="fffffffffffffffffffffA">
                                      <p:cBhvr>
                                        <p:cTn id="81" dur="2000" fill="hold"/>
                                        <p:tgtEl>
                                          <p:spTgt spid="11"/>
                                        </p:tgtEl>
                                        <p:attrNameLst>
                                          <p:attrName>ppt_x</p:attrName>
                                          <p:attrName>ppt_y</p:attrName>
                                        </p:attrNameLst>
                                      </p:cBhvr>
                                      <p:rCtr x="-11400" y="5700"/>
                                    </p:animMotion>
                                  </p:childTnLst>
                                </p:cTn>
                              </p:par>
                            </p:childTnLst>
                          </p:cTn>
                        </p:par>
                        <p:par>
                          <p:cTn id="82" fill="hold">
                            <p:stCondLst>
                              <p:cond delay="22700"/>
                            </p:stCondLst>
                            <p:childTnLst>
                              <p:par>
                                <p:cTn id="83" presetID="10" presetClass="exit" presetSubtype="0" fill="hold" nodeType="afterEffect">
                                  <p:stCondLst>
                                    <p:cond delay="0"/>
                                  </p:stCondLst>
                                  <p:childTnLst>
                                    <p:animEffect transition="out" filter="fade">
                                      <p:cBhvr>
                                        <p:cTn id="84" dur="2000"/>
                                        <p:tgtEl>
                                          <p:spTgt spid="11"/>
                                        </p:tgtEl>
                                      </p:cBhvr>
                                    </p:animEffect>
                                    <p:set>
                                      <p:cBhvr>
                                        <p:cTn id="85" dur="1" fill="hold">
                                          <p:stCondLst>
                                            <p:cond delay="19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defTabSz="914363"/>
            <a:fld id="{B6F15528-21DE-4FAA-801E-634DDDAF4B2B}" type="slidenum">
              <a:rPr lang="en-US" sz="1200">
                <a:solidFill>
                  <a:prstClr val="black">
                    <a:tint val="75000"/>
                  </a:prstClr>
                </a:solidFill>
                <a:latin typeface="Calibri"/>
              </a:rPr>
              <a:pPr defTabSz="914363"/>
              <a:t>16</a:t>
            </a:fld>
            <a:endParaRPr lang="en-US" sz="1200">
              <a:solidFill>
                <a:prstClr val="black">
                  <a:tint val="75000"/>
                </a:prstClr>
              </a:solidFill>
              <a:latin typeface="Calibri"/>
            </a:endParaRPr>
          </a:p>
        </p:txBody>
      </p:sp>
      <p:pic>
        <p:nvPicPr>
          <p:cNvPr id="7" name="Picture 19"/>
          <p:cNvPicPr>
            <a:picLocks noChangeAspect="1" noChangeArrowheads="1"/>
          </p:cNvPicPr>
          <p:nvPr/>
        </p:nvPicPr>
        <p:blipFill rotWithShape="1">
          <a:blip r:embed="rId3">
            <a:extLst>
              <a:ext uri="{28A0092B-C50C-407E-A947-70E740481C1C}">
                <a14:useLocalDpi xmlns:a14="http://schemas.microsoft.com/office/drawing/2010/main" val="0"/>
              </a:ext>
            </a:extLst>
          </a:blip>
          <a:srcRect r="35374" b="8255"/>
          <a:stretch/>
        </p:blipFill>
        <p:spPr bwMode="auto">
          <a:xfrm>
            <a:off x="1230113" y="1962319"/>
            <a:ext cx="5674745" cy="4358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5" name="Group 14"/>
          <p:cNvGrpSpPr/>
          <p:nvPr/>
        </p:nvGrpSpPr>
        <p:grpSpPr>
          <a:xfrm>
            <a:off x="3866402" y="1210199"/>
            <a:ext cx="1135063" cy="773906"/>
            <a:chOff x="3454207" y="1807028"/>
            <a:chExt cx="1362075" cy="928687"/>
          </a:xfrm>
        </p:grpSpPr>
        <p:sp>
          <p:nvSpPr>
            <p:cNvPr id="8" name="Rectangular Callout 7"/>
            <p:cNvSpPr/>
            <p:nvPr/>
          </p:nvSpPr>
          <p:spPr>
            <a:xfrm>
              <a:off x="3611370" y="2664278"/>
              <a:ext cx="1143000" cy="71437"/>
            </a:xfrm>
            <a:prstGeom prst="wedgeRectCallout">
              <a:avLst>
                <a:gd name="adj1" fmla="val 22792"/>
                <a:gd name="adj2" fmla="val 2019601"/>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AU">
                <a:solidFill>
                  <a:srgbClr val="FFFFFF"/>
                </a:solidFill>
                <a:cs typeface="Arial" charset="0"/>
              </a:endParaRPr>
            </a:p>
          </p:txBody>
        </p:sp>
        <p:pic>
          <p:nvPicPr>
            <p:cNvPr id="10" name="Picture 21" descr="http://t0.gstatic.com/images?q=tbn:WMnQaqHjSpRi1M:http://daily.swarthmore.edu/static/uploads/what-is-the-new-beijing/800px-beijing_national_stadium.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54207" y="1807028"/>
              <a:ext cx="1362075"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6" name="Group 15"/>
          <p:cNvGrpSpPr/>
          <p:nvPr/>
        </p:nvGrpSpPr>
        <p:grpSpPr>
          <a:xfrm>
            <a:off x="5895472" y="1244879"/>
            <a:ext cx="1083469" cy="745221"/>
            <a:chOff x="5054407" y="1841450"/>
            <a:chExt cx="1300163" cy="894265"/>
          </a:xfrm>
        </p:grpSpPr>
        <p:sp>
          <p:nvSpPr>
            <p:cNvPr id="9" name="Rectangular Callout 8"/>
            <p:cNvSpPr/>
            <p:nvPr/>
          </p:nvSpPr>
          <p:spPr>
            <a:xfrm>
              <a:off x="5211570" y="2664278"/>
              <a:ext cx="1143000" cy="71437"/>
            </a:xfrm>
            <a:prstGeom prst="wedgeRectCallout">
              <a:avLst>
                <a:gd name="adj1" fmla="val -22239"/>
                <a:gd name="adj2" fmla="val 73308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AU">
                <a:solidFill>
                  <a:srgbClr val="FFFFFF"/>
                </a:solidFill>
                <a:cs typeface="Arial" charset="0"/>
              </a:endParaRPr>
            </a:p>
          </p:txBody>
        </p:sp>
        <p:pic>
          <p:nvPicPr>
            <p:cNvPr id="12" name="Picture 31" descr="http://t3.gstatic.com/images?q=tbn:82Tf-S8yuT-7kM:http://eact-china.org/pic/festival/greatwall.jpg">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54407" y="1841450"/>
              <a:ext cx="1285875" cy="849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4" name="Group 13"/>
          <p:cNvGrpSpPr/>
          <p:nvPr/>
        </p:nvGrpSpPr>
        <p:grpSpPr>
          <a:xfrm>
            <a:off x="1745766" y="1247944"/>
            <a:ext cx="1096698" cy="773906"/>
            <a:chOff x="1968307" y="1807028"/>
            <a:chExt cx="1316038" cy="928687"/>
          </a:xfrm>
        </p:grpSpPr>
        <p:pic>
          <p:nvPicPr>
            <p:cNvPr id="11" name="Picture 25" descr="http://t1.gstatic.com/images?q=tbn:OzrZ1ElxB-2tcM:http://flighttochina.net/wp-content/uploads/2007/10/thetempleofheaven.jpg">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68307" y="1807028"/>
              <a:ext cx="1316038" cy="881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ular Callout 12"/>
            <p:cNvSpPr/>
            <p:nvPr/>
          </p:nvSpPr>
          <p:spPr>
            <a:xfrm>
              <a:off x="2039745" y="2664278"/>
              <a:ext cx="1143000" cy="71437"/>
            </a:xfrm>
            <a:prstGeom prst="wedgeRectCallout">
              <a:avLst>
                <a:gd name="adj1" fmla="val 107013"/>
                <a:gd name="adj2" fmla="val 226160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AU">
                <a:solidFill>
                  <a:srgbClr val="FFFFFF"/>
                </a:solidFill>
                <a:cs typeface="Arial" charset="0"/>
              </a:endParaRPr>
            </a:p>
          </p:txBody>
        </p:sp>
      </p:grpSp>
    </p:spTree>
    <p:extLst>
      <p:ext uri="{BB962C8B-B14F-4D97-AF65-F5344CB8AC3E}">
        <p14:creationId xmlns:p14="http://schemas.microsoft.com/office/powerpoint/2010/main" val="84381622"/>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01595" y="838200"/>
            <a:ext cx="8380412" cy="553998"/>
          </a:xfrm>
        </p:spPr>
        <p:txBody>
          <a:bodyPr>
            <a:normAutofit fontScale="90000"/>
          </a:bodyPr>
          <a:lstStyle/>
          <a:p>
            <a:r>
              <a:rPr lang="en-US" altLang="zh-CN" dirty="0"/>
              <a:t>Research Philosophy </a:t>
            </a:r>
            <a:endParaRPr lang="zh-CN" altLang="en-US" dirty="0"/>
          </a:p>
        </p:txBody>
      </p:sp>
      <p:sp>
        <p:nvSpPr>
          <p:cNvPr id="6" name="Text Placeholder 5"/>
          <p:cNvSpPr>
            <a:spLocks noGrp="1"/>
          </p:cNvSpPr>
          <p:nvPr>
            <p:ph type="body" idx="1"/>
          </p:nvPr>
        </p:nvSpPr>
        <p:spPr>
          <a:xfrm>
            <a:off x="381000" y="1676400"/>
            <a:ext cx="8380412" cy="4366054"/>
          </a:xfrm>
        </p:spPr>
        <p:txBody>
          <a:bodyPr/>
          <a:lstStyle/>
          <a:p>
            <a:r>
              <a:rPr lang="en-US" altLang="zh-CN" dirty="0" smtClean="0"/>
              <a:t>Understanding</a:t>
            </a:r>
          </a:p>
          <a:p>
            <a:pPr lvl="1"/>
            <a:r>
              <a:rPr lang="en-US" altLang="zh-CN" sz="2300" dirty="0"/>
              <a:t>Understanding users</a:t>
            </a:r>
          </a:p>
          <a:p>
            <a:pPr lvl="1"/>
            <a:r>
              <a:rPr lang="en-US" altLang="zh-CN" sz="2300" dirty="0"/>
              <a:t>Understanding locations</a:t>
            </a:r>
          </a:p>
          <a:p>
            <a:pPr lvl="1"/>
            <a:r>
              <a:rPr lang="en-US" altLang="zh-CN" sz="2300" dirty="0"/>
              <a:t>Understanding events</a:t>
            </a:r>
            <a:endParaRPr lang="zh-CN" altLang="en-US" sz="2300" dirty="0"/>
          </a:p>
        </p:txBody>
      </p:sp>
      <p:sp>
        <p:nvSpPr>
          <p:cNvPr id="4" name="Slide Number Placeholder 3"/>
          <p:cNvSpPr>
            <a:spLocks noGrp="1"/>
          </p:cNvSpPr>
          <p:nvPr>
            <p:ph type="sldNum" sz="quarter" idx="12"/>
          </p:nvPr>
        </p:nvSpPr>
        <p:spPr/>
        <p:txBody>
          <a:bodyPr/>
          <a:lstStyle/>
          <a:p>
            <a:pPr defTabSz="914363"/>
            <a:fld id="{B6F15528-21DE-4FAA-801E-634DDDAF4B2B}" type="slidenum">
              <a:rPr lang="en-US" sz="1200">
                <a:solidFill>
                  <a:prstClr val="black">
                    <a:tint val="75000"/>
                  </a:prstClr>
                </a:solidFill>
                <a:latin typeface="Calibri"/>
              </a:rPr>
              <a:pPr defTabSz="914363"/>
              <a:t>17</a:t>
            </a:fld>
            <a:endParaRPr lang="en-US" sz="1200">
              <a:solidFill>
                <a:prstClr val="black">
                  <a:tint val="75000"/>
                </a:prstClr>
              </a:solidFill>
              <a:latin typeface="Calibri"/>
            </a:endParaRPr>
          </a:p>
        </p:txBody>
      </p:sp>
      <p:pic>
        <p:nvPicPr>
          <p:cNvPr id="12290" name="Picture 2" descr="C:\Users\yuzheng\Desktop\LBSN images\philosophy_brai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38838" y="3886523"/>
            <a:ext cx="1614778" cy="1942472"/>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p:cNvGrpSpPr/>
          <p:nvPr/>
        </p:nvGrpSpPr>
        <p:grpSpPr>
          <a:xfrm>
            <a:off x="5607652" y="1295400"/>
            <a:ext cx="2828844" cy="2273754"/>
            <a:chOff x="6691082" y="2392870"/>
            <a:chExt cx="3394613" cy="2728505"/>
          </a:xfrm>
        </p:grpSpPr>
        <p:pic>
          <p:nvPicPr>
            <p:cNvPr id="11" name="Picture 10" descr="userRel_3.bmp"/>
            <p:cNvPicPr/>
            <p:nvPr/>
          </p:nvPicPr>
          <p:blipFill>
            <a:blip r:embed="rId3" cstate="print"/>
            <a:stretch>
              <a:fillRect/>
            </a:stretch>
          </p:blipFill>
          <p:spPr>
            <a:xfrm>
              <a:off x="6782937" y="2408639"/>
              <a:ext cx="3302758" cy="2712736"/>
            </a:xfrm>
            <a:prstGeom prst="rect">
              <a:avLst/>
            </a:prstGeom>
            <a:ln w="1905">
              <a:solidFill>
                <a:schemeClr val="tx1"/>
              </a:solidFill>
            </a:ln>
          </p:spPr>
        </p:pic>
        <p:sp>
          <p:nvSpPr>
            <p:cNvPr id="9" name="Rectangle 8"/>
            <p:cNvSpPr/>
            <p:nvPr/>
          </p:nvSpPr>
          <p:spPr>
            <a:xfrm>
              <a:off x="6691082" y="2392870"/>
              <a:ext cx="1625604" cy="387798"/>
            </a:xfrm>
            <a:prstGeom prst="rect">
              <a:avLst/>
            </a:prstGeom>
          </p:spPr>
          <p:txBody>
            <a:bodyPr wrap="square">
              <a:spAutoFit/>
            </a:bodyPr>
            <a:lstStyle/>
            <a:p>
              <a:pPr algn="ctr"/>
              <a:r>
                <a:rPr lang="en-US" sz="1500" dirty="0">
                  <a:latin typeface="Times New Roman" pitchFamily="18" charset="0"/>
                  <a:cs typeface="Times New Roman" pitchFamily="18" charset="0"/>
                </a:rPr>
                <a:t>User Graph</a:t>
              </a:r>
            </a:p>
          </p:txBody>
        </p:sp>
      </p:grpSp>
      <p:grpSp>
        <p:nvGrpSpPr>
          <p:cNvPr id="13" name="Group 12"/>
          <p:cNvGrpSpPr/>
          <p:nvPr/>
        </p:nvGrpSpPr>
        <p:grpSpPr>
          <a:xfrm>
            <a:off x="5676570" y="3884071"/>
            <a:ext cx="2782673" cy="2122518"/>
            <a:chOff x="6773784" y="5327824"/>
            <a:chExt cx="3339208" cy="2547021"/>
          </a:xfrm>
        </p:grpSpPr>
        <p:pic>
          <p:nvPicPr>
            <p:cNvPr id="17" name="Picture 2"/>
            <p:cNvPicPr>
              <a:picLocks noChangeAspect="1" noChangeArrowheads="1"/>
            </p:cNvPicPr>
            <p:nvPr/>
          </p:nvPicPr>
          <p:blipFill>
            <a:blip r:embed="rId4" cstate="print"/>
            <a:srcRect/>
            <a:stretch>
              <a:fillRect/>
            </a:stretch>
          </p:blipFill>
          <p:spPr bwMode="auto">
            <a:xfrm>
              <a:off x="6773784" y="5327824"/>
              <a:ext cx="3339208" cy="2539189"/>
            </a:xfrm>
            <a:prstGeom prst="rect">
              <a:avLst/>
            </a:prstGeom>
            <a:noFill/>
            <a:ln w="9525">
              <a:solidFill>
                <a:schemeClr val="tx1"/>
              </a:solidFill>
              <a:miter lim="800000"/>
              <a:headEnd/>
              <a:tailEnd/>
            </a:ln>
            <a:effectLst/>
          </p:spPr>
        </p:pic>
        <p:sp>
          <p:nvSpPr>
            <p:cNvPr id="15" name="Rectangle 14"/>
            <p:cNvSpPr/>
            <p:nvPr/>
          </p:nvSpPr>
          <p:spPr>
            <a:xfrm>
              <a:off x="6807200" y="7487047"/>
              <a:ext cx="1785256" cy="387798"/>
            </a:xfrm>
            <a:prstGeom prst="rect">
              <a:avLst/>
            </a:prstGeom>
            <a:solidFill>
              <a:srgbClr val="FFFFFF">
                <a:alpha val="38039"/>
              </a:srgbClr>
            </a:solidFill>
          </p:spPr>
          <p:txBody>
            <a:bodyPr wrap="square">
              <a:spAutoFit/>
            </a:bodyPr>
            <a:lstStyle/>
            <a:p>
              <a:pPr algn="ctr"/>
              <a:r>
                <a:rPr lang="en-US" sz="1500" dirty="0">
                  <a:latin typeface="Times New Roman" pitchFamily="18" charset="0"/>
                  <a:cs typeface="Times New Roman" pitchFamily="18" charset="0"/>
                </a:rPr>
                <a:t>Location Graph</a:t>
              </a:r>
            </a:p>
          </p:txBody>
        </p:sp>
      </p:grpSp>
    </p:spTree>
    <p:extLst>
      <p:ext uri="{BB962C8B-B14F-4D97-AF65-F5344CB8AC3E}">
        <p14:creationId xmlns:p14="http://schemas.microsoft.com/office/powerpoint/2010/main" val="3102503159"/>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altLang="zh-CN" dirty="0"/>
              <a:t>Understanding </a:t>
            </a:r>
            <a:r>
              <a:rPr lang="en-US" altLang="zh-CN" dirty="0" smtClean="0"/>
              <a:t>Users (Chapter 8)</a:t>
            </a:r>
            <a:endParaRPr lang="zh-CN" altLang="en-US" dirty="0"/>
          </a:p>
        </p:txBody>
      </p:sp>
      <p:sp>
        <p:nvSpPr>
          <p:cNvPr id="4" name="Slide Number Placeholder 3"/>
          <p:cNvSpPr>
            <a:spLocks noGrp="1"/>
          </p:cNvSpPr>
          <p:nvPr>
            <p:ph type="sldNum" sz="quarter" idx="12"/>
          </p:nvPr>
        </p:nvSpPr>
        <p:spPr>
          <a:xfrm>
            <a:off x="7160108" y="6179080"/>
            <a:ext cx="1905000" cy="457200"/>
          </a:xfrm>
        </p:spPr>
        <p:txBody>
          <a:bodyPr/>
          <a:lstStyle/>
          <a:p>
            <a:pPr defTabSz="914363"/>
            <a:fld id="{B6F15528-21DE-4FAA-801E-634DDDAF4B2B}" type="slidenum">
              <a:rPr lang="en-US" sz="1200">
                <a:solidFill>
                  <a:prstClr val="black">
                    <a:tint val="75000"/>
                  </a:prstClr>
                </a:solidFill>
                <a:latin typeface="Calibri"/>
              </a:rPr>
              <a:pPr defTabSz="914363"/>
              <a:t>18</a:t>
            </a:fld>
            <a:endParaRPr lang="en-US" sz="1200">
              <a:solidFill>
                <a:prstClr val="black">
                  <a:tint val="75000"/>
                </a:prstClr>
              </a:solidFill>
              <a:latin typeface="Calibri"/>
            </a:endParaRPr>
          </a:p>
        </p:txBody>
      </p:sp>
      <p:pic>
        <p:nvPicPr>
          <p:cNvPr id="8" name="Picture 4" descr="C:\Users\yuzheng\Desktop\LBSN images\social-networkin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992" y="3797920"/>
            <a:ext cx="2258668" cy="169400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462762" y="2714075"/>
            <a:ext cx="2248079" cy="692498"/>
          </a:xfrm>
          <a:prstGeom prst="rect">
            <a:avLst/>
          </a:prstGeom>
        </p:spPr>
        <p:txBody>
          <a:bodyPr wrap="square" lIns="76197" tIns="38098" rIns="76197" bIns="38098">
            <a:spAutoFit/>
          </a:bodyPr>
          <a:lstStyle/>
          <a:p>
            <a:pPr algn="ctr"/>
            <a:r>
              <a:rPr lang="en-US" altLang="zh-CN" sz="2000" dirty="0">
                <a:solidFill>
                  <a:srgbClr val="3451E0"/>
                </a:solidFill>
              </a:rPr>
              <a:t>User similarity/</a:t>
            </a:r>
          </a:p>
          <a:p>
            <a:pPr algn="ctr"/>
            <a:r>
              <a:rPr lang="en-US" altLang="zh-CN" sz="2000" dirty="0">
                <a:solidFill>
                  <a:srgbClr val="3451E0"/>
                </a:solidFill>
              </a:rPr>
              <a:t>link prediction</a:t>
            </a:r>
          </a:p>
        </p:txBody>
      </p:sp>
      <p:sp>
        <p:nvSpPr>
          <p:cNvPr id="12" name="Rectangle 11"/>
          <p:cNvSpPr/>
          <p:nvPr/>
        </p:nvSpPr>
        <p:spPr>
          <a:xfrm>
            <a:off x="2881228" y="2742992"/>
            <a:ext cx="2637228" cy="692498"/>
          </a:xfrm>
          <a:prstGeom prst="rect">
            <a:avLst/>
          </a:prstGeom>
        </p:spPr>
        <p:txBody>
          <a:bodyPr wrap="square" lIns="76197" tIns="38098" rIns="76197" bIns="38098">
            <a:spAutoFit/>
          </a:bodyPr>
          <a:lstStyle/>
          <a:p>
            <a:pPr algn="ctr"/>
            <a:r>
              <a:rPr lang="en-US" altLang="zh-CN" sz="2000" dirty="0">
                <a:solidFill>
                  <a:srgbClr val="3451E0"/>
                </a:solidFill>
              </a:rPr>
              <a:t>Experts/Influencers detection</a:t>
            </a:r>
          </a:p>
        </p:txBody>
      </p:sp>
      <p:sp>
        <p:nvSpPr>
          <p:cNvPr id="13" name="Rectangle 12"/>
          <p:cNvSpPr/>
          <p:nvPr/>
        </p:nvSpPr>
        <p:spPr>
          <a:xfrm>
            <a:off x="5932251" y="2777765"/>
            <a:ext cx="2637228" cy="384721"/>
          </a:xfrm>
          <a:prstGeom prst="rect">
            <a:avLst/>
          </a:prstGeom>
        </p:spPr>
        <p:txBody>
          <a:bodyPr wrap="square" lIns="76197" tIns="38098" rIns="76197" bIns="38098">
            <a:spAutoFit/>
          </a:bodyPr>
          <a:lstStyle/>
          <a:p>
            <a:pPr algn="ctr"/>
            <a:r>
              <a:rPr lang="en-US" altLang="zh-CN" sz="2000" dirty="0">
                <a:solidFill>
                  <a:srgbClr val="3451E0"/>
                </a:solidFill>
              </a:rPr>
              <a:t>Community Discovery</a:t>
            </a:r>
          </a:p>
        </p:txBody>
      </p:sp>
      <p:pic>
        <p:nvPicPr>
          <p:cNvPr id="11270" name="Picture 6" descr="C:\Users\yuzheng\Desktop\LBSN images\community-2.gif"/>
          <p:cNvPicPr>
            <a:picLocks noChangeAspect="1" noChangeArrowheads="1"/>
          </p:cNvPicPr>
          <p:nvPr/>
        </p:nvPicPr>
        <p:blipFill rotWithShape="1">
          <a:blip r:embed="rId4">
            <a:extLst>
              <a:ext uri="{28A0092B-C50C-407E-A947-70E740481C1C}">
                <a14:useLocalDpi xmlns:a14="http://schemas.microsoft.com/office/drawing/2010/main" val="0"/>
              </a:ext>
            </a:extLst>
          </a:blip>
          <a:srcRect t="8332" b="4167"/>
          <a:stretch/>
        </p:blipFill>
        <p:spPr bwMode="auto">
          <a:xfrm>
            <a:off x="5637896" y="3734420"/>
            <a:ext cx="3240974" cy="1905000"/>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C:\Users\yuzheng\Desktop\LBSN images\socialnetwork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91197" y="3792425"/>
            <a:ext cx="2389695" cy="1792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0454905"/>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01595" y="838200"/>
            <a:ext cx="8380412" cy="553998"/>
          </a:xfrm>
        </p:spPr>
        <p:txBody>
          <a:bodyPr>
            <a:normAutofit fontScale="90000"/>
          </a:bodyPr>
          <a:lstStyle/>
          <a:p>
            <a:r>
              <a:rPr lang="en-US" altLang="zh-CN" dirty="0" smtClean="0"/>
              <a:t>Understanding</a:t>
            </a:r>
            <a:r>
              <a:rPr lang="zh-CN" altLang="en-US" dirty="0" smtClean="0"/>
              <a:t> </a:t>
            </a:r>
            <a:r>
              <a:rPr lang="en-US" altLang="zh-CN" dirty="0" smtClean="0"/>
              <a:t>Locations  (Chapter 9)</a:t>
            </a:r>
            <a:endParaRPr lang="zh-CN" altLang="en-US" dirty="0"/>
          </a:p>
        </p:txBody>
      </p:sp>
      <p:sp>
        <p:nvSpPr>
          <p:cNvPr id="6" name="Text Placeholder 5"/>
          <p:cNvSpPr>
            <a:spLocks noGrp="1"/>
          </p:cNvSpPr>
          <p:nvPr>
            <p:ph type="body" idx="1"/>
          </p:nvPr>
        </p:nvSpPr>
        <p:spPr>
          <a:xfrm>
            <a:off x="381000" y="1730596"/>
            <a:ext cx="8380412" cy="4366054"/>
          </a:xfrm>
        </p:spPr>
        <p:txBody>
          <a:bodyPr>
            <a:normAutofit/>
          </a:bodyPr>
          <a:lstStyle/>
          <a:p>
            <a:r>
              <a:rPr lang="en-US" altLang="zh-CN" sz="3000" dirty="0"/>
              <a:t>Generic recommendation</a:t>
            </a:r>
          </a:p>
          <a:p>
            <a:pPr lvl="1"/>
            <a:r>
              <a:rPr lang="en-US" altLang="zh-CN" sz="2300" dirty="0"/>
              <a:t>Most interesting locations and travel routes/sequences</a:t>
            </a:r>
          </a:p>
          <a:p>
            <a:pPr lvl="1"/>
            <a:r>
              <a:rPr lang="en-US" altLang="zh-CN" sz="2300" dirty="0"/>
              <a:t>Itinerary planning</a:t>
            </a:r>
          </a:p>
          <a:p>
            <a:pPr lvl="1"/>
            <a:r>
              <a:rPr lang="en-US" altLang="zh-CN" sz="2300" dirty="0"/>
              <a:t>Location-activity recommenders</a:t>
            </a:r>
          </a:p>
          <a:p>
            <a:r>
              <a:rPr lang="en-US" altLang="zh-CN" sz="2700" dirty="0"/>
              <a:t>Personalized recommendation</a:t>
            </a:r>
          </a:p>
          <a:p>
            <a:pPr lvl="1"/>
            <a:r>
              <a:rPr lang="en-US" altLang="zh-CN" sz="2300" dirty="0"/>
              <a:t>Location recommendations</a:t>
            </a:r>
          </a:p>
          <a:p>
            <a:pPr lvl="2"/>
            <a:r>
              <a:rPr lang="en-US" altLang="zh-CN" sz="1900" dirty="0"/>
              <a:t>User-based collaborative filtering model</a:t>
            </a:r>
          </a:p>
          <a:p>
            <a:pPr lvl="2"/>
            <a:r>
              <a:rPr lang="en-US" altLang="zh-CN" sz="1900" dirty="0"/>
              <a:t>Item-based collaborative filtering model</a:t>
            </a:r>
          </a:p>
          <a:p>
            <a:pPr lvl="1"/>
            <a:r>
              <a:rPr lang="en-US" altLang="zh-CN" sz="2300" dirty="0" smtClean="0"/>
              <a:t>Open challenges </a:t>
            </a:r>
            <a:endParaRPr lang="en-US" altLang="zh-CN" sz="2300" dirty="0"/>
          </a:p>
        </p:txBody>
      </p:sp>
      <p:sp>
        <p:nvSpPr>
          <p:cNvPr id="4" name="Slide Number Placeholder 3"/>
          <p:cNvSpPr>
            <a:spLocks noGrp="1"/>
          </p:cNvSpPr>
          <p:nvPr>
            <p:ph type="sldNum" sz="quarter" idx="12"/>
          </p:nvPr>
        </p:nvSpPr>
        <p:spPr/>
        <p:txBody>
          <a:bodyPr/>
          <a:lstStyle/>
          <a:p>
            <a:pPr defTabSz="914363"/>
            <a:fld id="{B6F15528-21DE-4FAA-801E-634DDDAF4B2B}" type="slidenum">
              <a:rPr lang="en-US" sz="1200">
                <a:solidFill>
                  <a:prstClr val="black">
                    <a:tint val="75000"/>
                  </a:prstClr>
                </a:solidFill>
                <a:latin typeface="Calibri"/>
              </a:rPr>
              <a:pPr defTabSz="914363"/>
              <a:t>19</a:t>
            </a:fld>
            <a:endParaRPr lang="en-US" sz="1200">
              <a:solidFill>
                <a:prstClr val="black">
                  <a:tint val="75000"/>
                </a:prstClr>
              </a:solidFill>
              <a:latin typeface="Calibri"/>
            </a:endParaRPr>
          </a:p>
        </p:txBody>
      </p:sp>
      <p:pic>
        <p:nvPicPr>
          <p:cNvPr id="10242" name="Picture 2" descr="C:\Users\yuzheng\Desktop\LBSN images\social-network-locatio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42306" y="3823794"/>
            <a:ext cx="2063139" cy="20631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0866904"/>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altLang="zh-CN" dirty="0" smtClean="0"/>
              <a:t>Outline </a:t>
            </a:r>
            <a:endParaRPr lang="en-US" dirty="0"/>
          </a:p>
        </p:txBody>
      </p:sp>
      <p:sp>
        <p:nvSpPr>
          <p:cNvPr id="3" name="Content Placeholder 2"/>
          <p:cNvSpPr>
            <a:spLocks noGrp="1"/>
          </p:cNvSpPr>
          <p:nvPr>
            <p:ph idx="1"/>
          </p:nvPr>
        </p:nvSpPr>
        <p:spPr>
          <a:xfrm>
            <a:off x="457200" y="1371600"/>
            <a:ext cx="8229600" cy="5105400"/>
          </a:xfrm>
        </p:spPr>
        <p:txBody>
          <a:bodyPr>
            <a:normAutofit/>
          </a:bodyPr>
          <a:lstStyle/>
          <a:p>
            <a:r>
              <a:rPr lang="en-US" sz="2400" b="1" dirty="0">
                <a:solidFill>
                  <a:srgbClr val="0C0CCA"/>
                </a:solidFill>
              </a:rPr>
              <a:t>Chapter </a:t>
            </a:r>
            <a:r>
              <a:rPr lang="en-US" sz="2400" b="1" dirty="0" smtClean="0">
                <a:solidFill>
                  <a:srgbClr val="0C0CCA"/>
                </a:solidFill>
              </a:rPr>
              <a:t>8 </a:t>
            </a:r>
            <a:r>
              <a:rPr lang="en-US" sz="2400" b="1" dirty="0">
                <a:solidFill>
                  <a:srgbClr val="0C0CCA"/>
                </a:solidFill>
              </a:rPr>
              <a:t>(Location-based social networks: Users)</a:t>
            </a:r>
          </a:p>
          <a:p>
            <a:pPr lvl="1"/>
            <a:r>
              <a:rPr lang="en-US" sz="2000" dirty="0" smtClean="0"/>
              <a:t>Concepts, definition, and research philosophy </a:t>
            </a:r>
          </a:p>
          <a:p>
            <a:pPr lvl="1"/>
            <a:r>
              <a:rPr lang="en-US" sz="2000" dirty="0" smtClean="0"/>
              <a:t>Modeling user location history</a:t>
            </a:r>
          </a:p>
          <a:p>
            <a:pPr lvl="1"/>
            <a:r>
              <a:rPr lang="en-US" sz="2000" dirty="0" smtClean="0"/>
              <a:t>Computing user similarity based on location history</a:t>
            </a:r>
          </a:p>
          <a:p>
            <a:pPr lvl="1"/>
            <a:r>
              <a:rPr lang="en-US" sz="2000" dirty="0" smtClean="0"/>
              <a:t>Friend recommendation and community discovery</a:t>
            </a:r>
          </a:p>
          <a:p>
            <a:r>
              <a:rPr lang="en-US" sz="2400" b="1" dirty="0">
                <a:solidFill>
                  <a:srgbClr val="0C0CCA"/>
                </a:solidFill>
              </a:rPr>
              <a:t>Chapter </a:t>
            </a:r>
            <a:r>
              <a:rPr lang="en-US" sz="2400" b="1" dirty="0" smtClean="0">
                <a:solidFill>
                  <a:srgbClr val="0C0CCA"/>
                </a:solidFill>
              </a:rPr>
              <a:t>9 </a:t>
            </a:r>
            <a:r>
              <a:rPr lang="en-US" sz="2400" b="1" dirty="0">
                <a:solidFill>
                  <a:srgbClr val="0C0CCA"/>
                </a:solidFill>
              </a:rPr>
              <a:t>(Location-based social networks: Locations)</a:t>
            </a:r>
          </a:p>
          <a:p>
            <a:pPr lvl="1"/>
            <a:r>
              <a:rPr lang="en-US" sz="2000" dirty="0" smtClean="0"/>
              <a:t>Generic travel recommendations</a:t>
            </a:r>
          </a:p>
          <a:p>
            <a:pPr lvl="2"/>
            <a:r>
              <a:rPr lang="en-US" sz="1600" dirty="0" smtClean="0"/>
              <a:t>Mining interesting locations and travel sequences</a:t>
            </a:r>
          </a:p>
          <a:p>
            <a:pPr lvl="2"/>
            <a:r>
              <a:rPr lang="en-US" sz="1600" dirty="0" smtClean="0"/>
              <a:t>Trip planning and itinerary recommendation </a:t>
            </a:r>
          </a:p>
          <a:p>
            <a:pPr lvl="2"/>
            <a:r>
              <a:rPr lang="en-US" sz="1600" dirty="0" smtClean="0"/>
              <a:t>Location-activity recommendation</a:t>
            </a:r>
          </a:p>
          <a:p>
            <a:pPr lvl="1"/>
            <a:r>
              <a:rPr lang="en-US" sz="2000" dirty="0" smtClean="0"/>
              <a:t>Personalized travel recommendation</a:t>
            </a:r>
          </a:p>
          <a:p>
            <a:pPr lvl="2"/>
            <a:r>
              <a:rPr lang="en-US" sz="1600" dirty="0" smtClean="0"/>
              <a:t>User-based collaborative filtering</a:t>
            </a:r>
          </a:p>
          <a:p>
            <a:pPr lvl="2"/>
            <a:r>
              <a:rPr lang="en-US" sz="1600" dirty="0" smtClean="0"/>
              <a:t>Item-based collaborative filtering</a:t>
            </a:r>
          </a:p>
          <a:p>
            <a:pPr lvl="2"/>
            <a:r>
              <a:rPr lang="en-US" sz="1600" dirty="0" smtClean="0"/>
              <a:t>Open challenges</a:t>
            </a:r>
          </a:p>
          <a:p>
            <a:pPr lvl="2"/>
            <a:endParaRPr lang="en-US" sz="1600" dirty="0"/>
          </a:p>
        </p:txBody>
      </p:sp>
    </p:spTree>
    <p:extLst>
      <p:ext uri="{BB962C8B-B14F-4D97-AF65-F5344CB8AC3E}">
        <p14:creationId xmlns:p14="http://schemas.microsoft.com/office/powerpoint/2010/main" val="29842025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70184" y="838200"/>
            <a:ext cx="8380412" cy="553998"/>
          </a:xfrm>
        </p:spPr>
        <p:txBody>
          <a:bodyPr>
            <a:normAutofit fontScale="90000"/>
          </a:bodyPr>
          <a:lstStyle/>
          <a:p>
            <a:r>
              <a:rPr lang="en-US" altLang="zh-CN" dirty="0" smtClean="0"/>
              <a:t>Understanding Events</a:t>
            </a:r>
            <a:endParaRPr lang="zh-CN" altLang="en-US" dirty="0"/>
          </a:p>
        </p:txBody>
      </p:sp>
      <p:sp>
        <p:nvSpPr>
          <p:cNvPr id="6" name="Text Placeholder 5"/>
          <p:cNvSpPr>
            <a:spLocks noGrp="1"/>
          </p:cNvSpPr>
          <p:nvPr>
            <p:ph type="body" idx="1"/>
          </p:nvPr>
        </p:nvSpPr>
        <p:spPr>
          <a:xfrm>
            <a:off x="349589" y="1730596"/>
            <a:ext cx="8380412" cy="4366054"/>
          </a:xfrm>
        </p:spPr>
        <p:txBody>
          <a:bodyPr>
            <a:normAutofit/>
          </a:bodyPr>
          <a:lstStyle/>
          <a:p>
            <a:r>
              <a:rPr lang="en-US" altLang="zh-CN" sz="3000" dirty="0"/>
              <a:t>Anomaly </a:t>
            </a:r>
          </a:p>
          <a:p>
            <a:r>
              <a:rPr lang="en-US" altLang="zh-CN" sz="3000" dirty="0"/>
              <a:t>Crowd Behavioral Patterns</a:t>
            </a:r>
            <a:endParaRPr lang="zh-CN" altLang="en-US" sz="3000" dirty="0"/>
          </a:p>
        </p:txBody>
      </p:sp>
      <p:sp>
        <p:nvSpPr>
          <p:cNvPr id="4" name="Slide Number Placeholder 3"/>
          <p:cNvSpPr>
            <a:spLocks noGrp="1"/>
          </p:cNvSpPr>
          <p:nvPr>
            <p:ph type="sldNum" sz="quarter" idx="12"/>
          </p:nvPr>
        </p:nvSpPr>
        <p:spPr/>
        <p:txBody>
          <a:bodyPr/>
          <a:lstStyle/>
          <a:p>
            <a:pPr defTabSz="914363"/>
            <a:fld id="{B6F15528-21DE-4FAA-801E-634DDDAF4B2B}" type="slidenum">
              <a:rPr lang="en-US" sz="1200">
                <a:solidFill>
                  <a:prstClr val="black">
                    <a:tint val="75000"/>
                  </a:prstClr>
                </a:solidFill>
                <a:latin typeface="Calibri"/>
              </a:rPr>
              <a:pPr defTabSz="914363"/>
              <a:t>20</a:t>
            </a:fld>
            <a:endParaRPr lang="en-US" sz="1200">
              <a:solidFill>
                <a:prstClr val="black">
                  <a:tint val="75000"/>
                </a:prstClr>
              </a:solidFill>
              <a:latin typeface="Calibri"/>
            </a:endParaRPr>
          </a:p>
        </p:txBody>
      </p:sp>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484732"/>
            <a:ext cx="4453984" cy="2564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08697" y="993114"/>
            <a:ext cx="3692678" cy="2177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44922" y="3363780"/>
            <a:ext cx="4020228" cy="27244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3679695"/>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76400"/>
            <a:ext cx="7772400" cy="1470025"/>
          </a:xfrm>
        </p:spPr>
        <p:txBody>
          <a:bodyPr>
            <a:normAutofit/>
          </a:bodyPr>
          <a:lstStyle/>
          <a:p>
            <a:r>
              <a:rPr lang="en-US" altLang="zh-CN" sz="4000" dirty="0"/>
              <a:t>Mining User Similarity Based on Location History</a:t>
            </a:r>
            <a:endParaRPr lang="zh-CN" altLang="en-US" sz="4000" dirty="0"/>
          </a:p>
        </p:txBody>
      </p:sp>
      <p:sp>
        <p:nvSpPr>
          <p:cNvPr id="4" name="Slide Number Placeholder 3"/>
          <p:cNvSpPr>
            <a:spLocks noGrp="1"/>
          </p:cNvSpPr>
          <p:nvPr>
            <p:ph type="sldNum" sz="quarter" idx="12"/>
          </p:nvPr>
        </p:nvSpPr>
        <p:spPr/>
        <p:txBody>
          <a:bodyPr/>
          <a:lstStyle/>
          <a:p>
            <a:pPr defTabSz="914363"/>
            <a:fld id="{B6F15528-21DE-4FAA-801E-634DDDAF4B2B}" type="slidenum">
              <a:rPr lang="en-US">
                <a:solidFill>
                  <a:prstClr val="black">
                    <a:tint val="75000"/>
                  </a:prstClr>
                </a:solidFill>
                <a:latin typeface="Calibri"/>
              </a:rPr>
              <a:pPr defTabSz="914363"/>
              <a:t>21</a:t>
            </a:fld>
            <a:endParaRPr lang="en-US">
              <a:solidFill>
                <a:prstClr val="black">
                  <a:tint val="75000"/>
                </a:prstClr>
              </a:solidFill>
              <a:latin typeface="Calibri"/>
            </a:endParaRPr>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16838882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endParaRPr lang="zh-CN" altLang="en-US"/>
          </a:p>
        </p:txBody>
      </p:sp>
      <p:sp>
        <p:nvSpPr>
          <p:cNvPr id="6" name="Text Placeholder 5"/>
          <p:cNvSpPr>
            <a:spLocks noGrp="1"/>
          </p:cNvSpPr>
          <p:nvPr>
            <p:ph type="body" idx="1"/>
          </p:nvPr>
        </p:nvSpPr>
        <p:spPr/>
        <p:txBody>
          <a:bodyPr/>
          <a:lstStyle/>
          <a:p>
            <a:endParaRPr lang="zh-CN" altLang="en-US" dirty="0"/>
          </a:p>
        </p:txBody>
      </p:sp>
      <p:sp>
        <p:nvSpPr>
          <p:cNvPr id="4" name="Slide Number Placeholder 3"/>
          <p:cNvSpPr>
            <a:spLocks noGrp="1"/>
          </p:cNvSpPr>
          <p:nvPr>
            <p:ph type="sldNum" sz="quarter" idx="12"/>
          </p:nvPr>
        </p:nvSpPr>
        <p:spPr/>
        <p:txBody>
          <a:bodyPr/>
          <a:lstStyle/>
          <a:p>
            <a:pPr defTabSz="914363"/>
            <a:fld id="{B6F15528-21DE-4FAA-801E-634DDDAF4B2B}" type="slidenum">
              <a:rPr lang="en-US" sz="1200">
                <a:solidFill>
                  <a:prstClr val="black">
                    <a:tint val="75000"/>
                  </a:prstClr>
                </a:solidFill>
                <a:latin typeface="Calibri"/>
              </a:rPr>
              <a:pPr defTabSz="914363"/>
              <a:t>22</a:t>
            </a:fld>
            <a:endParaRPr lang="en-US" sz="1200" dirty="0">
              <a:solidFill>
                <a:prstClr val="black">
                  <a:tint val="75000"/>
                </a:prstClr>
              </a:solidFill>
              <a:latin typeface="Calibri"/>
            </a:endParaRPr>
          </a:p>
        </p:txBody>
      </p:sp>
      <p:pic>
        <p:nvPicPr>
          <p:cNvPr id="7" name="Picture 6" descr="C:\Users\yuzheng\Desktop\beijing map.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pic>
        <p:nvPicPr>
          <p:cNvPr id="8" name="Picture 5"/>
          <p:cNvPicPr>
            <a:picLocks noChangeAspect="1" noChangeArrowheads="1"/>
          </p:cNvPicPr>
          <p:nvPr/>
        </p:nvPicPr>
        <p:blipFill>
          <a:blip r:embed="rId4" cstate="print"/>
          <a:srcRect l="25536" r="51717"/>
          <a:stretch>
            <a:fillRect/>
          </a:stretch>
        </p:blipFill>
        <p:spPr bwMode="auto">
          <a:xfrm>
            <a:off x="4815417" y="1402292"/>
            <a:ext cx="560917" cy="582083"/>
          </a:xfrm>
          <a:prstGeom prst="rect">
            <a:avLst/>
          </a:prstGeom>
          <a:noFill/>
          <a:ln w="9525">
            <a:noFill/>
            <a:miter lim="800000"/>
            <a:headEnd/>
            <a:tailEnd/>
          </a:ln>
          <a:effectLst/>
        </p:spPr>
      </p:pic>
      <p:pic>
        <p:nvPicPr>
          <p:cNvPr id="11" name="Picture 10"/>
          <p:cNvPicPr>
            <a:picLocks noChangeAspect="1" noChangeArrowheads="1"/>
          </p:cNvPicPr>
          <p:nvPr/>
        </p:nvPicPr>
        <p:blipFill>
          <a:blip r:embed="rId4" cstate="print"/>
          <a:srcRect l="51287" r="25966"/>
          <a:stretch>
            <a:fillRect/>
          </a:stretch>
        </p:blipFill>
        <p:spPr bwMode="auto">
          <a:xfrm>
            <a:off x="5598583" y="672042"/>
            <a:ext cx="560917" cy="582083"/>
          </a:xfrm>
          <a:prstGeom prst="rect">
            <a:avLst/>
          </a:prstGeom>
          <a:noFill/>
          <a:ln w="9525">
            <a:noFill/>
            <a:miter lim="800000"/>
            <a:headEnd/>
            <a:tailEnd/>
          </a:ln>
          <a:effectLst/>
        </p:spPr>
      </p:pic>
      <p:pic>
        <p:nvPicPr>
          <p:cNvPr id="18" name="Picture 3" descr="C:\Users\yuzheng\AppData\Local\Temp\_TS57D5.tmp\_TS9.tmp\peoplesRed.png"/>
          <p:cNvPicPr>
            <a:picLocks noChangeAspect="1" noChangeArrowheads="1"/>
          </p:cNvPicPr>
          <p:nvPr/>
        </p:nvPicPr>
        <p:blipFill>
          <a:blip r:embed="rId5" cstate="print"/>
          <a:srcRect/>
          <a:stretch>
            <a:fillRect/>
          </a:stretch>
        </p:blipFill>
        <p:spPr bwMode="auto">
          <a:xfrm>
            <a:off x="4991485" y="3490576"/>
            <a:ext cx="338667" cy="338667"/>
          </a:xfrm>
          <a:prstGeom prst="rect">
            <a:avLst/>
          </a:prstGeom>
          <a:noFill/>
        </p:spPr>
      </p:pic>
      <p:pic>
        <p:nvPicPr>
          <p:cNvPr id="19" name="Picture 3" descr="C:\Users\yuzheng\AppData\Local\Temp\_TS57D5.tmp\_TS9.tmp\peoplesRed.png"/>
          <p:cNvPicPr>
            <a:picLocks noChangeAspect="1" noChangeArrowheads="1"/>
          </p:cNvPicPr>
          <p:nvPr/>
        </p:nvPicPr>
        <p:blipFill>
          <a:blip r:embed="rId5" cstate="print"/>
          <a:srcRect/>
          <a:stretch>
            <a:fillRect/>
          </a:stretch>
        </p:blipFill>
        <p:spPr bwMode="auto">
          <a:xfrm>
            <a:off x="4287212" y="3432848"/>
            <a:ext cx="338667" cy="338667"/>
          </a:xfrm>
          <a:prstGeom prst="rect">
            <a:avLst/>
          </a:prstGeom>
          <a:noFill/>
        </p:spPr>
      </p:pic>
      <p:pic>
        <p:nvPicPr>
          <p:cNvPr id="21" name="Picture 3" descr="C:\Users\yuzheng\AppData\Local\Temp\_TS57D5.tmp\_TS9.tmp\peoplesRed.png"/>
          <p:cNvPicPr>
            <a:picLocks noChangeAspect="1" noChangeArrowheads="1"/>
          </p:cNvPicPr>
          <p:nvPr/>
        </p:nvPicPr>
        <p:blipFill>
          <a:blip r:embed="rId5" cstate="print"/>
          <a:srcRect/>
          <a:stretch>
            <a:fillRect/>
          </a:stretch>
        </p:blipFill>
        <p:spPr bwMode="auto">
          <a:xfrm>
            <a:off x="4841394" y="2301394"/>
            <a:ext cx="338667" cy="338667"/>
          </a:xfrm>
          <a:prstGeom prst="rect">
            <a:avLst/>
          </a:prstGeom>
          <a:noFill/>
        </p:spPr>
      </p:pic>
      <p:pic>
        <p:nvPicPr>
          <p:cNvPr id="23" name="Picture 3" descr="C:\Users\yuzheng\AppData\Local\Temp\_TS57D5.tmp\_TS9.tmp\peoplesRed.png"/>
          <p:cNvPicPr>
            <a:picLocks noChangeAspect="1" noChangeArrowheads="1"/>
          </p:cNvPicPr>
          <p:nvPr/>
        </p:nvPicPr>
        <p:blipFill>
          <a:blip r:embed="rId5" cstate="print"/>
          <a:srcRect/>
          <a:stretch>
            <a:fillRect/>
          </a:stretch>
        </p:blipFill>
        <p:spPr bwMode="auto">
          <a:xfrm>
            <a:off x="6515485" y="2497667"/>
            <a:ext cx="338667" cy="338667"/>
          </a:xfrm>
          <a:prstGeom prst="rect">
            <a:avLst/>
          </a:prstGeom>
          <a:noFill/>
        </p:spPr>
      </p:pic>
      <p:pic>
        <p:nvPicPr>
          <p:cNvPr id="24" name="Picture 3" descr="C:\Users\yuzheng\AppData\Local\Temp\_TS57D5.tmp\_TS9.tmp\peoplesRed.png"/>
          <p:cNvPicPr>
            <a:picLocks noChangeAspect="1" noChangeArrowheads="1"/>
          </p:cNvPicPr>
          <p:nvPr/>
        </p:nvPicPr>
        <p:blipFill>
          <a:blip r:embed="rId5" cstate="print"/>
          <a:srcRect/>
          <a:stretch>
            <a:fillRect/>
          </a:stretch>
        </p:blipFill>
        <p:spPr bwMode="auto">
          <a:xfrm>
            <a:off x="3086485" y="2243667"/>
            <a:ext cx="338667" cy="338667"/>
          </a:xfrm>
          <a:prstGeom prst="rect">
            <a:avLst/>
          </a:prstGeom>
          <a:noFill/>
        </p:spPr>
      </p:pic>
      <p:grpSp>
        <p:nvGrpSpPr>
          <p:cNvPr id="126" name="Group 125"/>
          <p:cNvGrpSpPr/>
          <p:nvPr/>
        </p:nvGrpSpPr>
        <p:grpSpPr>
          <a:xfrm>
            <a:off x="4910667" y="373304"/>
            <a:ext cx="812030" cy="4217939"/>
            <a:chOff x="5892800" y="447964"/>
            <a:chExt cx="974436" cy="5061527"/>
          </a:xfrm>
        </p:grpSpPr>
        <p:pic>
          <p:nvPicPr>
            <p:cNvPr id="22" name="Picture 3" descr="C:\Users\yuzheng\AppData\Local\Temp\_TS57D5.tmp\_TS9.tmp\peoplesRed.png"/>
            <p:cNvPicPr>
              <a:picLocks noChangeAspect="1" noChangeArrowheads="1"/>
            </p:cNvPicPr>
            <p:nvPr/>
          </p:nvPicPr>
          <p:blipFill>
            <a:blip r:embed="rId5" cstate="print"/>
            <a:srcRect/>
            <a:stretch>
              <a:fillRect/>
            </a:stretch>
          </p:blipFill>
          <p:spPr bwMode="auto">
            <a:xfrm>
              <a:off x="5892800" y="447964"/>
              <a:ext cx="406400" cy="406400"/>
            </a:xfrm>
            <a:prstGeom prst="rect">
              <a:avLst/>
            </a:prstGeom>
            <a:noFill/>
          </p:spPr>
        </p:pic>
        <p:pic>
          <p:nvPicPr>
            <p:cNvPr id="25" name="Picture 3" descr="C:\Users\yuzheng\AppData\Local\Temp\_TS57D5.tmp\_TS9.tmp\peoplesRed.png"/>
            <p:cNvPicPr>
              <a:picLocks noChangeAspect="1" noChangeArrowheads="1"/>
            </p:cNvPicPr>
            <p:nvPr/>
          </p:nvPicPr>
          <p:blipFill>
            <a:blip r:embed="rId5" cstate="print"/>
            <a:srcRect/>
            <a:stretch>
              <a:fillRect/>
            </a:stretch>
          </p:blipFill>
          <p:spPr bwMode="auto">
            <a:xfrm>
              <a:off x="6460836" y="5103091"/>
              <a:ext cx="406400" cy="406400"/>
            </a:xfrm>
            <a:prstGeom prst="rect">
              <a:avLst/>
            </a:prstGeom>
            <a:noFill/>
          </p:spPr>
        </p:pic>
      </p:grpSp>
      <p:pic>
        <p:nvPicPr>
          <p:cNvPr id="26" name="Picture 3" descr="C:\Users\yuzheng\AppData\Local\Temp\_TS57D5.tmp\_TS9.tmp\peoplesRed.png"/>
          <p:cNvPicPr>
            <a:picLocks noChangeAspect="1" noChangeArrowheads="1"/>
          </p:cNvPicPr>
          <p:nvPr/>
        </p:nvPicPr>
        <p:blipFill>
          <a:blip r:embed="rId5" cstate="print"/>
          <a:srcRect/>
          <a:stretch>
            <a:fillRect/>
          </a:stretch>
        </p:blipFill>
        <p:spPr bwMode="auto">
          <a:xfrm>
            <a:off x="5591849" y="2878665"/>
            <a:ext cx="338667" cy="338667"/>
          </a:xfrm>
          <a:prstGeom prst="rect">
            <a:avLst/>
          </a:prstGeom>
          <a:noFill/>
        </p:spPr>
      </p:pic>
      <p:grpSp>
        <p:nvGrpSpPr>
          <p:cNvPr id="106" name="Group 105"/>
          <p:cNvGrpSpPr/>
          <p:nvPr/>
        </p:nvGrpSpPr>
        <p:grpSpPr>
          <a:xfrm>
            <a:off x="4995335" y="1979083"/>
            <a:ext cx="1460499" cy="1511493"/>
            <a:chOff x="5994401" y="2374899"/>
            <a:chExt cx="1752599" cy="1813791"/>
          </a:xfrm>
        </p:grpSpPr>
        <p:cxnSp>
          <p:nvCxnSpPr>
            <p:cNvPr id="28" name="Straight Arrow Connector 27"/>
            <p:cNvCxnSpPr>
              <a:stCxn id="8" idx="2"/>
            </p:cNvCxnSpPr>
            <p:nvPr/>
          </p:nvCxnSpPr>
          <p:spPr>
            <a:xfrm rot="16200000" flipH="1">
              <a:off x="5943600" y="2552700"/>
              <a:ext cx="1035050" cy="692150"/>
            </a:xfrm>
            <a:prstGeom prst="straightConnector1">
              <a:avLst/>
            </a:prstGeom>
            <a:ln w="28575">
              <a:solidFill>
                <a:srgbClr val="1D3FE9"/>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6235700" y="2387600"/>
              <a:ext cx="1511300" cy="635000"/>
            </a:xfrm>
            <a:prstGeom prst="straightConnector1">
              <a:avLst/>
            </a:prstGeom>
            <a:ln w="28575">
              <a:solidFill>
                <a:srgbClr val="1D3FE9"/>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endCxn id="18" idx="0"/>
            </p:cNvCxnSpPr>
            <p:nvPr/>
          </p:nvCxnSpPr>
          <p:spPr>
            <a:xfrm rot="16200000" flipH="1">
              <a:off x="5186796" y="3182504"/>
              <a:ext cx="1813791" cy="198582"/>
            </a:xfrm>
            <a:prstGeom prst="straightConnector1">
              <a:avLst/>
            </a:prstGeom>
            <a:ln w="28575">
              <a:solidFill>
                <a:srgbClr val="1D3FE9"/>
              </a:solidFill>
              <a:prstDash val="dash"/>
              <a:tailEnd type="arrow"/>
            </a:ln>
          </p:spPr>
          <p:style>
            <a:lnRef idx="1">
              <a:schemeClr val="accent1"/>
            </a:lnRef>
            <a:fillRef idx="0">
              <a:schemeClr val="accent1"/>
            </a:fillRef>
            <a:effectRef idx="0">
              <a:schemeClr val="accent1"/>
            </a:effectRef>
            <a:fontRef idx="minor">
              <a:schemeClr val="tx1"/>
            </a:fontRef>
          </p:style>
        </p:cxnSp>
      </p:grpSp>
      <p:pic>
        <p:nvPicPr>
          <p:cNvPr id="14" name="Picture 4"/>
          <p:cNvPicPr>
            <a:picLocks noChangeAspect="1" noChangeArrowheads="1"/>
          </p:cNvPicPr>
          <p:nvPr/>
        </p:nvPicPr>
        <p:blipFill>
          <a:blip r:embed="rId6" cstate="print"/>
          <a:srcRect r="77778"/>
          <a:stretch>
            <a:fillRect/>
          </a:stretch>
        </p:blipFill>
        <p:spPr bwMode="auto">
          <a:xfrm>
            <a:off x="6117167" y="3894667"/>
            <a:ext cx="550333" cy="550333"/>
          </a:xfrm>
          <a:prstGeom prst="rect">
            <a:avLst/>
          </a:prstGeom>
          <a:noFill/>
          <a:ln w="9525">
            <a:noFill/>
            <a:miter lim="800000"/>
            <a:headEnd/>
            <a:tailEnd/>
          </a:ln>
          <a:effectLst/>
        </p:spPr>
      </p:pic>
      <p:pic>
        <p:nvPicPr>
          <p:cNvPr id="17" name="Picture 3"/>
          <p:cNvPicPr>
            <a:picLocks noChangeAspect="1" noChangeArrowheads="1"/>
          </p:cNvPicPr>
          <p:nvPr/>
        </p:nvPicPr>
        <p:blipFill>
          <a:blip r:embed="rId7" cstate="print"/>
          <a:srcRect l="76383"/>
          <a:stretch>
            <a:fillRect/>
          </a:stretch>
        </p:blipFill>
        <p:spPr bwMode="auto">
          <a:xfrm>
            <a:off x="4603750" y="4413250"/>
            <a:ext cx="587375" cy="550333"/>
          </a:xfrm>
          <a:prstGeom prst="rect">
            <a:avLst/>
          </a:prstGeom>
          <a:noFill/>
          <a:ln w="9525">
            <a:noFill/>
            <a:miter lim="800000"/>
            <a:headEnd/>
            <a:tailEnd/>
          </a:ln>
          <a:effectLst/>
        </p:spPr>
      </p:pic>
      <p:pic>
        <p:nvPicPr>
          <p:cNvPr id="10" name="Picture 5"/>
          <p:cNvPicPr>
            <a:picLocks noChangeAspect="1" noChangeArrowheads="1"/>
          </p:cNvPicPr>
          <p:nvPr/>
        </p:nvPicPr>
        <p:blipFill>
          <a:blip r:embed="rId4" cstate="print"/>
          <a:srcRect l="77897"/>
          <a:stretch>
            <a:fillRect/>
          </a:stretch>
        </p:blipFill>
        <p:spPr bwMode="auto">
          <a:xfrm>
            <a:off x="6794500" y="1571625"/>
            <a:ext cx="545042" cy="582083"/>
          </a:xfrm>
          <a:prstGeom prst="rect">
            <a:avLst/>
          </a:prstGeom>
          <a:noFill/>
          <a:ln w="9525">
            <a:noFill/>
            <a:miter lim="800000"/>
            <a:headEnd/>
            <a:tailEnd/>
          </a:ln>
          <a:effectLst/>
        </p:spPr>
      </p:pic>
      <p:pic>
        <p:nvPicPr>
          <p:cNvPr id="12" name="Picture 4"/>
          <p:cNvPicPr>
            <a:picLocks noChangeAspect="1" noChangeArrowheads="1"/>
          </p:cNvPicPr>
          <p:nvPr/>
        </p:nvPicPr>
        <p:blipFill>
          <a:blip r:embed="rId6" cstate="print"/>
          <a:srcRect l="24359" r="52137"/>
          <a:stretch>
            <a:fillRect/>
          </a:stretch>
        </p:blipFill>
        <p:spPr bwMode="auto">
          <a:xfrm>
            <a:off x="3598334" y="1079500"/>
            <a:ext cx="582083" cy="550333"/>
          </a:xfrm>
          <a:prstGeom prst="rect">
            <a:avLst/>
          </a:prstGeom>
          <a:noFill/>
          <a:ln w="9525">
            <a:noFill/>
            <a:miter lim="800000"/>
            <a:headEnd/>
            <a:tailEnd/>
          </a:ln>
          <a:effectLst/>
        </p:spPr>
      </p:pic>
      <p:pic>
        <p:nvPicPr>
          <p:cNvPr id="15" name="Picture 4"/>
          <p:cNvPicPr>
            <a:picLocks noChangeAspect="1" noChangeArrowheads="1"/>
          </p:cNvPicPr>
          <p:nvPr/>
        </p:nvPicPr>
        <p:blipFill>
          <a:blip r:embed="rId6" cstate="print"/>
          <a:srcRect l="75641"/>
          <a:stretch>
            <a:fillRect/>
          </a:stretch>
        </p:blipFill>
        <p:spPr bwMode="auto">
          <a:xfrm>
            <a:off x="7080250" y="2804584"/>
            <a:ext cx="603250" cy="550333"/>
          </a:xfrm>
          <a:prstGeom prst="rect">
            <a:avLst/>
          </a:prstGeom>
          <a:noFill/>
          <a:ln w="9525">
            <a:noFill/>
            <a:miter lim="800000"/>
            <a:headEnd/>
            <a:tailEnd/>
          </a:ln>
          <a:effectLst/>
        </p:spPr>
      </p:pic>
      <p:pic>
        <p:nvPicPr>
          <p:cNvPr id="9" name="Picture 5"/>
          <p:cNvPicPr>
            <a:picLocks noChangeAspect="1" noChangeArrowheads="1"/>
          </p:cNvPicPr>
          <p:nvPr/>
        </p:nvPicPr>
        <p:blipFill>
          <a:blip r:embed="rId4" cstate="print"/>
          <a:srcRect r="77039"/>
          <a:stretch>
            <a:fillRect/>
          </a:stretch>
        </p:blipFill>
        <p:spPr bwMode="auto">
          <a:xfrm>
            <a:off x="2778125" y="2915709"/>
            <a:ext cx="566208" cy="582083"/>
          </a:xfrm>
          <a:prstGeom prst="rect">
            <a:avLst/>
          </a:prstGeom>
          <a:noFill/>
          <a:ln w="9525">
            <a:noFill/>
            <a:miter lim="800000"/>
            <a:headEnd/>
            <a:tailEnd/>
          </a:ln>
          <a:effectLst/>
        </p:spPr>
      </p:pic>
      <p:pic>
        <p:nvPicPr>
          <p:cNvPr id="16" name="Picture 3"/>
          <p:cNvPicPr>
            <a:picLocks noChangeAspect="1" noChangeArrowheads="1"/>
          </p:cNvPicPr>
          <p:nvPr/>
        </p:nvPicPr>
        <p:blipFill>
          <a:blip r:embed="rId7" cstate="print"/>
          <a:srcRect l="49574" r="25745"/>
          <a:stretch>
            <a:fillRect/>
          </a:stretch>
        </p:blipFill>
        <p:spPr bwMode="auto">
          <a:xfrm>
            <a:off x="3598334" y="3989917"/>
            <a:ext cx="613833" cy="550333"/>
          </a:xfrm>
          <a:prstGeom prst="rect">
            <a:avLst/>
          </a:prstGeom>
          <a:noFill/>
          <a:ln w="9525">
            <a:noFill/>
            <a:miter lim="800000"/>
            <a:headEnd/>
            <a:tailEnd/>
          </a:ln>
          <a:effectLst/>
        </p:spPr>
      </p:pic>
      <p:grpSp>
        <p:nvGrpSpPr>
          <p:cNvPr id="120" name="Group 119"/>
          <p:cNvGrpSpPr/>
          <p:nvPr/>
        </p:nvGrpSpPr>
        <p:grpSpPr>
          <a:xfrm>
            <a:off x="3255819" y="1629832"/>
            <a:ext cx="1771264" cy="1915587"/>
            <a:chOff x="3906982" y="1955799"/>
            <a:chExt cx="2125517" cy="2298704"/>
          </a:xfrm>
        </p:grpSpPr>
        <p:cxnSp>
          <p:nvCxnSpPr>
            <p:cNvPr id="36" name="Straight Arrow Connector 35"/>
            <p:cNvCxnSpPr>
              <a:endCxn id="24" idx="0"/>
            </p:cNvCxnSpPr>
            <p:nvPr/>
          </p:nvCxnSpPr>
          <p:spPr>
            <a:xfrm rot="5400000">
              <a:off x="3883891" y="2042391"/>
              <a:ext cx="673100" cy="626918"/>
            </a:xfrm>
            <a:prstGeom prst="straightConnector1">
              <a:avLst/>
            </a:prstGeom>
            <a:ln w="28575">
              <a:solidFill>
                <a:srgbClr val="1D3FE9"/>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rot="16200000" flipH="1">
              <a:off x="3905250" y="2686050"/>
              <a:ext cx="2057400" cy="673100"/>
            </a:xfrm>
            <a:prstGeom prst="straightConnector1">
              <a:avLst/>
            </a:prstGeom>
            <a:ln w="28575">
              <a:solidFill>
                <a:srgbClr val="1D3FE9"/>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rot="16200000" flipH="1">
              <a:off x="4190998" y="2413001"/>
              <a:ext cx="2298704" cy="1384299"/>
            </a:xfrm>
            <a:prstGeom prst="straightConnector1">
              <a:avLst/>
            </a:prstGeom>
            <a:ln w="28575">
              <a:solidFill>
                <a:srgbClr val="1D3FE9"/>
              </a:solidFill>
              <a:prstDash val="dash"/>
              <a:tailEnd type="arrow"/>
            </a:ln>
          </p:spPr>
          <p:style>
            <a:lnRef idx="1">
              <a:schemeClr val="accent1"/>
            </a:lnRef>
            <a:fillRef idx="0">
              <a:schemeClr val="accent1"/>
            </a:fillRef>
            <a:effectRef idx="0">
              <a:schemeClr val="accent1"/>
            </a:effectRef>
            <a:fontRef idx="minor">
              <a:schemeClr val="tx1"/>
            </a:fontRef>
          </p:style>
        </p:cxnSp>
      </p:grpSp>
      <p:grpSp>
        <p:nvGrpSpPr>
          <p:cNvPr id="116" name="Group 115"/>
          <p:cNvGrpSpPr/>
          <p:nvPr/>
        </p:nvGrpSpPr>
        <p:grpSpPr>
          <a:xfrm>
            <a:off x="5761183" y="2836334"/>
            <a:ext cx="923636" cy="1058333"/>
            <a:chOff x="6913419" y="3403600"/>
            <a:chExt cx="1108363" cy="1270000"/>
          </a:xfrm>
        </p:grpSpPr>
        <p:cxnSp>
          <p:nvCxnSpPr>
            <p:cNvPr id="46" name="Straight Arrow Connector 45"/>
            <p:cNvCxnSpPr>
              <a:stCxn id="14" idx="0"/>
              <a:endCxn id="26" idx="2"/>
            </p:cNvCxnSpPr>
            <p:nvPr/>
          </p:nvCxnSpPr>
          <p:spPr>
            <a:xfrm rot="16200000" flipV="1">
              <a:off x="6885709" y="3888508"/>
              <a:ext cx="812802" cy="757381"/>
            </a:xfrm>
            <a:prstGeom prst="straightConnector1">
              <a:avLst/>
            </a:prstGeom>
            <a:ln w="28575">
              <a:solidFill>
                <a:srgbClr val="1D3FE9"/>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stCxn id="14" idx="0"/>
              <a:endCxn id="23" idx="2"/>
            </p:cNvCxnSpPr>
            <p:nvPr/>
          </p:nvCxnSpPr>
          <p:spPr>
            <a:xfrm rot="5400000" flipH="1" flipV="1">
              <a:off x="7211291" y="3863109"/>
              <a:ext cx="1270000" cy="350982"/>
            </a:xfrm>
            <a:prstGeom prst="straightConnector1">
              <a:avLst/>
            </a:prstGeom>
            <a:ln w="28575">
              <a:solidFill>
                <a:srgbClr val="1D3FE9"/>
              </a:solidFill>
              <a:prstDash val="dash"/>
              <a:tailEnd type="arrow"/>
            </a:ln>
          </p:spPr>
          <p:style>
            <a:lnRef idx="1">
              <a:schemeClr val="accent1"/>
            </a:lnRef>
            <a:fillRef idx="0">
              <a:schemeClr val="accent1"/>
            </a:fillRef>
            <a:effectRef idx="0">
              <a:schemeClr val="accent1"/>
            </a:effectRef>
            <a:fontRef idx="minor">
              <a:schemeClr val="tx1"/>
            </a:fontRef>
          </p:style>
        </p:cxnSp>
      </p:grpSp>
      <p:grpSp>
        <p:nvGrpSpPr>
          <p:cNvPr id="114" name="Group 113"/>
          <p:cNvGrpSpPr/>
          <p:nvPr/>
        </p:nvGrpSpPr>
        <p:grpSpPr>
          <a:xfrm>
            <a:off x="4456546" y="3771515"/>
            <a:ext cx="704274" cy="662902"/>
            <a:chOff x="5347854" y="4525818"/>
            <a:chExt cx="845129" cy="795482"/>
          </a:xfrm>
        </p:grpSpPr>
        <p:cxnSp>
          <p:nvCxnSpPr>
            <p:cNvPr id="58" name="Straight Arrow Connector 57"/>
            <p:cNvCxnSpPr>
              <a:endCxn id="19" idx="2"/>
            </p:cNvCxnSpPr>
            <p:nvPr/>
          </p:nvCxnSpPr>
          <p:spPr>
            <a:xfrm rot="16200000" flipV="1">
              <a:off x="5241637" y="4632035"/>
              <a:ext cx="795482" cy="583047"/>
            </a:xfrm>
            <a:prstGeom prst="straightConnector1">
              <a:avLst/>
            </a:prstGeom>
            <a:ln w="28575">
              <a:solidFill>
                <a:srgbClr val="1D3FE9"/>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a:endCxn id="18" idx="2"/>
            </p:cNvCxnSpPr>
            <p:nvPr/>
          </p:nvCxnSpPr>
          <p:spPr>
            <a:xfrm rot="5400000" flipH="1" flipV="1">
              <a:off x="5698837" y="4827155"/>
              <a:ext cx="726209" cy="262082"/>
            </a:xfrm>
            <a:prstGeom prst="straightConnector1">
              <a:avLst/>
            </a:prstGeom>
            <a:ln w="28575">
              <a:solidFill>
                <a:srgbClr val="1D3FE9"/>
              </a:solidFill>
              <a:prstDash val="dash"/>
              <a:tailEnd type="arrow"/>
            </a:ln>
          </p:spPr>
          <p:style>
            <a:lnRef idx="1">
              <a:schemeClr val="accent1"/>
            </a:lnRef>
            <a:fillRef idx="0">
              <a:schemeClr val="accent1"/>
            </a:fillRef>
            <a:effectRef idx="0">
              <a:schemeClr val="accent1"/>
            </a:effectRef>
            <a:fontRef idx="minor">
              <a:schemeClr val="tx1"/>
            </a:fontRef>
          </p:style>
        </p:cxnSp>
      </p:grpSp>
      <p:grpSp>
        <p:nvGrpSpPr>
          <p:cNvPr id="117" name="Group 116"/>
          <p:cNvGrpSpPr/>
          <p:nvPr/>
        </p:nvGrpSpPr>
        <p:grpSpPr>
          <a:xfrm>
            <a:off x="5930517" y="2635250"/>
            <a:ext cx="1446068" cy="444500"/>
            <a:chOff x="7116620" y="3162300"/>
            <a:chExt cx="1735282" cy="533400"/>
          </a:xfrm>
        </p:grpSpPr>
        <p:cxnSp>
          <p:nvCxnSpPr>
            <p:cNvPr id="64" name="Straight Arrow Connector 63"/>
            <p:cNvCxnSpPr>
              <a:stCxn id="15" idx="1"/>
              <a:endCxn id="26" idx="3"/>
            </p:cNvCxnSpPr>
            <p:nvPr/>
          </p:nvCxnSpPr>
          <p:spPr>
            <a:xfrm rot="10800000">
              <a:off x="7116620" y="3657598"/>
              <a:ext cx="1379681" cy="38102"/>
            </a:xfrm>
            <a:prstGeom prst="straightConnector1">
              <a:avLst/>
            </a:prstGeom>
            <a:ln w="28575">
              <a:solidFill>
                <a:srgbClr val="1D3FE9"/>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rot="10800000">
              <a:off x="8267700" y="3162300"/>
              <a:ext cx="584202" cy="241300"/>
            </a:xfrm>
            <a:prstGeom prst="straightConnector1">
              <a:avLst/>
            </a:prstGeom>
            <a:ln w="28575">
              <a:solidFill>
                <a:srgbClr val="1D3FE9"/>
              </a:solidFill>
              <a:prstDash val="dash"/>
              <a:tailEnd type="arrow"/>
            </a:ln>
          </p:spPr>
          <p:style>
            <a:lnRef idx="1">
              <a:schemeClr val="accent1"/>
            </a:lnRef>
            <a:fillRef idx="0">
              <a:schemeClr val="accent1"/>
            </a:fillRef>
            <a:effectRef idx="0">
              <a:schemeClr val="accent1"/>
            </a:effectRef>
            <a:fontRef idx="minor">
              <a:schemeClr val="tx1"/>
            </a:fontRef>
          </p:style>
        </p:cxnSp>
      </p:grpSp>
      <p:grpSp>
        <p:nvGrpSpPr>
          <p:cNvPr id="115" name="Group 114"/>
          <p:cNvGrpSpPr/>
          <p:nvPr/>
        </p:nvGrpSpPr>
        <p:grpSpPr>
          <a:xfrm>
            <a:off x="5553364" y="2106083"/>
            <a:ext cx="1272887" cy="2146492"/>
            <a:chOff x="6664037" y="2527300"/>
            <a:chExt cx="1527464" cy="2575790"/>
          </a:xfrm>
        </p:grpSpPr>
        <p:cxnSp>
          <p:nvCxnSpPr>
            <p:cNvPr id="71" name="Straight Arrow Connector 70"/>
            <p:cNvCxnSpPr>
              <a:endCxn id="26" idx="0"/>
            </p:cNvCxnSpPr>
            <p:nvPr/>
          </p:nvCxnSpPr>
          <p:spPr>
            <a:xfrm rot="10800000" flipV="1">
              <a:off x="6913420" y="2527300"/>
              <a:ext cx="1278081" cy="927098"/>
            </a:xfrm>
            <a:prstGeom prst="straightConnector1">
              <a:avLst/>
            </a:prstGeom>
            <a:ln w="28575">
              <a:solidFill>
                <a:srgbClr val="1D3FE9"/>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a:endCxn id="25" idx="0"/>
            </p:cNvCxnSpPr>
            <p:nvPr/>
          </p:nvCxnSpPr>
          <p:spPr>
            <a:xfrm rot="5400000">
              <a:off x="6190673" y="3102263"/>
              <a:ext cx="2474191" cy="1527464"/>
            </a:xfrm>
            <a:prstGeom prst="straightConnector1">
              <a:avLst/>
            </a:prstGeom>
            <a:ln w="28575">
              <a:solidFill>
                <a:srgbClr val="1D3FE9"/>
              </a:solidFill>
              <a:prstDash val="dash"/>
              <a:tailEnd type="arrow"/>
            </a:ln>
          </p:spPr>
          <p:style>
            <a:lnRef idx="1">
              <a:schemeClr val="accent1"/>
            </a:lnRef>
            <a:fillRef idx="0">
              <a:schemeClr val="accent1"/>
            </a:fillRef>
            <a:effectRef idx="0">
              <a:schemeClr val="accent1"/>
            </a:effectRef>
            <a:fontRef idx="minor">
              <a:schemeClr val="tx1"/>
            </a:fontRef>
          </p:style>
        </p:cxnSp>
      </p:grpSp>
      <p:grpSp>
        <p:nvGrpSpPr>
          <p:cNvPr id="118" name="Group 117"/>
          <p:cNvGrpSpPr/>
          <p:nvPr/>
        </p:nvGrpSpPr>
        <p:grpSpPr>
          <a:xfrm>
            <a:off x="3323167" y="2497667"/>
            <a:ext cx="964045" cy="1492250"/>
            <a:chOff x="3987800" y="2997200"/>
            <a:chExt cx="1156854" cy="1790700"/>
          </a:xfrm>
        </p:grpSpPr>
        <p:cxnSp>
          <p:nvCxnSpPr>
            <p:cNvPr id="90" name="Straight Arrow Connector 89"/>
            <p:cNvCxnSpPr>
              <a:stCxn id="16" idx="0"/>
              <a:endCxn id="19" idx="1"/>
            </p:cNvCxnSpPr>
            <p:nvPr/>
          </p:nvCxnSpPr>
          <p:spPr>
            <a:xfrm rot="5400000" flipH="1" flipV="1">
              <a:off x="4682836" y="4326082"/>
              <a:ext cx="465282" cy="458354"/>
            </a:xfrm>
            <a:prstGeom prst="straightConnector1">
              <a:avLst/>
            </a:prstGeom>
            <a:ln w="28575">
              <a:solidFill>
                <a:srgbClr val="1D3FE9"/>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a:stCxn id="16" idx="0"/>
            </p:cNvCxnSpPr>
            <p:nvPr/>
          </p:nvCxnSpPr>
          <p:spPr>
            <a:xfrm rot="16200000" flipV="1">
              <a:off x="3441700" y="3543300"/>
              <a:ext cx="1790700" cy="698500"/>
            </a:xfrm>
            <a:prstGeom prst="straightConnector1">
              <a:avLst/>
            </a:prstGeom>
            <a:ln w="28575">
              <a:solidFill>
                <a:srgbClr val="1D3FE9"/>
              </a:solidFill>
              <a:prstDash val="dash"/>
              <a:tailEnd type="arrow"/>
            </a:ln>
          </p:spPr>
          <p:style>
            <a:lnRef idx="1">
              <a:schemeClr val="accent1"/>
            </a:lnRef>
            <a:fillRef idx="0">
              <a:schemeClr val="accent1"/>
            </a:fillRef>
            <a:effectRef idx="0">
              <a:schemeClr val="accent1"/>
            </a:effectRef>
            <a:fontRef idx="minor">
              <a:schemeClr val="tx1"/>
            </a:fontRef>
          </p:style>
        </p:cxnSp>
      </p:grpSp>
      <p:grpSp>
        <p:nvGrpSpPr>
          <p:cNvPr id="119" name="Group 118"/>
          <p:cNvGrpSpPr/>
          <p:nvPr/>
        </p:nvGrpSpPr>
        <p:grpSpPr>
          <a:xfrm>
            <a:off x="3061228" y="2487085"/>
            <a:ext cx="1203855" cy="1015999"/>
            <a:chOff x="3673474" y="2984501"/>
            <a:chExt cx="1444626" cy="1219199"/>
          </a:xfrm>
        </p:grpSpPr>
        <p:cxnSp>
          <p:nvCxnSpPr>
            <p:cNvPr id="96" name="Straight Arrow Connector 95"/>
            <p:cNvCxnSpPr/>
            <p:nvPr/>
          </p:nvCxnSpPr>
          <p:spPr>
            <a:xfrm>
              <a:off x="3975100" y="3848100"/>
              <a:ext cx="1143000" cy="355600"/>
            </a:xfrm>
            <a:prstGeom prst="straightConnector1">
              <a:avLst/>
            </a:prstGeom>
            <a:ln w="28575">
              <a:solidFill>
                <a:srgbClr val="1D3FE9"/>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a:stCxn id="9" idx="0"/>
            </p:cNvCxnSpPr>
            <p:nvPr/>
          </p:nvCxnSpPr>
          <p:spPr>
            <a:xfrm rot="5400000" flipH="1" flipV="1">
              <a:off x="3509962" y="3148013"/>
              <a:ext cx="514350" cy="187325"/>
            </a:xfrm>
            <a:prstGeom prst="straightConnector1">
              <a:avLst/>
            </a:prstGeom>
            <a:ln w="28575">
              <a:solidFill>
                <a:srgbClr val="1D3FE9"/>
              </a:solidFill>
              <a:prstDash val="dash"/>
              <a:tailEnd type="arrow"/>
            </a:ln>
          </p:spPr>
          <p:style>
            <a:lnRef idx="1">
              <a:schemeClr val="accent1"/>
            </a:lnRef>
            <a:fillRef idx="0">
              <a:schemeClr val="accent1"/>
            </a:fillRef>
            <a:effectRef idx="0">
              <a:schemeClr val="accent1"/>
            </a:effectRef>
            <a:fontRef idx="minor">
              <a:schemeClr val="tx1"/>
            </a:fontRef>
          </p:style>
        </p:cxnSp>
      </p:grpSp>
      <p:grpSp>
        <p:nvGrpSpPr>
          <p:cNvPr id="112" name="Group 111"/>
          <p:cNvGrpSpPr/>
          <p:nvPr/>
        </p:nvGrpSpPr>
        <p:grpSpPr>
          <a:xfrm>
            <a:off x="5122335" y="613833"/>
            <a:ext cx="1562484" cy="2846917"/>
            <a:chOff x="6146801" y="736600"/>
            <a:chExt cx="1874981" cy="3416300"/>
          </a:xfrm>
        </p:grpSpPr>
        <p:cxnSp>
          <p:nvCxnSpPr>
            <p:cNvPr id="86" name="Straight Arrow Connector 85"/>
            <p:cNvCxnSpPr/>
            <p:nvPr/>
          </p:nvCxnSpPr>
          <p:spPr>
            <a:xfrm rot="10800000">
              <a:off x="6146801" y="736600"/>
              <a:ext cx="571501" cy="533400"/>
            </a:xfrm>
            <a:prstGeom prst="straightConnector1">
              <a:avLst/>
            </a:prstGeom>
            <a:ln w="28575">
              <a:solidFill>
                <a:srgbClr val="1D3FE9"/>
              </a:solidFill>
              <a:prstDash val="dash"/>
              <a:tailEnd type="arrow"/>
            </a:ln>
          </p:spPr>
          <p:style>
            <a:lnRef idx="1">
              <a:schemeClr val="accent1"/>
            </a:lnRef>
            <a:fillRef idx="0">
              <a:schemeClr val="accent1"/>
            </a:fillRef>
            <a:effectRef idx="0">
              <a:schemeClr val="accent1"/>
            </a:effectRef>
            <a:fontRef idx="minor">
              <a:schemeClr val="tx1"/>
            </a:fontRef>
          </p:style>
        </p:cxnSp>
        <p:grpSp>
          <p:nvGrpSpPr>
            <p:cNvPr id="107" name="Group 106"/>
            <p:cNvGrpSpPr/>
            <p:nvPr/>
          </p:nvGrpSpPr>
          <p:grpSpPr>
            <a:xfrm>
              <a:off x="6286500" y="1498600"/>
              <a:ext cx="1735282" cy="2654300"/>
              <a:chOff x="6286500" y="1498600"/>
              <a:chExt cx="1735282" cy="2654300"/>
            </a:xfrm>
          </p:grpSpPr>
          <p:cxnSp>
            <p:nvCxnSpPr>
              <p:cNvPr id="80" name="Straight Arrow Connector 79"/>
              <p:cNvCxnSpPr>
                <a:stCxn id="11" idx="2"/>
                <a:endCxn id="26" idx="0"/>
              </p:cNvCxnSpPr>
              <p:nvPr/>
            </p:nvCxnSpPr>
            <p:spPr>
              <a:xfrm rot="5400000">
                <a:off x="6009411" y="2408959"/>
                <a:ext cx="1949448" cy="141431"/>
              </a:xfrm>
              <a:prstGeom prst="straightConnector1">
                <a:avLst/>
              </a:prstGeom>
              <a:ln w="28575">
                <a:solidFill>
                  <a:srgbClr val="1D3FE9"/>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a:stCxn id="11" idx="2"/>
                <a:endCxn id="23" idx="0"/>
              </p:cNvCxnSpPr>
              <p:nvPr/>
            </p:nvCxnSpPr>
            <p:spPr>
              <a:xfrm rot="16200000" flipH="1">
                <a:off x="6792191" y="1767609"/>
                <a:ext cx="1492250" cy="966932"/>
              </a:xfrm>
              <a:prstGeom prst="straightConnector1">
                <a:avLst/>
              </a:prstGeom>
              <a:ln w="28575">
                <a:solidFill>
                  <a:srgbClr val="1D3FE9"/>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04" name="Straight Arrow Connector 103"/>
              <p:cNvCxnSpPr/>
              <p:nvPr/>
            </p:nvCxnSpPr>
            <p:spPr>
              <a:xfrm rot="5400000">
                <a:off x="5314950" y="2470150"/>
                <a:ext cx="2654300" cy="711200"/>
              </a:xfrm>
              <a:prstGeom prst="straightConnector1">
                <a:avLst/>
              </a:prstGeom>
              <a:ln w="28575">
                <a:solidFill>
                  <a:srgbClr val="1D3FE9"/>
                </a:solidFill>
                <a:prstDash val="dash"/>
                <a:tailEnd type="arrow"/>
              </a:ln>
            </p:spPr>
            <p:style>
              <a:lnRef idx="1">
                <a:schemeClr val="accent1"/>
              </a:lnRef>
              <a:fillRef idx="0">
                <a:schemeClr val="accent1"/>
              </a:fillRef>
              <a:effectRef idx="0">
                <a:schemeClr val="accent1"/>
              </a:effectRef>
              <a:fontRef idx="minor">
                <a:schemeClr val="tx1"/>
              </a:fontRef>
            </p:style>
          </p:cxnSp>
        </p:grpSp>
      </p:grpSp>
      <p:grpSp>
        <p:nvGrpSpPr>
          <p:cNvPr id="125" name="Group 124"/>
          <p:cNvGrpSpPr/>
          <p:nvPr/>
        </p:nvGrpSpPr>
        <p:grpSpPr>
          <a:xfrm>
            <a:off x="1285164" y="0"/>
            <a:ext cx="6971732" cy="6107373"/>
            <a:chOff x="1542197" y="0"/>
            <a:chExt cx="8366078" cy="7328848"/>
          </a:xfrm>
        </p:grpSpPr>
        <p:sp>
          <p:nvSpPr>
            <p:cNvPr id="123" name="Oval 122"/>
            <p:cNvSpPr/>
            <p:nvPr/>
          </p:nvSpPr>
          <p:spPr>
            <a:xfrm>
              <a:off x="1542197" y="5445457"/>
              <a:ext cx="2415654" cy="1883391"/>
            </a:xfrm>
            <a:prstGeom prst="ellipse">
              <a:avLst/>
            </a:prstGeom>
            <a:noFill/>
            <a:ln w="38100">
              <a:solidFill>
                <a:srgbClr val="1D3FE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4" name="Oval 123"/>
            <p:cNvSpPr/>
            <p:nvPr/>
          </p:nvSpPr>
          <p:spPr>
            <a:xfrm>
              <a:off x="7481247" y="0"/>
              <a:ext cx="2427028" cy="1965278"/>
            </a:xfrm>
            <a:prstGeom prst="ellipse">
              <a:avLst/>
            </a:prstGeom>
            <a:noFill/>
            <a:ln w="38100">
              <a:solidFill>
                <a:srgbClr val="1D3FE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9" name="Group 128"/>
          <p:cNvGrpSpPr/>
          <p:nvPr/>
        </p:nvGrpSpPr>
        <p:grpSpPr>
          <a:xfrm>
            <a:off x="4891732" y="352568"/>
            <a:ext cx="859282" cy="4259849"/>
            <a:chOff x="5870078" y="423081"/>
            <a:chExt cx="1031138" cy="5111819"/>
          </a:xfrm>
        </p:grpSpPr>
        <p:pic>
          <p:nvPicPr>
            <p:cNvPr id="127" name="Picture 126" descr="people_blue.png"/>
            <p:cNvPicPr>
              <a:picLocks noChangeAspect="1"/>
            </p:cNvPicPr>
            <p:nvPr/>
          </p:nvPicPr>
          <p:blipFill>
            <a:blip r:embed="rId8" cstate="print"/>
            <a:stretch>
              <a:fillRect/>
            </a:stretch>
          </p:blipFill>
          <p:spPr>
            <a:xfrm>
              <a:off x="5870078" y="423081"/>
              <a:ext cx="496601" cy="496601"/>
            </a:xfrm>
            <a:prstGeom prst="rect">
              <a:avLst/>
            </a:prstGeom>
          </p:spPr>
        </p:pic>
        <p:pic>
          <p:nvPicPr>
            <p:cNvPr id="128" name="Picture 127" descr="people_blue.png"/>
            <p:cNvPicPr>
              <a:picLocks noChangeAspect="1"/>
            </p:cNvPicPr>
            <p:nvPr/>
          </p:nvPicPr>
          <p:blipFill>
            <a:blip r:embed="rId8" cstate="print"/>
            <a:stretch>
              <a:fillRect/>
            </a:stretch>
          </p:blipFill>
          <p:spPr>
            <a:xfrm>
              <a:off x="6404615" y="5038299"/>
              <a:ext cx="496601" cy="496601"/>
            </a:xfrm>
            <a:prstGeom prst="rect">
              <a:avLst/>
            </a:prstGeom>
          </p:spPr>
        </p:pic>
      </p:grpSp>
      <p:grpSp>
        <p:nvGrpSpPr>
          <p:cNvPr id="137" name="Group 136"/>
          <p:cNvGrpSpPr/>
          <p:nvPr/>
        </p:nvGrpSpPr>
        <p:grpSpPr>
          <a:xfrm>
            <a:off x="3650776" y="559484"/>
            <a:ext cx="1893321" cy="3639098"/>
            <a:chOff x="4380931" y="671381"/>
            <a:chExt cx="2271985" cy="4366918"/>
          </a:xfrm>
        </p:grpSpPr>
        <p:cxnSp>
          <p:nvCxnSpPr>
            <p:cNvPr id="130" name="Straight Arrow Connector 129"/>
            <p:cNvCxnSpPr>
              <a:stCxn id="128" idx="0"/>
            </p:cNvCxnSpPr>
            <p:nvPr/>
          </p:nvCxnSpPr>
          <p:spPr>
            <a:xfrm rot="16200000" flipV="1">
              <a:off x="3611924" y="1997306"/>
              <a:ext cx="3810000" cy="2271985"/>
            </a:xfrm>
            <a:prstGeom prst="straightConnector1">
              <a:avLst/>
            </a:prstGeom>
            <a:ln w="28575">
              <a:solidFill>
                <a:srgbClr val="1D3FE9"/>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33" name="Straight Arrow Connector 132"/>
            <p:cNvCxnSpPr>
              <a:stCxn id="127" idx="1"/>
            </p:cNvCxnSpPr>
            <p:nvPr/>
          </p:nvCxnSpPr>
          <p:spPr>
            <a:xfrm rot="10800000" flipV="1">
              <a:off x="4585648" y="671381"/>
              <a:ext cx="1284430" cy="202077"/>
            </a:xfrm>
            <a:prstGeom prst="straightConnector1">
              <a:avLst/>
            </a:prstGeom>
            <a:ln w="28575">
              <a:solidFill>
                <a:srgbClr val="1D3FE9"/>
              </a:solidFill>
              <a:prstDash val="dash"/>
              <a:tailEnd type="arrow"/>
            </a:ln>
          </p:spPr>
          <p:style>
            <a:lnRef idx="1">
              <a:schemeClr val="accent1"/>
            </a:lnRef>
            <a:fillRef idx="0">
              <a:schemeClr val="accent1"/>
            </a:fillRef>
            <a:effectRef idx="0">
              <a:schemeClr val="accent1"/>
            </a:effectRef>
            <a:fontRef idx="minor">
              <a:schemeClr val="tx1"/>
            </a:fontRef>
          </p:style>
        </p:cxnSp>
      </p:grpSp>
      <p:sp>
        <p:nvSpPr>
          <p:cNvPr id="138" name="Rectangle 137"/>
          <p:cNvSpPr/>
          <p:nvPr/>
        </p:nvSpPr>
        <p:spPr>
          <a:xfrm>
            <a:off x="1774521" y="6210996"/>
            <a:ext cx="7346737" cy="641201"/>
          </a:xfrm>
          <a:prstGeom prst="rect">
            <a:avLst/>
          </a:prstGeom>
          <a:solidFill>
            <a:schemeClr val="bg1"/>
          </a:solidFill>
        </p:spPr>
        <p:txBody>
          <a:bodyPr wrap="square" lIns="76197" tIns="38098" rIns="76197" bIns="38098">
            <a:spAutoFit/>
          </a:bodyPr>
          <a:lstStyle/>
          <a:p>
            <a:r>
              <a:rPr lang="en-US" altLang="zh-CN" dirty="0">
                <a:solidFill>
                  <a:srgbClr val="1D3FE9"/>
                </a:solidFill>
              </a:rPr>
              <a:t>Grouping users in terms of the similarity between their location histories, and conduct personalized location recommendations.</a:t>
            </a:r>
            <a:endParaRPr lang="zh-CN" altLang="en-US" dirty="0">
              <a:solidFill>
                <a:srgbClr val="1D3FE9"/>
              </a:solidFill>
            </a:endParaRPr>
          </a:p>
        </p:txBody>
      </p:sp>
      <p:sp>
        <p:nvSpPr>
          <p:cNvPr id="66" name="Rectangle 65"/>
          <p:cNvSpPr/>
          <p:nvPr/>
        </p:nvSpPr>
        <p:spPr>
          <a:xfrm>
            <a:off x="5930517" y="10269"/>
            <a:ext cx="3213483" cy="384721"/>
          </a:xfrm>
          <a:prstGeom prst="rect">
            <a:avLst/>
          </a:prstGeom>
          <a:solidFill>
            <a:schemeClr val="bg1"/>
          </a:solidFill>
        </p:spPr>
        <p:txBody>
          <a:bodyPr wrap="square" lIns="76197" tIns="38098" rIns="76197" bIns="38098">
            <a:spAutoFit/>
          </a:bodyPr>
          <a:lstStyle/>
          <a:p>
            <a:r>
              <a:rPr lang="en-US" altLang="zh-CN" sz="2000" dirty="0">
                <a:solidFill>
                  <a:srgbClr val="1D3FE9"/>
                </a:solidFill>
              </a:rPr>
              <a:t>GIS ‘08/Trans. On the Web</a:t>
            </a:r>
            <a:endParaRPr lang="zh-CN" altLang="en-US" sz="2000" dirty="0">
              <a:solidFill>
                <a:srgbClr val="1D3FE9"/>
              </a:solidFill>
            </a:endParaRPr>
          </a:p>
        </p:txBody>
      </p:sp>
    </p:spTree>
    <p:extLst>
      <p:ext uri="{BB962C8B-B14F-4D97-AF65-F5344CB8AC3E}">
        <p14:creationId xmlns:p14="http://schemas.microsoft.com/office/powerpoint/2010/main" val="3713750568"/>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1" fill="hold" nodeType="afterEffect">
                                  <p:stCondLst>
                                    <p:cond delay="0"/>
                                  </p:stCondLst>
                                  <p:childTnLst>
                                    <p:set>
                                      <p:cBhvr>
                                        <p:cTn id="11" dur="1" fill="hold">
                                          <p:stCondLst>
                                            <p:cond delay="0"/>
                                          </p:stCondLst>
                                        </p:cTn>
                                        <p:tgtEl>
                                          <p:spTgt spid="106"/>
                                        </p:tgtEl>
                                        <p:attrNameLst>
                                          <p:attrName>style.visibility</p:attrName>
                                        </p:attrNameLst>
                                      </p:cBhvr>
                                      <p:to>
                                        <p:strVal val="visible"/>
                                      </p:to>
                                    </p:set>
                                    <p:animEffect transition="in" filter="wipe(up)">
                                      <p:cBhvr>
                                        <p:cTn id="12" dur="500"/>
                                        <p:tgtEl>
                                          <p:spTgt spid="106"/>
                                        </p:tgtEl>
                                      </p:cBhvr>
                                    </p:animEffect>
                                  </p:childTnLst>
                                </p:cTn>
                              </p:par>
                            </p:childTnLst>
                          </p:cTn>
                        </p:par>
                        <p:par>
                          <p:cTn id="13" fill="hold">
                            <p:stCondLst>
                              <p:cond delay="1000"/>
                            </p:stCondLst>
                            <p:childTnLst>
                              <p:par>
                                <p:cTn id="14" presetID="23" presetClass="entr" presetSubtype="16"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2" presetClass="entr" presetSubtype="1" fill="hold" nodeType="afterEffect">
                                  <p:stCondLst>
                                    <p:cond delay="0"/>
                                  </p:stCondLst>
                                  <p:childTnLst>
                                    <p:set>
                                      <p:cBhvr>
                                        <p:cTn id="20" dur="1" fill="hold">
                                          <p:stCondLst>
                                            <p:cond delay="0"/>
                                          </p:stCondLst>
                                        </p:cTn>
                                        <p:tgtEl>
                                          <p:spTgt spid="112"/>
                                        </p:tgtEl>
                                        <p:attrNameLst>
                                          <p:attrName>style.visibility</p:attrName>
                                        </p:attrNameLst>
                                      </p:cBhvr>
                                      <p:to>
                                        <p:strVal val="visible"/>
                                      </p:to>
                                    </p:set>
                                    <p:animEffect transition="in" filter="wipe(up)">
                                      <p:cBhvr>
                                        <p:cTn id="21" dur="500"/>
                                        <p:tgtEl>
                                          <p:spTgt spid="112"/>
                                        </p:tgtEl>
                                      </p:cBhvr>
                                    </p:animEffect>
                                  </p:childTnLst>
                                </p:cTn>
                              </p:par>
                              <p:par>
                                <p:cTn id="22" presetID="10" presetClass="entr" presetSubtype="0"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2000"/>
                                        <p:tgtEl>
                                          <p:spTgt spid="10"/>
                                        </p:tgtEl>
                                      </p:cBhvr>
                                    </p:animEffect>
                                  </p:childTnLst>
                                </p:cTn>
                              </p:par>
                              <p:par>
                                <p:cTn id="25" presetID="10" presetClass="entr" presetSubtype="0" fill="hold" nodeType="with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fade">
                                      <p:cBhvr>
                                        <p:cTn id="27" dur="2000"/>
                                        <p:tgtEl>
                                          <p:spTgt spid="115"/>
                                        </p:tgtEl>
                                      </p:cBhvr>
                                    </p:animEffect>
                                  </p:childTnLst>
                                </p:cTn>
                              </p:par>
                              <p:par>
                                <p:cTn id="28" presetID="10" presetClass="entr" presetSubtype="0" fill="hold"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2000"/>
                                        <p:tgtEl>
                                          <p:spTgt spid="15"/>
                                        </p:tgtEl>
                                      </p:cBhvr>
                                    </p:animEffect>
                                  </p:childTnLst>
                                </p:cTn>
                              </p:par>
                              <p:par>
                                <p:cTn id="31" presetID="10" presetClass="entr" presetSubtype="0" fill="hold" nodeType="withEffect">
                                  <p:stCondLst>
                                    <p:cond delay="0"/>
                                  </p:stCondLst>
                                  <p:childTnLst>
                                    <p:set>
                                      <p:cBhvr>
                                        <p:cTn id="32" dur="1" fill="hold">
                                          <p:stCondLst>
                                            <p:cond delay="0"/>
                                          </p:stCondLst>
                                        </p:cTn>
                                        <p:tgtEl>
                                          <p:spTgt spid="117"/>
                                        </p:tgtEl>
                                        <p:attrNameLst>
                                          <p:attrName>style.visibility</p:attrName>
                                        </p:attrNameLst>
                                      </p:cBhvr>
                                      <p:to>
                                        <p:strVal val="visible"/>
                                      </p:to>
                                    </p:set>
                                    <p:animEffect transition="in" filter="fade">
                                      <p:cBhvr>
                                        <p:cTn id="33" dur="2000"/>
                                        <p:tgtEl>
                                          <p:spTgt spid="117"/>
                                        </p:tgtEl>
                                      </p:cBhvr>
                                    </p:animEffect>
                                  </p:childTnLst>
                                </p:cTn>
                              </p:par>
                              <p:par>
                                <p:cTn id="34" presetID="10" presetClass="entr" presetSubtype="0" fill="hold" nodeType="withEffect">
                                  <p:stCondLst>
                                    <p:cond delay="0"/>
                                  </p:stCondLst>
                                  <p:childTnLst>
                                    <p:set>
                                      <p:cBhvr>
                                        <p:cTn id="35" dur="1" fill="hold">
                                          <p:stCondLst>
                                            <p:cond delay="0"/>
                                          </p:stCondLst>
                                        </p:cTn>
                                        <p:tgtEl>
                                          <p:spTgt spid="116"/>
                                        </p:tgtEl>
                                        <p:attrNameLst>
                                          <p:attrName>style.visibility</p:attrName>
                                        </p:attrNameLst>
                                      </p:cBhvr>
                                      <p:to>
                                        <p:strVal val="visible"/>
                                      </p:to>
                                    </p:set>
                                    <p:animEffect transition="in" filter="fade">
                                      <p:cBhvr>
                                        <p:cTn id="36" dur="2000"/>
                                        <p:tgtEl>
                                          <p:spTgt spid="116"/>
                                        </p:tgtEl>
                                      </p:cBhvr>
                                    </p:animEffect>
                                  </p:childTnLst>
                                </p:cTn>
                              </p:par>
                              <p:par>
                                <p:cTn id="37" presetID="10" presetClass="entr" presetSubtype="0" fill="hold" nodeType="with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2000"/>
                                        <p:tgtEl>
                                          <p:spTgt spid="14"/>
                                        </p:tgtEl>
                                      </p:cBhvr>
                                    </p:animEffect>
                                  </p:childTnLst>
                                </p:cTn>
                              </p:par>
                              <p:par>
                                <p:cTn id="40" presetID="10" presetClass="entr" presetSubtype="0" fill="hold" nodeType="with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2000"/>
                                        <p:tgtEl>
                                          <p:spTgt spid="17"/>
                                        </p:tgtEl>
                                      </p:cBhvr>
                                    </p:animEffect>
                                  </p:childTnLst>
                                </p:cTn>
                              </p:par>
                              <p:par>
                                <p:cTn id="43" presetID="10" presetClass="entr" presetSubtype="0" fill="hold" nodeType="withEffect">
                                  <p:stCondLst>
                                    <p:cond delay="0"/>
                                  </p:stCondLst>
                                  <p:childTnLst>
                                    <p:set>
                                      <p:cBhvr>
                                        <p:cTn id="44" dur="1" fill="hold">
                                          <p:stCondLst>
                                            <p:cond delay="0"/>
                                          </p:stCondLst>
                                        </p:cTn>
                                        <p:tgtEl>
                                          <p:spTgt spid="114"/>
                                        </p:tgtEl>
                                        <p:attrNameLst>
                                          <p:attrName>style.visibility</p:attrName>
                                        </p:attrNameLst>
                                      </p:cBhvr>
                                      <p:to>
                                        <p:strVal val="visible"/>
                                      </p:to>
                                    </p:set>
                                    <p:animEffect transition="in" filter="fade">
                                      <p:cBhvr>
                                        <p:cTn id="45" dur="2000"/>
                                        <p:tgtEl>
                                          <p:spTgt spid="114"/>
                                        </p:tgtEl>
                                      </p:cBhvr>
                                    </p:animEffect>
                                  </p:childTnLst>
                                </p:cTn>
                              </p:par>
                              <p:par>
                                <p:cTn id="46" presetID="10" presetClass="entr" presetSubtype="0" fill="hold" nodeType="with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fade">
                                      <p:cBhvr>
                                        <p:cTn id="48" dur="2000"/>
                                        <p:tgtEl>
                                          <p:spTgt spid="16"/>
                                        </p:tgtEl>
                                      </p:cBhvr>
                                    </p:animEffect>
                                  </p:childTnLst>
                                </p:cTn>
                              </p:par>
                              <p:par>
                                <p:cTn id="49" presetID="10" presetClass="entr" presetSubtype="0" fill="hold" nodeType="withEffect">
                                  <p:stCondLst>
                                    <p:cond delay="0"/>
                                  </p:stCondLst>
                                  <p:childTnLst>
                                    <p:set>
                                      <p:cBhvr>
                                        <p:cTn id="50" dur="1" fill="hold">
                                          <p:stCondLst>
                                            <p:cond delay="0"/>
                                          </p:stCondLst>
                                        </p:cTn>
                                        <p:tgtEl>
                                          <p:spTgt spid="118"/>
                                        </p:tgtEl>
                                        <p:attrNameLst>
                                          <p:attrName>style.visibility</p:attrName>
                                        </p:attrNameLst>
                                      </p:cBhvr>
                                      <p:to>
                                        <p:strVal val="visible"/>
                                      </p:to>
                                    </p:set>
                                    <p:animEffect transition="in" filter="fade">
                                      <p:cBhvr>
                                        <p:cTn id="51" dur="2000"/>
                                        <p:tgtEl>
                                          <p:spTgt spid="118"/>
                                        </p:tgtEl>
                                      </p:cBhvr>
                                    </p:animEffect>
                                  </p:childTnLst>
                                </p:cTn>
                              </p:par>
                              <p:par>
                                <p:cTn id="52" presetID="10" presetClass="entr" presetSubtype="0" fill="hold" nodeType="withEffect">
                                  <p:stCondLst>
                                    <p:cond delay="0"/>
                                  </p:stCondLst>
                                  <p:childTnLst>
                                    <p:set>
                                      <p:cBhvr>
                                        <p:cTn id="53" dur="1" fill="hold">
                                          <p:stCondLst>
                                            <p:cond delay="0"/>
                                          </p:stCondLst>
                                        </p:cTn>
                                        <p:tgtEl>
                                          <p:spTgt spid="9"/>
                                        </p:tgtEl>
                                        <p:attrNameLst>
                                          <p:attrName>style.visibility</p:attrName>
                                        </p:attrNameLst>
                                      </p:cBhvr>
                                      <p:to>
                                        <p:strVal val="visible"/>
                                      </p:to>
                                    </p:set>
                                    <p:animEffect transition="in" filter="fade">
                                      <p:cBhvr>
                                        <p:cTn id="54" dur="2000"/>
                                        <p:tgtEl>
                                          <p:spTgt spid="9"/>
                                        </p:tgtEl>
                                      </p:cBhvr>
                                    </p:animEffect>
                                  </p:childTnLst>
                                </p:cTn>
                              </p:par>
                              <p:par>
                                <p:cTn id="55" presetID="10" presetClass="entr" presetSubtype="0" fill="hold" nodeType="with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fade">
                                      <p:cBhvr>
                                        <p:cTn id="57" dur="2000"/>
                                        <p:tgtEl>
                                          <p:spTgt spid="12"/>
                                        </p:tgtEl>
                                      </p:cBhvr>
                                    </p:animEffect>
                                  </p:childTnLst>
                                </p:cTn>
                              </p:par>
                              <p:par>
                                <p:cTn id="58" presetID="10" presetClass="entr" presetSubtype="0" fill="hold" nodeType="withEffect">
                                  <p:stCondLst>
                                    <p:cond delay="0"/>
                                  </p:stCondLst>
                                  <p:childTnLst>
                                    <p:set>
                                      <p:cBhvr>
                                        <p:cTn id="59" dur="1" fill="hold">
                                          <p:stCondLst>
                                            <p:cond delay="0"/>
                                          </p:stCondLst>
                                        </p:cTn>
                                        <p:tgtEl>
                                          <p:spTgt spid="120"/>
                                        </p:tgtEl>
                                        <p:attrNameLst>
                                          <p:attrName>style.visibility</p:attrName>
                                        </p:attrNameLst>
                                      </p:cBhvr>
                                      <p:to>
                                        <p:strVal val="visible"/>
                                      </p:to>
                                    </p:set>
                                    <p:animEffect transition="in" filter="fade">
                                      <p:cBhvr>
                                        <p:cTn id="60" dur="2000"/>
                                        <p:tgtEl>
                                          <p:spTgt spid="120"/>
                                        </p:tgtEl>
                                      </p:cBhvr>
                                    </p:animEffect>
                                  </p:childTnLst>
                                </p:cTn>
                              </p:par>
                              <p:par>
                                <p:cTn id="61" presetID="10" presetClass="entr" presetSubtype="0" fill="hold" nodeType="withEffect">
                                  <p:stCondLst>
                                    <p:cond delay="0"/>
                                  </p:stCondLst>
                                  <p:childTnLst>
                                    <p:set>
                                      <p:cBhvr>
                                        <p:cTn id="62" dur="1" fill="hold">
                                          <p:stCondLst>
                                            <p:cond delay="0"/>
                                          </p:stCondLst>
                                        </p:cTn>
                                        <p:tgtEl>
                                          <p:spTgt spid="119"/>
                                        </p:tgtEl>
                                        <p:attrNameLst>
                                          <p:attrName>style.visibility</p:attrName>
                                        </p:attrNameLst>
                                      </p:cBhvr>
                                      <p:to>
                                        <p:strVal val="visible"/>
                                      </p:to>
                                    </p:set>
                                    <p:animEffect transition="in" filter="fade">
                                      <p:cBhvr>
                                        <p:cTn id="63" dur="2000"/>
                                        <p:tgtEl>
                                          <p:spTgt spid="119"/>
                                        </p:tgtEl>
                                      </p:cBhvr>
                                    </p:animEffect>
                                  </p:childTnLst>
                                </p:cTn>
                              </p:par>
                            </p:childTnLst>
                          </p:cTn>
                        </p:par>
                        <p:par>
                          <p:cTn id="64" fill="hold">
                            <p:stCondLst>
                              <p:cond delay="3500"/>
                            </p:stCondLst>
                            <p:childTnLst>
                              <p:par>
                                <p:cTn id="65" presetID="10" presetClass="exit" presetSubtype="0" fill="hold" nodeType="afterEffect">
                                  <p:stCondLst>
                                    <p:cond delay="1000"/>
                                  </p:stCondLst>
                                  <p:childTnLst>
                                    <p:animEffect transition="out" filter="fade">
                                      <p:cBhvr>
                                        <p:cTn id="66" dur="2000"/>
                                        <p:tgtEl>
                                          <p:spTgt spid="114"/>
                                        </p:tgtEl>
                                      </p:cBhvr>
                                    </p:animEffect>
                                    <p:set>
                                      <p:cBhvr>
                                        <p:cTn id="67" dur="1" fill="hold">
                                          <p:stCondLst>
                                            <p:cond delay="1999"/>
                                          </p:stCondLst>
                                        </p:cTn>
                                        <p:tgtEl>
                                          <p:spTgt spid="114"/>
                                        </p:tgtEl>
                                        <p:attrNameLst>
                                          <p:attrName>style.visibility</p:attrName>
                                        </p:attrNameLst>
                                      </p:cBhvr>
                                      <p:to>
                                        <p:strVal val="hidden"/>
                                      </p:to>
                                    </p:set>
                                  </p:childTnLst>
                                </p:cTn>
                              </p:par>
                              <p:par>
                                <p:cTn id="68" presetID="10" presetClass="exit" presetSubtype="0" fill="hold" nodeType="withEffect">
                                  <p:stCondLst>
                                    <p:cond delay="0"/>
                                  </p:stCondLst>
                                  <p:childTnLst>
                                    <p:animEffect transition="out" filter="fade">
                                      <p:cBhvr>
                                        <p:cTn id="69" dur="2000"/>
                                        <p:tgtEl>
                                          <p:spTgt spid="118"/>
                                        </p:tgtEl>
                                      </p:cBhvr>
                                    </p:animEffect>
                                    <p:set>
                                      <p:cBhvr>
                                        <p:cTn id="70" dur="1" fill="hold">
                                          <p:stCondLst>
                                            <p:cond delay="1999"/>
                                          </p:stCondLst>
                                        </p:cTn>
                                        <p:tgtEl>
                                          <p:spTgt spid="118"/>
                                        </p:tgtEl>
                                        <p:attrNameLst>
                                          <p:attrName>style.visibility</p:attrName>
                                        </p:attrNameLst>
                                      </p:cBhvr>
                                      <p:to>
                                        <p:strVal val="hidden"/>
                                      </p:to>
                                    </p:set>
                                  </p:childTnLst>
                                </p:cTn>
                              </p:par>
                              <p:par>
                                <p:cTn id="71" presetID="10" presetClass="exit" presetSubtype="0" fill="hold" nodeType="withEffect">
                                  <p:stCondLst>
                                    <p:cond delay="0"/>
                                  </p:stCondLst>
                                  <p:childTnLst>
                                    <p:animEffect transition="out" filter="fade">
                                      <p:cBhvr>
                                        <p:cTn id="72" dur="2000"/>
                                        <p:tgtEl>
                                          <p:spTgt spid="120"/>
                                        </p:tgtEl>
                                      </p:cBhvr>
                                    </p:animEffect>
                                    <p:set>
                                      <p:cBhvr>
                                        <p:cTn id="73" dur="1" fill="hold">
                                          <p:stCondLst>
                                            <p:cond delay="1999"/>
                                          </p:stCondLst>
                                        </p:cTn>
                                        <p:tgtEl>
                                          <p:spTgt spid="120"/>
                                        </p:tgtEl>
                                        <p:attrNameLst>
                                          <p:attrName>style.visibility</p:attrName>
                                        </p:attrNameLst>
                                      </p:cBhvr>
                                      <p:to>
                                        <p:strVal val="hidden"/>
                                      </p:to>
                                    </p:set>
                                  </p:childTnLst>
                                </p:cTn>
                              </p:par>
                              <p:par>
                                <p:cTn id="74" presetID="10" presetClass="exit" presetSubtype="0" fill="hold" nodeType="withEffect">
                                  <p:stCondLst>
                                    <p:cond delay="0"/>
                                  </p:stCondLst>
                                  <p:childTnLst>
                                    <p:animEffect transition="out" filter="fade">
                                      <p:cBhvr>
                                        <p:cTn id="75" dur="2000"/>
                                        <p:tgtEl>
                                          <p:spTgt spid="106"/>
                                        </p:tgtEl>
                                      </p:cBhvr>
                                    </p:animEffect>
                                    <p:set>
                                      <p:cBhvr>
                                        <p:cTn id="76" dur="1" fill="hold">
                                          <p:stCondLst>
                                            <p:cond delay="1999"/>
                                          </p:stCondLst>
                                        </p:cTn>
                                        <p:tgtEl>
                                          <p:spTgt spid="106"/>
                                        </p:tgtEl>
                                        <p:attrNameLst>
                                          <p:attrName>style.visibility</p:attrName>
                                        </p:attrNameLst>
                                      </p:cBhvr>
                                      <p:to>
                                        <p:strVal val="hidden"/>
                                      </p:to>
                                    </p:set>
                                  </p:childTnLst>
                                </p:cTn>
                              </p:par>
                              <p:par>
                                <p:cTn id="77" presetID="10" presetClass="exit" presetSubtype="0" fill="hold" nodeType="withEffect">
                                  <p:stCondLst>
                                    <p:cond delay="0"/>
                                  </p:stCondLst>
                                  <p:childTnLst>
                                    <p:animEffect transition="out" filter="fade">
                                      <p:cBhvr>
                                        <p:cTn id="78" dur="2000"/>
                                        <p:tgtEl>
                                          <p:spTgt spid="112"/>
                                        </p:tgtEl>
                                      </p:cBhvr>
                                    </p:animEffect>
                                    <p:set>
                                      <p:cBhvr>
                                        <p:cTn id="79" dur="1" fill="hold">
                                          <p:stCondLst>
                                            <p:cond delay="1999"/>
                                          </p:stCondLst>
                                        </p:cTn>
                                        <p:tgtEl>
                                          <p:spTgt spid="112"/>
                                        </p:tgtEl>
                                        <p:attrNameLst>
                                          <p:attrName>style.visibility</p:attrName>
                                        </p:attrNameLst>
                                      </p:cBhvr>
                                      <p:to>
                                        <p:strVal val="hidden"/>
                                      </p:to>
                                    </p:set>
                                  </p:childTnLst>
                                </p:cTn>
                              </p:par>
                              <p:par>
                                <p:cTn id="80" presetID="10" presetClass="exit" presetSubtype="0" fill="hold" nodeType="withEffect">
                                  <p:stCondLst>
                                    <p:cond delay="0"/>
                                  </p:stCondLst>
                                  <p:childTnLst>
                                    <p:animEffect transition="out" filter="fade">
                                      <p:cBhvr>
                                        <p:cTn id="81" dur="2000"/>
                                        <p:tgtEl>
                                          <p:spTgt spid="117"/>
                                        </p:tgtEl>
                                      </p:cBhvr>
                                    </p:animEffect>
                                    <p:set>
                                      <p:cBhvr>
                                        <p:cTn id="82" dur="1" fill="hold">
                                          <p:stCondLst>
                                            <p:cond delay="1999"/>
                                          </p:stCondLst>
                                        </p:cTn>
                                        <p:tgtEl>
                                          <p:spTgt spid="117"/>
                                        </p:tgtEl>
                                        <p:attrNameLst>
                                          <p:attrName>style.visibility</p:attrName>
                                        </p:attrNameLst>
                                      </p:cBhvr>
                                      <p:to>
                                        <p:strVal val="hidden"/>
                                      </p:to>
                                    </p:set>
                                  </p:childTnLst>
                                </p:cTn>
                              </p:par>
                              <p:par>
                                <p:cTn id="83" presetID="10" presetClass="exit" presetSubtype="0" fill="hold" nodeType="withEffect">
                                  <p:stCondLst>
                                    <p:cond delay="0"/>
                                  </p:stCondLst>
                                  <p:childTnLst>
                                    <p:animEffect transition="out" filter="fade">
                                      <p:cBhvr>
                                        <p:cTn id="84" dur="2000"/>
                                        <p:tgtEl>
                                          <p:spTgt spid="116"/>
                                        </p:tgtEl>
                                      </p:cBhvr>
                                    </p:animEffect>
                                    <p:set>
                                      <p:cBhvr>
                                        <p:cTn id="85" dur="1" fill="hold">
                                          <p:stCondLst>
                                            <p:cond delay="1999"/>
                                          </p:stCondLst>
                                        </p:cTn>
                                        <p:tgtEl>
                                          <p:spTgt spid="116"/>
                                        </p:tgtEl>
                                        <p:attrNameLst>
                                          <p:attrName>style.visibility</p:attrName>
                                        </p:attrNameLst>
                                      </p:cBhvr>
                                      <p:to>
                                        <p:strVal val="hidden"/>
                                      </p:to>
                                    </p:set>
                                  </p:childTnLst>
                                </p:cTn>
                              </p:par>
                              <p:par>
                                <p:cTn id="86" presetID="10" presetClass="exit" presetSubtype="0" fill="hold" nodeType="withEffect">
                                  <p:stCondLst>
                                    <p:cond delay="0"/>
                                  </p:stCondLst>
                                  <p:childTnLst>
                                    <p:animEffect transition="out" filter="fade">
                                      <p:cBhvr>
                                        <p:cTn id="87" dur="2000"/>
                                        <p:tgtEl>
                                          <p:spTgt spid="115"/>
                                        </p:tgtEl>
                                      </p:cBhvr>
                                    </p:animEffect>
                                    <p:set>
                                      <p:cBhvr>
                                        <p:cTn id="88" dur="1" fill="hold">
                                          <p:stCondLst>
                                            <p:cond delay="1999"/>
                                          </p:stCondLst>
                                        </p:cTn>
                                        <p:tgtEl>
                                          <p:spTgt spid="115"/>
                                        </p:tgtEl>
                                        <p:attrNameLst>
                                          <p:attrName>style.visibility</p:attrName>
                                        </p:attrNameLst>
                                      </p:cBhvr>
                                      <p:to>
                                        <p:strVal val="hidden"/>
                                      </p:to>
                                    </p:set>
                                  </p:childTnLst>
                                </p:cTn>
                              </p:par>
                              <p:par>
                                <p:cTn id="89" presetID="10" presetClass="exit" presetSubtype="0" fill="hold" nodeType="withEffect">
                                  <p:stCondLst>
                                    <p:cond delay="0"/>
                                  </p:stCondLst>
                                  <p:childTnLst>
                                    <p:animEffect transition="out" filter="fade">
                                      <p:cBhvr>
                                        <p:cTn id="90" dur="2000"/>
                                        <p:tgtEl>
                                          <p:spTgt spid="119"/>
                                        </p:tgtEl>
                                      </p:cBhvr>
                                    </p:animEffect>
                                    <p:set>
                                      <p:cBhvr>
                                        <p:cTn id="91" dur="1" fill="hold">
                                          <p:stCondLst>
                                            <p:cond delay="1999"/>
                                          </p:stCondLst>
                                        </p:cTn>
                                        <p:tgtEl>
                                          <p:spTgt spid="119"/>
                                        </p:tgtEl>
                                        <p:attrNameLst>
                                          <p:attrName>style.visibility</p:attrName>
                                        </p:attrNameLst>
                                      </p:cBhvr>
                                      <p:to>
                                        <p:strVal val="hidden"/>
                                      </p:to>
                                    </p:set>
                                  </p:childTnLst>
                                </p:cTn>
                              </p:par>
                            </p:childTnLst>
                          </p:cTn>
                        </p:par>
                        <p:par>
                          <p:cTn id="92" fill="hold">
                            <p:stCondLst>
                              <p:cond delay="6500"/>
                            </p:stCondLst>
                            <p:childTnLst>
                              <p:par>
                                <p:cTn id="93" presetID="0" presetClass="path" presetSubtype="0" accel="50000" decel="50000" fill="hold" nodeType="afterEffect">
                                  <p:stCondLst>
                                    <p:cond delay="0"/>
                                  </p:stCondLst>
                                  <p:childTnLst>
                                    <p:animMotion origin="layout" path="M -0.04051 0.00618 C -0.0502 0.00946 -0.06062 0.00946 -0.0706 0.01081 C -0.07566 0.01409 -0.08073 0.01679 -0.08564 0.02007 C -0.09129 0.02392 -0.09519 0.03106 -0.10069 0.0355 C -0.10373 0.04148 -0.10908 0.04804 -0.11342 0.05247 C -0.11733 0.06308 -0.11328 0.05575 -0.11921 0.06019 C -0.12167 0.06192 -0.12615 0.06636 -0.12615 0.06636 C -0.12775 0.06945 -0.12919 0.07253 -0.13078 0.07562 C -0.13151 0.07697 -0.1331 0.07639 -0.13426 0.07716 C -0.13758 0.07929 -0.13975 0.08295 -0.14236 0.08642 " pathEditMode="relative" ptsTypes="fffffffffA">
                                      <p:cBhvr>
                                        <p:cTn id="94" dur="2000" fill="hold"/>
                                        <p:tgtEl>
                                          <p:spTgt spid="16"/>
                                        </p:tgtEl>
                                        <p:attrNameLst>
                                          <p:attrName>ppt_x</p:attrName>
                                          <p:attrName>ppt_y</p:attrName>
                                        </p:attrNameLst>
                                      </p:cBhvr>
                                    </p:animMotion>
                                  </p:childTnLst>
                                </p:cTn>
                              </p:par>
                              <p:par>
                                <p:cTn id="95" presetID="0" presetClass="path" presetSubtype="0" accel="50000" decel="50000" fill="hold" nodeType="withEffect">
                                  <p:stCondLst>
                                    <p:cond delay="0"/>
                                  </p:stCondLst>
                                  <p:childTnLst>
                                    <p:animMotion origin="layout" path="M -0.04543 0.00926 C -0.05498 0.01158 -0.0651 0.01293 -0.07378 0.01987 C -0.08087 0.03646 -0.07031 0.01293 -0.0787 0.02739 C -0.08869 0.04456 -0.08073 0.03569 -0.08753 0.04263 C -0.09129 0.0517 -0.09809 0.05864 -0.10127 0.06868 C -0.1046 0.07929 -0.10735 0.09086 -0.11198 0.1005 C -0.11386 0.10899 -0.11762 0.11594 -0.1208 0.12346 C -0.12399 0.13098 -0.12558 0.15047 -0.1276 0.15992 C -0.12789 0.16397 -0.12847 0.16821 -0.12862 0.17226 C -0.12905 0.18808 -0.12876 0.20371 -0.12948 0.21933 C -0.12977 0.22415 -0.13151 0.22859 -0.13252 0.23322 C -0.13281 0.23457 -0.13339 0.23766 -0.13339 0.23785 C -0.13238 0.2446 -0.13151 0.24537 -0.1276 0.24846 " pathEditMode="relative" rAng="0" ptsTypes="ffffffffffffA">
                                      <p:cBhvr>
                                        <p:cTn id="96" dur="2000" fill="hold"/>
                                        <p:tgtEl>
                                          <p:spTgt spid="9"/>
                                        </p:tgtEl>
                                        <p:attrNameLst>
                                          <p:attrName>ppt_x</p:attrName>
                                          <p:attrName>ppt_y</p:attrName>
                                        </p:attrNameLst>
                                      </p:cBhvr>
                                      <p:rCtr x="-4400" y="12000"/>
                                    </p:animMotion>
                                  </p:childTnLst>
                                </p:cTn>
                              </p:par>
                              <p:par>
                                <p:cTn id="97" presetID="0" presetClass="path" presetSubtype="0" accel="50000" decel="50000" fill="hold" nodeType="withEffect">
                                  <p:stCondLst>
                                    <p:cond delay="0"/>
                                  </p:stCondLst>
                                  <p:childTnLst>
                                    <p:animMotion origin="layout" path="M -0.04253 0.02161 C -0.0531 0.03222 -0.06366 0.04283 -0.07407 0.05344 C -0.08044 0.05344 -0.17404 0.02662 -0.20732 0.05344 C -0.21643 0.05999 -0.22786 0.09202 -0.23698 0.10668 C -0.24436 0.11864 -0.25217 0.11864 -0.25897 0.13889 " pathEditMode="relative" rAng="0" ptsTypes="ffffA">
                                      <p:cBhvr>
                                        <p:cTn id="98" dur="2000" fill="hold"/>
                                        <p:tgtEl>
                                          <p:spTgt spid="17"/>
                                        </p:tgtEl>
                                        <p:attrNameLst>
                                          <p:attrName>ppt_x</p:attrName>
                                          <p:attrName>ppt_y</p:attrName>
                                        </p:attrNameLst>
                                      </p:cBhvr>
                                      <p:rCtr x="-10800" y="5900"/>
                                    </p:animMotion>
                                  </p:childTnLst>
                                </p:cTn>
                              </p:par>
                              <p:par>
                                <p:cTn id="99" presetID="0" presetClass="path" presetSubtype="0" accel="50000" decel="50000" fill="hold" nodeType="withEffect">
                                  <p:stCondLst>
                                    <p:cond delay="0"/>
                                  </p:stCondLst>
                                  <p:childTnLst>
                                    <p:animMotion origin="layout" path="M -0.15915 0.00309 C -0.15987 0.00367 -0.16045 0.00444 -0.16117 0.00463 C -0.16305 0.0054 -0.16508 0.00502 -0.16696 0.00617 C -0.16768 0.00656 -0.16812 0.00868 -0.16884 0.00926 C -0.17072 0.011 -0.17275 0.01119 -0.17463 0.01235 C -0.17882 0.01891 -0.18418 0.02006 -0.1888 0.02469 C -0.19271 0.02874 -0.19488 0.03511 -0.19908 0.03723 C -0.2011 0.03916 -0.20414 0.04225 -0.20617 0.04495 C -0.20964 0.04958 -0.21195 0.05498 -0.21586 0.05749 C -0.21687 0.05961 -0.21788 0.06192 -0.21904 0.06366 C -0.21962 0.06443 -0.22049 0.06424 -0.22107 0.0652 C -0.2244 0.0708 -0.22541 0.07678 -0.22931 0.07909 C -0.23206 0.08584 -0.23539 0.09028 -0.23843 0.09626 C -0.23915 0.09761 -0.23959 0.09954 -0.24031 0.10089 C -0.24147 0.1032 -0.24422 0.10706 -0.24422 0.10725 C -0.24653 0.11555 -0.24494 0.11053 -0.24928 0.12114 C -0.25 0.12269 -0.25 0.12558 -0.25058 0.12732 C -0.25102 0.12867 -0.25203 0.12924 -0.25246 0.1304 C -0.25347 0.13233 -0.25434 0.13445 -0.25507 0.13677 C -0.26027 0.15278 -0.25651 0.14873 -0.26085 0.1522 C -0.26375 0.16397 -0.26809 0.17091 -0.27113 0.18171 C -0.27547 0.19637 -0.27894 0.21258 -0.28342 0.22685 C -0.28472 0.2363 -0.28704 0.24537 -0.28863 0.25482 C -0.29022 0.26466 -0.29109 0.27489 -0.29312 0.28434 C -0.29398 0.29553 -0.29587 0.30652 -0.2976 0.31694 C -0.2989 0.33661 -0.30194 0.35532 -0.30397 0.37462 C -0.3057 0.39101 -0.30628 0.40799 -0.30845 0.42438 C -0.30831 0.4485 -0.30816 0.47299 -0.30787 0.4973 C -0.30773 0.5083 -0.30657 0.54553 -0.30266 0.5517 C -0.30049 0.5598 -0.2989 0.56829 -0.29572 0.5735 C -0.29196 0.587 -0.29688 0.57118 -0.29239 0.57967 C -0.29181 0.58102 -0.29167 0.58314 -0.29109 0.5843 C -0.28632 0.59607 -0.28299 0.59587 -0.27633 0.59838 C -0.27576 0.59896 -0.27503 0.59935 -0.27445 0.59992 C -0.27315 0.60127 -0.27199 0.6034 -0.27055 0.60455 C -0.2678 0.60706 -0.25883 0.60764 -0.25839 0.60783 C -0.25174 0.62365 -0.2542 0.62134 -0.24349 0.62326 C -0.23973 0.62712 -0.23655 0.62982 -0.23264 0.63272 C -0.22917 0.62982 -0.23119 0.63195 -0.22685 0.62481 C -0.22613 0.62384 -0.22483 0.62172 -0.22483 0.62191 C -0.22338 0.61613 -0.22425 0.61786 -0.22222 0.61555 " pathEditMode="relative" rAng="0" ptsTypes="ffffffffffffffffffffffffffffffffffffffffA">
                                      <p:cBhvr>
                                        <p:cTn id="100" dur="2000" fill="hold"/>
                                        <p:tgtEl>
                                          <p:spTgt spid="12"/>
                                        </p:tgtEl>
                                        <p:attrNameLst>
                                          <p:attrName>ppt_x</p:attrName>
                                          <p:attrName>ppt_y</p:attrName>
                                        </p:attrNameLst>
                                      </p:cBhvr>
                                      <p:rCtr x="-7500" y="31500"/>
                                    </p:animMotion>
                                  </p:childTnLst>
                                </p:cTn>
                              </p:par>
                              <p:par>
                                <p:cTn id="101" presetID="0" presetClass="path" presetSubtype="0" accel="50000" decel="50000" fill="hold" nodeType="withEffect">
                                  <p:stCondLst>
                                    <p:cond delay="0"/>
                                  </p:stCondLst>
                                  <p:childTnLst>
                                    <p:animMotion origin="layout" path="M -1.66667E-6 -3.58025E-6 C 0.00507 -0.00656 0.01143 -0.0108 0.0178 -0.0162 C 0.01924 -0.01716 0.01982 -0.01871 0.02112 -0.02006 C 0.02532 -0.02372 0.0298 -0.0272 0.03429 -0.03047 C 0.0366 -0.0324 0.03993 -0.03298 0.04239 -0.03433 C 0.045 -0.03607 0.04659 -0.03819 0.04919 -0.03993 C 0.05252 -0.04205 0.057 -0.04301 0.06062 -0.04514 C 0.068 -0.05401 0.08131 -0.06134 0.09332 -0.06616 C 0.09853 -0.07253 0.09968 -0.07581 0.10807 -0.07793 C 0.11285 -0.08063 0.11647 -0.08352 0.12124 -0.08603 C 0.13513 -0.10301 0.16334 -0.09664 0.18519 -0.09664 " pathEditMode="relative" rAng="0" ptsTypes="ffffffffffA">
                                      <p:cBhvr>
                                        <p:cTn id="102" dur="2000" fill="hold"/>
                                        <p:tgtEl>
                                          <p:spTgt spid="8"/>
                                        </p:tgtEl>
                                        <p:attrNameLst>
                                          <p:attrName>ppt_x</p:attrName>
                                          <p:attrName>ppt_y</p:attrName>
                                        </p:attrNameLst>
                                      </p:cBhvr>
                                      <p:rCtr x="9300" y="-5200"/>
                                    </p:animMotion>
                                  </p:childTnLst>
                                </p:cTn>
                              </p:par>
                              <p:par>
                                <p:cTn id="103" presetID="0" presetClass="path" presetSubtype="0" accel="50000" decel="50000" fill="hold" nodeType="withEffect">
                                  <p:stCondLst>
                                    <p:cond delay="0"/>
                                  </p:stCondLst>
                                  <p:childTnLst>
                                    <p:animMotion origin="layout" path="M 1.85185E-7 -0.00173 C 0.00593 -0.01659 0.01505 -0.03337 0.02373 -0.03877 C 0.0298 -0.04263 0.03573 -0.04591 0.04167 -0.04977 C 0.0515 -0.07523 0.08955 -0.06983 0.09606 -0.06983 C 0.09766 -0.06983 0.0991 -0.06983 0.10084 -0.06983 " pathEditMode="relative" rAng="0" ptsTypes="ffffA">
                                      <p:cBhvr>
                                        <p:cTn id="104" dur="2000" fill="hold"/>
                                        <p:tgtEl>
                                          <p:spTgt spid="11"/>
                                        </p:tgtEl>
                                        <p:attrNameLst>
                                          <p:attrName>ppt_x</p:attrName>
                                          <p:attrName>ppt_y</p:attrName>
                                        </p:attrNameLst>
                                      </p:cBhvr>
                                      <p:rCtr x="5000" y="-3700"/>
                                    </p:animMotion>
                                  </p:childTnLst>
                                </p:cTn>
                              </p:par>
                              <p:par>
                                <p:cTn id="105" presetID="0" presetClass="path" presetSubtype="0" accel="50000" decel="50000" fill="hold" nodeType="withEffect">
                                  <p:stCondLst>
                                    <p:cond delay="0"/>
                                  </p:stCondLst>
                                  <p:childTnLst>
                                    <p:animMotion origin="layout" path="M 0.01562 -4.93827E-6 C 0.0175 -0.00366 0.01939 -0.00327 0.0217 -0.00578 C 0.02517 -0.00945 0.02604 -0.01658 0.0298 -0.02083 C 0.03183 -0.02507 0.03414 -0.02797 0.03602 -0.03182 C 0.03761 -0.0353 0.03921 -0.03935 0.04065 -0.04282 C 0.04181 -0.05034 0.04384 -0.05729 0.04543 -0.06462 C 0.04412 -0.07542 0.04384 -0.08757 0.04065 -0.09645 C 0.03921 -0.10648 0.03342 -0.10995 0.02908 -0.11265 C 0.0272 -0.10783 0.02836 -0.10879 0.02561 -0.10879 " pathEditMode="relative" rAng="0" ptsTypes="ffffffffA">
                                      <p:cBhvr>
                                        <p:cTn id="106" dur="2000" fill="hold"/>
                                        <p:tgtEl>
                                          <p:spTgt spid="10"/>
                                        </p:tgtEl>
                                        <p:attrNameLst>
                                          <p:attrName>ppt_x</p:attrName>
                                          <p:attrName>ppt_y</p:attrName>
                                        </p:attrNameLst>
                                      </p:cBhvr>
                                      <p:rCtr x="1500" y="-5600"/>
                                    </p:animMotion>
                                  </p:childTnLst>
                                </p:cTn>
                              </p:par>
                              <p:par>
                                <p:cTn id="107" presetID="0" presetClass="path" presetSubtype="0" accel="50000" decel="50000" fill="hold" nodeType="withEffect">
                                  <p:stCondLst>
                                    <p:cond delay="0"/>
                                  </p:stCondLst>
                                  <p:childTnLst>
                                    <p:animMotion origin="layout" path="M -0.0162 -4.07407E-6 C 0.00521 -0.01678 0.04022 -0.02025 0.06004 -0.03472 C 0.07205 -0.04301 0.09086 -0.05806 0.09809 -0.06809 C 0.10996 -0.08526 0.11907 -0.10204 0.13238 -0.11786 C 0.13947 -0.12596 0.13904 -0.13676 0.1454 -0.14583 C 0.14873 -0.15644 0.15249 -0.16686 0.15625 -0.17766 C 0.15755 -0.19811 0.16537 -0.22569 0.14974 -0.24517 C 0.14801 -0.24768 0.14511 -0.24922 0.14294 -0.25173 C 0.13339 -0.26427 0.14526 -0.25501 0.13238 -0.2635 C 0.13093 -0.26697 0.1305 -0.27102 0.12862 -0.27411 C 0.125 -0.27855 0.11473 -0.28665 0.10894 -0.28973 C 0.1046 -0.30015 0.09578 -0.30034 0.08739 -0.30825 C 0.08044 -0.3152 0.06901 -0.32696 0.05787 -0.32947 C 0.05643 -0.33121 0.05541 -0.33314 0.05368 -0.33429 C 0.05165 -0.33564 0.04847 -0.33603 0.04731 -0.33738 C 0.04557 -0.33815 0.04644 -0.34066 0.045 -0.34182 C 0.04312 -0.34452 0.03689 -0.34664 0.03443 -0.34799 C 0.02865 -0.35146 0.02301 -0.35513 0.01722 -0.35802 " pathEditMode="relative" rAng="0" ptsTypes="fffffffffffffffffA">
                                      <p:cBhvr>
                                        <p:cTn id="108" dur="2000" fill="hold"/>
                                        <p:tgtEl>
                                          <p:spTgt spid="15"/>
                                        </p:tgtEl>
                                        <p:attrNameLst>
                                          <p:attrName>ppt_x</p:attrName>
                                          <p:attrName>ppt_y</p:attrName>
                                        </p:attrNameLst>
                                      </p:cBhvr>
                                      <p:rCtr x="9100" y="-17900"/>
                                    </p:animMotion>
                                  </p:childTnLst>
                                </p:cTn>
                              </p:par>
                              <p:par>
                                <p:cTn id="109" presetID="0" presetClass="path" presetSubtype="0" accel="50000" decel="50000" fill="hold" nodeType="withEffect">
                                  <p:stCondLst>
                                    <p:cond delay="0"/>
                                  </p:stCondLst>
                                  <p:childTnLst>
                                    <p:animMotion origin="layout" path="M 0.05715 -4.69136E-6 C 0.07668 -0.00096 0.09101 -0.0025 0.10909 -0.00501 C 0.1169 -0.00771 0.12486 -0.00964 0.13267 -0.01157 C 0.13745 -0.01292 0.14164 -0.01658 0.14642 -0.01813 C 0.14873 -0.02006 0.1509 -0.02256 0.15322 -0.02469 C 0.159 -0.02893 0.16566 -0.03067 0.17202 -0.03279 C 0.17709 -0.03626 0.18172 -0.03838 0.18678 -0.04263 C 0.19329 -0.05381 0.20515 -0.05844 0.21326 -0.06712 C 0.21586 -0.07388 0.21875 -0.08101 0.22194 -0.0868 C 0.22353 -0.08931 0.22555 -0.09066 0.22686 -0.09336 C 0.22989 -0.09895 0.23177 -0.10571 0.23481 -0.1113 C 0.23612 -0.11361 0.23771 -0.11516 0.23872 -0.11805 C 0.24436 -0.13194 0.24856 -0.14814 0.25246 -0.16377 C 0.25348 -0.16724 0.25507 -0.17013 0.25637 -0.17361 C 0.25753 -0.17631 0.25753 -0.18017 0.2584 -0.18325 C 0.26317 -0.201 0.25724 -0.17264 0.2623 -0.19463 C 0.26462 -0.20447 0.26592 -0.21431 0.26809 -0.22395 C 0.27142 -0.26601 0.27127 -0.29398 0.26809 -0.33719 C 0.26751 -0.34548 0.26563 -0.37268 0.2623 -0.37943 C 0.26028 -0.38368 0.25767 -0.38715 0.25536 -0.39101 C 0.2542 -0.39294 0.25377 -0.39583 0.25246 -0.39776 C 0.25058 -0.40027 0.24783 -0.40046 0.24552 -0.40239 C 0.2393 -0.41319 0.23452 -0.42862 0.22686 -0.43692 C 0.22584 -0.4429 0.22483 -0.44444 0.22107 -0.44675 C 0.2079 -0.4672 0.16595 -0.46238 0.15625 -0.46277 C 0.15293 -0.46469 0.15423 -0.4645 0.15235 -0.4645 " pathEditMode="relative" rAng="0" ptsTypes="fffffffffffffffffffffffffA">
                                      <p:cBhvr>
                                        <p:cTn id="110" dur="2000" fill="hold"/>
                                        <p:tgtEl>
                                          <p:spTgt spid="14"/>
                                        </p:tgtEl>
                                        <p:attrNameLst>
                                          <p:attrName>ppt_x</p:attrName>
                                          <p:attrName>ppt_y</p:attrName>
                                        </p:attrNameLst>
                                      </p:cBhvr>
                                      <p:rCtr x="10700" y="-23400"/>
                                    </p:animMotion>
                                  </p:childTnLst>
                                </p:cTn>
                              </p:par>
                              <p:par>
                                <p:cTn id="111" presetID="10" presetClass="entr" presetSubtype="0" fill="hold" nodeType="withEffect">
                                  <p:stCondLst>
                                    <p:cond delay="0"/>
                                  </p:stCondLst>
                                  <p:childTnLst>
                                    <p:set>
                                      <p:cBhvr>
                                        <p:cTn id="112" dur="1" fill="hold">
                                          <p:stCondLst>
                                            <p:cond delay="0"/>
                                          </p:stCondLst>
                                        </p:cTn>
                                        <p:tgtEl>
                                          <p:spTgt spid="125"/>
                                        </p:tgtEl>
                                        <p:attrNameLst>
                                          <p:attrName>style.visibility</p:attrName>
                                        </p:attrNameLst>
                                      </p:cBhvr>
                                      <p:to>
                                        <p:strVal val="visible"/>
                                      </p:to>
                                    </p:set>
                                    <p:animEffect transition="in" filter="fade">
                                      <p:cBhvr>
                                        <p:cTn id="113" dur="2000"/>
                                        <p:tgtEl>
                                          <p:spTgt spid="125"/>
                                        </p:tgtEl>
                                      </p:cBhvr>
                                    </p:animEffect>
                                  </p:childTnLst>
                                </p:cTn>
                              </p:par>
                            </p:childTnLst>
                          </p:cTn>
                        </p:par>
                        <p:par>
                          <p:cTn id="114" fill="hold">
                            <p:stCondLst>
                              <p:cond delay="8500"/>
                            </p:stCondLst>
                            <p:childTnLst>
                              <p:par>
                                <p:cTn id="115" presetID="0" presetClass="path" presetSubtype="0" accel="50000" decel="50000" fill="hold" nodeType="afterEffect">
                                  <p:stCondLst>
                                    <p:cond delay="1000"/>
                                  </p:stCondLst>
                                  <p:childTnLst>
                                    <p:animMotion origin="layout" path="M 0.18519 -0.09664 C 0.18099 -0.10146 0.17969 -0.10764 0.17448 -0.11169 C 0.16421 -0.1194 0.14627 -0.11902 0.13585 -0.11998 C 0.12211 -0.12326 0.10822 -0.12577 0.09448 -0.12828 C 0.06554 -0.13946 0.03559 -0.12963 0.00666 -0.1248 C 0.00015 -0.1223 -0.01331 -0.11998 -0.01331 -0.11979 C -0.04282 -0.10725 -0.07552 -0.11554 -0.10662 -0.11497 C -0.16088 -0.1167 -0.13947 -0.11651 -0.17057 -0.11651 " pathEditMode="relative" rAng="0" ptsTypes="fffffffA">
                                      <p:cBhvr>
                                        <p:cTn id="116" dur="2000" fill="hold"/>
                                        <p:tgtEl>
                                          <p:spTgt spid="8"/>
                                        </p:tgtEl>
                                        <p:attrNameLst>
                                          <p:attrName>ppt_x</p:attrName>
                                          <p:attrName>ppt_y</p:attrName>
                                        </p:attrNameLst>
                                      </p:cBhvr>
                                      <p:rCtr x="-17800" y="-2100"/>
                                    </p:animMotion>
                                  </p:childTnLst>
                                </p:cTn>
                              </p:par>
                            </p:childTnLst>
                          </p:cTn>
                        </p:par>
                        <p:par>
                          <p:cTn id="117" fill="hold">
                            <p:stCondLst>
                              <p:cond delay="11500"/>
                            </p:stCondLst>
                            <p:childTnLst>
                              <p:par>
                                <p:cTn id="118" presetID="35" presetClass="emph" presetSubtype="0" fill="hold" nodeType="afterEffect">
                                  <p:stCondLst>
                                    <p:cond delay="0"/>
                                  </p:stCondLst>
                                  <p:childTnLst>
                                    <p:anim calcmode="discrete" valueType="str">
                                      <p:cBhvr>
                                        <p:cTn id="119" dur="1000" fill="hold"/>
                                        <p:tgtEl>
                                          <p:spTgt spid="126"/>
                                        </p:tgtEl>
                                        <p:attrNameLst>
                                          <p:attrName>style.visibility</p:attrName>
                                        </p:attrNameLst>
                                      </p:cBhvr>
                                      <p:tavLst>
                                        <p:tav tm="0">
                                          <p:val>
                                            <p:strVal val="hidden"/>
                                          </p:val>
                                        </p:tav>
                                        <p:tav tm="50000">
                                          <p:val>
                                            <p:strVal val="visible"/>
                                          </p:val>
                                        </p:tav>
                                      </p:tavLst>
                                    </p:anim>
                                  </p:childTnLst>
                                </p:cTn>
                              </p:par>
                            </p:childTnLst>
                          </p:cTn>
                        </p:par>
                        <p:par>
                          <p:cTn id="120" fill="hold">
                            <p:stCondLst>
                              <p:cond delay="12500"/>
                            </p:stCondLst>
                            <p:childTnLst>
                              <p:par>
                                <p:cTn id="121" presetID="10" presetClass="entr" presetSubtype="0" fill="hold" nodeType="afterEffect">
                                  <p:stCondLst>
                                    <p:cond delay="0"/>
                                  </p:stCondLst>
                                  <p:childTnLst>
                                    <p:set>
                                      <p:cBhvr>
                                        <p:cTn id="122" dur="1" fill="hold">
                                          <p:stCondLst>
                                            <p:cond delay="0"/>
                                          </p:stCondLst>
                                        </p:cTn>
                                        <p:tgtEl>
                                          <p:spTgt spid="129"/>
                                        </p:tgtEl>
                                        <p:attrNameLst>
                                          <p:attrName>style.visibility</p:attrName>
                                        </p:attrNameLst>
                                      </p:cBhvr>
                                      <p:to>
                                        <p:strVal val="visible"/>
                                      </p:to>
                                    </p:set>
                                    <p:animEffect transition="in" filter="fade">
                                      <p:cBhvr>
                                        <p:cTn id="123" dur="2000"/>
                                        <p:tgtEl>
                                          <p:spTgt spid="129"/>
                                        </p:tgtEl>
                                      </p:cBhvr>
                                    </p:animEffect>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37"/>
                                        </p:tgtEl>
                                        <p:attrNameLst>
                                          <p:attrName>style.visibility</p:attrName>
                                        </p:attrNameLst>
                                      </p:cBhvr>
                                      <p:to>
                                        <p:strVal val="visible"/>
                                      </p:to>
                                    </p:set>
                                    <p:animEffect transition="in" filter="wipe(down)">
                                      <p:cBhvr>
                                        <p:cTn id="127"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23</a:t>
            </a:fld>
            <a:endParaRPr lang="en-US" dirty="0">
              <a:solidFill>
                <a:prstClr val="black">
                  <a:tint val="75000"/>
                </a:prstClr>
              </a:solidFill>
              <a:latin typeface="Calibri"/>
            </a:endParaRPr>
          </a:p>
        </p:txBody>
      </p:sp>
      <p:grpSp>
        <p:nvGrpSpPr>
          <p:cNvPr id="42" name="Group 41"/>
          <p:cNvGrpSpPr/>
          <p:nvPr/>
        </p:nvGrpSpPr>
        <p:grpSpPr>
          <a:xfrm>
            <a:off x="924540" y="5604198"/>
            <a:ext cx="7711460" cy="985014"/>
            <a:chOff x="1109448" y="6304633"/>
            <a:chExt cx="9253752" cy="1182017"/>
          </a:xfrm>
        </p:grpSpPr>
        <p:grpSp>
          <p:nvGrpSpPr>
            <p:cNvPr id="41" name="Group 40"/>
            <p:cNvGrpSpPr/>
            <p:nvPr/>
          </p:nvGrpSpPr>
          <p:grpSpPr>
            <a:xfrm>
              <a:off x="1109448" y="6304633"/>
              <a:ext cx="3875323" cy="1182017"/>
              <a:chOff x="1109448" y="6304633"/>
              <a:chExt cx="3875323" cy="1182017"/>
            </a:xfrm>
          </p:grpSpPr>
          <p:sp>
            <p:nvSpPr>
              <p:cNvPr id="7" name="Parallelogram 6"/>
              <p:cNvSpPr/>
              <p:nvPr/>
            </p:nvSpPr>
            <p:spPr>
              <a:xfrm>
                <a:off x="1109448" y="6304633"/>
                <a:ext cx="3875323" cy="1182017"/>
              </a:xfrm>
              <a:prstGeom prst="parallelogram">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Freeform 2"/>
              <p:cNvSpPr/>
              <p:nvPr/>
            </p:nvSpPr>
            <p:spPr>
              <a:xfrm>
                <a:off x="1494080" y="6486063"/>
                <a:ext cx="3106057" cy="803737"/>
              </a:xfrm>
              <a:custGeom>
                <a:avLst/>
                <a:gdLst>
                  <a:gd name="connsiteX0" fmla="*/ 0 w 3817257"/>
                  <a:gd name="connsiteY0" fmla="*/ 0 h 682171"/>
                  <a:gd name="connsiteX1" fmla="*/ 43543 w 3817257"/>
                  <a:gd name="connsiteY1" fmla="*/ 261257 h 682171"/>
                  <a:gd name="connsiteX2" fmla="*/ 72571 w 3817257"/>
                  <a:gd name="connsiteY2" fmla="*/ 304800 h 682171"/>
                  <a:gd name="connsiteX3" fmla="*/ 203200 w 3817257"/>
                  <a:gd name="connsiteY3" fmla="*/ 348342 h 682171"/>
                  <a:gd name="connsiteX4" fmla="*/ 348343 w 3817257"/>
                  <a:gd name="connsiteY4" fmla="*/ 377371 h 682171"/>
                  <a:gd name="connsiteX5" fmla="*/ 682171 w 3817257"/>
                  <a:gd name="connsiteY5" fmla="*/ 362857 h 682171"/>
                  <a:gd name="connsiteX6" fmla="*/ 812800 w 3817257"/>
                  <a:gd name="connsiteY6" fmla="*/ 304800 h 682171"/>
                  <a:gd name="connsiteX7" fmla="*/ 914400 w 3817257"/>
                  <a:gd name="connsiteY7" fmla="*/ 275771 h 682171"/>
                  <a:gd name="connsiteX8" fmla="*/ 1059543 w 3817257"/>
                  <a:gd name="connsiteY8" fmla="*/ 246742 h 682171"/>
                  <a:gd name="connsiteX9" fmla="*/ 1132114 w 3817257"/>
                  <a:gd name="connsiteY9" fmla="*/ 217714 h 682171"/>
                  <a:gd name="connsiteX10" fmla="*/ 1248229 w 3817257"/>
                  <a:gd name="connsiteY10" fmla="*/ 188685 h 682171"/>
                  <a:gd name="connsiteX11" fmla="*/ 1349829 w 3817257"/>
                  <a:gd name="connsiteY11" fmla="*/ 159657 h 682171"/>
                  <a:gd name="connsiteX12" fmla="*/ 1640114 w 3817257"/>
                  <a:gd name="connsiteY12" fmla="*/ 145142 h 682171"/>
                  <a:gd name="connsiteX13" fmla="*/ 1857829 w 3817257"/>
                  <a:gd name="connsiteY13" fmla="*/ 101600 h 682171"/>
                  <a:gd name="connsiteX14" fmla="*/ 1959429 w 3817257"/>
                  <a:gd name="connsiteY14" fmla="*/ 72571 h 682171"/>
                  <a:gd name="connsiteX15" fmla="*/ 2336800 w 3817257"/>
                  <a:gd name="connsiteY15" fmla="*/ 101600 h 682171"/>
                  <a:gd name="connsiteX16" fmla="*/ 2423886 w 3817257"/>
                  <a:gd name="connsiteY16" fmla="*/ 130628 h 682171"/>
                  <a:gd name="connsiteX17" fmla="*/ 2525486 w 3817257"/>
                  <a:gd name="connsiteY17" fmla="*/ 246742 h 682171"/>
                  <a:gd name="connsiteX18" fmla="*/ 2569029 w 3817257"/>
                  <a:gd name="connsiteY18" fmla="*/ 333828 h 682171"/>
                  <a:gd name="connsiteX19" fmla="*/ 2612571 w 3817257"/>
                  <a:gd name="connsiteY19" fmla="*/ 478971 h 682171"/>
                  <a:gd name="connsiteX20" fmla="*/ 2656114 w 3817257"/>
                  <a:gd name="connsiteY20" fmla="*/ 522514 h 682171"/>
                  <a:gd name="connsiteX21" fmla="*/ 2685143 w 3817257"/>
                  <a:gd name="connsiteY21" fmla="*/ 566057 h 682171"/>
                  <a:gd name="connsiteX22" fmla="*/ 2859314 w 3817257"/>
                  <a:gd name="connsiteY22" fmla="*/ 667657 h 682171"/>
                  <a:gd name="connsiteX23" fmla="*/ 2917371 w 3817257"/>
                  <a:gd name="connsiteY23" fmla="*/ 682171 h 682171"/>
                  <a:gd name="connsiteX24" fmla="*/ 3701143 w 3817257"/>
                  <a:gd name="connsiteY24" fmla="*/ 667657 h 682171"/>
                  <a:gd name="connsiteX25" fmla="*/ 3817257 w 3817257"/>
                  <a:gd name="connsiteY25" fmla="*/ 638628 h 682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17257" h="682171">
                    <a:moveTo>
                      <a:pt x="0" y="0"/>
                    </a:moveTo>
                    <a:cubicBezTo>
                      <a:pt x="4149" y="49793"/>
                      <a:pt x="2869" y="200245"/>
                      <a:pt x="43543" y="261257"/>
                    </a:cubicBezTo>
                    <a:cubicBezTo>
                      <a:pt x="53219" y="275771"/>
                      <a:pt x="60236" y="292465"/>
                      <a:pt x="72571" y="304800"/>
                    </a:cubicBezTo>
                    <a:cubicBezTo>
                      <a:pt x="114275" y="346504"/>
                      <a:pt x="143320" y="337115"/>
                      <a:pt x="203200" y="348342"/>
                    </a:cubicBezTo>
                    <a:cubicBezTo>
                      <a:pt x="251694" y="357435"/>
                      <a:pt x="348343" y="377371"/>
                      <a:pt x="348343" y="377371"/>
                    </a:cubicBezTo>
                    <a:cubicBezTo>
                      <a:pt x="459619" y="372533"/>
                      <a:pt x="571094" y="371085"/>
                      <a:pt x="682171" y="362857"/>
                    </a:cubicBezTo>
                    <a:cubicBezTo>
                      <a:pt x="747198" y="358040"/>
                      <a:pt x="751972" y="335214"/>
                      <a:pt x="812800" y="304800"/>
                    </a:cubicBezTo>
                    <a:cubicBezTo>
                      <a:pt x="831248" y="295576"/>
                      <a:pt x="898893" y="278872"/>
                      <a:pt x="914400" y="275771"/>
                    </a:cubicBezTo>
                    <a:cubicBezTo>
                      <a:pt x="968009" y="265049"/>
                      <a:pt x="1008965" y="263601"/>
                      <a:pt x="1059543" y="246742"/>
                    </a:cubicBezTo>
                    <a:cubicBezTo>
                      <a:pt x="1084260" y="238503"/>
                      <a:pt x="1107212" y="225376"/>
                      <a:pt x="1132114" y="217714"/>
                    </a:cubicBezTo>
                    <a:cubicBezTo>
                      <a:pt x="1170246" y="205981"/>
                      <a:pt x="1210380" y="201301"/>
                      <a:pt x="1248229" y="188685"/>
                    </a:cubicBezTo>
                    <a:cubicBezTo>
                      <a:pt x="1273424" y="180287"/>
                      <a:pt x="1325526" y="161682"/>
                      <a:pt x="1349829" y="159657"/>
                    </a:cubicBezTo>
                    <a:cubicBezTo>
                      <a:pt x="1446377" y="151611"/>
                      <a:pt x="1543352" y="149980"/>
                      <a:pt x="1640114" y="145142"/>
                    </a:cubicBezTo>
                    <a:cubicBezTo>
                      <a:pt x="1754458" y="87971"/>
                      <a:pt x="1655655" y="128557"/>
                      <a:pt x="1857829" y="101600"/>
                    </a:cubicBezTo>
                    <a:cubicBezTo>
                      <a:pt x="1888198" y="97551"/>
                      <a:pt x="1929581" y="82520"/>
                      <a:pt x="1959429" y="72571"/>
                    </a:cubicBezTo>
                    <a:cubicBezTo>
                      <a:pt x="2085219" y="82247"/>
                      <a:pt x="2211612" y="85952"/>
                      <a:pt x="2336800" y="101600"/>
                    </a:cubicBezTo>
                    <a:cubicBezTo>
                      <a:pt x="2367163" y="105395"/>
                      <a:pt x="2423886" y="130628"/>
                      <a:pt x="2423886" y="130628"/>
                    </a:cubicBezTo>
                    <a:cubicBezTo>
                      <a:pt x="2496457" y="179009"/>
                      <a:pt x="2457754" y="145143"/>
                      <a:pt x="2525486" y="246742"/>
                    </a:cubicBezTo>
                    <a:cubicBezTo>
                      <a:pt x="2557289" y="294447"/>
                      <a:pt x="2554007" y="281251"/>
                      <a:pt x="2569029" y="333828"/>
                    </a:cubicBezTo>
                    <a:cubicBezTo>
                      <a:pt x="2576922" y="361455"/>
                      <a:pt x="2598774" y="465174"/>
                      <a:pt x="2612571" y="478971"/>
                    </a:cubicBezTo>
                    <a:cubicBezTo>
                      <a:pt x="2627085" y="493485"/>
                      <a:pt x="2642973" y="506745"/>
                      <a:pt x="2656114" y="522514"/>
                    </a:cubicBezTo>
                    <a:cubicBezTo>
                      <a:pt x="2667281" y="535915"/>
                      <a:pt x="2671521" y="555160"/>
                      <a:pt x="2685143" y="566057"/>
                    </a:cubicBezTo>
                    <a:cubicBezTo>
                      <a:pt x="2702884" y="580250"/>
                      <a:pt x="2815764" y="651326"/>
                      <a:pt x="2859314" y="667657"/>
                    </a:cubicBezTo>
                    <a:cubicBezTo>
                      <a:pt x="2877992" y="674661"/>
                      <a:pt x="2898019" y="677333"/>
                      <a:pt x="2917371" y="682171"/>
                    </a:cubicBezTo>
                    <a:cubicBezTo>
                      <a:pt x="3178628" y="677333"/>
                      <a:pt x="3440146" y="680286"/>
                      <a:pt x="3701143" y="667657"/>
                    </a:cubicBezTo>
                    <a:cubicBezTo>
                      <a:pt x="3740992" y="665729"/>
                      <a:pt x="3817257" y="638628"/>
                      <a:pt x="3817257" y="638628"/>
                    </a:cubicBezTo>
                  </a:path>
                </a:pathLst>
              </a:custGeom>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sp>
          <p:nvSpPr>
            <p:cNvPr id="32" name="Rectangle 31"/>
            <p:cNvSpPr/>
            <p:nvPr/>
          </p:nvSpPr>
          <p:spPr>
            <a:xfrm>
              <a:off x="6153150" y="6572250"/>
              <a:ext cx="4210050" cy="660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GPS trajectories</a:t>
              </a:r>
              <a:endParaRPr lang="zh-CN" altLang="en-US" dirty="0"/>
            </a:p>
          </p:txBody>
        </p:sp>
      </p:grpSp>
      <p:grpSp>
        <p:nvGrpSpPr>
          <p:cNvPr id="45" name="Group 44"/>
          <p:cNvGrpSpPr/>
          <p:nvPr/>
        </p:nvGrpSpPr>
        <p:grpSpPr>
          <a:xfrm>
            <a:off x="924540" y="4430913"/>
            <a:ext cx="7711460" cy="1408023"/>
            <a:chOff x="1109448" y="4926671"/>
            <a:chExt cx="9253752" cy="1689627"/>
          </a:xfrm>
        </p:grpSpPr>
        <p:sp>
          <p:nvSpPr>
            <p:cNvPr id="9" name="Parallelogram 8"/>
            <p:cNvSpPr/>
            <p:nvPr/>
          </p:nvSpPr>
          <p:spPr>
            <a:xfrm>
              <a:off x="1109448" y="4926671"/>
              <a:ext cx="3875323" cy="1210139"/>
            </a:xfrm>
            <a:prstGeom prst="parallelogram">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Oval 7"/>
            <p:cNvSpPr/>
            <p:nvPr/>
          </p:nvSpPr>
          <p:spPr>
            <a:xfrm>
              <a:off x="1494080" y="5180693"/>
              <a:ext cx="221335" cy="15238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Oval 12"/>
            <p:cNvSpPr/>
            <p:nvPr/>
          </p:nvSpPr>
          <p:spPr>
            <a:xfrm>
              <a:off x="1789812" y="5648783"/>
              <a:ext cx="221335" cy="15238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Oval 13"/>
            <p:cNvSpPr/>
            <p:nvPr/>
          </p:nvSpPr>
          <p:spPr>
            <a:xfrm>
              <a:off x="3322880" y="5256887"/>
              <a:ext cx="221335" cy="15238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Oval 14"/>
            <p:cNvSpPr/>
            <p:nvPr/>
          </p:nvSpPr>
          <p:spPr>
            <a:xfrm>
              <a:off x="4288080" y="5732235"/>
              <a:ext cx="221335" cy="15238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1" name="Straight Arrow Connector 10"/>
            <p:cNvCxnSpPr>
              <a:stCxn id="8" idx="4"/>
              <a:endCxn id="13" idx="1"/>
            </p:cNvCxnSpPr>
            <p:nvPr/>
          </p:nvCxnSpPr>
          <p:spPr>
            <a:xfrm>
              <a:off x="1604748" y="5333082"/>
              <a:ext cx="217478" cy="33801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endCxn id="14" idx="2"/>
            </p:cNvCxnSpPr>
            <p:nvPr/>
          </p:nvCxnSpPr>
          <p:spPr>
            <a:xfrm flipV="1">
              <a:off x="2011147" y="5333082"/>
              <a:ext cx="1311733" cy="39189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4" idx="6"/>
            </p:cNvCxnSpPr>
            <p:nvPr/>
          </p:nvCxnSpPr>
          <p:spPr>
            <a:xfrm>
              <a:off x="3544215" y="5333082"/>
              <a:ext cx="743865" cy="46809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6153150" y="5231471"/>
              <a:ext cx="4210050" cy="660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Geo-Location history</a:t>
              </a:r>
              <a:endParaRPr lang="zh-CN" altLang="en-US" dirty="0"/>
            </a:p>
          </p:txBody>
        </p:sp>
        <p:cxnSp>
          <p:nvCxnSpPr>
            <p:cNvPr id="34" name="Straight Arrow Connector 33"/>
            <p:cNvCxnSpPr>
              <a:stCxn id="32" idx="0"/>
              <a:endCxn id="35" idx="2"/>
            </p:cNvCxnSpPr>
            <p:nvPr/>
          </p:nvCxnSpPr>
          <p:spPr>
            <a:xfrm flipV="1">
              <a:off x="8258175" y="5891871"/>
              <a:ext cx="0" cy="724427"/>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sp>
        <p:nvSpPr>
          <p:cNvPr id="43" name="Rectangle 42"/>
          <p:cNvSpPr/>
          <p:nvPr/>
        </p:nvSpPr>
        <p:spPr>
          <a:xfrm>
            <a:off x="5127625" y="2423692"/>
            <a:ext cx="3508375" cy="5503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76197" tIns="38098" rIns="76197" bIns="38098" rtlCol="0" anchor="ctr"/>
          <a:lstStyle/>
          <a:p>
            <a:pPr algn="ctr"/>
            <a:r>
              <a:rPr lang="en-US" altLang="zh-CN" dirty="0" smtClean="0"/>
              <a:t>User similarity</a:t>
            </a:r>
            <a:endParaRPr lang="zh-CN" altLang="en-US" dirty="0"/>
          </a:p>
        </p:txBody>
      </p:sp>
      <p:grpSp>
        <p:nvGrpSpPr>
          <p:cNvPr id="46" name="Group 45"/>
          <p:cNvGrpSpPr/>
          <p:nvPr/>
        </p:nvGrpSpPr>
        <p:grpSpPr>
          <a:xfrm>
            <a:off x="943161" y="2900375"/>
            <a:ext cx="7692839" cy="1734571"/>
            <a:chOff x="1131793" y="3134996"/>
            <a:chExt cx="9231407" cy="2081485"/>
          </a:xfrm>
        </p:grpSpPr>
        <p:sp>
          <p:nvSpPr>
            <p:cNvPr id="26" name="Parallelogram 25"/>
            <p:cNvSpPr/>
            <p:nvPr/>
          </p:nvSpPr>
          <p:spPr>
            <a:xfrm>
              <a:off x="1131793" y="3382805"/>
              <a:ext cx="3875323" cy="1294237"/>
            </a:xfrm>
            <a:prstGeom prst="parallelogram">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2"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0636" y="3223655"/>
              <a:ext cx="844287" cy="687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18813" y="3134996"/>
              <a:ext cx="713334" cy="762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35549" y="3757723"/>
              <a:ext cx="747731" cy="840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5" name="Object 24"/>
            <p:cNvGraphicFramePr>
              <a:graphicFrameLocks noChangeAspect="1"/>
            </p:cNvGraphicFramePr>
            <p:nvPr>
              <p:extLst>
                <p:ext uri="{D42A27DB-BD31-4B8C-83A1-F6EECF244321}">
                  <p14:modId xmlns:p14="http://schemas.microsoft.com/office/powerpoint/2010/main" val="2483492561"/>
                </p:ext>
              </p:extLst>
            </p:nvPr>
          </p:nvGraphicFramePr>
          <p:xfrm>
            <a:off x="1908548" y="3760145"/>
            <a:ext cx="730326" cy="979915"/>
          </p:xfrm>
          <a:graphic>
            <a:graphicData uri="http://schemas.openxmlformats.org/presentationml/2006/ole">
              <mc:AlternateContent xmlns:mc="http://schemas.openxmlformats.org/markup-compatibility/2006">
                <mc:Choice xmlns:v="urn:schemas-microsoft-com:vml" Requires="v">
                  <p:oleObj spid="_x0000_s1221" name="Visio" r:id="rId7" imgW="942992" imgH="1264726" progId="Visio.Drawing.11">
                    <p:link updateAutomatic="1"/>
                  </p:oleObj>
                </mc:Choice>
                <mc:Fallback>
                  <p:oleObj name="Visio" r:id="rId7" imgW="942992" imgH="1264726" progId="Visio.Drawing.11">
                    <p:link updateAutomatic="1"/>
                    <p:pic>
                      <p:nvPicPr>
                        <p:cNvPr id="0" name=""/>
                        <p:cNvPicPr/>
                        <p:nvPr/>
                      </p:nvPicPr>
                      <p:blipFill>
                        <a:blip r:embed="rId8"/>
                        <a:stretch>
                          <a:fillRect/>
                        </a:stretch>
                      </p:blipFill>
                      <p:spPr>
                        <a:xfrm>
                          <a:off x="1908548" y="3760145"/>
                          <a:ext cx="730326" cy="979915"/>
                        </a:xfrm>
                        <a:prstGeom prst="rect">
                          <a:avLst/>
                        </a:prstGeom>
                      </p:spPr>
                    </p:pic>
                  </p:oleObj>
                </mc:Fallback>
              </mc:AlternateContent>
            </a:graphicData>
          </a:graphic>
        </p:graphicFrame>
        <p:cxnSp>
          <p:nvCxnSpPr>
            <p:cNvPr id="27" name="Straight Arrow Connector 26"/>
            <p:cNvCxnSpPr/>
            <p:nvPr/>
          </p:nvCxnSpPr>
          <p:spPr>
            <a:xfrm>
              <a:off x="1604748" y="3786064"/>
              <a:ext cx="217478" cy="33801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V="1">
              <a:off x="2667013" y="3786065"/>
              <a:ext cx="655867" cy="338017"/>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3839882" y="3757723"/>
              <a:ext cx="448198" cy="24821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6153150" y="3919414"/>
              <a:ext cx="4210050" cy="660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Semantic Location history</a:t>
              </a:r>
              <a:endParaRPr lang="zh-CN" altLang="en-US" dirty="0"/>
            </a:p>
          </p:txBody>
        </p:sp>
        <p:cxnSp>
          <p:nvCxnSpPr>
            <p:cNvPr id="40" name="Straight Arrow Connector 39"/>
            <p:cNvCxnSpPr/>
            <p:nvPr/>
          </p:nvCxnSpPr>
          <p:spPr>
            <a:xfrm flipV="1">
              <a:off x="8258175" y="4564824"/>
              <a:ext cx="0" cy="651657"/>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V="1">
              <a:off x="8258175" y="3239416"/>
              <a:ext cx="0" cy="651657"/>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sp>
        <p:nvSpPr>
          <p:cNvPr id="37" name="Text Placeholder 5"/>
          <p:cNvSpPr>
            <a:spLocks noGrp="1"/>
          </p:cNvSpPr>
          <p:nvPr>
            <p:ph type="body" idx="1"/>
          </p:nvPr>
        </p:nvSpPr>
        <p:spPr>
          <a:xfrm>
            <a:off x="313502" y="1216568"/>
            <a:ext cx="8380412" cy="4366054"/>
          </a:xfrm>
        </p:spPr>
        <p:txBody>
          <a:bodyPr/>
          <a:lstStyle/>
          <a:p>
            <a:r>
              <a:rPr lang="en-US" altLang="zh-CN" dirty="0" smtClean="0"/>
              <a:t>Model user location history</a:t>
            </a:r>
          </a:p>
          <a:p>
            <a:pPr lvl="1"/>
            <a:r>
              <a:rPr lang="en-US" altLang="zh-CN" sz="2300" dirty="0"/>
              <a:t>Geographic spaces</a:t>
            </a:r>
          </a:p>
          <a:p>
            <a:pPr lvl="1"/>
            <a:r>
              <a:rPr lang="en-US" altLang="zh-CN" sz="2300" dirty="0"/>
              <a:t>Semantic spaces</a:t>
            </a:r>
          </a:p>
        </p:txBody>
      </p:sp>
      <p:sp>
        <p:nvSpPr>
          <p:cNvPr id="38" name="Title 4"/>
          <p:cNvSpPr txBox="1">
            <a:spLocks/>
          </p:cNvSpPr>
          <p:nvPr/>
        </p:nvSpPr>
        <p:spPr>
          <a:xfrm>
            <a:off x="840450" y="216276"/>
            <a:ext cx="8380412" cy="553998"/>
          </a:xfrm>
          <a:prstGeom prst="rect">
            <a:avLst/>
          </a:prstGeom>
        </p:spPr>
        <p:txBody>
          <a:bodyPr vert="horz" lIns="91436" tIns="45718" rIns="91436" bIns="45718" rtlCol="0" anchor="ctr">
            <a:normAutofit fontScale="75000" lnSpcReduction="20000"/>
          </a:bodyPr>
          <a:lstStyle>
            <a:lvl1pPr algn="l" defTabSz="1097280" rtl="0" eaLnBrk="1" fontAlgn="base" latinLnBrk="0" hangingPunct="1">
              <a:lnSpc>
                <a:spcPct val="90000"/>
              </a:lnSpc>
              <a:spcBef>
                <a:spcPct val="0"/>
              </a:spcBef>
              <a:spcAft>
                <a:spcPct val="0"/>
              </a:spcAft>
              <a:buNone/>
              <a:defRPr lang="en-US" sz="4800" kern="1200" spc="-360" dirty="0">
                <a:ln w="3175">
                  <a:noFill/>
                </a:ln>
                <a:solidFill>
                  <a:schemeClr val="tx1"/>
                </a:solidFill>
                <a:effectLst/>
                <a:latin typeface="Segoe" pitchFamily="34" charset="0"/>
                <a:ea typeface="+mn-ea"/>
                <a:cs typeface="Arial" charset="0"/>
              </a:defRPr>
            </a:lvl1pPr>
          </a:lstStyle>
          <a:p>
            <a:r>
              <a:rPr lang="en-US" altLang="zh-CN" dirty="0" smtClean="0"/>
              <a:t>Mining User Similarity Based on Location History</a:t>
            </a:r>
            <a:endParaRPr lang="en-US" altLang="zh-CN" dirty="0"/>
          </a:p>
        </p:txBody>
      </p:sp>
    </p:spTree>
    <p:extLst>
      <p:ext uri="{BB962C8B-B14F-4D97-AF65-F5344CB8AC3E}">
        <p14:creationId xmlns:p14="http://schemas.microsoft.com/office/powerpoint/2010/main" val="2731254206"/>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01595" y="767938"/>
            <a:ext cx="8380412" cy="553998"/>
          </a:xfrm>
        </p:spPr>
        <p:txBody>
          <a:bodyPr>
            <a:normAutofit fontScale="90000"/>
          </a:bodyPr>
          <a:lstStyle/>
          <a:p>
            <a:r>
              <a:rPr lang="en-US" altLang="zh-CN" dirty="0" smtClean="0"/>
              <a:t>Mining User Similarity Based on Location History</a:t>
            </a:r>
            <a:endParaRPr lang="zh-CN" altLang="en-US" dirty="0"/>
          </a:p>
        </p:txBody>
      </p:sp>
      <p:sp>
        <p:nvSpPr>
          <p:cNvPr id="6" name="Text Placeholder 5"/>
          <p:cNvSpPr>
            <a:spLocks noGrp="1"/>
          </p:cNvSpPr>
          <p:nvPr>
            <p:ph type="body" idx="1"/>
          </p:nvPr>
        </p:nvSpPr>
        <p:spPr>
          <a:xfrm>
            <a:off x="381000" y="1597875"/>
            <a:ext cx="8380412" cy="4366054"/>
          </a:xfrm>
        </p:spPr>
        <p:txBody>
          <a:bodyPr/>
          <a:lstStyle/>
          <a:p>
            <a:r>
              <a:rPr lang="en-US" altLang="zh-CN" dirty="0" smtClean="0"/>
              <a:t>Computing user similarity</a:t>
            </a:r>
          </a:p>
          <a:p>
            <a:pPr lvl="1"/>
            <a:r>
              <a:rPr lang="en-US" altLang="zh-CN" sz="2300" dirty="0"/>
              <a:t>Hierarchical properties</a:t>
            </a:r>
          </a:p>
          <a:p>
            <a:pPr lvl="1"/>
            <a:r>
              <a:rPr lang="en-US" altLang="zh-CN" sz="2300" dirty="0"/>
              <a:t>Sequential properties</a:t>
            </a:r>
          </a:p>
          <a:p>
            <a:pPr lvl="1"/>
            <a:r>
              <a:rPr lang="en-US" altLang="zh-CN" sz="2300" dirty="0"/>
              <a:t>Popularity of a location</a:t>
            </a:r>
            <a:endParaRPr lang="zh-CN" altLang="en-US" sz="2300" dirty="0"/>
          </a:p>
        </p:txBody>
      </p:sp>
      <p:sp>
        <p:nvSpPr>
          <p:cNvPr id="4" name="Slide Number Placeholder 3"/>
          <p:cNvSpPr>
            <a:spLocks noGrp="1"/>
          </p:cNvSpPr>
          <p:nvPr>
            <p:ph type="sldNum" sz="quarter" idx="12"/>
          </p:nvPr>
        </p:nvSpPr>
        <p:spPr/>
        <p:txBody>
          <a:bodyPr/>
          <a:lstStyle/>
          <a:p>
            <a:pPr defTabSz="914363"/>
            <a:fld id="{B6F15528-21DE-4FAA-801E-634DDDAF4B2B}" type="slidenum">
              <a:rPr lang="en-US" sz="1200">
                <a:solidFill>
                  <a:prstClr val="black">
                    <a:tint val="75000"/>
                  </a:prstClr>
                </a:solidFill>
                <a:latin typeface="Calibri"/>
              </a:rPr>
              <a:pPr defTabSz="914363"/>
              <a:t>24</a:t>
            </a:fld>
            <a:endParaRPr lang="en-US" sz="1200">
              <a:solidFill>
                <a:prstClr val="black">
                  <a:tint val="75000"/>
                </a:prstClr>
              </a:solidFill>
              <a:latin typeface="Calibri"/>
            </a:endParaRPr>
          </a:p>
        </p:txBody>
      </p:sp>
      <p:pic>
        <p:nvPicPr>
          <p:cNvPr id="8" name="Picture 8"/>
          <p:cNvPicPr>
            <a:picLocks noChangeAspect="1" noChangeArrowheads="1"/>
          </p:cNvPicPr>
          <p:nvPr/>
        </p:nvPicPr>
        <p:blipFill rotWithShape="1">
          <a:blip r:embed="rId2"/>
          <a:srcRect l="4745" t="4106" r="5712" b="25523"/>
          <a:stretch/>
        </p:blipFill>
        <p:spPr bwMode="auto">
          <a:xfrm>
            <a:off x="762000" y="3607880"/>
            <a:ext cx="2860628" cy="2792920"/>
          </a:xfrm>
          <a:prstGeom prst="rect">
            <a:avLst/>
          </a:prstGeom>
          <a:noFill/>
          <a:ln w="9525">
            <a:noFill/>
            <a:miter lim="800000"/>
            <a:headEnd/>
            <a:tailEnd/>
          </a:ln>
          <a:effectLst/>
        </p:spPr>
      </p:pic>
      <p:grpSp>
        <p:nvGrpSpPr>
          <p:cNvPr id="11" name="Group 10"/>
          <p:cNvGrpSpPr/>
          <p:nvPr/>
        </p:nvGrpSpPr>
        <p:grpSpPr>
          <a:xfrm>
            <a:off x="4038600" y="4114800"/>
            <a:ext cx="4648200" cy="2287786"/>
            <a:chOff x="4114800" y="4191000"/>
            <a:chExt cx="4648200" cy="2287786"/>
          </a:xfrm>
        </p:grpSpPr>
        <p:pic>
          <p:nvPicPr>
            <p:cNvPr id="9" name="Picture 8"/>
            <p:cNvPicPr/>
            <p:nvPr/>
          </p:nvPicPr>
          <p:blipFill>
            <a:blip r:embed="rId3">
              <a:extLst>
                <a:ext uri="{28A0092B-C50C-407E-A947-70E740481C1C}">
                  <a14:useLocalDpi xmlns:a14="http://schemas.microsoft.com/office/drawing/2010/main" val="0"/>
                </a:ext>
              </a:extLst>
            </a:blip>
            <a:srcRect/>
            <a:stretch>
              <a:fillRect/>
            </a:stretch>
          </p:blipFill>
          <p:spPr bwMode="auto">
            <a:xfrm>
              <a:off x="4114800" y="4191000"/>
              <a:ext cx="4648200" cy="1905000"/>
            </a:xfrm>
            <a:prstGeom prst="rect">
              <a:avLst/>
            </a:prstGeom>
            <a:noFill/>
            <a:ln>
              <a:noFill/>
            </a:ln>
          </p:spPr>
        </p:pic>
        <mc:AlternateContent xmlns:mc="http://schemas.openxmlformats.org/markup-compatibility/2006" xmlns:a14="http://schemas.microsoft.com/office/drawing/2010/main">
          <mc:Choice Requires="a14">
            <p:sp>
              <p:nvSpPr>
                <p:cNvPr id="7" name="Rectangle 6"/>
                <p:cNvSpPr/>
                <p:nvPr/>
              </p:nvSpPr>
              <p:spPr>
                <a:xfrm>
                  <a:off x="4343400" y="6109454"/>
                  <a:ext cx="1317989" cy="369332"/>
                </a:xfrm>
                <a:prstGeom prst="rect">
                  <a:avLst/>
                </a:prstGeom>
              </p:spPr>
              <p:txBody>
                <a:bodyPr wrap="none">
                  <a:spAutoFit/>
                </a:bodyPr>
                <a:lstStyle/>
                <a:p>
                  <a14:m>
                    <m:oMath xmlns:m="http://schemas.openxmlformats.org/officeDocument/2006/math">
                      <m:r>
                        <a:rPr lang="en-US" i="1">
                          <a:latin typeface="Cambria Math"/>
                        </a:rPr>
                        <m:t>𝐴</m:t>
                      </m:r>
                      <m:r>
                        <a:rPr lang="en-US">
                          <a:latin typeface="Cambria Math"/>
                        </a:rPr>
                        <m:t>→</m:t>
                      </m:r>
                      <m:r>
                        <a:rPr lang="en-US" i="1">
                          <a:latin typeface="Cambria Math"/>
                        </a:rPr>
                        <m:t>𝐵</m:t>
                      </m:r>
                      <m:r>
                        <a:rPr lang="en-US">
                          <a:latin typeface="Cambria Math"/>
                        </a:rPr>
                        <m:t>→</m:t>
                      </m:r>
                      <m:r>
                        <a:rPr lang="en-US" i="1">
                          <a:latin typeface="Cambria Math"/>
                        </a:rPr>
                        <m:t>𝐶</m:t>
                      </m:r>
                    </m:oMath>
                  </a14:m>
                  <a:r>
                    <a:rPr lang="en-US" dirty="0" smtClean="0"/>
                    <a:t>,</a:t>
                  </a:r>
                  <a:endParaRPr lang="en-US" dirty="0"/>
                </a:p>
              </p:txBody>
            </p:sp>
          </mc:Choice>
          <mc:Fallback xmlns="">
            <p:sp>
              <p:nvSpPr>
                <p:cNvPr id="7" name="Rectangle 6"/>
                <p:cNvSpPr>
                  <a:spLocks noRot="1" noChangeAspect="1" noMove="1" noResize="1" noEditPoints="1" noAdjustHandles="1" noChangeArrowheads="1" noChangeShapeType="1" noTextEdit="1"/>
                </p:cNvSpPr>
                <p:nvPr/>
              </p:nvSpPr>
              <p:spPr>
                <a:xfrm>
                  <a:off x="4343400" y="6109454"/>
                  <a:ext cx="1317989" cy="369332"/>
                </a:xfrm>
                <a:prstGeom prst="rect">
                  <a:avLst/>
                </a:prstGeom>
                <a:blipFill rotWithShape="1">
                  <a:blip r:embed="rId4"/>
                  <a:stretch>
                    <a:fillRect t="-8333" r="-3241"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5638800" y="6096000"/>
                  <a:ext cx="2270173" cy="369332"/>
                </a:xfrm>
                <a:prstGeom prst="rect">
                  <a:avLst/>
                </a:prstGeom>
              </p:spPr>
              <p:txBody>
                <a:bodyPr wrap="none">
                  <a:spAutoFit/>
                </a:bodyPr>
                <a:lstStyle/>
                <a:p>
                  <a:r>
                    <a:rPr lang="en-US" dirty="0"/>
                    <a:t> </a:t>
                  </a:r>
                  <a14:m>
                    <m:oMath xmlns:m="http://schemas.openxmlformats.org/officeDocument/2006/math">
                      <m:r>
                        <a:rPr lang="en-US" i="1">
                          <a:latin typeface="Cambria Math"/>
                        </a:rPr>
                        <m:t>𝐴</m:t>
                      </m:r>
                      <m:r>
                        <a:rPr lang="en-US">
                          <a:latin typeface="Cambria Math"/>
                        </a:rPr>
                        <m:t>→</m:t>
                      </m:r>
                      <m:r>
                        <a:rPr lang="en-US" i="1">
                          <a:latin typeface="Cambria Math"/>
                        </a:rPr>
                        <m:t>𝐵</m:t>
                      </m:r>
                      <m:r>
                        <a:rPr lang="en-US">
                          <a:latin typeface="Cambria Math"/>
                        </a:rPr>
                        <m:t>→</m:t>
                      </m:r>
                      <m:r>
                        <a:rPr lang="en-US" i="1">
                          <a:latin typeface="Cambria Math"/>
                        </a:rPr>
                        <m:t>𝐷</m:t>
                      </m:r>
                      <m:r>
                        <a:rPr lang="en-US">
                          <a:latin typeface="Cambria Math"/>
                        </a:rPr>
                        <m:t>→</m:t>
                      </m:r>
                      <m:r>
                        <a:rPr lang="en-US" i="1">
                          <a:latin typeface="Cambria Math"/>
                        </a:rPr>
                        <m:t>𝐸</m:t>
                      </m:r>
                      <m:r>
                        <a:rPr lang="en-US">
                          <a:latin typeface="Cambria Math"/>
                        </a:rPr>
                        <m:t>→</m:t>
                      </m:r>
                      <m:r>
                        <a:rPr lang="en-US" i="1">
                          <a:latin typeface="Cambria Math"/>
                        </a:rPr>
                        <m:t>𝐹</m:t>
                      </m:r>
                    </m:oMath>
                  </a14:m>
                  <a:endParaRPr lang="en-US" dirty="0"/>
                </a:p>
              </p:txBody>
            </p:sp>
          </mc:Choice>
          <mc:Fallback xmlns="">
            <p:sp>
              <p:nvSpPr>
                <p:cNvPr id="10" name="Rectangle 9"/>
                <p:cNvSpPr>
                  <a:spLocks noRot="1" noChangeAspect="1" noMove="1" noResize="1" noEditPoints="1" noAdjustHandles="1" noChangeArrowheads="1" noChangeShapeType="1" noTextEdit="1"/>
                </p:cNvSpPr>
                <p:nvPr/>
              </p:nvSpPr>
              <p:spPr>
                <a:xfrm>
                  <a:off x="5638800" y="6096000"/>
                  <a:ext cx="2270173" cy="369332"/>
                </a:xfrm>
                <a:prstGeom prst="rect">
                  <a:avLst/>
                </a:prstGeom>
                <a:blipFill rotWithShape="1">
                  <a:blip r:embed="rId5"/>
                  <a:stretch>
                    <a:fillRect/>
                  </a:stretch>
                </a:blipFill>
              </p:spPr>
              <p:txBody>
                <a:bodyPr/>
                <a:lstStyle/>
                <a:p>
                  <a:r>
                    <a:rPr lang="en-US">
                      <a:noFill/>
                    </a:rPr>
                    <a:t> </a:t>
                  </a:r>
                </a:p>
              </p:txBody>
            </p:sp>
          </mc:Fallback>
        </mc:AlternateContent>
      </p:grpSp>
      <p:grpSp>
        <p:nvGrpSpPr>
          <p:cNvPr id="13" name="Group 12"/>
          <p:cNvGrpSpPr/>
          <p:nvPr/>
        </p:nvGrpSpPr>
        <p:grpSpPr>
          <a:xfrm>
            <a:off x="5638799" y="1919451"/>
            <a:ext cx="2788081" cy="1585749"/>
            <a:chOff x="5638799" y="1919451"/>
            <a:chExt cx="2788081" cy="1585749"/>
          </a:xfrm>
        </p:grpSpPr>
        <p:pic>
          <p:nvPicPr>
            <p:cNvPr id="2050" name="Picture 2" descr="C:\Users\yuzheng\AppData\Local\Microsoft\Windows\Temporary Internet Files\Content.IE5\9UHAQ21R\MC900432309[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638799" y="1919451"/>
              <a:ext cx="1076091" cy="150954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yuzheng\AppData\Local\Microsoft\Windows\Temporary Internet Files\Content.IE5\SP5A2IA0\MC900287279[1].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858000" y="1919451"/>
              <a:ext cx="1568880" cy="158574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23933867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87"/>
          <p:cNvGrpSpPr/>
          <p:nvPr/>
        </p:nvGrpSpPr>
        <p:grpSpPr>
          <a:xfrm>
            <a:off x="357159" y="3257569"/>
            <a:ext cx="2514600" cy="3071834"/>
            <a:chOff x="357158" y="3643314"/>
            <a:chExt cx="2514600" cy="3071834"/>
          </a:xfrm>
        </p:grpSpPr>
        <p:pic>
          <p:nvPicPr>
            <p:cNvPr id="24" name="Picture 3"/>
            <p:cNvPicPr>
              <a:picLocks noChangeAspect="1" noChangeArrowheads="1"/>
            </p:cNvPicPr>
            <p:nvPr/>
          </p:nvPicPr>
          <p:blipFill>
            <a:blip r:embed="rId3"/>
            <a:srcRect/>
            <a:stretch>
              <a:fillRect/>
            </a:stretch>
          </p:blipFill>
          <p:spPr bwMode="auto">
            <a:xfrm>
              <a:off x="357158" y="3643314"/>
              <a:ext cx="2514600" cy="2619628"/>
            </a:xfrm>
            <a:prstGeom prst="rect">
              <a:avLst/>
            </a:prstGeom>
            <a:noFill/>
            <a:ln w="9525">
              <a:noFill/>
              <a:miter lim="800000"/>
              <a:headEnd/>
              <a:tailEnd/>
            </a:ln>
            <a:effectLst/>
          </p:spPr>
        </p:pic>
        <p:sp>
          <p:nvSpPr>
            <p:cNvPr id="85" name="Rectangle 84"/>
            <p:cNvSpPr/>
            <p:nvPr/>
          </p:nvSpPr>
          <p:spPr>
            <a:xfrm>
              <a:off x="357158" y="6376594"/>
              <a:ext cx="2432654" cy="338554"/>
            </a:xfrm>
            <a:prstGeom prst="rect">
              <a:avLst/>
            </a:prstGeom>
          </p:spPr>
          <p:txBody>
            <a:bodyPr wrap="none">
              <a:spAutoFit/>
            </a:bodyPr>
            <a:lstStyle/>
            <a:p>
              <a:r>
                <a:rPr lang="en-US" altLang="zh-CN" sz="1600" dirty="0">
                  <a:solidFill>
                    <a:srgbClr val="0000FF"/>
                  </a:solidFill>
                </a:rPr>
                <a:t>3. Individual graph building</a:t>
              </a:r>
            </a:p>
          </p:txBody>
        </p:sp>
      </p:grpSp>
      <p:pic>
        <p:nvPicPr>
          <p:cNvPr id="2050" name="Picture 2"/>
          <p:cNvPicPr>
            <a:picLocks noChangeAspect="1" noChangeArrowheads="1"/>
          </p:cNvPicPr>
          <p:nvPr/>
        </p:nvPicPr>
        <p:blipFill>
          <a:blip r:embed="rId4"/>
          <a:srcRect/>
          <a:stretch>
            <a:fillRect/>
          </a:stretch>
        </p:blipFill>
        <p:spPr bwMode="auto">
          <a:xfrm>
            <a:off x="714348" y="685800"/>
            <a:ext cx="7664748" cy="714380"/>
          </a:xfrm>
          <a:prstGeom prst="rect">
            <a:avLst/>
          </a:prstGeom>
          <a:noFill/>
          <a:ln w="9525">
            <a:noFill/>
            <a:miter lim="800000"/>
            <a:headEnd/>
            <a:tailEnd/>
          </a:ln>
          <a:effectLst/>
        </p:spPr>
      </p:pic>
      <p:sp>
        <p:nvSpPr>
          <p:cNvPr id="8" name="Oval 7"/>
          <p:cNvSpPr/>
          <p:nvPr/>
        </p:nvSpPr>
        <p:spPr>
          <a:xfrm>
            <a:off x="3370255" y="1714503"/>
            <a:ext cx="2000264" cy="1257313"/>
          </a:xfrm>
          <a:prstGeom prst="ellipse">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en-US"/>
          </a:p>
        </p:txBody>
      </p:sp>
      <p:grpSp>
        <p:nvGrpSpPr>
          <p:cNvPr id="4" name="Group 78"/>
          <p:cNvGrpSpPr/>
          <p:nvPr/>
        </p:nvGrpSpPr>
        <p:grpSpPr>
          <a:xfrm>
            <a:off x="3529486" y="1788720"/>
            <a:ext cx="1576629" cy="1018142"/>
            <a:chOff x="3529485" y="2174466"/>
            <a:chExt cx="1576629" cy="1018142"/>
          </a:xfrm>
        </p:grpSpPr>
        <p:sp>
          <p:nvSpPr>
            <p:cNvPr id="11" name="Oval 10"/>
            <p:cNvSpPr/>
            <p:nvPr/>
          </p:nvSpPr>
          <p:spPr>
            <a:xfrm rot="1316892">
              <a:off x="3529485" y="2681536"/>
              <a:ext cx="360055" cy="295748"/>
            </a:xfrm>
            <a:prstGeom prst="ellipse">
              <a:avLst/>
            </a:prstGeom>
            <a:noFill/>
            <a:ln>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1316892">
              <a:off x="3900822" y="2896860"/>
              <a:ext cx="383750" cy="295748"/>
            </a:xfrm>
            <a:prstGeom prst="ellipse">
              <a:avLst/>
            </a:prstGeom>
            <a:noFill/>
            <a:ln>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rot="1316892">
              <a:off x="4245799" y="2174466"/>
              <a:ext cx="471701" cy="384704"/>
            </a:xfrm>
            <a:prstGeom prst="ellipse">
              <a:avLst/>
            </a:prstGeom>
            <a:noFill/>
            <a:ln>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rot="1316892">
              <a:off x="4822722" y="2415881"/>
              <a:ext cx="283392" cy="255019"/>
            </a:xfrm>
            <a:prstGeom prst="ellipse">
              <a:avLst/>
            </a:prstGeom>
            <a:noFill/>
            <a:ln>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1316892">
              <a:off x="4681514" y="2702067"/>
              <a:ext cx="321091" cy="238780"/>
            </a:xfrm>
            <a:prstGeom prst="ellipse">
              <a:avLst/>
            </a:prstGeom>
            <a:noFill/>
            <a:ln>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67"/>
          <p:cNvGrpSpPr/>
          <p:nvPr/>
        </p:nvGrpSpPr>
        <p:grpSpPr>
          <a:xfrm>
            <a:off x="3285890" y="2930859"/>
            <a:ext cx="2357681" cy="3327106"/>
            <a:chOff x="3285889" y="3245166"/>
            <a:chExt cx="2357681" cy="3327106"/>
          </a:xfrm>
        </p:grpSpPr>
        <p:pic>
          <p:nvPicPr>
            <p:cNvPr id="2056" name="Picture 8"/>
            <p:cNvPicPr>
              <a:picLocks noChangeAspect="1" noChangeArrowheads="1"/>
            </p:cNvPicPr>
            <p:nvPr/>
          </p:nvPicPr>
          <p:blipFill>
            <a:blip r:embed="rId5"/>
            <a:srcRect/>
            <a:stretch>
              <a:fillRect/>
            </a:stretch>
          </p:blipFill>
          <p:spPr bwMode="auto">
            <a:xfrm>
              <a:off x="3285889" y="3643314"/>
              <a:ext cx="2357681" cy="2928958"/>
            </a:xfrm>
            <a:prstGeom prst="rect">
              <a:avLst/>
            </a:prstGeom>
            <a:noFill/>
            <a:ln w="9525">
              <a:noFill/>
              <a:miter lim="800000"/>
              <a:headEnd/>
              <a:tailEnd/>
            </a:ln>
            <a:effectLst/>
          </p:spPr>
        </p:pic>
        <p:sp>
          <p:nvSpPr>
            <p:cNvPr id="23" name="Down Arrow 22"/>
            <p:cNvSpPr/>
            <p:nvPr/>
          </p:nvSpPr>
          <p:spPr>
            <a:xfrm>
              <a:off x="4319586" y="3245166"/>
              <a:ext cx="214314" cy="3571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31"/>
          <p:cNvGrpSpPr/>
          <p:nvPr/>
        </p:nvGrpSpPr>
        <p:grpSpPr>
          <a:xfrm>
            <a:off x="875318" y="4552968"/>
            <a:ext cx="1066800" cy="899160"/>
            <a:chOff x="1661160" y="4800600"/>
            <a:chExt cx="1066800" cy="899160"/>
          </a:xfrm>
        </p:grpSpPr>
        <p:cxnSp>
          <p:nvCxnSpPr>
            <p:cNvPr id="26" name="Straight Arrow Connector 25"/>
            <p:cNvCxnSpPr/>
            <p:nvPr/>
          </p:nvCxnSpPr>
          <p:spPr>
            <a:xfrm flipV="1">
              <a:off x="1661160" y="5547360"/>
              <a:ext cx="457200" cy="1524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2423160" y="5486400"/>
              <a:ext cx="304800"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V="1">
              <a:off x="1981200" y="4800600"/>
              <a:ext cx="304800" cy="1524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7" name="Group 69"/>
          <p:cNvGrpSpPr/>
          <p:nvPr/>
        </p:nvGrpSpPr>
        <p:grpSpPr>
          <a:xfrm>
            <a:off x="738158" y="3562370"/>
            <a:ext cx="1447800" cy="1969647"/>
            <a:chOff x="1524000" y="3810000"/>
            <a:chExt cx="1447800" cy="1969647"/>
          </a:xfrm>
        </p:grpSpPr>
        <p:grpSp>
          <p:nvGrpSpPr>
            <p:cNvPr id="17" name="Group 65"/>
            <p:cNvGrpSpPr/>
            <p:nvPr/>
          </p:nvGrpSpPr>
          <p:grpSpPr>
            <a:xfrm>
              <a:off x="1524000" y="5421351"/>
              <a:ext cx="1371600" cy="358296"/>
              <a:chOff x="1524000" y="5421351"/>
              <a:chExt cx="1371600" cy="358296"/>
            </a:xfrm>
          </p:grpSpPr>
          <p:sp>
            <p:nvSpPr>
              <p:cNvPr id="38" name="Oval 37"/>
              <p:cNvSpPr/>
              <p:nvPr/>
            </p:nvSpPr>
            <p:spPr>
              <a:xfrm>
                <a:off x="1524000" y="5705002"/>
                <a:ext cx="68580" cy="74645"/>
              </a:xfrm>
              <a:prstGeom prst="ellipse">
                <a:avLst/>
              </a:prstGeom>
              <a:solidFill>
                <a:srgbClr val="2218F4"/>
              </a:solidFill>
              <a:ln>
                <a:solidFill>
                  <a:srgbClr val="2218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Oval 38"/>
              <p:cNvSpPr/>
              <p:nvPr/>
            </p:nvSpPr>
            <p:spPr>
              <a:xfrm>
                <a:off x="2230374" y="5421351"/>
                <a:ext cx="68580" cy="74645"/>
              </a:xfrm>
              <a:prstGeom prst="ellipse">
                <a:avLst/>
              </a:prstGeom>
              <a:solidFill>
                <a:srgbClr val="2218F4"/>
              </a:solidFill>
              <a:ln>
                <a:solidFill>
                  <a:srgbClr val="2218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Oval 39"/>
              <p:cNvSpPr/>
              <p:nvPr/>
            </p:nvSpPr>
            <p:spPr>
              <a:xfrm>
                <a:off x="2827020" y="5421351"/>
                <a:ext cx="68580" cy="74645"/>
              </a:xfrm>
              <a:prstGeom prst="ellipse">
                <a:avLst/>
              </a:prstGeom>
              <a:solidFill>
                <a:srgbClr val="2218F4"/>
              </a:solidFill>
              <a:ln>
                <a:solidFill>
                  <a:srgbClr val="2218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Group 64"/>
            <p:cNvGrpSpPr/>
            <p:nvPr/>
          </p:nvGrpSpPr>
          <p:grpSpPr>
            <a:xfrm>
              <a:off x="1600200" y="3810000"/>
              <a:ext cx="1371600" cy="1219200"/>
              <a:chOff x="1600200" y="3810000"/>
              <a:chExt cx="1371600" cy="1219200"/>
            </a:xfrm>
          </p:grpSpPr>
          <p:sp>
            <p:nvSpPr>
              <p:cNvPr id="32" name="Oval 31"/>
              <p:cNvSpPr/>
              <p:nvPr/>
            </p:nvSpPr>
            <p:spPr>
              <a:xfrm>
                <a:off x="1600200" y="4954555"/>
                <a:ext cx="68580" cy="74645"/>
              </a:xfrm>
              <a:prstGeom prst="ellipse">
                <a:avLst/>
              </a:prstGeom>
              <a:solidFill>
                <a:srgbClr val="2218F4"/>
              </a:solidFill>
              <a:ln>
                <a:solidFill>
                  <a:srgbClr val="2218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Oval 32"/>
              <p:cNvSpPr/>
              <p:nvPr/>
            </p:nvSpPr>
            <p:spPr>
              <a:xfrm>
                <a:off x="2306574" y="4670904"/>
                <a:ext cx="68580" cy="74645"/>
              </a:xfrm>
              <a:prstGeom prst="ellipse">
                <a:avLst/>
              </a:prstGeom>
              <a:solidFill>
                <a:srgbClr val="2218F4"/>
              </a:solidFill>
              <a:ln>
                <a:solidFill>
                  <a:srgbClr val="2218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Oval 33"/>
              <p:cNvSpPr/>
              <p:nvPr/>
            </p:nvSpPr>
            <p:spPr>
              <a:xfrm>
                <a:off x="2903220" y="4670904"/>
                <a:ext cx="68580" cy="74645"/>
              </a:xfrm>
              <a:prstGeom prst="ellipse">
                <a:avLst/>
              </a:prstGeom>
              <a:solidFill>
                <a:srgbClr val="2218F4"/>
              </a:solidFill>
              <a:ln>
                <a:solidFill>
                  <a:srgbClr val="2218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Oval 34"/>
              <p:cNvSpPr/>
              <p:nvPr/>
            </p:nvSpPr>
            <p:spPr>
              <a:xfrm>
                <a:off x="1676400" y="3941251"/>
                <a:ext cx="68580" cy="74645"/>
              </a:xfrm>
              <a:prstGeom prst="ellipse">
                <a:avLst/>
              </a:prstGeom>
              <a:solidFill>
                <a:srgbClr val="2218F4"/>
              </a:solidFill>
              <a:ln>
                <a:solidFill>
                  <a:srgbClr val="2218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Oval 35"/>
              <p:cNvSpPr/>
              <p:nvPr/>
            </p:nvSpPr>
            <p:spPr>
              <a:xfrm>
                <a:off x="2286000" y="3810000"/>
                <a:ext cx="68580" cy="74645"/>
              </a:xfrm>
              <a:prstGeom prst="ellipse">
                <a:avLst/>
              </a:prstGeom>
              <a:solidFill>
                <a:srgbClr val="2218F4"/>
              </a:solidFill>
              <a:ln>
                <a:solidFill>
                  <a:srgbClr val="2218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Oval 36"/>
              <p:cNvSpPr/>
              <p:nvPr/>
            </p:nvSpPr>
            <p:spPr>
              <a:xfrm>
                <a:off x="2827020" y="3810000"/>
                <a:ext cx="68580" cy="74645"/>
              </a:xfrm>
              <a:prstGeom prst="ellipse">
                <a:avLst/>
              </a:prstGeom>
              <a:solidFill>
                <a:srgbClr val="2218F4"/>
              </a:solidFill>
              <a:ln>
                <a:solidFill>
                  <a:srgbClr val="2218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9" name="Group 68"/>
          <p:cNvGrpSpPr/>
          <p:nvPr/>
        </p:nvGrpSpPr>
        <p:grpSpPr>
          <a:xfrm>
            <a:off x="758732" y="3606224"/>
            <a:ext cx="1375410" cy="1933257"/>
            <a:chOff x="1544574" y="3853854"/>
            <a:chExt cx="1375410" cy="1933257"/>
          </a:xfrm>
        </p:grpSpPr>
        <p:sp>
          <p:nvSpPr>
            <p:cNvPr id="42" name="Freeform 41"/>
            <p:cNvSpPr/>
            <p:nvPr/>
          </p:nvSpPr>
          <p:spPr>
            <a:xfrm>
              <a:off x="1544574" y="5449965"/>
              <a:ext cx="1289304" cy="337146"/>
            </a:xfrm>
            <a:custGeom>
              <a:avLst/>
              <a:gdLst>
                <a:gd name="connsiteX0" fmla="*/ 0 w 1432560"/>
                <a:gd name="connsiteY0" fmla="*/ 344170 h 344170"/>
                <a:gd name="connsiteX1" fmla="*/ 251460 w 1432560"/>
                <a:gd name="connsiteY1" fmla="*/ 54610 h 344170"/>
                <a:gd name="connsiteX2" fmla="*/ 1432560 w 1432560"/>
                <a:gd name="connsiteY2" fmla="*/ 16510 h 344170"/>
                <a:gd name="connsiteX3" fmla="*/ 1432560 w 1432560"/>
                <a:gd name="connsiteY3" fmla="*/ 16510 h 344170"/>
              </a:gdLst>
              <a:ahLst/>
              <a:cxnLst>
                <a:cxn ang="0">
                  <a:pos x="connsiteX0" y="connsiteY0"/>
                </a:cxn>
                <a:cxn ang="0">
                  <a:pos x="connsiteX1" y="connsiteY1"/>
                </a:cxn>
                <a:cxn ang="0">
                  <a:pos x="connsiteX2" y="connsiteY2"/>
                </a:cxn>
                <a:cxn ang="0">
                  <a:pos x="connsiteX3" y="connsiteY3"/>
                </a:cxn>
              </a:cxnLst>
              <a:rect l="l" t="t" r="r" b="b"/>
              <a:pathLst>
                <a:path w="1432560" h="344170">
                  <a:moveTo>
                    <a:pt x="0" y="344170"/>
                  </a:moveTo>
                  <a:cubicBezTo>
                    <a:pt x="6350" y="226695"/>
                    <a:pt x="12700" y="109220"/>
                    <a:pt x="251460" y="54610"/>
                  </a:cubicBezTo>
                  <a:cubicBezTo>
                    <a:pt x="490220" y="0"/>
                    <a:pt x="1432560" y="16510"/>
                    <a:pt x="1432560" y="16510"/>
                  </a:cubicBezTo>
                  <a:lnTo>
                    <a:pt x="1432560" y="16510"/>
                  </a:lnTo>
                </a:path>
              </a:pathLst>
            </a:cu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3" name="Freeform 42"/>
            <p:cNvSpPr/>
            <p:nvPr/>
          </p:nvSpPr>
          <p:spPr>
            <a:xfrm>
              <a:off x="1630680" y="4699674"/>
              <a:ext cx="1289304" cy="337146"/>
            </a:xfrm>
            <a:custGeom>
              <a:avLst/>
              <a:gdLst>
                <a:gd name="connsiteX0" fmla="*/ 0 w 1432560"/>
                <a:gd name="connsiteY0" fmla="*/ 344170 h 344170"/>
                <a:gd name="connsiteX1" fmla="*/ 251460 w 1432560"/>
                <a:gd name="connsiteY1" fmla="*/ 54610 h 344170"/>
                <a:gd name="connsiteX2" fmla="*/ 1432560 w 1432560"/>
                <a:gd name="connsiteY2" fmla="*/ 16510 h 344170"/>
                <a:gd name="connsiteX3" fmla="*/ 1432560 w 1432560"/>
                <a:gd name="connsiteY3" fmla="*/ 16510 h 344170"/>
              </a:gdLst>
              <a:ahLst/>
              <a:cxnLst>
                <a:cxn ang="0">
                  <a:pos x="connsiteX0" y="connsiteY0"/>
                </a:cxn>
                <a:cxn ang="0">
                  <a:pos x="connsiteX1" y="connsiteY1"/>
                </a:cxn>
                <a:cxn ang="0">
                  <a:pos x="connsiteX2" y="connsiteY2"/>
                </a:cxn>
                <a:cxn ang="0">
                  <a:pos x="connsiteX3" y="connsiteY3"/>
                </a:cxn>
              </a:cxnLst>
              <a:rect l="l" t="t" r="r" b="b"/>
              <a:pathLst>
                <a:path w="1432560" h="344170">
                  <a:moveTo>
                    <a:pt x="0" y="344170"/>
                  </a:moveTo>
                  <a:cubicBezTo>
                    <a:pt x="6350" y="226695"/>
                    <a:pt x="12700" y="109220"/>
                    <a:pt x="251460" y="54610"/>
                  </a:cubicBezTo>
                  <a:cubicBezTo>
                    <a:pt x="490220" y="0"/>
                    <a:pt x="1432560" y="16510"/>
                    <a:pt x="1432560" y="16510"/>
                  </a:cubicBezTo>
                  <a:lnTo>
                    <a:pt x="1432560" y="16510"/>
                  </a:lnTo>
                </a:path>
              </a:pathLst>
            </a:cu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4" name="Freeform 43"/>
            <p:cNvSpPr/>
            <p:nvPr/>
          </p:nvSpPr>
          <p:spPr>
            <a:xfrm>
              <a:off x="1696974" y="3853854"/>
              <a:ext cx="1198626" cy="184746"/>
            </a:xfrm>
            <a:custGeom>
              <a:avLst/>
              <a:gdLst>
                <a:gd name="connsiteX0" fmla="*/ 0 w 1432560"/>
                <a:gd name="connsiteY0" fmla="*/ 344170 h 344170"/>
                <a:gd name="connsiteX1" fmla="*/ 251460 w 1432560"/>
                <a:gd name="connsiteY1" fmla="*/ 54610 h 344170"/>
                <a:gd name="connsiteX2" fmla="*/ 1432560 w 1432560"/>
                <a:gd name="connsiteY2" fmla="*/ 16510 h 344170"/>
                <a:gd name="connsiteX3" fmla="*/ 1432560 w 1432560"/>
                <a:gd name="connsiteY3" fmla="*/ 16510 h 344170"/>
              </a:gdLst>
              <a:ahLst/>
              <a:cxnLst>
                <a:cxn ang="0">
                  <a:pos x="connsiteX0" y="connsiteY0"/>
                </a:cxn>
                <a:cxn ang="0">
                  <a:pos x="connsiteX1" y="connsiteY1"/>
                </a:cxn>
                <a:cxn ang="0">
                  <a:pos x="connsiteX2" y="connsiteY2"/>
                </a:cxn>
                <a:cxn ang="0">
                  <a:pos x="connsiteX3" y="connsiteY3"/>
                </a:cxn>
              </a:cxnLst>
              <a:rect l="l" t="t" r="r" b="b"/>
              <a:pathLst>
                <a:path w="1432560" h="344170">
                  <a:moveTo>
                    <a:pt x="0" y="344170"/>
                  </a:moveTo>
                  <a:cubicBezTo>
                    <a:pt x="6350" y="226695"/>
                    <a:pt x="12700" y="109220"/>
                    <a:pt x="251460" y="54610"/>
                  </a:cubicBezTo>
                  <a:cubicBezTo>
                    <a:pt x="490220" y="0"/>
                    <a:pt x="1432560" y="16510"/>
                    <a:pt x="1432560" y="16510"/>
                  </a:cubicBezTo>
                  <a:lnTo>
                    <a:pt x="1432560" y="16510"/>
                  </a:lnTo>
                </a:path>
              </a:pathLst>
            </a:cu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pic>
        <p:nvPicPr>
          <p:cNvPr id="45" name="Picture 5"/>
          <p:cNvPicPr>
            <a:picLocks noChangeAspect="1" noChangeArrowheads="1"/>
          </p:cNvPicPr>
          <p:nvPr/>
        </p:nvPicPr>
        <p:blipFill>
          <a:blip r:embed="rId6"/>
          <a:srcRect l="11183"/>
          <a:stretch>
            <a:fillRect/>
          </a:stretch>
        </p:blipFill>
        <p:spPr bwMode="auto">
          <a:xfrm>
            <a:off x="6429388" y="3329007"/>
            <a:ext cx="2571768" cy="2656006"/>
          </a:xfrm>
          <a:prstGeom prst="rect">
            <a:avLst/>
          </a:prstGeom>
          <a:noFill/>
          <a:ln w="9525">
            <a:noFill/>
            <a:miter lim="800000"/>
            <a:headEnd/>
            <a:tailEnd/>
          </a:ln>
          <a:effectLst/>
        </p:spPr>
      </p:pic>
      <p:grpSp>
        <p:nvGrpSpPr>
          <p:cNvPr id="20" name="Group 56"/>
          <p:cNvGrpSpPr/>
          <p:nvPr/>
        </p:nvGrpSpPr>
        <p:grpSpPr>
          <a:xfrm>
            <a:off x="7305700" y="4624407"/>
            <a:ext cx="838200" cy="1100347"/>
            <a:chOff x="4724400" y="4800600"/>
            <a:chExt cx="838200" cy="1100347"/>
          </a:xfrm>
        </p:grpSpPr>
        <p:cxnSp>
          <p:nvCxnSpPr>
            <p:cNvPr id="47" name="Straight Arrow Connector 46"/>
            <p:cNvCxnSpPr/>
            <p:nvPr/>
          </p:nvCxnSpPr>
          <p:spPr>
            <a:xfrm flipV="1">
              <a:off x="4800600" y="5791200"/>
              <a:ext cx="479454" cy="10974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rot="5400000" flipH="1" flipV="1">
              <a:off x="5448300" y="5600700"/>
              <a:ext cx="152400" cy="762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flipV="1">
              <a:off x="4724400" y="4800600"/>
              <a:ext cx="304800" cy="1524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21" name="Group 72"/>
          <p:cNvGrpSpPr/>
          <p:nvPr/>
        </p:nvGrpSpPr>
        <p:grpSpPr>
          <a:xfrm>
            <a:off x="7016133" y="3576935"/>
            <a:ext cx="1142999" cy="2171142"/>
            <a:chOff x="4419600" y="3753129"/>
            <a:chExt cx="1142999" cy="2171142"/>
          </a:xfrm>
        </p:grpSpPr>
        <p:sp>
          <p:nvSpPr>
            <p:cNvPr id="51" name="Freeform 50"/>
            <p:cNvSpPr/>
            <p:nvPr/>
          </p:nvSpPr>
          <p:spPr>
            <a:xfrm>
              <a:off x="4560848" y="5562600"/>
              <a:ext cx="1001751" cy="361671"/>
            </a:xfrm>
            <a:custGeom>
              <a:avLst/>
              <a:gdLst>
                <a:gd name="connsiteX0" fmla="*/ 0 w 1188720"/>
                <a:gd name="connsiteY0" fmla="*/ 426720 h 426720"/>
                <a:gd name="connsiteX1" fmla="*/ 853440 w 1188720"/>
                <a:gd name="connsiteY1" fmla="*/ 320040 h 426720"/>
                <a:gd name="connsiteX2" fmla="*/ 1188720 w 1188720"/>
                <a:gd name="connsiteY2" fmla="*/ 0 h 426720"/>
              </a:gdLst>
              <a:ahLst/>
              <a:cxnLst>
                <a:cxn ang="0">
                  <a:pos x="connsiteX0" y="connsiteY0"/>
                </a:cxn>
                <a:cxn ang="0">
                  <a:pos x="connsiteX1" y="connsiteY1"/>
                </a:cxn>
                <a:cxn ang="0">
                  <a:pos x="connsiteX2" y="connsiteY2"/>
                </a:cxn>
              </a:cxnLst>
              <a:rect l="l" t="t" r="r" b="b"/>
              <a:pathLst>
                <a:path w="1188720" h="426720">
                  <a:moveTo>
                    <a:pt x="0" y="426720"/>
                  </a:moveTo>
                  <a:cubicBezTo>
                    <a:pt x="327660" y="408940"/>
                    <a:pt x="655320" y="391160"/>
                    <a:pt x="853440" y="320040"/>
                  </a:cubicBezTo>
                  <a:cubicBezTo>
                    <a:pt x="1051560" y="248920"/>
                    <a:pt x="1120140" y="124460"/>
                    <a:pt x="1188720" y="0"/>
                  </a:cubicBezTo>
                </a:path>
              </a:pathLst>
            </a:cu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2" name="Freeform 51"/>
            <p:cNvSpPr/>
            <p:nvPr/>
          </p:nvSpPr>
          <p:spPr>
            <a:xfrm>
              <a:off x="4495800" y="3753129"/>
              <a:ext cx="1001751" cy="361671"/>
            </a:xfrm>
            <a:custGeom>
              <a:avLst/>
              <a:gdLst>
                <a:gd name="connsiteX0" fmla="*/ 0 w 1188720"/>
                <a:gd name="connsiteY0" fmla="*/ 426720 h 426720"/>
                <a:gd name="connsiteX1" fmla="*/ 853440 w 1188720"/>
                <a:gd name="connsiteY1" fmla="*/ 320040 h 426720"/>
                <a:gd name="connsiteX2" fmla="*/ 1188720 w 1188720"/>
                <a:gd name="connsiteY2" fmla="*/ 0 h 426720"/>
              </a:gdLst>
              <a:ahLst/>
              <a:cxnLst>
                <a:cxn ang="0">
                  <a:pos x="connsiteX0" y="connsiteY0"/>
                </a:cxn>
                <a:cxn ang="0">
                  <a:pos x="connsiteX1" y="connsiteY1"/>
                </a:cxn>
                <a:cxn ang="0">
                  <a:pos x="connsiteX2" y="connsiteY2"/>
                </a:cxn>
              </a:cxnLst>
              <a:rect l="l" t="t" r="r" b="b"/>
              <a:pathLst>
                <a:path w="1188720" h="426720">
                  <a:moveTo>
                    <a:pt x="0" y="426720"/>
                  </a:moveTo>
                  <a:cubicBezTo>
                    <a:pt x="327660" y="408940"/>
                    <a:pt x="655320" y="391160"/>
                    <a:pt x="853440" y="320040"/>
                  </a:cubicBezTo>
                  <a:cubicBezTo>
                    <a:pt x="1051560" y="248920"/>
                    <a:pt x="1120140" y="124460"/>
                    <a:pt x="1188720" y="0"/>
                  </a:cubicBezTo>
                </a:path>
              </a:pathLst>
            </a:cu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3" name="Freeform 52"/>
            <p:cNvSpPr/>
            <p:nvPr/>
          </p:nvSpPr>
          <p:spPr>
            <a:xfrm>
              <a:off x="4419600" y="4648200"/>
              <a:ext cx="1001751" cy="361671"/>
            </a:xfrm>
            <a:custGeom>
              <a:avLst/>
              <a:gdLst>
                <a:gd name="connsiteX0" fmla="*/ 0 w 1188720"/>
                <a:gd name="connsiteY0" fmla="*/ 426720 h 426720"/>
                <a:gd name="connsiteX1" fmla="*/ 853440 w 1188720"/>
                <a:gd name="connsiteY1" fmla="*/ 320040 h 426720"/>
                <a:gd name="connsiteX2" fmla="*/ 1188720 w 1188720"/>
                <a:gd name="connsiteY2" fmla="*/ 0 h 426720"/>
              </a:gdLst>
              <a:ahLst/>
              <a:cxnLst>
                <a:cxn ang="0">
                  <a:pos x="connsiteX0" y="connsiteY0"/>
                </a:cxn>
                <a:cxn ang="0">
                  <a:pos x="connsiteX1" y="connsiteY1"/>
                </a:cxn>
                <a:cxn ang="0">
                  <a:pos x="connsiteX2" y="connsiteY2"/>
                </a:cxn>
              </a:cxnLst>
              <a:rect l="l" t="t" r="r" b="b"/>
              <a:pathLst>
                <a:path w="1188720" h="426720">
                  <a:moveTo>
                    <a:pt x="0" y="426720"/>
                  </a:moveTo>
                  <a:cubicBezTo>
                    <a:pt x="327660" y="408940"/>
                    <a:pt x="655320" y="391160"/>
                    <a:pt x="853440" y="320040"/>
                  </a:cubicBezTo>
                  <a:cubicBezTo>
                    <a:pt x="1051560" y="248920"/>
                    <a:pt x="1120140" y="124460"/>
                    <a:pt x="1188720" y="0"/>
                  </a:cubicBezTo>
                </a:path>
              </a:pathLst>
            </a:cu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grpSp>
        <p:nvGrpSpPr>
          <p:cNvPr id="22" name="Group 57"/>
          <p:cNvGrpSpPr/>
          <p:nvPr/>
        </p:nvGrpSpPr>
        <p:grpSpPr>
          <a:xfrm>
            <a:off x="6929454" y="3592175"/>
            <a:ext cx="1295400" cy="2194002"/>
            <a:chOff x="4343400" y="3768369"/>
            <a:chExt cx="1295400" cy="2194002"/>
          </a:xfrm>
        </p:grpSpPr>
        <p:sp>
          <p:nvSpPr>
            <p:cNvPr id="55" name="Oval 54"/>
            <p:cNvSpPr/>
            <p:nvPr/>
          </p:nvSpPr>
          <p:spPr>
            <a:xfrm>
              <a:off x="4560849" y="5886171"/>
              <a:ext cx="76200" cy="762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Oval 55"/>
            <p:cNvSpPr/>
            <p:nvPr/>
          </p:nvSpPr>
          <p:spPr>
            <a:xfrm>
              <a:off x="5376189" y="5726151"/>
              <a:ext cx="76200" cy="762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Oval 56"/>
            <p:cNvSpPr/>
            <p:nvPr/>
          </p:nvSpPr>
          <p:spPr>
            <a:xfrm>
              <a:off x="5562600" y="5486400"/>
              <a:ext cx="76200" cy="762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Oval 57"/>
            <p:cNvSpPr/>
            <p:nvPr/>
          </p:nvSpPr>
          <p:spPr>
            <a:xfrm>
              <a:off x="4343400" y="4953000"/>
              <a:ext cx="76200" cy="762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Oval 58"/>
            <p:cNvSpPr/>
            <p:nvPr/>
          </p:nvSpPr>
          <p:spPr>
            <a:xfrm>
              <a:off x="5257800" y="4811751"/>
              <a:ext cx="76200" cy="762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Oval 59"/>
            <p:cNvSpPr/>
            <p:nvPr/>
          </p:nvSpPr>
          <p:spPr>
            <a:xfrm>
              <a:off x="5444211" y="4572000"/>
              <a:ext cx="76200" cy="762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Oval 60"/>
            <p:cNvSpPr/>
            <p:nvPr/>
          </p:nvSpPr>
          <p:spPr>
            <a:xfrm>
              <a:off x="5029200" y="4015740"/>
              <a:ext cx="76200" cy="762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Oval 61"/>
            <p:cNvSpPr/>
            <p:nvPr/>
          </p:nvSpPr>
          <p:spPr>
            <a:xfrm>
              <a:off x="5436591" y="3768369"/>
              <a:ext cx="76200" cy="762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Oval 62"/>
            <p:cNvSpPr/>
            <p:nvPr/>
          </p:nvSpPr>
          <p:spPr>
            <a:xfrm>
              <a:off x="4495800" y="4038600"/>
              <a:ext cx="76200" cy="762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6" name="Right Arrow 65"/>
          <p:cNvSpPr/>
          <p:nvPr/>
        </p:nvSpPr>
        <p:spPr>
          <a:xfrm>
            <a:off x="5786446" y="4329139"/>
            <a:ext cx="428628" cy="2143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en-US"/>
          </a:p>
        </p:txBody>
      </p:sp>
      <p:sp>
        <p:nvSpPr>
          <p:cNvPr id="67" name="Right Arrow 66"/>
          <p:cNvSpPr/>
          <p:nvPr/>
        </p:nvSpPr>
        <p:spPr>
          <a:xfrm rot="10800000">
            <a:off x="2786050" y="4400576"/>
            <a:ext cx="428628" cy="2143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en-US"/>
          </a:p>
        </p:txBody>
      </p:sp>
      <p:pic>
        <p:nvPicPr>
          <p:cNvPr id="2058" name="Picture 10"/>
          <p:cNvPicPr>
            <a:picLocks noChangeAspect="1" noChangeArrowheads="1"/>
          </p:cNvPicPr>
          <p:nvPr/>
        </p:nvPicPr>
        <p:blipFill>
          <a:blip r:embed="rId7"/>
          <a:srcRect/>
          <a:stretch>
            <a:fillRect/>
          </a:stretch>
        </p:blipFill>
        <p:spPr bwMode="auto">
          <a:xfrm>
            <a:off x="1071539" y="2400313"/>
            <a:ext cx="1005906" cy="928694"/>
          </a:xfrm>
          <a:prstGeom prst="rect">
            <a:avLst/>
          </a:prstGeom>
          <a:noFill/>
          <a:ln w="9525">
            <a:noFill/>
            <a:miter lim="800000"/>
            <a:headEnd/>
            <a:tailEnd/>
          </a:ln>
          <a:effectLst/>
        </p:spPr>
      </p:pic>
      <p:pic>
        <p:nvPicPr>
          <p:cNvPr id="2059" name="Picture 11"/>
          <p:cNvPicPr>
            <a:picLocks noChangeAspect="1" noChangeArrowheads="1"/>
          </p:cNvPicPr>
          <p:nvPr/>
        </p:nvPicPr>
        <p:blipFill>
          <a:blip r:embed="rId8"/>
          <a:srcRect/>
          <a:stretch>
            <a:fillRect/>
          </a:stretch>
        </p:blipFill>
        <p:spPr bwMode="auto">
          <a:xfrm>
            <a:off x="7286644" y="2477082"/>
            <a:ext cx="1000132" cy="923363"/>
          </a:xfrm>
          <a:prstGeom prst="rect">
            <a:avLst/>
          </a:prstGeom>
          <a:noFill/>
          <a:ln w="9525">
            <a:noFill/>
            <a:miter lim="800000"/>
            <a:headEnd/>
            <a:tailEnd/>
          </a:ln>
          <a:effectLst/>
        </p:spPr>
      </p:pic>
      <p:grpSp>
        <p:nvGrpSpPr>
          <p:cNvPr id="25" name="Group 85"/>
          <p:cNvGrpSpPr/>
          <p:nvPr/>
        </p:nvGrpSpPr>
        <p:grpSpPr>
          <a:xfrm>
            <a:off x="3571869" y="1328742"/>
            <a:ext cx="3130936" cy="1430347"/>
            <a:chOff x="3571868" y="1714488"/>
            <a:chExt cx="3130936" cy="1430347"/>
          </a:xfrm>
        </p:grpSpPr>
        <p:grpSp>
          <p:nvGrpSpPr>
            <p:cNvPr id="29" name="Group 81"/>
            <p:cNvGrpSpPr/>
            <p:nvPr/>
          </p:nvGrpSpPr>
          <p:grpSpPr>
            <a:xfrm>
              <a:off x="3571868" y="1714488"/>
              <a:ext cx="1500198" cy="1430347"/>
              <a:chOff x="3571868" y="1714488"/>
              <a:chExt cx="1500198" cy="1430347"/>
            </a:xfrm>
          </p:grpSpPr>
          <p:sp>
            <p:nvSpPr>
              <p:cNvPr id="16" name="Down Arrow 15"/>
              <p:cNvSpPr/>
              <p:nvPr/>
            </p:nvSpPr>
            <p:spPr>
              <a:xfrm>
                <a:off x="4295126" y="1714488"/>
                <a:ext cx="205436" cy="3571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79"/>
              <p:cNvGrpSpPr/>
              <p:nvPr/>
            </p:nvGrpSpPr>
            <p:grpSpPr>
              <a:xfrm>
                <a:off x="3571868" y="2244001"/>
                <a:ext cx="1500198" cy="900834"/>
                <a:chOff x="3571868" y="2244001"/>
                <a:chExt cx="1500198" cy="900834"/>
              </a:xfrm>
            </p:grpSpPr>
            <p:pic>
              <p:nvPicPr>
                <p:cNvPr id="2060" name="Picture 12"/>
                <p:cNvPicPr>
                  <a:picLocks noChangeAspect="1" noChangeArrowheads="1"/>
                </p:cNvPicPr>
                <p:nvPr/>
              </p:nvPicPr>
              <p:blipFill>
                <a:blip r:embed="rId9"/>
                <a:srcRect/>
                <a:stretch>
                  <a:fillRect/>
                </a:stretch>
              </p:blipFill>
              <p:spPr bwMode="auto">
                <a:xfrm>
                  <a:off x="3571868" y="2714620"/>
                  <a:ext cx="230189" cy="214314"/>
                </a:xfrm>
                <a:prstGeom prst="rect">
                  <a:avLst/>
                </a:prstGeom>
                <a:noFill/>
                <a:ln w="9525">
                  <a:noFill/>
                  <a:miter lim="800000"/>
                  <a:headEnd/>
                  <a:tailEnd/>
                </a:ln>
                <a:effectLst/>
              </p:spPr>
            </p:pic>
            <p:pic>
              <p:nvPicPr>
                <p:cNvPr id="2061" name="Picture 13"/>
                <p:cNvPicPr>
                  <a:picLocks noChangeAspect="1" noChangeArrowheads="1"/>
                </p:cNvPicPr>
                <p:nvPr/>
              </p:nvPicPr>
              <p:blipFill>
                <a:blip r:embed="rId10"/>
                <a:srcRect/>
                <a:stretch>
                  <a:fillRect/>
                </a:stretch>
              </p:blipFill>
              <p:spPr bwMode="auto">
                <a:xfrm>
                  <a:off x="3929058" y="2928934"/>
                  <a:ext cx="317104" cy="215901"/>
                </a:xfrm>
                <a:prstGeom prst="rect">
                  <a:avLst/>
                </a:prstGeom>
                <a:noFill/>
                <a:ln w="9525">
                  <a:noFill/>
                  <a:miter lim="800000"/>
                  <a:headEnd/>
                  <a:tailEnd/>
                </a:ln>
                <a:effectLst/>
              </p:spPr>
            </p:pic>
            <p:pic>
              <p:nvPicPr>
                <p:cNvPr id="2063" name="Picture 15"/>
                <p:cNvPicPr>
                  <a:picLocks noChangeAspect="1" noChangeArrowheads="1"/>
                </p:cNvPicPr>
                <p:nvPr/>
              </p:nvPicPr>
              <p:blipFill>
                <a:blip r:embed="rId11"/>
                <a:srcRect/>
                <a:stretch>
                  <a:fillRect/>
                </a:stretch>
              </p:blipFill>
              <p:spPr bwMode="auto">
                <a:xfrm>
                  <a:off x="4286248" y="2244001"/>
                  <a:ext cx="366713" cy="256305"/>
                </a:xfrm>
                <a:prstGeom prst="rect">
                  <a:avLst/>
                </a:prstGeom>
                <a:noFill/>
                <a:ln w="9525">
                  <a:noFill/>
                  <a:miter lim="800000"/>
                  <a:headEnd/>
                  <a:tailEnd/>
                </a:ln>
                <a:effectLst/>
              </p:spPr>
            </p:pic>
            <p:pic>
              <p:nvPicPr>
                <p:cNvPr id="2064" name="Picture 16"/>
                <p:cNvPicPr>
                  <a:picLocks noChangeAspect="1" noChangeArrowheads="1"/>
                </p:cNvPicPr>
                <p:nvPr/>
              </p:nvPicPr>
              <p:blipFill>
                <a:blip r:embed="rId12"/>
                <a:srcRect/>
                <a:stretch>
                  <a:fillRect/>
                </a:stretch>
              </p:blipFill>
              <p:spPr bwMode="auto">
                <a:xfrm>
                  <a:off x="4884743" y="2455859"/>
                  <a:ext cx="187323" cy="187323"/>
                </a:xfrm>
                <a:prstGeom prst="rect">
                  <a:avLst/>
                </a:prstGeom>
                <a:noFill/>
                <a:ln w="9525">
                  <a:noFill/>
                  <a:miter lim="800000"/>
                  <a:headEnd/>
                  <a:tailEnd/>
                </a:ln>
                <a:effectLst/>
              </p:spPr>
            </p:pic>
            <p:pic>
              <p:nvPicPr>
                <p:cNvPr id="2065" name="Picture 17"/>
                <p:cNvPicPr>
                  <a:picLocks noChangeAspect="1" noChangeArrowheads="1"/>
                </p:cNvPicPr>
                <p:nvPr/>
              </p:nvPicPr>
              <p:blipFill>
                <a:blip r:embed="rId13"/>
                <a:srcRect/>
                <a:stretch>
                  <a:fillRect/>
                </a:stretch>
              </p:blipFill>
              <p:spPr bwMode="auto">
                <a:xfrm>
                  <a:off x="4714876" y="2714620"/>
                  <a:ext cx="247363" cy="179385"/>
                </a:xfrm>
                <a:prstGeom prst="rect">
                  <a:avLst/>
                </a:prstGeom>
                <a:noFill/>
                <a:ln w="9525">
                  <a:noFill/>
                  <a:miter lim="800000"/>
                  <a:headEnd/>
                  <a:tailEnd/>
                </a:ln>
                <a:effectLst/>
              </p:spPr>
            </p:pic>
          </p:grpSp>
        </p:grpSp>
        <p:sp>
          <p:nvSpPr>
            <p:cNvPr id="83" name="Rectangle 82"/>
            <p:cNvSpPr/>
            <p:nvPr/>
          </p:nvSpPr>
          <p:spPr>
            <a:xfrm>
              <a:off x="4641278" y="1804562"/>
              <a:ext cx="2061526" cy="338554"/>
            </a:xfrm>
            <a:prstGeom prst="rect">
              <a:avLst/>
            </a:prstGeom>
          </p:spPr>
          <p:txBody>
            <a:bodyPr wrap="none">
              <a:spAutoFit/>
            </a:bodyPr>
            <a:lstStyle/>
            <a:p>
              <a:r>
                <a:rPr lang="en-US" altLang="zh-CN" sz="1600" dirty="0">
                  <a:solidFill>
                    <a:srgbClr val="0000FF"/>
                  </a:solidFill>
                </a:rPr>
                <a:t>1. Stay point detection</a:t>
              </a:r>
            </a:p>
          </p:txBody>
        </p:sp>
      </p:grpSp>
      <p:grpSp>
        <p:nvGrpSpPr>
          <p:cNvPr id="31" name="Group 86"/>
          <p:cNvGrpSpPr/>
          <p:nvPr/>
        </p:nvGrpSpPr>
        <p:grpSpPr>
          <a:xfrm>
            <a:off x="3423199" y="1829647"/>
            <a:ext cx="4577825" cy="970245"/>
            <a:chOff x="3423199" y="2215392"/>
            <a:chExt cx="4577825" cy="970245"/>
          </a:xfrm>
        </p:grpSpPr>
        <p:grpSp>
          <p:nvGrpSpPr>
            <p:cNvPr id="2048" name="Group 80"/>
            <p:cNvGrpSpPr/>
            <p:nvPr/>
          </p:nvGrpSpPr>
          <p:grpSpPr>
            <a:xfrm>
              <a:off x="3423199" y="2215392"/>
              <a:ext cx="1894844" cy="970245"/>
              <a:chOff x="3423199" y="2215392"/>
              <a:chExt cx="1894844" cy="970245"/>
            </a:xfrm>
          </p:grpSpPr>
          <p:sp>
            <p:nvSpPr>
              <p:cNvPr id="9" name="Oval 8"/>
              <p:cNvSpPr/>
              <p:nvPr/>
            </p:nvSpPr>
            <p:spPr>
              <a:xfrm rot="1847652">
                <a:off x="3423199" y="2657752"/>
                <a:ext cx="985641" cy="527885"/>
              </a:xfrm>
              <a:prstGeom prst="ellipse">
                <a:avLst/>
              </a:prstGeom>
              <a:noFill/>
              <a:ln>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856219">
                <a:off x="4098439" y="2215392"/>
                <a:ext cx="1219604" cy="745545"/>
              </a:xfrm>
              <a:prstGeom prst="ellipse">
                <a:avLst/>
              </a:prstGeom>
              <a:noFill/>
              <a:ln>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Rectangle 83"/>
            <p:cNvSpPr/>
            <p:nvPr/>
          </p:nvSpPr>
          <p:spPr>
            <a:xfrm>
              <a:off x="5357818" y="2518942"/>
              <a:ext cx="2643206" cy="338554"/>
            </a:xfrm>
            <a:prstGeom prst="rect">
              <a:avLst/>
            </a:prstGeom>
          </p:spPr>
          <p:txBody>
            <a:bodyPr wrap="square">
              <a:spAutoFit/>
            </a:bodyPr>
            <a:lstStyle/>
            <a:p>
              <a:r>
                <a:rPr lang="en-US" altLang="zh-CN" sz="1600" dirty="0">
                  <a:solidFill>
                    <a:srgbClr val="0000FF"/>
                  </a:solidFill>
                </a:rPr>
                <a:t>2. Hierarchical clustering</a:t>
              </a:r>
            </a:p>
          </p:txBody>
        </p:sp>
      </p:grpSp>
    </p:spTree>
    <p:extLst>
      <p:ext uri="{BB962C8B-B14F-4D97-AF65-F5344CB8AC3E}">
        <p14:creationId xmlns:p14="http://schemas.microsoft.com/office/powerpoint/2010/main" val="1797555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20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2000"/>
                                        <p:tgtEl>
                                          <p:spTgt spid="3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20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ox(in)">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2000"/>
                                        <p:tgtEl>
                                          <p:spTgt spid="67"/>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box(in)">
                                      <p:cBhvr>
                                        <p:cTn id="37" dur="500"/>
                                        <p:tgtEl>
                                          <p:spTgt spid="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058"/>
                                        </p:tgtEl>
                                        <p:attrNameLst>
                                          <p:attrName>style.visibility</p:attrName>
                                        </p:attrNameLst>
                                      </p:cBhvr>
                                      <p:to>
                                        <p:strVal val="visible"/>
                                      </p:to>
                                    </p:set>
                                    <p:animEffect transition="in" filter="fade">
                                      <p:cBhvr>
                                        <p:cTn id="42" dur="2000"/>
                                        <p:tgtEl>
                                          <p:spTgt spid="205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fade">
                                      <p:cBhvr>
                                        <p:cTn id="47" dur="2000"/>
                                        <p:tgtEl>
                                          <p:spTgt spid="19"/>
                                        </p:tgtEl>
                                      </p:cBhvr>
                                    </p:animEffect>
                                  </p:childTnLst>
                                </p:cTn>
                              </p:par>
                              <p:par>
                                <p:cTn id="48" presetID="10" presetClass="entr" presetSubtype="0" fill="hold" nodeType="withEffect">
                                  <p:stCondLst>
                                    <p:cond delay="0"/>
                                  </p:stCondLst>
                                  <p:childTnLst>
                                    <p:set>
                                      <p:cBhvr>
                                        <p:cTn id="49" dur="1" fill="hold">
                                          <p:stCondLst>
                                            <p:cond delay="0"/>
                                          </p:stCondLst>
                                        </p:cTn>
                                        <p:tgtEl>
                                          <p:spTgt spid="7"/>
                                        </p:tgtEl>
                                        <p:attrNameLst>
                                          <p:attrName>style.visibility</p:attrName>
                                        </p:attrNameLst>
                                      </p:cBhvr>
                                      <p:to>
                                        <p:strVal val="visible"/>
                                      </p:to>
                                    </p:set>
                                    <p:animEffect transition="in" filter="fade">
                                      <p:cBhvr>
                                        <p:cTn id="50" dur="2000"/>
                                        <p:tgtEl>
                                          <p:spTgt spid="7"/>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xit" presetSubtype="0" fill="hold" nodeType="clickEffect">
                                  <p:stCondLst>
                                    <p:cond delay="0"/>
                                  </p:stCondLst>
                                  <p:childTnLst>
                                    <p:animEffect transition="out" filter="fade">
                                      <p:cBhvr>
                                        <p:cTn id="54" dur="2000"/>
                                        <p:tgtEl>
                                          <p:spTgt spid="19"/>
                                        </p:tgtEl>
                                      </p:cBhvr>
                                    </p:animEffect>
                                    <p:set>
                                      <p:cBhvr>
                                        <p:cTn id="55" dur="1" fill="hold">
                                          <p:stCondLst>
                                            <p:cond delay="1999"/>
                                          </p:stCondLst>
                                        </p:cTn>
                                        <p:tgtEl>
                                          <p:spTgt spid="19"/>
                                        </p:tgtEl>
                                        <p:attrNameLst>
                                          <p:attrName>style.visibility</p:attrName>
                                        </p:attrNameLst>
                                      </p:cBhvr>
                                      <p:to>
                                        <p:strVal val="hidden"/>
                                      </p:to>
                                    </p:set>
                                  </p:childTnLst>
                                </p:cTn>
                              </p:par>
                            </p:childTnLst>
                          </p:cTn>
                        </p:par>
                        <p:par>
                          <p:cTn id="56" fill="hold">
                            <p:stCondLst>
                              <p:cond delay="2000"/>
                            </p:stCondLst>
                            <p:childTnLst>
                              <p:par>
                                <p:cTn id="57" presetID="10" presetClass="entr" presetSubtype="0" fill="hold" nodeType="afterEffect">
                                  <p:stCondLst>
                                    <p:cond delay="0"/>
                                  </p:stCondLst>
                                  <p:childTnLst>
                                    <p:set>
                                      <p:cBhvr>
                                        <p:cTn id="58" dur="1" fill="hold">
                                          <p:stCondLst>
                                            <p:cond delay="0"/>
                                          </p:stCondLst>
                                        </p:cTn>
                                        <p:tgtEl>
                                          <p:spTgt spid="6"/>
                                        </p:tgtEl>
                                        <p:attrNameLst>
                                          <p:attrName>style.visibility</p:attrName>
                                        </p:attrNameLst>
                                      </p:cBhvr>
                                      <p:to>
                                        <p:strVal val="visible"/>
                                      </p:to>
                                    </p:set>
                                    <p:animEffect transition="in" filter="fade">
                                      <p:cBhvr>
                                        <p:cTn id="59" dur="2000"/>
                                        <p:tgtEl>
                                          <p:spTgt spid="6"/>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66"/>
                                        </p:tgtEl>
                                        <p:attrNameLst>
                                          <p:attrName>style.visibility</p:attrName>
                                        </p:attrNameLst>
                                      </p:cBhvr>
                                      <p:to>
                                        <p:strVal val="visible"/>
                                      </p:to>
                                    </p:set>
                                    <p:animEffect transition="in" filter="fade">
                                      <p:cBhvr>
                                        <p:cTn id="64" dur="2000"/>
                                        <p:tgtEl>
                                          <p:spTgt spid="66"/>
                                        </p:tgtEl>
                                      </p:cBhvr>
                                    </p:animEffect>
                                  </p:childTnLst>
                                </p:cTn>
                              </p:par>
                            </p:childTnLst>
                          </p:cTn>
                        </p:par>
                      </p:childTnLst>
                    </p:cTn>
                  </p:par>
                  <p:par>
                    <p:cTn id="65" fill="hold">
                      <p:stCondLst>
                        <p:cond delay="indefinite"/>
                      </p:stCondLst>
                      <p:childTnLst>
                        <p:par>
                          <p:cTn id="66" fill="hold">
                            <p:stCondLst>
                              <p:cond delay="0"/>
                            </p:stCondLst>
                            <p:childTnLst>
                              <p:par>
                                <p:cTn id="67" presetID="4" presetClass="entr" presetSubtype="16" fill="hold" nodeType="click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box(in)">
                                      <p:cBhvr>
                                        <p:cTn id="69" dur="500"/>
                                        <p:tgtEl>
                                          <p:spTgt spid="45"/>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2059"/>
                                        </p:tgtEl>
                                        <p:attrNameLst>
                                          <p:attrName>style.visibility</p:attrName>
                                        </p:attrNameLst>
                                      </p:cBhvr>
                                      <p:to>
                                        <p:strVal val="visible"/>
                                      </p:to>
                                    </p:set>
                                    <p:animEffect transition="in" filter="fade">
                                      <p:cBhvr>
                                        <p:cTn id="74" dur="2000"/>
                                        <p:tgtEl>
                                          <p:spTgt spid="2059"/>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nodeType="clickEffect">
                                  <p:stCondLst>
                                    <p:cond delay="0"/>
                                  </p:stCondLst>
                                  <p:childTnLst>
                                    <p:set>
                                      <p:cBhvr>
                                        <p:cTn id="78" dur="1" fill="hold">
                                          <p:stCondLst>
                                            <p:cond delay="0"/>
                                          </p:stCondLst>
                                        </p:cTn>
                                        <p:tgtEl>
                                          <p:spTgt spid="22"/>
                                        </p:tgtEl>
                                        <p:attrNameLst>
                                          <p:attrName>style.visibility</p:attrName>
                                        </p:attrNameLst>
                                      </p:cBhvr>
                                      <p:to>
                                        <p:strVal val="visible"/>
                                      </p:to>
                                    </p:set>
                                    <p:animEffect transition="in" filter="fade">
                                      <p:cBhvr>
                                        <p:cTn id="79" dur="2000"/>
                                        <p:tgtEl>
                                          <p:spTgt spid="22"/>
                                        </p:tgtEl>
                                      </p:cBhvr>
                                    </p:animEffect>
                                  </p:childTnLst>
                                </p:cTn>
                              </p:par>
                              <p:par>
                                <p:cTn id="80" presetID="10" presetClass="entr" presetSubtype="0" fill="hold" nodeType="withEffect">
                                  <p:stCondLst>
                                    <p:cond delay="0"/>
                                  </p:stCondLst>
                                  <p:childTnLst>
                                    <p:set>
                                      <p:cBhvr>
                                        <p:cTn id="81" dur="1" fill="hold">
                                          <p:stCondLst>
                                            <p:cond delay="0"/>
                                          </p:stCondLst>
                                        </p:cTn>
                                        <p:tgtEl>
                                          <p:spTgt spid="21"/>
                                        </p:tgtEl>
                                        <p:attrNameLst>
                                          <p:attrName>style.visibility</p:attrName>
                                        </p:attrNameLst>
                                      </p:cBhvr>
                                      <p:to>
                                        <p:strVal val="visible"/>
                                      </p:to>
                                    </p:set>
                                    <p:animEffect transition="in" filter="fade">
                                      <p:cBhvr>
                                        <p:cTn id="82" dur="2000"/>
                                        <p:tgtEl>
                                          <p:spTgt spid="21"/>
                                        </p:tgtEl>
                                      </p:cBhvr>
                                    </p:animEffect>
                                  </p:childTnLst>
                                </p:cTn>
                              </p:par>
                            </p:childTnLst>
                          </p:cTn>
                        </p:par>
                        <p:par>
                          <p:cTn id="83" fill="hold">
                            <p:stCondLst>
                              <p:cond delay="2000"/>
                            </p:stCondLst>
                            <p:childTnLst>
                              <p:par>
                                <p:cTn id="84" presetID="10" presetClass="entr" presetSubtype="0" fill="hold" nodeType="afterEffect">
                                  <p:stCondLst>
                                    <p:cond delay="0"/>
                                  </p:stCondLst>
                                  <p:childTnLst>
                                    <p:set>
                                      <p:cBhvr>
                                        <p:cTn id="85" dur="1" fill="hold">
                                          <p:stCondLst>
                                            <p:cond delay="0"/>
                                          </p:stCondLst>
                                        </p:cTn>
                                        <p:tgtEl>
                                          <p:spTgt spid="20"/>
                                        </p:tgtEl>
                                        <p:attrNameLst>
                                          <p:attrName>style.visibility</p:attrName>
                                        </p:attrNameLst>
                                      </p:cBhvr>
                                      <p:to>
                                        <p:strVal val="visible"/>
                                      </p:to>
                                    </p:set>
                                    <p:animEffect transition="in" filter="fade">
                                      <p:cBhvr>
                                        <p:cTn id="86" dur="2000"/>
                                        <p:tgtEl>
                                          <p:spTgt spid="20"/>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xit" presetSubtype="0" fill="hold" nodeType="clickEffect">
                                  <p:stCondLst>
                                    <p:cond delay="0"/>
                                  </p:stCondLst>
                                  <p:childTnLst>
                                    <p:animEffect transition="out" filter="fade">
                                      <p:cBhvr>
                                        <p:cTn id="90" dur="2000"/>
                                        <p:tgtEl>
                                          <p:spTgt spid="21"/>
                                        </p:tgtEl>
                                      </p:cBhvr>
                                    </p:animEffect>
                                    <p:set>
                                      <p:cBhvr>
                                        <p:cTn id="91" dur="1" fill="hold">
                                          <p:stCondLst>
                                            <p:cond delay="1999"/>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6" grpId="0" animBg="1"/>
      <p:bldP spid="6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7616" y="372421"/>
            <a:ext cx="8229600" cy="501179"/>
          </a:xfrm>
        </p:spPr>
        <p:txBody>
          <a:bodyPr>
            <a:noAutofit/>
          </a:bodyPr>
          <a:lstStyle/>
          <a:p>
            <a:r>
              <a:rPr lang="en-US" altLang="zh-CN" sz="3300" dirty="0"/>
              <a:t>Friend and Location Recommendation</a:t>
            </a:r>
            <a:endParaRPr lang="zh-CN" altLang="en-US" sz="3300" dirty="0"/>
          </a:p>
        </p:txBody>
      </p:sp>
      <p:sp>
        <p:nvSpPr>
          <p:cNvPr id="4" name="Slide Number Placeholder 3"/>
          <p:cNvSpPr>
            <a:spLocks noGrp="1"/>
          </p:cNvSpPr>
          <p:nvPr>
            <p:ph type="sldNum" sz="quarter" idx="12"/>
          </p:nvPr>
        </p:nvSpPr>
        <p:spPr/>
        <p:txBody>
          <a:bodyPr/>
          <a:lstStyle/>
          <a:p>
            <a:pPr defTabSz="914363"/>
            <a:fld id="{B6F15528-21DE-4FAA-801E-634DDDAF4B2B}" type="slidenum">
              <a:rPr lang="en-US">
                <a:solidFill>
                  <a:prstClr val="black">
                    <a:tint val="75000"/>
                  </a:prstClr>
                </a:solidFill>
                <a:latin typeface="Calibri"/>
              </a:rPr>
              <a:pPr defTabSz="914363"/>
              <a:t>26</a:t>
            </a:fld>
            <a:endParaRPr lang="en-US">
              <a:solidFill>
                <a:prstClr val="black">
                  <a:tint val="75000"/>
                </a:prstClr>
              </a:solidFill>
              <a:latin typeface="Calibri"/>
            </a:endParaRPr>
          </a:p>
        </p:txBody>
      </p:sp>
      <p:grpSp>
        <p:nvGrpSpPr>
          <p:cNvPr id="43" name="Group 42"/>
          <p:cNvGrpSpPr/>
          <p:nvPr/>
        </p:nvGrpSpPr>
        <p:grpSpPr>
          <a:xfrm>
            <a:off x="968562" y="1617204"/>
            <a:ext cx="2712784" cy="774095"/>
            <a:chOff x="1162274" y="1864445"/>
            <a:chExt cx="3255341" cy="928914"/>
          </a:xfrm>
        </p:grpSpPr>
        <p:sp>
          <p:nvSpPr>
            <p:cNvPr id="5" name="Rectangle 4"/>
            <p:cNvSpPr/>
            <p:nvPr/>
          </p:nvSpPr>
          <p:spPr>
            <a:xfrm>
              <a:off x="1162274" y="2362884"/>
              <a:ext cx="3255341" cy="430475"/>
            </a:xfrm>
            <a:prstGeom prst="rect">
              <a:avLst/>
            </a:prstGeom>
            <a:solidFill>
              <a:srgbClr val="F29B1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solidFill>
                    <a:schemeClr val="tx1"/>
                  </a:solidFill>
                </a:rPr>
                <a:t>Similar Users Retrieval</a:t>
              </a:r>
            </a:p>
          </p:txBody>
        </p:sp>
        <p:sp>
          <p:nvSpPr>
            <p:cNvPr id="12" name="Down Arrow 11"/>
            <p:cNvSpPr/>
            <p:nvPr/>
          </p:nvSpPr>
          <p:spPr>
            <a:xfrm>
              <a:off x="2707574" y="1864445"/>
              <a:ext cx="178130" cy="41563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4" name="Group 43"/>
          <p:cNvGrpSpPr/>
          <p:nvPr/>
        </p:nvGrpSpPr>
        <p:grpSpPr>
          <a:xfrm>
            <a:off x="1065566" y="2407243"/>
            <a:ext cx="2582798" cy="1018208"/>
            <a:chOff x="1278679" y="2812491"/>
            <a:chExt cx="3099357" cy="1221849"/>
          </a:xfrm>
        </p:grpSpPr>
        <p:pic>
          <p:nvPicPr>
            <p:cNvPr id="215042" name="Picture 2"/>
            <p:cNvPicPr>
              <a:picLocks noChangeAspect="1" noChangeArrowheads="1"/>
            </p:cNvPicPr>
            <p:nvPr/>
          </p:nvPicPr>
          <p:blipFill>
            <a:blip r:embed="rId2"/>
            <a:srcRect/>
            <a:stretch>
              <a:fillRect/>
            </a:stretch>
          </p:blipFill>
          <p:spPr bwMode="auto">
            <a:xfrm>
              <a:off x="1278679" y="3212482"/>
              <a:ext cx="781862" cy="811933"/>
            </a:xfrm>
            <a:prstGeom prst="rect">
              <a:avLst/>
            </a:prstGeom>
            <a:noFill/>
            <a:ln w="9525">
              <a:noFill/>
              <a:miter lim="800000"/>
              <a:headEnd/>
              <a:tailEnd/>
            </a:ln>
            <a:effectLst/>
          </p:spPr>
        </p:pic>
        <p:pic>
          <p:nvPicPr>
            <p:cNvPr id="215043" name="Picture 3"/>
            <p:cNvPicPr>
              <a:picLocks noChangeAspect="1" noChangeArrowheads="1"/>
            </p:cNvPicPr>
            <p:nvPr/>
          </p:nvPicPr>
          <p:blipFill>
            <a:blip r:embed="rId3"/>
            <a:srcRect/>
            <a:stretch>
              <a:fillRect/>
            </a:stretch>
          </p:blipFill>
          <p:spPr bwMode="auto">
            <a:xfrm>
              <a:off x="2337934" y="3276477"/>
              <a:ext cx="888196" cy="757863"/>
            </a:xfrm>
            <a:prstGeom prst="rect">
              <a:avLst/>
            </a:prstGeom>
            <a:noFill/>
            <a:ln w="9525">
              <a:noFill/>
              <a:miter lim="800000"/>
              <a:headEnd/>
              <a:tailEnd/>
            </a:ln>
            <a:effectLst/>
          </p:spPr>
        </p:pic>
        <p:pic>
          <p:nvPicPr>
            <p:cNvPr id="215044" name="Picture 4"/>
            <p:cNvPicPr>
              <a:picLocks noChangeAspect="1" noChangeArrowheads="1"/>
            </p:cNvPicPr>
            <p:nvPr/>
          </p:nvPicPr>
          <p:blipFill>
            <a:blip r:embed="rId4"/>
            <a:srcRect/>
            <a:stretch>
              <a:fillRect/>
            </a:stretch>
          </p:blipFill>
          <p:spPr bwMode="auto">
            <a:xfrm>
              <a:off x="3565916" y="3347854"/>
              <a:ext cx="812120" cy="670683"/>
            </a:xfrm>
            <a:prstGeom prst="rect">
              <a:avLst/>
            </a:prstGeom>
            <a:noFill/>
            <a:ln w="9525">
              <a:noFill/>
              <a:miter lim="800000"/>
              <a:headEnd/>
              <a:tailEnd/>
            </a:ln>
            <a:effectLst/>
          </p:spPr>
        </p:pic>
        <p:sp>
          <p:nvSpPr>
            <p:cNvPr id="13" name="Down Arrow 12"/>
            <p:cNvSpPr/>
            <p:nvPr/>
          </p:nvSpPr>
          <p:spPr>
            <a:xfrm>
              <a:off x="2704274" y="2812491"/>
              <a:ext cx="178130" cy="41563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6" name="Group 45"/>
          <p:cNvGrpSpPr/>
          <p:nvPr/>
        </p:nvGrpSpPr>
        <p:grpSpPr>
          <a:xfrm>
            <a:off x="957568" y="4656667"/>
            <a:ext cx="7308015" cy="1957917"/>
            <a:chOff x="1149082" y="5511800"/>
            <a:chExt cx="8769618" cy="2349500"/>
          </a:xfrm>
        </p:grpSpPr>
        <p:sp>
          <p:nvSpPr>
            <p:cNvPr id="7" name="Rectangle 6"/>
            <p:cNvSpPr/>
            <p:nvPr/>
          </p:nvSpPr>
          <p:spPr>
            <a:xfrm>
              <a:off x="1149082" y="6888674"/>
              <a:ext cx="3245445" cy="513593"/>
            </a:xfrm>
            <a:prstGeom prst="rect">
              <a:avLst/>
            </a:prstGeom>
            <a:solidFill>
              <a:srgbClr val="F29B1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solidFill>
                    <a:schemeClr val="tx1"/>
                  </a:solidFill>
                </a:rPr>
                <a:t>User taste inferring </a:t>
              </a:r>
            </a:p>
          </p:txBody>
        </p:sp>
        <p:sp>
          <p:nvSpPr>
            <p:cNvPr id="20" name="Down Arrow 19"/>
            <p:cNvSpPr/>
            <p:nvPr/>
          </p:nvSpPr>
          <p:spPr>
            <a:xfrm>
              <a:off x="2693052" y="6415332"/>
              <a:ext cx="178130" cy="41563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0" name="Group 39"/>
            <p:cNvGrpSpPr/>
            <p:nvPr/>
          </p:nvGrpSpPr>
          <p:grpSpPr>
            <a:xfrm>
              <a:off x="6540500" y="5511800"/>
              <a:ext cx="3378200" cy="2349500"/>
              <a:chOff x="6388100" y="2692400"/>
              <a:chExt cx="3378200" cy="2349500"/>
            </a:xfrm>
          </p:grpSpPr>
          <p:grpSp>
            <p:nvGrpSpPr>
              <p:cNvPr id="32" name="Group 31"/>
              <p:cNvGrpSpPr/>
              <p:nvPr/>
            </p:nvGrpSpPr>
            <p:grpSpPr>
              <a:xfrm>
                <a:off x="7113054" y="3148013"/>
                <a:ext cx="208611" cy="1785793"/>
                <a:chOff x="6483134" y="3148013"/>
                <a:chExt cx="208611" cy="1785793"/>
              </a:xfrm>
            </p:grpSpPr>
            <p:cxnSp>
              <p:nvCxnSpPr>
                <p:cNvPr id="24" name="Straight Connector 23"/>
                <p:cNvCxnSpPr/>
                <p:nvPr/>
              </p:nvCxnSpPr>
              <p:spPr>
                <a:xfrm flipV="1">
                  <a:off x="6494780" y="3148013"/>
                  <a:ext cx="177483"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5400000">
                  <a:off x="5611091" y="4031672"/>
                  <a:ext cx="1745673"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6483927" y="4932218"/>
                  <a:ext cx="207818"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3" name="Group 32"/>
              <p:cNvGrpSpPr/>
              <p:nvPr/>
            </p:nvGrpSpPr>
            <p:grpSpPr>
              <a:xfrm rot="10800000">
                <a:off x="9091714" y="3160713"/>
                <a:ext cx="208611" cy="1785793"/>
                <a:chOff x="6483134" y="3148013"/>
                <a:chExt cx="208611" cy="1785793"/>
              </a:xfrm>
            </p:grpSpPr>
            <p:cxnSp>
              <p:nvCxnSpPr>
                <p:cNvPr id="34" name="Straight Connector 33"/>
                <p:cNvCxnSpPr/>
                <p:nvPr/>
              </p:nvCxnSpPr>
              <p:spPr>
                <a:xfrm flipV="1">
                  <a:off x="6494780" y="3148013"/>
                  <a:ext cx="177483" cy="1588"/>
                </a:xfrm>
                <a:prstGeom prst="line">
                  <a:avLst/>
                </a:prstGeom>
                <a:ln>
                  <a:solidFill>
                    <a:srgbClr val="292929"/>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5400000">
                  <a:off x="5611091" y="4031672"/>
                  <a:ext cx="1745673" cy="1588"/>
                </a:xfrm>
                <a:prstGeom prst="line">
                  <a:avLst/>
                </a:prstGeom>
                <a:ln>
                  <a:solidFill>
                    <a:srgbClr val="292929"/>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6483927" y="4932218"/>
                  <a:ext cx="207818" cy="1588"/>
                </a:xfrm>
                <a:prstGeom prst="line">
                  <a:avLst/>
                </a:prstGeom>
                <a:ln>
                  <a:solidFill>
                    <a:srgbClr val="292929"/>
                  </a:solidFill>
                </a:ln>
              </p:spPr>
              <p:style>
                <a:lnRef idx="1">
                  <a:schemeClr val="accent1"/>
                </a:lnRef>
                <a:fillRef idx="0">
                  <a:schemeClr val="accent1"/>
                </a:fillRef>
                <a:effectRef idx="0">
                  <a:schemeClr val="accent1"/>
                </a:effectRef>
                <a:fontRef idx="minor">
                  <a:schemeClr val="tx1"/>
                </a:fontRef>
              </p:style>
            </p:cxnSp>
          </p:grpSp>
          <p:sp>
            <p:nvSpPr>
              <p:cNvPr id="37" name="Rectangle 36"/>
              <p:cNvSpPr/>
              <p:nvPr/>
            </p:nvSpPr>
            <p:spPr>
              <a:xfrm>
                <a:off x="6756400" y="2692400"/>
                <a:ext cx="3009900" cy="4953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rgbClr val="0070C0"/>
                    </a:solidFill>
                  </a:rPr>
                  <a:t>L1, L2, …., </a:t>
                </a:r>
                <a:r>
                  <a:rPr lang="en-US" altLang="zh-CN" sz="2000" dirty="0" err="1">
                    <a:solidFill>
                      <a:srgbClr val="0070C0"/>
                    </a:solidFill>
                  </a:rPr>
                  <a:t>Ln</a:t>
                </a:r>
                <a:endParaRPr lang="zh-CN" altLang="en-US" sz="2000" dirty="0">
                  <a:solidFill>
                    <a:srgbClr val="0070C0"/>
                  </a:solidFill>
                </a:endParaRPr>
              </a:p>
            </p:txBody>
          </p:sp>
          <p:sp>
            <p:nvSpPr>
              <p:cNvPr id="38" name="Rectangle 37"/>
              <p:cNvSpPr/>
              <p:nvPr/>
            </p:nvSpPr>
            <p:spPr>
              <a:xfrm>
                <a:off x="6388100" y="3009900"/>
                <a:ext cx="635000" cy="203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rgbClr val="0070C0"/>
                    </a:solidFill>
                  </a:rPr>
                  <a:t>u1 u2</a:t>
                </a:r>
              </a:p>
              <a:p>
                <a:pPr algn="ctr"/>
                <a:r>
                  <a:rPr lang="en-US" altLang="zh-CN" sz="2000" dirty="0">
                    <a:solidFill>
                      <a:srgbClr val="0070C0"/>
                    </a:solidFill>
                  </a:rPr>
                  <a:t>.</a:t>
                </a:r>
              </a:p>
              <a:p>
                <a:pPr algn="ctr"/>
                <a:r>
                  <a:rPr lang="en-US" altLang="zh-CN" sz="2000" dirty="0">
                    <a:solidFill>
                      <a:srgbClr val="0070C0"/>
                    </a:solidFill>
                  </a:rPr>
                  <a:t>.</a:t>
                </a:r>
              </a:p>
              <a:p>
                <a:pPr algn="ctr"/>
                <a:r>
                  <a:rPr lang="en-US" altLang="zh-CN" sz="2000" dirty="0">
                    <a:solidFill>
                      <a:srgbClr val="0070C0"/>
                    </a:solidFill>
                  </a:rPr>
                  <a:t> un</a:t>
                </a:r>
                <a:endParaRPr lang="zh-CN" altLang="en-US" sz="2000" dirty="0">
                  <a:solidFill>
                    <a:srgbClr val="0070C0"/>
                  </a:solidFill>
                </a:endParaRPr>
              </a:p>
            </p:txBody>
          </p:sp>
          <p:sp>
            <p:nvSpPr>
              <p:cNvPr id="39" name="Rectangle 38"/>
              <p:cNvSpPr/>
              <p:nvPr/>
            </p:nvSpPr>
            <p:spPr>
              <a:xfrm>
                <a:off x="7175500" y="3136900"/>
                <a:ext cx="2032000" cy="18161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tx1"/>
                    </a:solidFill>
                  </a:rPr>
                  <a:t>x1, x2, …, </a:t>
                </a:r>
                <a:r>
                  <a:rPr lang="en-US" altLang="zh-CN" sz="2000" dirty="0" err="1">
                    <a:solidFill>
                      <a:schemeClr val="tx1"/>
                    </a:solidFill>
                  </a:rPr>
                  <a:t>xn</a:t>
                </a:r>
                <a:endParaRPr lang="en-US" altLang="zh-CN" sz="2000" dirty="0">
                  <a:solidFill>
                    <a:schemeClr val="tx1"/>
                  </a:solidFill>
                </a:endParaRPr>
              </a:p>
              <a:p>
                <a:pPr algn="ctr"/>
                <a:r>
                  <a:rPr lang="en-US" altLang="zh-CN" sz="2000" dirty="0">
                    <a:solidFill>
                      <a:schemeClr val="tx1"/>
                    </a:solidFill>
                  </a:rPr>
                  <a:t>y1, y2, …, </a:t>
                </a:r>
                <a:r>
                  <a:rPr lang="en-US" altLang="zh-CN" sz="2000" dirty="0" err="1">
                    <a:solidFill>
                      <a:schemeClr val="tx1"/>
                    </a:solidFill>
                  </a:rPr>
                  <a:t>yn</a:t>
                </a:r>
                <a:endParaRPr lang="en-US" altLang="zh-CN" sz="2000" dirty="0">
                  <a:solidFill>
                    <a:schemeClr val="tx1"/>
                  </a:solidFill>
                </a:endParaRPr>
              </a:p>
              <a:p>
                <a:pPr algn="ctr"/>
                <a:r>
                  <a:rPr lang="en-US" altLang="zh-CN" sz="2000" dirty="0">
                    <a:solidFill>
                      <a:schemeClr val="tx1"/>
                    </a:solidFill>
                  </a:rPr>
                  <a:t>.</a:t>
                </a:r>
              </a:p>
              <a:p>
                <a:pPr algn="ctr"/>
                <a:r>
                  <a:rPr lang="en-US" altLang="zh-CN" sz="2000" dirty="0">
                    <a:solidFill>
                      <a:schemeClr val="tx1"/>
                    </a:solidFill>
                  </a:rPr>
                  <a:t>.</a:t>
                </a:r>
              </a:p>
              <a:p>
                <a:pPr algn="ctr"/>
                <a:r>
                  <a:rPr lang="en-US" altLang="zh-CN" sz="2000" dirty="0">
                    <a:solidFill>
                      <a:schemeClr val="tx1"/>
                    </a:solidFill>
                  </a:rPr>
                  <a:t>z1, z2, …, </a:t>
                </a:r>
                <a:r>
                  <a:rPr lang="en-US" altLang="zh-CN" sz="2000" dirty="0" err="1">
                    <a:solidFill>
                      <a:schemeClr val="tx1"/>
                    </a:solidFill>
                  </a:rPr>
                  <a:t>zn</a:t>
                </a:r>
                <a:endParaRPr lang="zh-CN" altLang="en-US" sz="2000" dirty="0">
                  <a:solidFill>
                    <a:schemeClr val="tx1"/>
                  </a:solidFill>
                </a:endParaRPr>
              </a:p>
            </p:txBody>
          </p:sp>
        </p:grpSp>
        <p:sp>
          <p:nvSpPr>
            <p:cNvPr id="41" name="Right Arrow 40"/>
            <p:cNvSpPr/>
            <p:nvPr/>
          </p:nvSpPr>
          <p:spPr>
            <a:xfrm>
              <a:off x="4686300" y="6997700"/>
              <a:ext cx="965200" cy="254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8" name="Group 47"/>
          <p:cNvGrpSpPr/>
          <p:nvPr/>
        </p:nvGrpSpPr>
        <p:grpSpPr>
          <a:xfrm>
            <a:off x="708328" y="3479322"/>
            <a:ext cx="3547563" cy="2014943"/>
            <a:chOff x="849993" y="4098986"/>
            <a:chExt cx="4257076" cy="2417932"/>
          </a:xfrm>
        </p:grpSpPr>
        <p:grpSp>
          <p:nvGrpSpPr>
            <p:cNvPr id="45" name="Group 44"/>
            <p:cNvGrpSpPr/>
            <p:nvPr/>
          </p:nvGrpSpPr>
          <p:grpSpPr>
            <a:xfrm>
              <a:off x="849993" y="4098986"/>
              <a:ext cx="3592695" cy="2417932"/>
              <a:chOff x="849993" y="4098986"/>
              <a:chExt cx="3592695" cy="2417932"/>
            </a:xfrm>
          </p:grpSpPr>
          <p:sp>
            <p:nvSpPr>
              <p:cNvPr id="6" name="Rectangle 5"/>
              <p:cNvSpPr/>
              <p:nvPr/>
            </p:nvSpPr>
            <p:spPr>
              <a:xfrm>
                <a:off x="1197243" y="4578937"/>
                <a:ext cx="3245445" cy="513593"/>
              </a:xfrm>
              <a:prstGeom prst="rect">
                <a:avLst/>
              </a:prstGeom>
              <a:solidFill>
                <a:srgbClr val="F29B1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solidFill>
                      <a:schemeClr val="tx1"/>
                    </a:solidFill>
                  </a:rPr>
                  <a:t>Location Candidates Discovering</a:t>
                </a:r>
              </a:p>
            </p:txBody>
          </p:sp>
          <p:sp>
            <p:nvSpPr>
              <p:cNvPr id="14" name="Down Arrow 13"/>
              <p:cNvSpPr/>
              <p:nvPr/>
            </p:nvSpPr>
            <p:spPr>
              <a:xfrm>
                <a:off x="2679202" y="4098986"/>
                <a:ext cx="178130" cy="41563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Down Arrow 14"/>
              <p:cNvSpPr/>
              <p:nvPr/>
            </p:nvSpPr>
            <p:spPr>
              <a:xfrm>
                <a:off x="2685798" y="5101790"/>
                <a:ext cx="178130" cy="41563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15045" name="Picture 5"/>
              <p:cNvPicPr>
                <a:picLocks noChangeAspect="1" noChangeArrowheads="1"/>
              </p:cNvPicPr>
              <p:nvPr/>
            </p:nvPicPr>
            <p:blipFill>
              <a:blip r:embed="rId5"/>
              <a:srcRect/>
              <a:stretch>
                <a:fillRect/>
              </a:stretch>
            </p:blipFill>
            <p:spPr bwMode="auto">
              <a:xfrm>
                <a:off x="849993" y="5719539"/>
                <a:ext cx="1013951" cy="797379"/>
              </a:xfrm>
              <a:prstGeom prst="rect">
                <a:avLst/>
              </a:prstGeom>
              <a:noFill/>
              <a:ln w="9525">
                <a:noFill/>
                <a:miter lim="800000"/>
                <a:headEnd/>
                <a:tailEnd/>
              </a:ln>
              <a:effectLst/>
            </p:spPr>
          </p:pic>
          <p:pic>
            <p:nvPicPr>
              <p:cNvPr id="215046" name="Picture 6"/>
              <p:cNvPicPr>
                <a:picLocks noChangeAspect="1" noChangeArrowheads="1"/>
              </p:cNvPicPr>
              <p:nvPr/>
            </p:nvPicPr>
            <p:blipFill>
              <a:blip r:embed="rId6"/>
              <a:srcRect/>
              <a:stretch>
                <a:fillRect/>
              </a:stretch>
            </p:blipFill>
            <p:spPr bwMode="auto">
              <a:xfrm>
                <a:off x="2141541" y="5701851"/>
                <a:ext cx="941682" cy="713463"/>
              </a:xfrm>
              <a:prstGeom prst="rect">
                <a:avLst/>
              </a:prstGeom>
              <a:noFill/>
              <a:ln w="9525">
                <a:noFill/>
                <a:miter lim="800000"/>
                <a:headEnd/>
                <a:tailEnd/>
              </a:ln>
              <a:effectLst/>
            </p:spPr>
          </p:pic>
          <p:pic>
            <p:nvPicPr>
              <p:cNvPr id="215047" name="Picture 7"/>
              <p:cNvPicPr>
                <a:picLocks noChangeAspect="1" noChangeArrowheads="1"/>
              </p:cNvPicPr>
              <p:nvPr/>
            </p:nvPicPr>
            <p:blipFill>
              <a:blip r:embed="rId7"/>
              <a:srcRect/>
              <a:stretch>
                <a:fillRect/>
              </a:stretch>
            </p:blipFill>
            <p:spPr bwMode="auto">
              <a:xfrm>
                <a:off x="3245531" y="5710918"/>
                <a:ext cx="958913" cy="646339"/>
              </a:xfrm>
              <a:prstGeom prst="rect">
                <a:avLst/>
              </a:prstGeom>
              <a:noFill/>
              <a:ln w="9525">
                <a:noFill/>
                <a:miter lim="800000"/>
                <a:headEnd/>
                <a:tailEnd/>
              </a:ln>
              <a:effectLst/>
            </p:spPr>
          </p:pic>
        </p:grpSp>
        <p:pic>
          <p:nvPicPr>
            <p:cNvPr id="215049" name="Picture 9"/>
            <p:cNvPicPr>
              <a:picLocks noChangeAspect="1" noChangeArrowheads="1"/>
            </p:cNvPicPr>
            <p:nvPr/>
          </p:nvPicPr>
          <p:blipFill>
            <a:blip r:embed="rId8"/>
            <a:srcRect/>
            <a:stretch>
              <a:fillRect/>
            </a:stretch>
          </p:blipFill>
          <p:spPr bwMode="auto">
            <a:xfrm>
              <a:off x="4467226" y="5584825"/>
              <a:ext cx="639843" cy="892175"/>
            </a:xfrm>
            <a:prstGeom prst="rect">
              <a:avLst/>
            </a:prstGeom>
            <a:noFill/>
            <a:ln w="9525">
              <a:noFill/>
              <a:miter lim="800000"/>
              <a:headEnd/>
              <a:tailEnd/>
            </a:ln>
            <a:effectLst/>
          </p:spPr>
        </p:pic>
      </p:grpSp>
      <p:grpSp>
        <p:nvGrpSpPr>
          <p:cNvPr id="58" name="Group 57"/>
          <p:cNvGrpSpPr/>
          <p:nvPr/>
        </p:nvGrpSpPr>
        <p:grpSpPr>
          <a:xfrm>
            <a:off x="3005667" y="1222375"/>
            <a:ext cx="5638453" cy="3296708"/>
            <a:chOff x="3606800" y="1390650"/>
            <a:chExt cx="6766144" cy="3956050"/>
          </a:xfrm>
        </p:grpSpPr>
        <p:grpSp>
          <p:nvGrpSpPr>
            <p:cNvPr id="56" name="Group 55"/>
            <p:cNvGrpSpPr/>
            <p:nvPr/>
          </p:nvGrpSpPr>
          <p:grpSpPr>
            <a:xfrm>
              <a:off x="6141131" y="2600325"/>
              <a:ext cx="4231813" cy="2746375"/>
              <a:chOff x="6141131" y="2689225"/>
              <a:chExt cx="4231813" cy="2746375"/>
            </a:xfrm>
          </p:grpSpPr>
          <p:sp>
            <p:nvSpPr>
              <p:cNvPr id="49" name="Rectangle 48"/>
              <p:cNvSpPr/>
              <p:nvPr/>
            </p:nvSpPr>
            <p:spPr>
              <a:xfrm>
                <a:off x="6686282" y="4335974"/>
                <a:ext cx="3245445" cy="513593"/>
              </a:xfrm>
              <a:prstGeom prst="rect">
                <a:avLst/>
              </a:prstGeom>
              <a:solidFill>
                <a:srgbClr val="F29B1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solidFill>
                      <a:schemeClr val="tx1"/>
                    </a:solidFill>
                  </a:rPr>
                  <a:t>Ranking Locations</a:t>
                </a:r>
              </a:p>
            </p:txBody>
          </p:sp>
          <p:sp>
            <p:nvSpPr>
              <p:cNvPr id="50" name="Down Arrow 49"/>
              <p:cNvSpPr/>
              <p:nvPr/>
            </p:nvSpPr>
            <p:spPr>
              <a:xfrm flipV="1">
                <a:off x="8204200" y="4940300"/>
                <a:ext cx="228600" cy="4953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1" name="Picture 5"/>
              <p:cNvPicPr>
                <a:picLocks noChangeAspect="1" noChangeArrowheads="1"/>
              </p:cNvPicPr>
              <p:nvPr/>
            </p:nvPicPr>
            <p:blipFill>
              <a:blip r:embed="rId5"/>
              <a:srcRect/>
              <a:stretch>
                <a:fillRect/>
              </a:stretch>
            </p:blipFill>
            <p:spPr bwMode="auto">
              <a:xfrm>
                <a:off x="9358993" y="2836639"/>
                <a:ext cx="1013951" cy="797379"/>
              </a:xfrm>
              <a:prstGeom prst="rect">
                <a:avLst/>
              </a:prstGeom>
              <a:noFill/>
              <a:ln w="9525">
                <a:noFill/>
                <a:miter lim="800000"/>
                <a:headEnd/>
                <a:tailEnd/>
              </a:ln>
              <a:effectLst/>
            </p:spPr>
          </p:pic>
          <p:pic>
            <p:nvPicPr>
              <p:cNvPr id="52" name="Picture 6"/>
              <p:cNvPicPr>
                <a:picLocks noChangeAspect="1" noChangeArrowheads="1"/>
              </p:cNvPicPr>
              <p:nvPr/>
            </p:nvPicPr>
            <p:blipFill>
              <a:blip r:embed="rId6"/>
              <a:srcRect/>
              <a:stretch>
                <a:fillRect/>
              </a:stretch>
            </p:blipFill>
            <p:spPr bwMode="auto">
              <a:xfrm>
                <a:off x="8262941" y="2857051"/>
                <a:ext cx="941682" cy="713463"/>
              </a:xfrm>
              <a:prstGeom prst="rect">
                <a:avLst/>
              </a:prstGeom>
              <a:noFill/>
              <a:ln w="9525">
                <a:noFill/>
                <a:miter lim="800000"/>
                <a:headEnd/>
                <a:tailEnd/>
              </a:ln>
              <a:effectLst/>
            </p:spPr>
          </p:pic>
          <p:pic>
            <p:nvPicPr>
              <p:cNvPr id="53" name="Picture 7"/>
              <p:cNvPicPr>
                <a:picLocks noChangeAspect="1" noChangeArrowheads="1"/>
              </p:cNvPicPr>
              <p:nvPr/>
            </p:nvPicPr>
            <p:blipFill>
              <a:blip r:embed="rId7"/>
              <a:srcRect/>
              <a:stretch>
                <a:fillRect/>
              </a:stretch>
            </p:blipFill>
            <p:spPr bwMode="auto">
              <a:xfrm>
                <a:off x="6141131" y="2853418"/>
                <a:ext cx="958913" cy="646339"/>
              </a:xfrm>
              <a:prstGeom prst="rect">
                <a:avLst/>
              </a:prstGeom>
              <a:noFill/>
              <a:ln w="9525">
                <a:noFill/>
                <a:miter lim="800000"/>
                <a:headEnd/>
                <a:tailEnd/>
              </a:ln>
              <a:effectLst/>
            </p:spPr>
          </p:pic>
          <p:pic>
            <p:nvPicPr>
              <p:cNvPr id="54" name="Picture 9"/>
              <p:cNvPicPr>
                <a:picLocks noChangeAspect="1" noChangeArrowheads="1"/>
              </p:cNvPicPr>
              <p:nvPr/>
            </p:nvPicPr>
            <p:blipFill>
              <a:blip r:embed="rId8"/>
              <a:srcRect/>
              <a:stretch>
                <a:fillRect/>
              </a:stretch>
            </p:blipFill>
            <p:spPr bwMode="auto">
              <a:xfrm>
                <a:off x="7337426" y="2689225"/>
                <a:ext cx="639843" cy="892175"/>
              </a:xfrm>
              <a:prstGeom prst="rect">
                <a:avLst/>
              </a:prstGeom>
              <a:noFill/>
              <a:ln w="9525">
                <a:noFill/>
                <a:miter lim="800000"/>
                <a:headEnd/>
                <a:tailEnd/>
              </a:ln>
              <a:effectLst/>
            </p:spPr>
          </p:pic>
          <p:sp>
            <p:nvSpPr>
              <p:cNvPr id="55" name="Down Arrow 54"/>
              <p:cNvSpPr/>
              <p:nvPr/>
            </p:nvSpPr>
            <p:spPr>
              <a:xfrm flipV="1">
                <a:off x="8216900" y="3695700"/>
                <a:ext cx="228600" cy="4953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7" name="Bent-Up Arrow 56"/>
            <p:cNvSpPr/>
            <p:nvPr/>
          </p:nvSpPr>
          <p:spPr>
            <a:xfrm rot="16200000">
              <a:off x="5473700" y="-476250"/>
              <a:ext cx="1104900" cy="4838700"/>
            </a:xfrm>
            <a:prstGeom prst="bentUpArrow">
              <a:avLst>
                <a:gd name="adj1" fmla="val 10014"/>
                <a:gd name="adj2" fmla="val 9969"/>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5123" name="Picture 3" descr="C:\Users\yuzheng\AppData\Local\Microsoft\Windows\Temporary Internet Files\Content.IE5\V8R4AJ5M\MC900383474[1].wmf"/>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r="17932" b="21198"/>
          <a:stretch/>
        </p:blipFill>
        <p:spPr bwMode="auto">
          <a:xfrm>
            <a:off x="1950670" y="900901"/>
            <a:ext cx="756963" cy="8030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2380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ox(in)">
                                      <p:cBhvr>
                                        <p:cTn id="7" dur="5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box(in)">
                                      <p:cBhvr>
                                        <p:cTn id="12" dur="500"/>
                                        <p:tgtEl>
                                          <p:spTgt spid="44"/>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ox(in)">
                                      <p:cBhvr>
                                        <p:cTn id="17" dur="500"/>
                                        <p:tgtEl>
                                          <p:spTgt spid="48"/>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box(in)">
                                      <p:cBhvr>
                                        <p:cTn id="22" dur="500"/>
                                        <p:tgtEl>
                                          <p:spTgt spid="46"/>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58"/>
                                        </p:tgtEl>
                                        <p:attrNameLst>
                                          <p:attrName>style.visibility</p:attrName>
                                        </p:attrNameLst>
                                      </p:cBhvr>
                                      <p:to>
                                        <p:strVal val="visible"/>
                                      </p:to>
                                    </p:set>
                                    <p:animEffect transition="in" filter="box(in)">
                                      <p:cBhvr>
                                        <p:cTn id="27"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27538" y="2130426"/>
            <a:ext cx="8253047" cy="1470025"/>
          </a:xfrm>
        </p:spPr>
        <p:txBody>
          <a:bodyPr>
            <a:normAutofit/>
          </a:bodyPr>
          <a:lstStyle/>
          <a:p>
            <a:pPr lvl="1" algn="ctr" defTabSz="914363" rtl="0">
              <a:spcBef>
                <a:spcPct val="0"/>
              </a:spcBef>
            </a:pPr>
            <a:r>
              <a:rPr lang="en-US" altLang="zh-CN" sz="3000" dirty="0"/>
              <a:t>Mining interesting locations and travel sequences from GPS trajectories</a:t>
            </a:r>
            <a:br>
              <a:rPr lang="en-US" altLang="zh-CN" sz="3000" dirty="0"/>
            </a:br>
            <a:endParaRPr lang="zh-CN" altLang="en-US" sz="2000" dirty="0"/>
          </a:p>
        </p:txBody>
      </p:sp>
      <p:sp>
        <p:nvSpPr>
          <p:cNvPr id="4" name="Slide Number Placeholder 3"/>
          <p:cNvSpPr>
            <a:spLocks noGrp="1"/>
          </p:cNvSpPr>
          <p:nvPr>
            <p:ph type="sldNum" sz="quarter" idx="12"/>
          </p:nvPr>
        </p:nvSpPr>
        <p:spPr/>
        <p:txBody>
          <a:bodyPr/>
          <a:lstStyle/>
          <a:p>
            <a:pPr defTabSz="914363"/>
            <a:fld id="{B6F15528-21DE-4FAA-801E-634DDDAF4B2B}" type="slidenum">
              <a:rPr lang="en-US">
                <a:solidFill>
                  <a:prstClr val="black">
                    <a:tint val="75000"/>
                  </a:prstClr>
                </a:solidFill>
                <a:latin typeface="Calibri"/>
              </a:rPr>
              <a:pPr defTabSz="914363"/>
              <a:t>27</a:t>
            </a:fld>
            <a:endParaRPr lang="en-US">
              <a:solidFill>
                <a:prstClr val="black">
                  <a:tint val="75000"/>
                </a:prstClr>
              </a:solidFill>
              <a:latin typeface="Calibri"/>
            </a:endParaRPr>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24328186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zh-CN" altLang="en-US"/>
          </a:p>
        </p:txBody>
      </p:sp>
      <p:sp>
        <p:nvSpPr>
          <p:cNvPr id="3" name="Subtitle 2"/>
          <p:cNvSpPr>
            <a:spLocks noGrp="1"/>
          </p:cNvSpPr>
          <p:nvPr>
            <p:ph type="subTitle" idx="1"/>
          </p:nvPr>
        </p:nvSpPr>
        <p:spPr/>
        <p:txBody>
          <a:bodyPr/>
          <a:lstStyle/>
          <a:p>
            <a:endParaRPr lang="zh-CN" altLang="en-US"/>
          </a:p>
        </p:txBody>
      </p:sp>
      <p:sp>
        <p:nvSpPr>
          <p:cNvPr id="4" name="Slide Number Placeholder 3"/>
          <p:cNvSpPr>
            <a:spLocks noGrp="1"/>
          </p:cNvSpPr>
          <p:nvPr>
            <p:ph type="sldNum" sz="quarter" idx="12"/>
          </p:nvPr>
        </p:nvSpPr>
        <p:spPr/>
        <p:txBody>
          <a:bodyPr/>
          <a:lstStyle/>
          <a:p>
            <a:pPr defTabSz="914363"/>
            <a:fld id="{B6F15528-21DE-4FAA-801E-634DDDAF4B2B}" type="slidenum">
              <a:rPr lang="en-US">
                <a:solidFill>
                  <a:prstClr val="black">
                    <a:tint val="75000"/>
                  </a:prstClr>
                </a:solidFill>
                <a:latin typeface="Calibri"/>
              </a:rPr>
              <a:pPr defTabSz="914363"/>
              <a:t>28</a:t>
            </a:fld>
            <a:endParaRPr lang="en-US" dirty="0">
              <a:solidFill>
                <a:prstClr val="black">
                  <a:tint val="75000"/>
                </a:prstClr>
              </a:solidFill>
              <a:latin typeface="Calibri"/>
            </a:endParaRPr>
          </a:p>
        </p:txBody>
      </p:sp>
      <p:pic>
        <p:nvPicPr>
          <p:cNvPr id="5" name="Picture 4" descr="C:\Users\yuzheng\Desktop\beijing map.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pic>
        <p:nvPicPr>
          <p:cNvPr id="6" name="Picture 3" descr="C:\Users\yuzheng\AppData\Local\Temp\_TS57D5.tmp\_TS9.tmp\peoplesRed.png"/>
          <p:cNvPicPr>
            <a:picLocks noChangeAspect="1" noChangeArrowheads="1"/>
          </p:cNvPicPr>
          <p:nvPr/>
        </p:nvPicPr>
        <p:blipFill>
          <a:blip r:embed="rId4" cstate="print"/>
          <a:srcRect/>
          <a:stretch>
            <a:fillRect/>
          </a:stretch>
        </p:blipFill>
        <p:spPr bwMode="auto">
          <a:xfrm>
            <a:off x="4991485" y="3490576"/>
            <a:ext cx="338667" cy="338667"/>
          </a:xfrm>
          <a:prstGeom prst="rect">
            <a:avLst/>
          </a:prstGeom>
          <a:noFill/>
        </p:spPr>
      </p:pic>
      <p:pic>
        <p:nvPicPr>
          <p:cNvPr id="7" name="Picture 3" descr="C:\Users\yuzheng\AppData\Local\Temp\_TS57D5.tmp\_TS9.tmp\peoplesRed.png"/>
          <p:cNvPicPr>
            <a:picLocks noChangeAspect="1" noChangeArrowheads="1"/>
          </p:cNvPicPr>
          <p:nvPr/>
        </p:nvPicPr>
        <p:blipFill>
          <a:blip r:embed="rId4" cstate="print"/>
          <a:srcRect/>
          <a:stretch>
            <a:fillRect/>
          </a:stretch>
        </p:blipFill>
        <p:spPr bwMode="auto">
          <a:xfrm>
            <a:off x="4287212" y="3432848"/>
            <a:ext cx="338667" cy="338667"/>
          </a:xfrm>
          <a:prstGeom prst="rect">
            <a:avLst/>
          </a:prstGeom>
          <a:noFill/>
        </p:spPr>
      </p:pic>
      <p:grpSp>
        <p:nvGrpSpPr>
          <p:cNvPr id="15" name="Group 33"/>
          <p:cNvGrpSpPr/>
          <p:nvPr/>
        </p:nvGrpSpPr>
        <p:grpSpPr>
          <a:xfrm>
            <a:off x="3086485" y="373303"/>
            <a:ext cx="3767667" cy="2463030"/>
            <a:chOff x="3703782" y="447964"/>
            <a:chExt cx="4521200" cy="2955636"/>
          </a:xfrm>
        </p:grpSpPr>
        <p:pic>
          <p:nvPicPr>
            <p:cNvPr id="8" name="Picture 3" descr="C:\Users\yuzheng\AppData\Local\Temp\_TS57D5.tmp\_TS9.tmp\peoplesRed.png"/>
            <p:cNvPicPr>
              <a:picLocks noChangeAspect="1" noChangeArrowheads="1"/>
            </p:cNvPicPr>
            <p:nvPr/>
          </p:nvPicPr>
          <p:blipFill>
            <a:blip r:embed="rId4" cstate="print"/>
            <a:srcRect/>
            <a:stretch>
              <a:fillRect/>
            </a:stretch>
          </p:blipFill>
          <p:spPr bwMode="auto">
            <a:xfrm>
              <a:off x="5809673" y="2761673"/>
              <a:ext cx="406400" cy="406400"/>
            </a:xfrm>
            <a:prstGeom prst="rect">
              <a:avLst/>
            </a:prstGeom>
            <a:noFill/>
          </p:spPr>
        </p:pic>
        <p:pic>
          <p:nvPicPr>
            <p:cNvPr id="9" name="Picture 3" descr="C:\Users\yuzheng\AppData\Local\Temp\_TS57D5.tmp\_TS9.tmp\peoplesRed.png"/>
            <p:cNvPicPr>
              <a:picLocks noChangeAspect="1" noChangeArrowheads="1"/>
            </p:cNvPicPr>
            <p:nvPr/>
          </p:nvPicPr>
          <p:blipFill>
            <a:blip r:embed="rId4" cstate="print"/>
            <a:srcRect/>
            <a:stretch>
              <a:fillRect/>
            </a:stretch>
          </p:blipFill>
          <p:spPr bwMode="auto">
            <a:xfrm>
              <a:off x="5892800" y="447964"/>
              <a:ext cx="406400" cy="406400"/>
            </a:xfrm>
            <a:prstGeom prst="rect">
              <a:avLst/>
            </a:prstGeom>
            <a:noFill/>
          </p:spPr>
        </p:pic>
        <p:pic>
          <p:nvPicPr>
            <p:cNvPr id="10" name="Picture 3" descr="C:\Users\yuzheng\AppData\Local\Temp\_TS57D5.tmp\_TS9.tmp\peoplesRed.png"/>
            <p:cNvPicPr>
              <a:picLocks noChangeAspect="1" noChangeArrowheads="1"/>
            </p:cNvPicPr>
            <p:nvPr/>
          </p:nvPicPr>
          <p:blipFill>
            <a:blip r:embed="rId4" cstate="print"/>
            <a:srcRect/>
            <a:stretch>
              <a:fillRect/>
            </a:stretch>
          </p:blipFill>
          <p:spPr bwMode="auto">
            <a:xfrm>
              <a:off x="7818582" y="2997200"/>
              <a:ext cx="406400" cy="406400"/>
            </a:xfrm>
            <a:prstGeom prst="rect">
              <a:avLst/>
            </a:prstGeom>
            <a:noFill/>
          </p:spPr>
        </p:pic>
        <p:pic>
          <p:nvPicPr>
            <p:cNvPr id="11" name="Picture 3" descr="C:\Users\yuzheng\AppData\Local\Temp\_TS57D5.tmp\_TS9.tmp\peoplesRed.png"/>
            <p:cNvPicPr>
              <a:picLocks noChangeAspect="1" noChangeArrowheads="1"/>
            </p:cNvPicPr>
            <p:nvPr/>
          </p:nvPicPr>
          <p:blipFill>
            <a:blip r:embed="rId4" cstate="print"/>
            <a:srcRect/>
            <a:stretch>
              <a:fillRect/>
            </a:stretch>
          </p:blipFill>
          <p:spPr bwMode="auto">
            <a:xfrm>
              <a:off x="3703782" y="2692400"/>
              <a:ext cx="406400" cy="406400"/>
            </a:xfrm>
            <a:prstGeom prst="rect">
              <a:avLst/>
            </a:prstGeom>
            <a:noFill/>
          </p:spPr>
        </p:pic>
      </p:grpSp>
      <p:pic>
        <p:nvPicPr>
          <p:cNvPr id="12" name="Picture 3" descr="C:\Users\yuzheng\AppData\Local\Temp\_TS57D5.tmp\_TS9.tmp\peoplesRed.png"/>
          <p:cNvPicPr>
            <a:picLocks noChangeAspect="1" noChangeArrowheads="1"/>
          </p:cNvPicPr>
          <p:nvPr/>
        </p:nvPicPr>
        <p:blipFill>
          <a:blip r:embed="rId4" cstate="print"/>
          <a:srcRect/>
          <a:stretch>
            <a:fillRect/>
          </a:stretch>
        </p:blipFill>
        <p:spPr bwMode="auto">
          <a:xfrm>
            <a:off x="5384030" y="4252576"/>
            <a:ext cx="338667" cy="338667"/>
          </a:xfrm>
          <a:prstGeom prst="rect">
            <a:avLst/>
          </a:prstGeom>
          <a:noFill/>
        </p:spPr>
      </p:pic>
      <p:pic>
        <p:nvPicPr>
          <p:cNvPr id="13" name="Picture 3" descr="C:\Users\yuzheng\AppData\Local\Temp\_TS57D5.tmp\_TS9.tmp\peoplesRed.png"/>
          <p:cNvPicPr>
            <a:picLocks noChangeAspect="1" noChangeArrowheads="1"/>
          </p:cNvPicPr>
          <p:nvPr/>
        </p:nvPicPr>
        <p:blipFill>
          <a:blip r:embed="rId4" cstate="print"/>
          <a:srcRect/>
          <a:stretch>
            <a:fillRect/>
          </a:stretch>
        </p:blipFill>
        <p:spPr bwMode="auto">
          <a:xfrm>
            <a:off x="5591849" y="2878665"/>
            <a:ext cx="338667" cy="338667"/>
          </a:xfrm>
          <a:prstGeom prst="rect">
            <a:avLst/>
          </a:prstGeom>
          <a:noFill/>
        </p:spPr>
      </p:pic>
      <p:grpSp>
        <p:nvGrpSpPr>
          <p:cNvPr id="16" name="Group 31"/>
          <p:cNvGrpSpPr/>
          <p:nvPr/>
        </p:nvGrpSpPr>
        <p:grpSpPr>
          <a:xfrm>
            <a:off x="5103090" y="3094183"/>
            <a:ext cx="427182" cy="1119908"/>
            <a:chOff x="6123708" y="3713019"/>
            <a:chExt cx="512618" cy="1343889"/>
          </a:xfrm>
        </p:grpSpPr>
        <p:cxnSp>
          <p:nvCxnSpPr>
            <p:cNvPr id="14" name="Straight Arrow Connector 13"/>
            <p:cNvCxnSpPr/>
            <p:nvPr/>
          </p:nvCxnSpPr>
          <p:spPr>
            <a:xfrm rot="16200000" flipH="1">
              <a:off x="6186059" y="4648202"/>
              <a:ext cx="415632" cy="401780"/>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rot="10800000" flipV="1">
              <a:off x="6123708" y="3713019"/>
              <a:ext cx="512618" cy="415635"/>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18" name="Group 32"/>
          <p:cNvGrpSpPr/>
          <p:nvPr/>
        </p:nvGrpSpPr>
        <p:grpSpPr>
          <a:xfrm>
            <a:off x="4987639" y="773546"/>
            <a:ext cx="1466270" cy="1858818"/>
            <a:chOff x="5985167" y="928255"/>
            <a:chExt cx="1759524" cy="2230582"/>
          </a:xfrm>
        </p:grpSpPr>
        <p:cxnSp>
          <p:nvCxnSpPr>
            <p:cNvPr id="27" name="Straight Arrow Connector 26"/>
            <p:cNvCxnSpPr/>
            <p:nvPr/>
          </p:nvCxnSpPr>
          <p:spPr>
            <a:xfrm rot="5400000">
              <a:off x="5153893" y="1759529"/>
              <a:ext cx="1759527" cy="96979"/>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6289964" y="2951020"/>
              <a:ext cx="1454727" cy="207817"/>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pic>
        <p:nvPicPr>
          <p:cNvPr id="1027" name="Picture 3"/>
          <p:cNvPicPr>
            <a:picLocks noChangeAspect="1" noChangeArrowheads="1"/>
          </p:cNvPicPr>
          <p:nvPr/>
        </p:nvPicPr>
        <p:blipFill>
          <a:blip r:embed="rId5" cstate="print"/>
          <a:srcRect l="49574"/>
          <a:stretch>
            <a:fillRect/>
          </a:stretch>
        </p:blipFill>
        <p:spPr bwMode="auto">
          <a:xfrm>
            <a:off x="5715000" y="3884084"/>
            <a:ext cx="1254125" cy="550333"/>
          </a:xfrm>
          <a:prstGeom prst="rect">
            <a:avLst/>
          </a:prstGeom>
          <a:noFill/>
          <a:ln w="9525">
            <a:noFill/>
            <a:miter lim="800000"/>
            <a:headEnd/>
            <a:tailEnd/>
          </a:ln>
          <a:effectLst/>
        </p:spPr>
      </p:pic>
      <p:pic>
        <p:nvPicPr>
          <p:cNvPr id="1028" name="Picture 4"/>
          <p:cNvPicPr>
            <a:picLocks noChangeAspect="1" noChangeArrowheads="1"/>
          </p:cNvPicPr>
          <p:nvPr/>
        </p:nvPicPr>
        <p:blipFill>
          <a:blip r:embed="rId6" cstate="print"/>
          <a:srcRect/>
          <a:stretch>
            <a:fillRect/>
          </a:stretch>
        </p:blipFill>
        <p:spPr bwMode="auto">
          <a:xfrm>
            <a:off x="2053167" y="1672167"/>
            <a:ext cx="2476500" cy="550333"/>
          </a:xfrm>
          <a:prstGeom prst="rect">
            <a:avLst/>
          </a:prstGeom>
          <a:noFill/>
          <a:ln w="9525">
            <a:noFill/>
            <a:miter lim="800000"/>
            <a:headEnd/>
            <a:tailEnd/>
          </a:ln>
          <a:effectLst/>
        </p:spPr>
      </p:pic>
      <p:pic>
        <p:nvPicPr>
          <p:cNvPr id="1029" name="Picture 5"/>
          <p:cNvPicPr>
            <a:picLocks noChangeAspect="1" noChangeArrowheads="1"/>
          </p:cNvPicPr>
          <p:nvPr/>
        </p:nvPicPr>
        <p:blipFill>
          <a:blip r:embed="rId7" cstate="print"/>
          <a:srcRect/>
          <a:stretch>
            <a:fillRect/>
          </a:stretch>
        </p:blipFill>
        <p:spPr bwMode="auto">
          <a:xfrm>
            <a:off x="5519208" y="1889125"/>
            <a:ext cx="2465917" cy="582083"/>
          </a:xfrm>
          <a:prstGeom prst="rect">
            <a:avLst/>
          </a:prstGeom>
          <a:noFill/>
          <a:ln w="9525">
            <a:noFill/>
            <a:miter lim="800000"/>
            <a:headEnd/>
            <a:tailEnd/>
          </a:ln>
          <a:effectLst/>
        </p:spPr>
      </p:pic>
      <p:sp>
        <p:nvSpPr>
          <p:cNvPr id="28" name="Freeform 27"/>
          <p:cNvSpPr/>
          <p:nvPr/>
        </p:nvSpPr>
        <p:spPr>
          <a:xfrm>
            <a:off x="2677583" y="1174750"/>
            <a:ext cx="1777782" cy="3079750"/>
          </a:xfrm>
          <a:custGeom>
            <a:avLst/>
            <a:gdLst>
              <a:gd name="connsiteX0" fmla="*/ 0 w 2133338"/>
              <a:gd name="connsiteY0" fmla="*/ 0 h 3695700"/>
              <a:gd name="connsiteX1" fmla="*/ 25400 w 2133338"/>
              <a:gd name="connsiteY1" fmla="*/ 76200 h 3695700"/>
              <a:gd name="connsiteX2" fmla="*/ 50800 w 2133338"/>
              <a:gd name="connsiteY2" fmla="*/ 228600 h 3695700"/>
              <a:gd name="connsiteX3" fmla="*/ 76200 w 2133338"/>
              <a:gd name="connsiteY3" fmla="*/ 266700 h 3695700"/>
              <a:gd name="connsiteX4" fmla="*/ 88900 w 2133338"/>
              <a:gd name="connsiteY4" fmla="*/ 342900 h 3695700"/>
              <a:gd name="connsiteX5" fmla="*/ 101600 w 2133338"/>
              <a:gd name="connsiteY5" fmla="*/ 381000 h 3695700"/>
              <a:gd name="connsiteX6" fmla="*/ 114300 w 2133338"/>
              <a:gd name="connsiteY6" fmla="*/ 444500 h 3695700"/>
              <a:gd name="connsiteX7" fmla="*/ 139700 w 2133338"/>
              <a:gd name="connsiteY7" fmla="*/ 482600 h 3695700"/>
              <a:gd name="connsiteX8" fmla="*/ 152400 w 2133338"/>
              <a:gd name="connsiteY8" fmla="*/ 520700 h 3695700"/>
              <a:gd name="connsiteX9" fmla="*/ 190500 w 2133338"/>
              <a:gd name="connsiteY9" fmla="*/ 558800 h 3695700"/>
              <a:gd name="connsiteX10" fmla="*/ 241300 w 2133338"/>
              <a:gd name="connsiteY10" fmla="*/ 635000 h 3695700"/>
              <a:gd name="connsiteX11" fmla="*/ 266700 w 2133338"/>
              <a:gd name="connsiteY11" fmla="*/ 673100 h 3695700"/>
              <a:gd name="connsiteX12" fmla="*/ 279400 w 2133338"/>
              <a:gd name="connsiteY12" fmla="*/ 711200 h 3695700"/>
              <a:gd name="connsiteX13" fmla="*/ 304800 w 2133338"/>
              <a:gd name="connsiteY13" fmla="*/ 825500 h 3695700"/>
              <a:gd name="connsiteX14" fmla="*/ 330200 w 2133338"/>
              <a:gd name="connsiteY14" fmla="*/ 901700 h 3695700"/>
              <a:gd name="connsiteX15" fmla="*/ 317500 w 2133338"/>
              <a:gd name="connsiteY15" fmla="*/ 1511300 h 3695700"/>
              <a:gd name="connsiteX16" fmla="*/ 368300 w 2133338"/>
              <a:gd name="connsiteY16" fmla="*/ 1689100 h 3695700"/>
              <a:gd name="connsiteX17" fmla="*/ 406400 w 2133338"/>
              <a:gd name="connsiteY17" fmla="*/ 1701800 h 3695700"/>
              <a:gd name="connsiteX18" fmla="*/ 736600 w 2133338"/>
              <a:gd name="connsiteY18" fmla="*/ 1676400 h 3695700"/>
              <a:gd name="connsiteX19" fmla="*/ 901700 w 2133338"/>
              <a:gd name="connsiteY19" fmla="*/ 1663700 h 3695700"/>
              <a:gd name="connsiteX20" fmla="*/ 1130300 w 2133338"/>
              <a:gd name="connsiteY20" fmla="*/ 1651000 h 3695700"/>
              <a:gd name="connsiteX21" fmla="*/ 1358900 w 2133338"/>
              <a:gd name="connsiteY21" fmla="*/ 1663700 h 3695700"/>
              <a:gd name="connsiteX22" fmla="*/ 1397000 w 2133338"/>
              <a:gd name="connsiteY22" fmla="*/ 1689100 h 3695700"/>
              <a:gd name="connsiteX23" fmla="*/ 1422400 w 2133338"/>
              <a:gd name="connsiteY23" fmla="*/ 1765300 h 3695700"/>
              <a:gd name="connsiteX24" fmla="*/ 1435100 w 2133338"/>
              <a:gd name="connsiteY24" fmla="*/ 2273300 h 3695700"/>
              <a:gd name="connsiteX25" fmla="*/ 1447800 w 2133338"/>
              <a:gd name="connsiteY25" fmla="*/ 2336800 h 3695700"/>
              <a:gd name="connsiteX26" fmla="*/ 1460500 w 2133338"/>
              <a:gd name="connsiteY26" fmla="*/ 2374900 h 3695700"/>
              <a:gd name="connsiteX27" fmla="*/ 1498600 w 2133338"/>
              <a:gd name="connsiteY27" fmla="*/ 2387600 h 3695700"/>
              <a:gd name="connsiteX28" fmla="*/ 1676400 w 2133338"/>
              <a:gd name="connsiteY28" fmla="*/ 2374900 h 3695700"/>
              <a:gd name="connsiteX29" fmla="*/ 2032000 w 2133338"/>
              <a:gd name="connsiteY29" fmla="*/ 2400300 h 3695700"/>
              <a:gd name="connsiteX30" fmla="*/ 2057400 w 2133338"/>
              <a:gd name="connsiteY30" fmla="*/ 2476500 h 3695700"/>
              <a:gd name="connsiteX31" fmla="*/ 2070100 w 2133338"/>
              <a:gd name="connsiteY31" fmla="*/ 2514600 h 3695700"/>
              <a:gd name="connsiteX32" fmla="*/ 2095500 w 2133338"/>
              <a:gd name="connsiteY32" fmla="*/ 2552700 h 3695700"/>
              <a:gd name="connsiteX33" fmla="*/ 2095500 w 2133338"/>
              <a:gd name="connsiteY33" fmla="*/ 2882900 h 3695700"/>
              <a:gd name="connsiteX34" fmla="*/ 2120900 w 2133338"/>
              <a:gd name="connsiteY34" fmla="*/ 3200400 h 3695700"/>
              <a:gd name="connsiteX35" fmla="*/ 2095500 w 2133338"/>
              <a:gd name="connsiteY35" fmla="*/ 3365500 h 3695700"/>
              <a:gd name="connsiteX36" fmla="*/ 2070100 w 2133338"/>
              <a:gd name="connsiteY36" fmla="*/ 3695700 h 3695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133338" h="3695700">
                <a:moveTo>
                  <a:pt x="0" y="0"/>
                </a:moveTo>
                <a:cubicBezTo>
                  <a:pt x="8467" y="25400"/>
                  <a:pt x="20149" y="49946"/>
                  <a:pt x="25400" y="76200"/>
                </a:cubicBezTo>
                <a:cubicBezTo>
                  <a:pt x="34789" y="123146"/>
                  <a:pt x="27650" y="182300"/>
                  <a:pt x="50800" y="228600"/>
                </a:cubicBezTo>
                <a:cubicBezTo>
                  <a:pt x="57626" y="242252"/>
                  <a:pt x="67733" y="254000"/>
                  <a:pt x="76200" y="266700"/>
                </a:cubicBezTo>
                <a:cubicBezTo>
                  <a:pt x="80433" y="292100"/>
                  <a:pt x="83314" y="317763"/>
                  <a:pt x="88900" y="342900"/>
                </a:cubicBezTo>
                <a:cubicBezTo>
                  <a:pt x="91804" y="355968"/>
                  <a:pt x="98353" y="368013"/>
                  <a:pt x="101600" y="381000"/>
                </a:cubicBezTo>
                <a:cubicBezTo>
                  <a:pt x="106835" y="401941"/>
                  <a:pt x="106721" y="424289"/>
                  <a:pt x="114300" y="444500"/>
                </a:cubicBezTo>
                <a:cubicBezTo>
                  <a:pt x="119659" y="458792"/>
                  <a:pt x="132874" y="468948"/>
                  <a:pt x="139700" y="482600"/>
                </a:cubicBezTo>
                <a:cubicBezTo>
                  <a:pt x="145687" y="494574"/>
                  <a:pt x="144974" y="509561"/>
                  <a:pt x="152400" y="520700"/>
                </a:cubicBezTo>
                <a:cubicBezTo>
                  <a:pt x="162363" y="535644"/>
                  <a:pt x="179473" y="544623"/>
                  <a:pt x="190500" y="558800"/>
                </a:cubicBezTo>
                <a:cubicBezTo>
                  <a:pt x="209242" y="582897"/>
                  <a:pt x="224367" y="609600"/>
                  <a:pt x="241300" y="635000"/>
                </a:cubicBezTo>
                <a:cubicBezTo>
                  <a:pt x="249767" y="647700"/>
                  <a:pt x="261873" y="658620"/>
                  <a:pt x="266700" y="673100"/>
                </a:cubicBezTo>
                <a:cubicBezTo>
                  <a:pt x="270933" y="685800"/>
                  <a:pt x="276153" y="698213"/>
                  <a:pt x="279400" y="711200"/>
                </a:cubicBezTo>
                <a:cubicBezTo>
                  <a:pt x="297527" y="783709"/>
                  <a:pt x="285244" y="760314"/>
                  <a:pt x="304800" y="825500"/>
                </a:cubicBezTo>
                <a:cubicBezTo>
                  <a:pt x="312493" y="851145"/>
                  <a:pt x="330200" y="901700"/>
                  <a:pt x="330200" y="901700"/>
                </a:cubicBezTo>
                <a:cubicBezTo>
                  <a:pt x="325967" y="1104900"/>
                  <a:pt x="317500" y="1308056"/>
                  <a:pt x="317500" y="1511300"/>
                </a:cubicBezTo>
                <a:cubicBezTo>
                  <a:pt x="317500" y="1627111"/>
                  <a:pt x="291968" y="1650934"/>
                  <a:pt x="368300" y="1689100"/>
                </a:cubicBezTo>
                <a:cubicBezTo>
                  <a:pt x="380274" y="1695087"/>
                  <a:pt x="393700" y="1697567"/>
                  <a:pt x="406400" y="1701800"/>
                </a:cubicBezTo>
                <a:cubicBezTo>
                  <a:pt x="601132" y="1677459"/>
                  <a:pt x="435007" y="1695858"/>
                  <a:pt x="736600" y="1676400"/>
                </a:cubicBezTo>
                <a:cubicBezTo>
                  <a:pt x="791681" y="1672846"/>
                  <a:pt x="846619" y="1667254"/>
                  <a:pt x="901700" y="1663700"/>
                </a:cubicBezTo>
                <a:lnTo>
                  <a:pt x="1130300" y="1651000"/>
                </a:lnTo>
                <a:cubicBezTo>
                  <a:pt x="1206500" y="1655233"/>
                  <a:pt x="1283350" y="1652907"/>
                  <a:pt x="1358900" y="1663700"/>
                </a:cubicBezTo>
                <a:cubicBezTo>
                  <a:pt x="1374010" y="1665859"/>
                  <a:pt x="1388910" y="1676157"/>
                  <a:pt x="1397000" y="1689100"/>
                </a:cubicBezTo>
                <a:cubicBezTo>
                  <a:pt x="1411190" y="1711804"/>
                  <a:pt x="1422400" y="1765300"/>
                  <a:pt x="1422400" y="1765300"/>
                </a:cubicBezTo>
                <a:cubicBezTo>
                  <a:pt x="1426633" y="1934633"/>
                  <a:pt x="1427579" y="2104081"/>
                  <a:pt x="1435100" y="2273300"/>
                </a:cubicBezTo>
                <a:cubicBezTo>
                  <a:pt x="1436058" y="2294865"/>
                  <a:pt x="1442565" y="2315859"/>
                  <a:pt x="1447800" y="2336800"/>
                </a:cubicBezTo>
                <a:cubicBezTo>
                  <a:pt x="1451047" y="2349787"/>
                  <a:pt x="1451034" y="2365434"/>
                  <a:pt x="1460500" y="2374900"/>
                </a:cubicBezTo>
                <a:cubicBezTo>
                  <a:pt x="1469966" y="2384366"/>
                  <a:pt x="1485900" y="2383367"/>
                  <a:pt x="1498600" y="2387600"/>
                </a:cubicBezTo>
                <a:cubicBezTo>
                  <a:pt x="1557867" y="2383367"/>
                  <a:pt x="1616982" y="2374900"/>
                  <a:pt x="1676400" y="2374900"/>
                </a:cubicBezTo>
                <a:cubicBezTo>
                  <a:pt x="1967571" y="2374900"/>
                  <a:pt x="1898436" y="2355779"/>
                  <a:pt x="2032000" y="2400300"/>
                </a:cubicBezTo>
                <a:lnTo>
                  <a:pt x="2057400" y="2476500"/>
                </a:lnTo>
                <a:cubicBezTo>
                  <a:pt x="2061633" y="2489200"/>
                  <a:pt x="2062674" y="2503461"/>
                  <a:pt x="2070100" y="2514600"/>
                </a:cubicBezTo>
                <a:lnTo>
                  <a:pt x="2095500" y="2552700"/>
                </a:lnTo>
                <a:cubicBezTo>
                  <a:pt x="2133338" y="2704050"/>
                  <a:pt x="2095500" y="2532093"/>
                  <a:pt x="2095500" y="2882900"/>
                </a:cubicBezTo>
                <a:cubicBezTo>
                  <a:pt x="2095500" y="3135750"/>
                  <a:pt x="2080629" y="3079587"/>
                  <a:pt x="2120900" y="3200400"/>
                </a:cubicBezTo>
                <a:cubicBezTo>
                  <a:pt x="2092029" y="3287013"/>
                  <a:pt x="2118167" y="3199274"/>
                  <a:pt x="2095500" y="3365500"/>
                </a:cubicBezTo>
                <a:cubicBezTo>
                  <a:pt x="2060357" y="3623218"/>
                  <a:pt x="2070100" y="3412476"/>
                  <a:pt x="2070100" y="3695700"/>
                </a:cubicBezTo>
              </a:path>
            </a:pathLst>
          </a:custGeom>
          <a:ln w="38100">
            <a:solidFill>
              <a:srgbClr val="1D3FE9"/>
            </a:solidFill>
          </a:ln>
        </p:spPr>
        <p:style>
          <a:lnRef idx="1">
            <a:schemeClr val="accent1"/>
          </a:lnRef>
          <a:fillRef idx="0">
            <a:schemeClr val="accent1"/>
          </a:fillRef>
          <a:effectRef idx="0">
            <a:schemeClr val="accent1"/>
          </a:effectRef>
          <a:fontRef idx="minor">
            <a:schemeClr val="tx1"/>
          </a:fontRef>
        </p:style>
        <p:txBody>
          <a:bodyPr lIns="76197" tIns="38098" rIns="76197" bIns="38098" rtlCol="0" anchor="ctr"/>
          <a:lstStyle/>
          <a:p>
            <a:pPr algn="ctr"/>
            <a:endParaRPr lang="zh-CN" altLang="en-US"/>
          </a:p>
        </p:txBody>
      </p:sp>
      <p:sp>
        <p:nvSpPr>
          <p:cNvPr id="29" name="Freeform 28"/>
          <p:cNvSpPr/>
          <p:nvPr/>
        </p:nvSpPr>
        <p:spPr>
          <a:xfrm>
            <a:off x="4135148" y="3735549"/>
            <a:ext cx="3177935" cy="1460868"/>
          </a:xfrm>
          <a:custGeom>
            <a:avLst/>
            <a:gdLst>
              <a:gd name="connsiteX0" fmla="*/ 3813522 w 3813522"/>
              <a:gd name="connsiteY0" fmla="*/ 25841 h 1753041"/>
              <a:gd name="connsiteX1" fmla="*/ 3013422 w 3813522"/>
              <a:gd name="connsiteY1" fmla="*/ 25841 h 1753041"/>
              <a:gd name="connsiteX2" fmla="*/ 1667222 w 3813522"/>
              <a:gd name="connsiteY2" fmla="*/ 38541 h 1753041"/>
              <a:gd name="connsiteX3" fmla="*/ 1540222 w 3813522"/>
              <a:gd name="connsiteY3" fmla="*/ 51241 h 1753041"/>
              <a:gd name="connsiteX4" fmla="*/ 1502122 w 3813522"/>
              <a:gd name="connsiteY4" fmla="*/ 38541 h 1753041"/>
              <a:gd name="connsiteX5" fmla="*/ 1260822 w 3813522"/>
              <a:gd name="connsiteY5" fmla="*/ 63941 h 1753041"/>
              <a:gd name="connsiteX6" fmla="*/ 1121122 w 3813522"/>
              <a:gd name="connsiteY6" fmla="*/ 51241 h 1753041"/>
              <a:gd name="connsiteX7" fmla="*/ 829022 w 3813522"/>
              <a:gd name="connsiteY7" fmla="*/ 76641 h 1753041"/>
              <a:gd name="connsiteX8" fmla="*/ 752822 w 3813522"/>
              <a:gd name="connsiteY8" fmla="*/ 114741 h 1753041"/>
              <a:gd name="connsiteX9" fmla="*/ 740122 w 3813522"/>
              <a:gd name="connsiteY9" fmla="*/ 152841 h 1753041"/>
              <a:gd name="connsiteX10" fmla="*/ 714722 w 3813522"/>
              <a:gd name="connsiteY10" fmla="*/ 190941 h 1753041"/>
              <a:gd name="connsiteX11" fmla="*/ 702022 w 3813522"/>
              <a:gd name="connsiteY11" fmla="*/ 229041 h 1753041"/>
              <a:gd name="connsiteX12" fmla="*/ 663922 w 3813522"/>
              <a:gd name="connsiteY12" fmla="*/ 317941 h 1753041"/>
              <a:gd name="connsiteX13" fmla="*/ 676622 w 3813522"/>
              <a:gd name="connsiteY13" fmla="*/ 521141 h 1753041"/>
              <a:gd name="connsiteX14" fmla="*/ 689322 w 3813522"/>
              <a:gd name="connsiteY14" fmla="*/ 622741 h 1753041"/>
              <a:gd name="connsiteX15" fmla="*/ 727422 w 3813522"/>
              <a:gd name="connsiteY15" fmla="*/ 991041 h 1753041"/>
              <a:gd name="connsiteX16" fmla="*/ 752822 w 3813522"/>
              <a:gd name="connsiteY16" fmla="*/ 1181541 h 1753041"/>
              <a:gd name="connsiteX17" fmla="*/ 765522 w 3813522"/>
              <a:gd name="connsiteY17" fmla="*/ 1232341 h 1753041"/>
              <a:gd name="connsiteX18" fmla="*/ 778222 w 3813522"/>
              <a:gd name="connsiteY18" fmla="*/ 1333941 h 1753041"/>
              <a:gd name="connsiteX19" fmla="*/ 790922 w 3813522"/>
              <a:gd name="connsiteY19" fmla="*/ 1410141 h 1753041"/>
              <a:gd name="connsiteX20" fmla="*/ 778222 w 3813522"/>
              <a:gd name="connsiteY20" fmla="*/ 1499041 h 1753041"/>
              <a:gd name="connsiteX21" fmla="*/ 752822 w 3813522"/>
              <a:gd name="connsiteY21" fmla="*/ 1575241 h 1753041"/>
              <a:gd name="connsiteX22" fmla="*/ 714722 w 3813522"/>
              <a:gd name="connsiteY22" fmla="*/ 1714941 h 1753041"/>
              <a:gd name="connsiteX23" fmla="*/ 638522 w 3813522"/>
              <a:gd name="connsiteY23" fmla="*/ 1740341 h 1753041"/>
              <a:gd name="connsiteX24" fmla="*/ 41622 w 3813522"/>
              <a:gd name="connsiteY24" fmla="*/ 1753041 h 1753041"/>
              <a:gd name="connsiteX25" fmla="*/ 3522 w 3813522"/>
              <a:gd name="connsiteY25" fmla="*/ 1714941 h 1753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13522" h="1753041">
                <a:moveTo>
                  <a:pt x="3813522" y="25841"/>
                </a:moveTo>
                <a:cubicBezTo>
                  <a:pt x="3374222" y="0"/>
                  <a:pt x="3747933" y="16176"/>
                  <a:pt x="3013422" y="25841"/>
                </a:cubicBezTo>
                <a:lnTo>
                  <a:pt x="1667222" y="38541"/>
                </a:lnTo>
                <a:cubicBezTo>
                  <a:pt x="1624889" y="42774"/>
                  <a:pt x="1582766" y="51241"/>
                  <a:pt x="1540222" y="51241"/>
                </a:cubicBezTo>
                <a:cubicBezTo>
                  <a:pt x="1526835" y="51241"/>
                  <a:pt x="1515509" y="38541"/>
                  <a:pt x="1502122" y="38541"/>
                </a:cubicBezTo>
                <a:cubicBezTo>
                  <a:pt x="1454752" y="38541"/>
                  <a:pt x="1316616" y="56967"/>
                  <a:pt x="1260822" y="63941"/>
                </a:cubicBezTo>
                <a:cubicBezTo>
                  <a:pt x="1214255" y="59708"/>
                  <a:pt x="1167860" y="49866"/>
                  <a:pt x="1121122" y="51241"/>
                </a:cubicBezTo>
                <a:cubicBezTo>
                  <a:pt x="1023430" y="54114"/>
                  <a:pt x="829022" y="76641"/>
                  <a:pt x="829022" y="76641"/>
                </a:cubicBezTo>
                <a:cubicBezTo>
                  <a:pt x="803923" y="85007"/>
                  <a:pt x="770727" y="92360"/>
                  <a:pt x="752822" y="114741"/>
                </a:cubicBezTo>
                <a:cubicBezTo>
                  <a:pt x="744459" y="125194"/>
                  <a:pt x="746109" y="140867"/>
                  <a:pt x="740122" y="152841"/>
                </a:cubicBezTo>
                <a:cubicBezTo>
                  <a:pt x="733296" y="166493"/>
                  <a:pt x="721548" y="177289"/>
                  <a:pt x="714722" y="190941"/>
                </a:cubicBezTo>
                <a:cubicBezTo>
                  <a:pt x="708735" y="202915"/>
                  <a:pt x="707295" y="216736"/>
                  <a:pt x="702022" y="229041"/>
                </a:cubicBezTo>
                <a:cubicBezTo>
                  <a:pt x="654942" y="338895"/>
                  <a:pt x="693706" y="228590"/>
                  <a:pt x="663922" y="317941"/>
                </a:cubicBezTo>
                <a:cubicBezTo>
                  <a:pt x="668155" y="385674"/>
                  <a:pt x="670986" y="453510"/>
                  <a:pt x="676622" y="521141"/>
                </a:cubicBezTo>
                <a:cubicBezTo>
                  <a:pt x="679456" y="555153"/>
                  <a:pt x="687318" y="588670"/>
                  <a:pt x="689322" y="622741"/>
                </a:cubicBezTo>
                <a:cubicBezTo>
                  <a:pt x="710323" y="979765"/>
                  <a:pt x="639854" y="859689"/>
                  <a:pt x="727422" y="991041"/>
                </a:cubicBezTo>
                <a:cubicBezTo>
                  <a:pt x="731845" y="1026423"/>
                  <a:pt x="745811" y="1142982"/>
                  <a:pt x="752822" y="1181541"/>
                </a:cubicBezTo>
                <a:cubicBezTo>
                  <a:pt x="755944" y="1198714"/>
                  <a:pt x="762653" y="1215124"/>
                  <a:pt x="765522" y="1232341"/>
                </a:cubicBezTo>
                <a:cubicBezTo>
                  <a:pt x="771133" y="1266007"/>
                  <a:pt x="773395" y="1300154"/>
                  <a:pt x="778222" y="1333941"/>
                </a:cubicBezTo>
                <a:cubicBezTo>
                  <a:pt x="781864" y="1359433"/>
                  <a:pt x="786689" y="1384741"/>
                  <a:pt x="790922" y="1410141"/>
                </a:cubicBezTo>
                <a:cubicBezTo>
                  <a:pt x="786689" y="1439774"/>
                  <a:pt x="784953" y="1469873"/>
                  <a:pt x="778222" y="1499041"/>
                </a:cubicBezTo>
                <a:cubicBezTo>
                  <a:pt x="772202" y="1525129"/>
                  <a:pt x="752822" y="1575241"/>
                  <a:pt x="752822" y="1575241"/>
                </a:cubicBezTo>
                <a:cubicBezTo>
                  <a:pt x="749990" y="1597898"/>
                  <a:pt x="753794" y="1690521"/>
                  <a:pt x="714722" y="1714941"/>
                </a:cubicBezTo>
                <a:cubicBezTo>
                  <a:pt x="692018" y="1729131"/>
                  <a:pt x="665290" y="1739771"/>
                  <a:pt x="638522" y="1740341"/>
                </a:cubicBezTo>
                <a:lnTo>
                  <a:pt x="41622" y="1753041"/>
                </a:lnTo>
                <a:cubicBezTo>
                  <a:pt x="0" y="1725293"/>
                  <a:pt x="3522" y="1742905"/>
                  <a:pt x="3522" y="1714941"/>
                </a:cubicBezTo>
              </a:path>
            </a:pathLst>
          </a:custGeom>
          <a:ln w="38100">
            <a:solidFill>
              <a:srgbClr val="1D3FE9"/>
            </a:solidFill>
          </a:ln>
        </p:spPr>
        <p:style>
          <a:lnRef idx="1">
            <a:schemeClr val="accent1"/>
          </a:lnRef>
          <a:fillRef idx="0">
            <a:schemeClr val="accent1"/>
          </a:fillRef>
          <a:effectRef idx="0">
            <a:schemeClr val="accent1"/>
          </a:effectRef>
          <a:fontRef idx="minor">
            <a:schemeClr val="tx1"/>
          </a:fontRef>
        </p:style>
        <p:txBody>
          <a:bodyPr lIns="76197" tIns="38098" rIns="76197" bIns="38098" rtlCol="0" anchor="ctr"/>
          <a:lstStyle/>
          <a:p>
            <a:pPr algn="ctr"/>
            <a:endParaRPr lang="zh-CN" altLang="en-US"/>
          </a:p>
        </p:txBody>
      </p:sp>
      <p:grpSp>
        <p:nvGrpSpPr>
          <p:cNvPr id="19" name="Group 45"/>
          <p:cNvGrpSpPr/>
          <p:nvPr/>
        </p:nvGrpSpPr>
        <p:grpSpPr>
          <a:xfrm>
            <a:off x="2423583" y="391584"/>
            <a:ext cx="4370917" cy="5449618"/>
            <a:chOff x="2908300" y="469900"/>
            <a:chExt cx="5245100" cy="6539541"/>
          </a:xfrm>
        </p:grpSpPr>
        <p:grpSp>
          <p:nvGrpSpPr>
            <p:cNvPr id="20" name="Group 43"/>
            <p:cNvGrpSpPr/>
            <p:nvPr/>
          </p:nvGrpSpPr>
          <p:grpSpPr>
            <a:xfrm>
              <a:off x="2908300" y="469900"/>
              <a:ext cx="5054600" cy="5118100"/>
              <a:chOff x="2908300" y="469900"/>
              <a:chExt cx="5054600" cy="5118100"/>
            </a:xfrm>
          </p:grpSpPr>
          <p:sp>
            <p:nvSpPr>
              <p:cNvPr id="31" name="Freeform 30"/>
              <p:cNvSpPr/>
              <p:nvPr/>
            </p:nvSpPr>
            <p:spPr>
              <a:xfrm>
                <a:off x="2908300" y="469900"/>
                <a:ext cx="3568700" cy="1079500"/>
              </a:xfrm>
              <a:custGeom>
                <a:avLst/>
                <a:gdLst>
                  <a:gd name="connsiteX0" fmla="*/ 3556000 w 3568700"/>
                  <a:gd name="connsiteY0" fmla="*/ 0 h 1079500"/>
                  <a:gd name="connsiteX1" fmla="*/ 3568700 w 3568700"/>
                  <a:gd name="connsiteY1" fmla="*/ 76200 h 1079500"/>
                  <a:gd name="connsiteX2" fmla="*/ 3543300 w 3568700"/>
                  <a:gd name="connsiteY2" fmla="*/ 254000 h 1079500"/>
                  <a:gd name="connsiteX3" fmla="*/ 3530600 w 3568700"/>
                  <a:gd name="connsiteY3" fmla="*/ 330200 h 1079500"/>
                  <a:gd name="connsiteX4" fmla="*/ 3505200 w 3568700"/>
                  <a:gd name="connsiteY4" fmla="*/ 368300 h 1079500"/>
                  <a:gd name="connsiteX5" fmla="*/ 3492500 w 3568700"/>
                  <a:gd name="connsiteY5" fmla="*/ 406400 h 1079500"/>
                  <a:gd name="connsiteX6" fmla="*/ 3467100 w 3568700"/>
                  <a:gd name="connsiteY6" fmla="*/ 444500 h 1079500"/>
                  <a:gd name="connsiteX7" fmla="*/ 3454400 w 3568700"/>
                  <a:gd name="connsiteY7" fmla="*/ 482600 h 1079500"/>
                  <a:gd name="connsiteX8" fmla="*/ 3416300 w 3568700"/>
                  <a:gd name="connsiteY8" fmla="*/ 508000 h 1079500"/>
                  <a:gd name="connsiteX9" fmla="*/ 3302000 w 3568700"/>
                  <a:gd name="connsiteY9" fmla="*/ 482600 h 1079500"/>
                  <a:gd name="connsiteX10" fmla="*/ 2717800 w 3568700"/>
                  <a:gd name="connsiteY10" fmla="*/ 495300 h 1079500"/>
                  <a:gd name="connsiteX11" fmla="*/ 2641600 w 3568700"/>
                  <a:gd name="connsiteY11" fmla="*/ 508000 h 1079500"/>
                  <a:gd name="connsiteX12" fmla="*/ 2603500 w 3568700"/>
                  <a:gd name="connsiteY12" fmla="*/ 520700 h 1079500"/>
                  <a:gd name="connsiteX13" fmla="*/ 2590800 w 3568700"/>
                  <a:gd name="connsiteY13" fmla="*/ 558800 h 1079500"/>
                  <a:gd name="connsiteX14" fmla="*/ 2552700 w 3568700"/>
                  <a:gd name="connsiteY14" fmla="*/ 596900 h 1079500"/>
                  <a:gd name="connsiteX15" fmla="*/ 2527300 w 3568700"/>
                  <a:gd name="connsiteY15" fmla="*/ 825500 h 1079500"/>
                  <a:gd name="connsiteX16" fmla="*/ 2476500 w 3568700"/>
                  <a:gd name="connsiteY16" fmla="*/ 1066800 h 1079500"/>
                  <a:gd name="connsiteX17" fmla="*/ 2425700 w 3568700"/>
                  <a:gd name="connsiteY17" fmla="*/ 1079500 h 1079500"/>
                  <a:gd name="connsiteX18" fmla="*/ 2133600 w 3568700"/>
                  <a:gd name="connsiteY18" fmla="*/ 1054100 h 1079500"/>
                  <a:gd name="connsiteX19" fmla="*/ 2044700 w 3568700"/>
                  <a:gd name="connsiteY19" fmla="*/ 1028700 h 1079500"/>
                  <a:gd name="connsiteX20" fmla="*/ 1930400 w 3568700"/>
                  <a:gd name="connsiteY20" fmla="*/ 1016000 h 1079500"/>
                  <a:gd name="connsiteX21" fmla="*/ 1828800 w 3568700"/>
                  <a:gd name="connsiteY21" fmla="*/ 990600 h 1079500"/>
                  <a:gd name="connsiteX22" fmla="*/ 1701800 w 3568700"/>
                  <a:gd name="connsiteY22" fmla="*/ 965200 h 1079500"/>
                  <a:gd name="connsiteX23" fmla="*/ 1308100 w 3568700"/>
                  <a:gd name="connsiteY23" fmla="*/ 977900 h 1079500"/>
                  <a:gd name="connsiteX24" fmla="*/ 1231900 w 3568700"/>
                  <a:gd name="connsiteY24" fmla="*/ 990600 h 1079500"/>
                  <a:gd name="connsiteX25" fmla="*/ 1193800 w 3568700"/>
                  <a:gd name="connsiteY25" fmla="*/ 1003300 h 1079500"/>
                  <a:gd name="connsiteX26" fmla="*/ 444500 w 3568700"/>
                  <a:gd name="connsiteY26" fmla="*/ 1016000 h 1079500"/>
                  <a:gd name="connsiteX27" fmla="*/ 0 w 3568700"/>
                  <a:gd name="connsiteY27" fmla="*/ 1028700 h 1079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568700" h="1079500">
                    <a:moveTo>
                      <a:pt x="3556000" y="0"/>
                    </a:moveTo>
                    <a:cubicBezTo>
                      <a:pt x="3560233" y="25400"/>
                      <a:pt x="3568700" y="50450"/>
                      <a:pt x="3568700" y="76200"/>
                    </a:cubicBezTo>
                    <a:cubicBezTo>
                      <a:pt x="3568700" y="310637"/>
                      <a:pt x="3566803" y="148235"/>
                      <a:pt x="3543300" y="254000"/>
                    </a:cubicBezTo>
                    <a:cubicBezTo>
                      <a:pt x="3537714" y="279137"/>
                      <a:pt x="3538743" y="305771"/>
                      <a:pt x="3530600" y="330200"/>
                    </a:cubicBezTo>
                    <a:cubicBezTo>
                      <a:pt x="3525773" y="344680"/>
                      <a:pt x="3512026" y="354648"/>
                      <a:pt x="3505200" y="368300"/>
                    </a:cubicBezTo>
                    <a:cubicBezTo>
                      <a:pt x="3499213" y="380274"/>
                      <a:pt x="3498487" y="394426"/>
                      <a:pt x="3492500" y="406400"/>
                    </a:cubicBezTo>
                    <a:cubicBezTo>
                      <a:pt x="3485674" y="420052"/>
                      <a:pt x="3473926" y="430848"/>
                      <a:pt x="3467100" y="444500"/>
                    </a:cubicBezTo>
                    <a:cubicBezTo>
                      <a:pt x="3461113" y="456474"/>
                      <a:pt x="3462763" y="472147"/>
                      <a:pt x="3454400" y="482600"/>
                    </a:cubicBezTo>
                    <a:cubicBezTo>
                      <a:pt x="3444865" y="494519"/>
                      <a:pt x="3429000" y="499533"/>
                      <a:pt x="3416300" y="508000"/>
                    </a:cubicBezTo>
                    <a:cubicBezTo>
                      <a:pt x="3396708" y="503102"/>
                      <a:pt x="3318123" y="482600"/>
                      <a:pt x="3302000" y="482600"/>
                    </a:cubicBezTo>
                    <a:cubicBezTo>
                      <a:pt x="3107221" y="482600"/>
                      <a:pt x="2912533" y="491067"/>
                      <a:pt x="2717800" y="495300"/>
                    </a:cubicBezTo>
                    <a:cubicBezTo>
                      <a:pt x="2692400" y="499533"/>
                      <a:pt x="2666737" y="502414"/>
                      <a:pt x="2641600" y="508000"/>
                    </a:cubicBezTo>
                    <a:cubicBezTo>
                      <a:pt x="2628532" y="510904"/>
                      <a:pt x="2612966" y="511234"/>
                      <a:pt x="2603500" y="520700"/>
                    </a:cubicBezTo>
                    <a:cubicBezTo>
                      <a:pt x="2594034" y="530166"/>
                      <a:pt x="2598226" y="547661"/>
                      <a:pt x="2590800" y="558800"/>
                    </a:cubicBezTo>
                    <a:cubicBezTo>
                      <a:pt x="2580837" y="573744"/>
                      <a:pt x="2565400" y="584200"/>
                      <a:pt x="2552700" y="596900"/>
                    </a:cubicBezTo>
                    <a:cubicBezTo>
                      <a:pt x="2520095" y="694715"/>
                      <a:pt x="2539845" y="624779"/>
                      <a:pt x="2527300" y="825500"/>
                    </a:cubicBezTo>
                    <a:cubicBezTo>
                      <a:pt x="2519914" y="943676"/>
                      <a:pt x="2573269" y="1025328"/>
                      <a:pt x="2476500" y="1066800"/>
                    </a:cubicBezTo>
                    <a:cubicBezTo>
                      <a:pt x="2460457" y="1073676"/>
                      <a:pt x="2442633" y="1075267"/>
                      <a:pt x="2425700" y="1079500"/>
                    </a:cubicBezTo>
                    <a:cubicBezTo>
                      <a:pt x="2328333" y="1071033"/>
                      <a:pt x="2230736" y="1064893"/>
                      <a:pt x="2133600" y="1054100"/>
                    </a:cubicBezTo>
                    <a:cubicBezTo>
                      <a:pt x="2015482" y="1040976"/>
                      <a:pt x="2141029" y="1044755"/>
                      <a:pt x="2044700" y="1028700"/>
                    </a:cubicBezTo>
                    <a:cubicBezTo>
                      <a:pt x="2006887" y="1022398"/>
                      <a:pt x="1968349" y="1021421"/>
                      <a:pt x="1930400" y="1016000"/>
                    </a:cubicBezTo>
                    <a:cubicBezTo>
                      <a:pt x="1776708" y="994044"/>
                      <a:pt x="1935172" y="1014238"/>
                      <a:pt x="1828800" y="990600"/>
                    </a:cubicBezTo>
                    <a:cubicBezTo>
                      <a:pt x="1548549" y="928322"/>
                      <a:pt x="1904224" y="1015806"/>
                      <a:pt x="1701800" y="965200"/>
                    </a:cubicBezTo>
                    <a:cubicBezTo>
                      <a:pt x="1570567" y="969433"/>
                      <a:pt x="1439210" y="970813"/>
                      <a:pt x="1308100" y="977900"/>
                    </a:cubicBezTo>
                    <a:cubicBezTo>
                      <a:pt x="1282387" y="979290"/>
                      <a:pt x="1257037" y="985014"/>
                      <a:pt x="1231900" y="990600"/>
                    </a:cubicBezTo>
                    <a:cubicBezTo>
                      <a:pt x="1218832" y="993504"/>
                      <a:pt x="1207180" y="1002868"/>
                      <a:pt x="1193800" y="1003300"/>
                    </a:cubicBezTo>
                    <a:cubicBezTo>
                      <a:pt x="944127" y="1011354"/>
                      <a:pt x="694267" y="1011767"/>
                      <a:pt x="444500" y="1016000"/>
                    </a:cubicBezTo>
                    <a:cubicBezTo>
                      <a:pt x="84700" y="1030392"/>
                      <a:pt x="232918" y="1028700"/>
                      <a:pt x="0" y="1028700"/>
                    </a:cubicBezTo>
                  </a:path>
                </a:pathLst>
              </a:custGeom>
              <a:ln w="38100">
                <a:solidFill>
                  <a:srgbClr val="1D3FE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8" name="Freeform 37"/>
              <p:cNvSpPr/>
              <p:nvPr/>
            </p:nvSpPr>
            <p:spPr>
              <a:xfrm>
                <a:off x="5918200" y="571500"/>
                <a:ext cx="2044700" cy="5016500"/>
              </a:xfrm>
              <a:custGeom>
                <a:avLst/>
                <a:gdLst>
                  <a:gd name="connsiteX0" fmla="*/ 2044700 w 2044700"/>
                  <a:gd name="connsiteY0" fmla="*/ 0 h 5016500"/>
                  <a:gd name="connsiteX1" fmla="*/ 2006600 w 2044700"/>
                  <a:gd name="connsiteY1" fmla="*/ 152400 h 5016500"/>
                  <a:gd name="connsiteX2" fmla="*/ 1993900 w 2044700"/>
                  <a:gd name="connsiteY2" fmla="*/ 190500 h 5016500"/>
                  <a:gd name="connsiteX3" fmla="*/ 1968500 w 2044700"/>
                  <a:gd name="connsiteY3" fmla="*/ 228600 h 5016500"/>
                  <a:gd name="connsiteX4" fmla="*/ 1955800 w 2044700"/>
                  <a:gd name="connsiteY4" fmla="*/ 266700 h 5016500"/>
                  <a:gd name="connsiteX5" fmla="*/ 1930400 w 2044700"/>
                  <a:gd name="connsiteY5" fmla="*/ 355600 h 5016500"/>
                  <a:gd name="connsiteX6" fmla="*/ 1892300 w 2044700"/>
                  <a:gd name="connsiteY6" fmla="*/ 431800 h 5016500"/>
                  <a:gd name="connsiteX7" fmla="*/ 1879600 w 2044700"/>
                  <a:gd name="connsiteY7" fmla="*/ 482600 h 5016500"/>
                  <a:gd name="connsiteX8" fmla="*/ 1828800 w 2044700"/>
                  <a:gd name="connsiteY8" fmla="*/ 558800 h 5016500"/>
                  <a:gd name="connsiteX9" fmla="*/ 1765300 w 2044700"/>
                  <a:gd name="connsiteY9" fmla="*/ 635000 h 5016500"/>
                  <a:gd name="connsiteX10" fmla="*/ 1727200 w 2044700"/>
                  <a:gd name="connsiteY10" fmla="*/ 660400 h 5016500"/>
                  <a:gd name="connsiteX11" fmla="*/ 1612900 w 2044700"/>
                  <a:gd name="connsiteY11" fmla="*/ 749300 h 5016500"/>
                  <a:gd name="connsiteX12" fmla="*/ 1574800 w 2044700"/>
                  <a:gd name="connsiteY12" fmla="*/ 762000 h 5016500"/>
                  <a:gd name="connsiteX13" fmla="*/ 1498600 w 2044700"/>
                  <a:gd name="connsiteY13" fmla="*/ 812800 h 5016500"/>
                  <a:gd name="connsiteX14" fmla="*/ 1460500 w 2044700"/>
                  <a:gd name="connsiteY14" fmla="*/ 850900 h 5016500"/>
                  <a:gd name="connsiteX15" fmla="*/ 1320800 w 2044700"/>
                  <a:gd name="connsiteY15" fmla="*/ 863600 h 5016500"/>
                  <a:gd name="connsiteX16" fmla="*/ 939800 w 2044700"/>
                  <a:gd name="connsiteY16" fmla="*/ 863600 h 5016500"/>
                  <a:gd name="connsiteX17" fmla="*/ 38100 w 2044700"/>
                  <a:gd name="connsiteY17" fmla="*/ 876300 h 5016500"/>
                  <a:gd name="connsiteX18" fmla="*/ 0 w 2044700"/>
                  <a:gd name="connsiteY18" fmla="*/ 952500 h 5016500"/>
                  <a:gd name="connsiteX19" fmla="*/ 25400 w 2044700"/>
                  <a:gd name="connsiteY19" fmla="*/ 1168400 h 5016500"/>
                  <a:gd name="connsiteX20" fmla="*/ 12700 w 2044700"/>
                  <a:gd name="connsiteY20" fmla="*/ 1270000 h 5016500"/>
                  <a:gd name="connsiteX21" fmla="*/ 38100 w 2044700"/>
                  <a:gd name="connsiteY21" fmla="*/ 1549400 h 5016500"/>
                  <a:gd name="connsiteX22" fmla="*/ 38100 w 2044700"/>
                  <a:gd name="connsiteY22" fmla="*/ 2159000 h 5016500"/>
                  <a:gd name="connsiteX23" fmla="*/ 12700 w 2044700"/>
                  <a:gd name="connsiteY23" fmla="*/ 2247900 h 5016500"/>
                  <a:gd name="connsiteX24" fmla="*/ 0 w 2044700"/>
                  <a:gd name="connsiteY24" fmla="*/ 2298700 h 5016500"/>
                  <a:gd name="connsiteX25" fmla="*/ 12700 w 2044700"/>
                  <a:gd name="connsiteY25" fmla="*/ 2362200 h 5016500"/>
                  <a:gd name="connsiteX26" fmla="*/ 50800 w 2044700"/>
                  <a:gd name="connsiteY26" fmla="*/ 2400300 h 5016500"/>
                  <a:gd name="connsiteX27" fmla="*/ 63500 w 2044700"/>
                  <a:gd name="connsiteY27" fmla="*/ 2438400 h 5016500"/>
                  <a:gd name="connsiteX28" fmla="*/ 127000 w 2044700"/>
                  <a:gd name="connsiteY28" fmla="*/ 2514600 h 5016500"/>
                  <a:gd name="connsiteX29" fmla="*/ 152400 w 2044700"/>
                  <a:gd name="connsiteY29" fmla="*/ 2565400 h 5016500"/>
                  <a:gd name="connsiteX30" fmla="*/ 215900 w 2044700"/>
                  <a:gd name="connsiteY30" fmla="*/ 2654300 h 5016500"/>
                  <a:gd name="connsiteX31" fmla="*/ 254000 w 2044700"/>
                  <a:gd name="connsiteY31" fmla="*/ 2679700 h 5016500"/>
                  <a:gd name="connsiteX32" fmla="*/ 279400 w 2044700"/>
                  <a:gd name="connsiteY32" fmla="*/ 2717800 h 5016500"/>
                  <a:gd name="connsiteX33" fmla="*/ 317500 w 2044700"/>
                  <a:gd name="connsiteY33" fmla="*/ 2743200 h 5016500"/>
                  <a:gd name="connsiteX34" fmla="*/ 444500 w 2044700"/>
                  <a:gd name="connsiteY34" fmla="*/ 2768600 h 5016500"/>
                  <a:gd name="connsiteX35" fmla="*/ 558800 w 2044700"/>
                  <a:gd name="connsiteY35" fmla="*/ 2781300 h 5016500"/>
                  <a:gd name="connsiteX36" fmla="*/ 584200 w 2044700"/>
                  <a:gd name="connsiteY36" fmla="*/ 2819400 h 5016500"/>
                  <a:gd name="connsiteX37" fmla="*/ 571500 w 2044700"/>
                  <a:gd name="connsiteY37" fmla="*/ 2908300 h 5016500"/>
                  <a:gd name="connsiteX38" fmla="*/ 558800 w 2044700"/>
                  <a:gd name="connsiteY38" fmla="*/ 3035300 h 5016500"/>
                  <a:gd name="connsiteX39" fmla="*/ 533400 w 2044700"/>
                  <a:gd name="connsiteY39" fmla="*/ 3111500 h 5016500"/>
                  <a:gd name="connsiteX40" fmla="*/ 520700 w 2044700"/>
                  <a:gd name="connsiteY40" fmla="*/ 3225800 h 5016500"/>
                  <a:gd name="connsiteX41" fmla="*/ 508000 w 2044700"/>
                  <a:gd name="connsiteY41" fmla="*/ 3289300 h 5016500"/>
                  <a:gd name="connsiteX42" fmla="*/ 495300 w 2044700"/>
                  <a:gd name="connsiteY42" fmla="*/ 3454400 h 5016500"/>
                  <a:gd name="connsiteX43" fmla="*/ 482600 w 2044700"/>
                  <a:gd name="connsiteY43" fmla="*/ 3492500 h 5016500"/>
                  <a:gd name="connsiteX44" fmla="*/ 469900 w 2044700"/>
                  <a:gd name="connsiteY44" fmla="*/ 3568700 h 5016500"/>
                  <a:gd name="connsiteX45" fmla="*/ 457200 w 2044700"/>
                  <a:gd name="connsiteY45" fmla="*/ 3632200 h 5016500"/>
                  <a:gd name="connsiteX46" fmla="*/ 469900 w 2044700"/>
                  <a:gd name="connsiteY46" fmla="*/ 3975100 h 5016500"/>
                  <a:gd name="connsiteX47" fmla="*/ 482600 w 2044700"/>
                  <a:gd name="connsiteY47" fmla="*/ 4038600 h 5016500"/>
                  <a:gd name="connsiteX48" fmla="*/ 495300 w 2044700"/>
                  <a:gd name="connsiteY48" fmla="*/ 4114800 h 5016500"/>
                  <a:gd name="connsiteX49" fmla="*/ 508000 w 2044700"/>
                  <a:gd name="connsiteY49" fmla="*/ 4152900 h 5016500"/>
                  <a:gd name="connsiteX50" fmla="*/ 520700 w 2044700"/>
                  <a:gd name="connsiteY50" fmla="*/ 4203700 h 5016500"/>
                  <a:gd name="connsiteX51" fmla="*/ 647700 w 2044700"/>
                  <a:gd name="connsiteY51" fmla="*/ 4241800 h 5016500"/>
                  <a:gd name="connsiteX52" fmla="*/ 660400 w 2044700"/>
                  <a:gd name="connsiteY52" fmla="*/ 4318000 h 5016500"/>
                  <a:gd name="connsiteX53" fmla="*/ 673100 w 2044700"/>
                  <a:gd name="connsiteY53" fmla="*/ 4533900 h 5016500"/>
                  <a:gd name="connsiteX54" fmla="*/ 698500 w 2044700"/>
                  <a:gd name="connsiteY54" fmla="*/ 4610100 h 5016500"/>
                  <a:gd name="connsiteX55" fmla="*/ 711200 w 2044700"/>
                  <a:gd name="connsiteY55" fmla="*/ 4648200 h 5016500"/>
                  <a:gd name="connsiteX56" fmla="*/ 723900 w 2044700"/>
                  <a:gd name="connsiteY56" fmla="*/ 4686300 h 5016500"/>
                  <a:gd name="connsiteX57" fmla="*/ 711200 w 2044700"/>
                  <a:gd name="connsiteY57" fmla="*/ 4775200 h 5016500"/>
                  <a:gd name="connsiteX58" fmla="*/ 685800 w 2044700"/>
                  <a:gd name="connsiteY58" fmla="*/ 4851400 h 5016500"/>
                  <a:gd name="connsiteX59" fmla="*/ 673100 w 2044700"/>
                  <a:gd name="connsiteY59" fmla="*/ 4978400 h 5016500"/>
                  <a:gd name="connsiteX60" fmla="*/ 660400 w 2044700"/>
                  <a:gd name="connsiteY60" fmla="*/ 5016500 h 5016500"/>
                  <a:gd name="connsiteX61" fmla="*/ 635000 w 2044700"/>
                  <a:gd name="connsiteY61" fmla="*/ 4978400 h 5016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044700" h="5016500">
                    <a:moveTo>
                      <a:pt x="2044700" y="0"/>
                    </a:moveTo>
                    <a:cubicBezTo>
                      <a:pt x="2027598" y="102610"/>
                      <a:pt x="2040143" y="51771"/>
                      <a:pt x="2006600" y="152400"/>
                    </a:cubicBezTo>
                    <a:cubicBezTo>
                      <a:pt x="2002367" y="165100"/>
                      <a:pt x="2001326" y="179361"/>
                      <a:pt x="1993900" y="190500"/>
                    </a:cubicBezTo>
                    <a:cubicBezTo>
                      <a:pt x="1985433" y="203200"/>
                      <a:pt x="1975326" y="214948"/>
                      <a:pt x="1968500" y="228600"/>
                    </a:cubicBezTo>
                    <a:cubicBezTo>
                      <a:pt x="1962513" y="240574"/>
                      <a:pt x="1959478" y="253828"/>
                      <a:pt x="1955800" y="266700"/>
                    </a:cubicBezTo>
                    <a:cubicBezTo>
                      <a:pt x="1950375" y="285689"/>
                      <a:pt x="1940550" y="335300"/>
                      <a:pt x="1930400" y="355600"/>
                    </a:cubicBezTo>
                    <a:cubicBezTo>
                      <a:pt x="1893294" y="429813"/>
                      <a:pt x="1913581" y="357316"/>
                      <a:pt x="1892300" y="431800"/>
                    </a:cubicBezTo>
                    <a:cubicBezTo>
                      <a:pt x="1887505" y="448583"/>
                      <a:pt x="1887406" y="466988"/>
                      <a:pt x="1879600" y="482600"/>
                    </a:cubicBezTo>
                    <a:cubicBezTo>
                      <a:pt x="1865948" y="509904"/>
                      <a:pt x="1845733" y="533400"/>
                      <a:pt x="1828800" y="558800"/>
                    </a:cubicBezTo>
                    <a:cubicBezTo>
                      <a:pt x="1803825" y="596262"/>
                      <a:pt x="1801970" y="604442"/>
                      <a:pt x="1765300" y="635000"/>
                    </a:cubicBezTo>
                    <a:cubicBezTo>
                      <a:pt x="1753574" y="644771"/>
                      <a:pt x="1738926" y="650629"/>
                      <a:pt x="1727200" y="660400"/>
                    </a:cubicBezTo>
                    <a:cubicBezTo>
                      <a:pt x="1683369" y="696926"/>
                      <a:pt x="1677097" y="727901"/>
                      <a:pt x="1612900" y="749300"/>
                    </a:cubicBezTo>
                    <a:cubicBezTo>
                      <a:pt x="1600200" y="753533"/>
                      <a:pt x="1586502" y="755499"/>
                      <a:pt x="1574800" y="762000"/>
                    </a:cubicBezTo>
                    <a:cubicBezTo>
                      <a:pt x="1548115" y="776825"/>
                      <a:pt x="1520186" y="791214"/>
                      <a:pt x="1498600" y="812800"/>
                    </a:cubicBezTo>
                    <a:cubicBezTo>
                      <a:pt x="1485900" y="825500"/>
                      <a:pt x="1477769" y="845966"/>
                      <a:pt x="1460500" y="850900"/>
                    </a:cubicBezTo>
                    <a:cubicBezTo>
                      <a:pt x="1415540" y="863746"/>
                      <a:pt x="1367367" y="859367"/>
                      <a:pt x="1320800" y="863600"/>
                    </a:cubicBezTo>
                    <a:cubicBezTo>
                      <a:pt x="1172231" y="814077"/>
                      <a:pt x="1312826" y="855987"/>
                      <a:pt x="939800" y="863600"/>
                    </a:cubicBezTo>
                    <a:lnTo>
                      <a:pt x="38100" y="876300"/>
                    </a:lnTo>
                    <a:cubicBezTo>
                      <a:pt x="25258" y="895563"/>
                      <a:pt x="0" y="926210"/>
                      <a:pt x="0" y="952500"/>
                    </a:cubicBezTo>
                    <a:cubicBezTo>
                      <a:pt x="0" y="1053948"/>
                      <a:pt x="8840" y="1085598"/>
                      <a:pt x="25400" y="1168400"/>
                    </a:cubicBezTo>
                    <a:cubicBezTo>
                      <a:pt x="21167" y="1202267"/>
                      <a:pt x="12700" y="1235870"/>
                      <a:pt x="12700" y="1270000"/>
                    </a:cubicBezTo>
                    <a:cubicBezTo>
                      <a:pt x="12700" y="1387530"/>
                      <a:pt x="23310" y="1445870"/>
                      <a:pt x="38100" y="1549400"/>
                    </a:cubicBezTo>
                    <a:cubicBezTo>
                      <a:pt x="48614" y="1843803"/>
                      <a:pt x="60448" y="1890828"/>
                      <a:pt x="38100" y="2159000"/>
                    </a:cubicBezTo>
                    <a:cubicBezTo>
                      <a:pt x="35765" y="2187025"/>
                      <a:pt x="20480" y="2220670"/>
                      <a:pt x="12700" y="2247900"/>
                    </a:cubicBezTo>
                    <a:cubicBezTo>
                      <a:pt x="7905" y="2264683"/>
                      <a:pt x="4233" y="2281767"/>
                      <a:pt x="0" y="2298700"/>
                    </a:cubicBezTo>
                    <a:cubicBezTo>
                      <a:pt x="4233" y="2319867"/>
                      <a:pt x="3047" y="2342893"/>
                      <a:pt x="12700" y="2362200"/>
                    </a:cubicBezTo>
                    <a:cubicBezTo>
                      <a:pt x="20732" y="2378264"/>
                      <a:pt x="40837" y="2385356"/>
                      <a:pt x="50800" y="2400300"/>
                    </a:cubicBezTo>
                    <a:cubicBezTo>
                      <a:pt x="58226" y="2411439"/>
                      <a:pt x="56074" y="2427261"/>
                      <a:pt x="63500" y="2438400"/>
                    </a:cubicBezTo>
                    <a:cubicBezTo>
                      <a:pt x="168568" y="2596001"/>
                      <a:pt x="43898" y="2369172"/>
                      <a:pt x="127000" y="2514600"/>
                    </a:cubicBezTo>
                    <a:cubicBezTo>
                      <a:pt x="136393" y="2531038"/>
                      <a:pt x="143007" y="2548962"/>
                      <a:pt x="152400" y="2565400"/>
                    </a:cubicBezTo>
                    <a:cubicBezTo>
                      <a:pt x="162015" y="2582226"/>
                      <a:pt x="206814" y="2645214"/>
                      <a:pt x="215900" y="2654300"/>
                    </a:cubicBezTo>
                    <a:cubicBezTo>
                      <a:pt x="226693" y="2665093"/>
                      <a:pt x="241300" y="2671233"/>
                      <a:pt x="254000" y="2679700"/>
                    </a:cubicBezTo>
                    <a:cubicBezTo>
                      <a:pt x="262467" y="2692400"/>
                      <a:pt x="268607" y="2707007"/>
                      <a:pt x="279400" y="2717800"/>
                    </a:cubicBezTo>
                    <a:cubicBezTo>
                      <a:pt x="290193" y="2728593"/>
                      <a:pt x="303848" y="2736374"/>
                      <a:pt x="317500" y="2743200"/>
                    </a:cubicBezTo>
                    <a:cubicBezTo>
                      <a:pt x="352268" y="2760584"/>
                      <a:pt x="413298" y="2764700"/>
                      <a:pt x="444500" y="2768600"/>
                    </a:cubicBezTo>
                    <a:cubicBezTo>
                      <a:pt x="482538" y="2773355"/>
                      <a:pt x="520700" y="2777067"/>
                      <a:pt x="558800" y="2781300"/>
                    </a:cubicBezTo>
                    <a:cubicBezTo>
                      <a:pt x="567267" y="2794000"/>
                      <a:pt x="582681" y="2804212"/>
                      <a:pt x="584200" y="2819400"/>
                    </a:cubicBezTo>
                    <a:cubicBezTo>
                      <a:pt x="587179" y="2849186"/>
                      <a:pt x="574998" y="2878571"/>
                      <a:pt x="571500" y="2908300"/>
                    </a:cubicBezTo>
                    <a:cubicBezTo>
                      <a:pt x="566529" y="2950553"/>
                      <a:pt x="566640" y="2993484"/>
                      <a:pt x="558800" y="3035300"/>
                    </a:cubicBezTo>
                    <a:cubicBezTo>
                      <a:pt x="553866" y="3061615"/>
                      <a:pt x="533400" y="3111500"/>
                      <a:pt x="533400" y="3111500"/>
                    </a:cubicBezTo>
                    <a:cubicBezTo>
                      <a:pt x="529167" y="3149600"/>
                      <a:pt x="526121" y="3187851"/>
                      <a:pt x="520700" y="3225800"/>
                    </a:cubicBezTo>
                    <a:cubicBezTo>
                      <a:pt x="517647" y="3247169"/>
                      <a:pt x="510384" y="3267846"/>
                      <a:pt x="508000" y="3289300"/>
                    </a:cubicBezTo>
                    <a:cubicBezTo>
                      <a:pt x="501905" y="3344158"/>
                      <a:pt x="502146" y="3399630"/>
                      <a:pt x="495300" y="3454400"/>
                    </a:cubicBezTo>
                    <a:cubicBezTo>
                      <a:pt x="493640" y="3467684"/>
                      <a:pt x="485504" y="3479432"/>
                      <a:pt x="482600" y="3492500"/>
                    </a:cubicBezTo>
                    <a:cubicBezTo>
                      <a:pt x="477014" y="3517637"/>
                      <a:pt x="474506" y="3543365"/>
                      <a:pt x="469900" y="3568700"/>
                    </a:cubicBezTo>
                    <a:cubicBezTo>
                      <a:pt x="466039" y="3589938"/>
                      <a:pt x="461433" y="3611033"/>
                      <a:pt x="457200" y="3632200"/>
                    </a:cubicBezTo>
                    <a:cubicBezTo>
                      <a:pt x="461433" y="3746500"/>
                      <a:pt x="462765" y="3860944"/>
                      <a:pt x="469900" y="3975100"/>
                    </a:cubicBezTo>
                    <a:cubicBezTo>
                      <a:pt x="471246" y="3996644"/>
                      <a:pt x="478739" y="4017362"/>
                      <a:pt x="482600" y="4038600"/>
                    </a:cubicBezTo>
                    <a:cubicBezTo>
                      <a:pt x="487206" y="4063935"/>
                      <a:pt x="489714" y="4089663"/>
                      <a:pt x="495300" y="4114800"/>
                    </a:cubicBezTo>
                    <a:cubicBezTo>
                      <a:pt x="498204" y="4127868"/>
                      <a:pt x="504322" y="4140028"/>
                      <a:pt x="508000" y="4152900"/>
                    </a:cubicBezTo>
                    <a:cubicBezTo>
                      <a:pt x="512795" y="4169683"/>
                      <a:pt x="511018" y="4189177"/>
                      <a:pt x="520700" y="4203700"/>
                    </a:cubicBezTo>
                    <a:cubicBezTo>
                      <a:pt x="545018" y="4240178"/>
                      <a:pt x="619564" y="4237781"/>
                      <a:pt x="647700" y="4241800"/>
                    </a:cubicBezTo>
                    <a:cubicBezTo>
                      <a:pt x="651933" y="4267200"/>
                      <a:pt x="658169" y="4292346"/>
                      <a:pt x="660400" y="4318000"/>
                    </a:cubicBezTo>
                    <a:cubicBezTo>
                      <a:pt x="666645" y="4389820"/>
                      <a:pt x="663776" y="4462414"/>
                      <a:pt x="673100" y="4533900"/>
                    </a:cubicBezTo>
                    <a:cubicBezTo>
                      <a:pt x="676563" y="4560449"/>
                      <a:pt x="690033" y="4584700"/>
                      <a:pt x="698500" y="4610100"/>
                    </a:cubicBezTo>
                    <a:lnTo>
                      <a:pt x="711200" y="4648200"/>
                    </a:lnTo>
                    <a:lnTo>
                      <a:pt x="723900" y="4686300"/>
                    </a:lnTo>
                    <a:cubicBezTo>
                      <a:pt x="719667" y="4715933"/>
                      <a:pt x="717931" y="4746032"/>
                      <a:pt x="711200" y="4775200"/>
                    </a:cubicBezTo>
                    <a:cubicBezTo>
                      <a:pt x="705180" y="4801288"/>
                      <a:pt x="685800" y="4851400"/>
                      <a:pt x="685800" y="4851400"/>
                    </a:cubicBezTo>
                    <a:cubicBezTo>
                      <a:pt x="681567" y="4893733"/>
                      <a:pt x="679569" y="4936350"/>
                      <a:pt x="673100" y="4978400"/>
                    </a:cubicBezTo>
                    <a:cubicBezTo>
                      <a:pt x="671064" y="4991631"/>
                      <a:pt x="673787" y="5016500"/>
                      <a:pt x="660400" y="5016500"/>
                    </a:cubicBezTo>
                    <a:cubicBezTo>
                      <a:pt x="645136" y="5016500"/>
                      <a:pt x="635000" y="4978400"/>
                      <a:pt x="635000" y="4978400"/>
                    </a:cubicBezTo>
                  </a:path>
                </a:pathLst>
              </a:custGeom>
              <a:ln w="38100">
                <a:solidFill>
                  <a:srgbClr val="1D3FE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grpSp>
          <p:nvGrpSpPr>
            <p:cNvPr id="21" name="Group 44"/>
            <p:cNvGrpSpPr/>
            <p:nvPr/>
          </p:nvGrpSpPr>
          <p:grpSpPr>
            <a:xfrm>
              <a:off x="2960661" y="2247900"/>
              <a:ext cx="5192739" cy="4761541"/>
              <a:chOff x="2960661" y="2247900"/>
              <a:chExt cx="5192739" cy="4761541"/>
            </a:xfrm>
          </p:grpSpPr>
          <p:sp>
            <p:nvSpPr>
              <p:cNvPr id="37" name="Freeform 36"/>
              <p:cNvSpPr/>
              <p:nvPr/>
            </p:nvSpPr>
            <p:spPr>
              <a:xfrm>
                <a:off x="5270500" y="2247900"/>
                <a:ext cx="2882900" cy="1219200"/>
              </a:xfrm>
              <a:custGeom>
                <a:avLst/>
                <a:gdLst>
                  <a:gd name="connsiteX0" fmla="*/ 2882900 w 2882900"/>
                  <a:gd name="connsiteY0" fmla="*/ 0 h 1219200"/>
                  <a:gd name="connsiteX1" fmla="*/ 2768600 w 2882900"/>
                  <a:gd name="connsiteY1" fmla="*/ 63500 h 1219200"/>
                  <a:gd name="connsiteX2" fmla="*/ 2679700 w 2882900"/>
                  <a:gd name="connsiteY2" fmla="*/ 165100 h 1219200"/>
                  <a:gd name="connsiteX3" fmla="*/ 2654300 w 2882900"/>
                  <a:gd name="connsiteY3" fmla="*/ 203200 h 1219200"/>
                  <a:gd name="connsiteX4" fmla="*/ 2628900 w 2882900"/>
                  <a:gd name="connsiteY4" fmla="*/ 279400 h 1219200"/>
                  <a:gd name="connsiteX5" fmla="*/ 2616200 w 2882900"/>
                  <a:gd name="connsiteY5" fmla="*/ 685800 h 1219200"/>
                  <a:gd name="connsiteX6" fmla="*/ 2603500 w 2882900"/>
                  <a:gd name="connsiteY6" fmla="*/ 1181100 h 1219200"/>
                  <a:gd name="connsiteX7" fmla="*/ 2565400 w 2882900"/>
                  <a:gd name="connsiteY7" fmla="*/ 1219200 h 1219200"/>
                  <a:gd name="connsiteX8" fmla="*/ 2476500 w 2882900"/>
                  <a:gd name="connsiteY8" fmla="*/ 1206500 h 1219200"/>
                  <a:gd name="connsiteX9" fmla="*/ 2362200 w 2882900"/>
                  <a:gd name="connsiteY9" fmla="*/ 1193800 h 1219200"/>
                  <a:gd name="connsiteX10" fmla="*/ 2311400 w 2882900"/>
                  <a:gd name="connsiteY10" fmla="*/ 1181100 h 1219200"/>
                  <a:gd name="connsiteX11" fmla="*/ 2222500 w 2882900"/>
                  <a:gd name="connsiteY11" fmla="*/ 1168400 h 1219200"/>
                  <a:gd name="connsiteX12" fmla="*/ 1993900 w 2882900"/>
                  <a:gd name="connsiteY12" fmla="*/ 1130300 h 1219200"/>
                  <a:gd name="connsiteX13" fmla="*/ 1270000 w 2882900"/>
                  <a:gd name="connsiteY13" fmla="*/ 1117600 h 1219200"/>
                  <a:gd name="connsiteX14" fmla="*/ 1003300 w 2882900"/>
                  <a:gd name="connsiteY14" fmla="*/ 1104900 h 1219200"/>
                  <a:gd name="connsiteX15" fmla="*/ 838200 w 2882900"/>
                  <a:gd name="connsiteY15" fmla="*/ 1092200 h 1219200"/>
                  <a:gd name="connsiteX16" fmla="*/ 800100 w 2882900"/>
                  <a:gd name="connsiteY16" fmla="*/ 1066800 h 1219200"/>
                  <a:gd name="connsiteX17" fmla="*/ 749300 w 2882900"/>
                  <a:gd name="connsiteY17" fmla="*/ 1003300 h 1219200"/>
                  <a:gd name="connsiteX18" fmla="*/ 736600 w 2882900"/>
                  <a:gd name="connsiteY18" fmla="*/ 965200 h 1219200"/>
                  <a:gd name="connsiteX19" fmla="*/ 698500 w 2882900"/>
                  <a:gd name="connsiteY19" fmla="*/ 939800 h 1219200"/>
                  <a:gd name="connsiteX20" fmla="*/ 584200 w 2882900"/>
                  <a:gd name="connsiteY20" fmla="*/ 838200 h 1219200"/>
                  <a:gd name="connsiteX21" fmla="*/ 520700 w 2882900"/>
                  <a:gd name="connsiteY21" fmla="*/ 774700 h 1219200"/>
                  <a:gd name="connsiteX22" fmla="*/ 495300 w 2882900"/>
                  <a:gd name="connsiteY22" fmla="*/ 736600 h 1219200"/>
                  <a:gd name="connsiteX23" fmla="*/ 419100 w 2882900"/>
                  <a:gd name="connsiteY23" fmla="*/ 673100 h 1219200"/>
                  <a:gd name="connsiteX24" fmla="*/ 355600 w 2882900"/>
                  <a:gd name="connsiteY24" fmla="*/ 609600 h 1219200"/>
                  <a:gd name="connsiteX25" fmla="*/ 330200 w 2882900"/>
                  <a:gd name="connsiteY25" fmla="*/ 571500 h 1219200"/>
                  <a:gd name="connsiteX26" fmla="*/ 292100 w 2882900"/>
                  <a:gd name="connsiteY26" fmla="*/ 546100 h 1219200"/>
                  <a:gd name="connsiteX27" fmla="*/ 215900 w 2882900"/>
                  <a:gd name="connsiteY27" fmla="*/ 482600 h 1219200"/>
                  <a:gd name="connsiteX28" fmla="*/ 101600 w 2882900"/>
                  <a:gd name="connsiteY28" fmla="*/ 469900 h 1219200"/>
                  <a:gd name="connsiteX29" fmla="*/ 0 w 2882900"/>
                  <a:gd name="connsiteY29" fmla="*/ 457200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882900" h="1219200">
                    <a:moveTo>
                      <a:pt x="2882900" y="0"/>
                    </a:moveTo>
                    <a:cubicBezTo>
                      <a:pt x="2878120" y="2390"/>
                      <a:pt x="2784604" y="45210"/>
                      <a:pt x="2768600" y="63500"/>
                    </a:cubicBezTo>
                    <a:cubicBezTo>
                      <a:pt x="2664883" y="182033"/>
                      <a:pt x="2765425" y="107950"/>
                      <a:pt x="2679700" y="165100"/>
                    </a:cubicBezTo>
                    <a:cubicBezTo>
                      <a:pt x="2671233" y="177800"/>
                      <a:pt x="2660499" y="189252"/>
                      <a:pt x="2654300" y="203200"/>
                    </a:cubicBezTo>
                    <a:cubicBezTo>
                      <a:pt x="2643426" y="227666"/>
                      <a:pt x="2628900" y="279400"/>
                      <a:pt x="2628900" y="279400"/>
                    </a:cubicBezTo>
                    <a:cubicBezTo>
                      <a:pt x="2624667" y="414867"/>
                      <a:pt x="2620016" y="550321"/>
                      <a:pt x="2616200" y="685800"/>
                    </a:cubicBezTo>
                    <a:cubicBezTo>
                      <a:pt x="2611550" y="850889"/>
                      <a:pt x="2619158" y="1016690"/>
                      <a:pt x="2603500" y="1181100"/>
                    </a:cubicBezTo>
                    <a:cubicBezTo>
                      <a:pt x="2601797" y="1198980"/>
                      <a:pt x="2578100" y="1206500"/>
                      <a:pt x="2565400" y="1219200"/>
                    </a:cubicBezTo>
                    <a:lnTo>
                      <a:pt x="2476500" y="1206500"/>
                    </a:lnTo>
                    <a:cubicBezTo>
                      <a:pt x="2438462" y="1201745"/>
                      <a:pt x="2400089" y="1199629"/>
                      <a:pt x="2362200" y="1193800"/>
                    </a:cubicBezTo>
                    <a:cubicBezTo>
                      <a:pt x="2344948" y="1191146"/>
                      <a:pt x="2328573" y="1184222"/>
                      <a:pt x="2311400" y="1181100"/>
                    </a:cubicBezTo>
                    <a:cubicBezTo>
                      <a:pt x="2281949" y="1175745"/>
                      <a:pt x="2251853" y="1174271"/>
                      <a:pt x="2222500" y="1168400"/>
                    </a:cubicBezTo>
                    <a:cubicBezTo>
                      <a:pt x="2092354" y="1142371"/>
                      <a:pt x="2140123" y="1134665"/>
                      <a:pt x="1993900" y="1130300"/>
                    </a:cubicBezTo>
                    <a:cubicBezTo>
                      <a:pt x="1752670" y="1123099"/>
                      <a:pt x="1511300" y="1121833"/>
                      <a:pt x="1270000" y="1117600"/>
                    </a:cubicBezTo>
                    <a:lnTo>
                      <a:pt x="1003300" y="1104900"/>
                    </a:lnTo>
                    <a:cubicBezTo>
                      <a:pt x="948199" y="1101659"/>
                      <a:pt x="892451" y="1102372"/>
                      <a:pt x="838200" y="1092200"/>
                    </a:cubicBezTo>
                    <a:cubicBezTo>
                      <a:pt x="823198" y="1089387"/>
                      <a:pt x="812800" y="1075267"/>
                      <a:pt x="800100" y="1066800"/>
                    </a:cubicBezTo>
                    <a:cubicBezTo>
                      <a:pt x="768178" y="971035"/>
                      <a:pt x="814952" y="1085364"/>
                      <a:pt x="749300" y="1003300"/>
                    </a:cubicBezTo>
                    <a:cubicBezTo>
                      <a:pt x="740937" y="992847"/>
                      <a:pt x="744963" y="975653"/>
                      <a:pt x="736600" y="965200"/>
                    </a:cubicBezTo>
                    <a:cubicBezTo>
                      <a:pt x="727065" y="953281"/>
                      <a:pt x="709908" y="949941"/>
                      <a:pt x="698500" y="939800"/>
                    </a:cubicBezTo>
                    <a:cubicBezTo>
                      <a:pt x="568011" y="823809"/>
                      <a:pt x="670671" y="895847"/>
                      <a:pt x="584200" y="838200"/>
                    </a:cubicBezTo>
                    <a:cubicBezTo>
                      <a:pt x="516467" y="736600"/>
                      <a:pt x="605367" y="859367"/>
                      <a:pt x="520700" y="774700"/>
                    </a:cubicBezTo>
                    <a:cubicBezTo>
                      <a:pt x="509907" y="763907"/>
                      <a:pt x="505071" y="748326"/>
                      <a:pt x="495300" y="736600"/>
                    </a:cubicBezTo>
                    <a:cubicBezTo>
                      <a:pt x="464742" y="699930"/>
                      <a:pt x="456562" y="698075"/>
                      <a:pt x="419100" y="673100"/>
                    </a:cubicBezTo>
                    <a:cubicBezTo>
                      <a:pt x="351367" y="571500"/>
                      <a:pt x="440267" y="694267"/>
                      <a:pt x="355600" y="609600"/>
                    </a:cubicBezTo>
                    <a:cubicBezTo>
                      <a:pt x="344807" y="598807"/>
                      <a:pt x="340993" y="582293"/>
                      <a:pt x="330200" y="571500"/>
                    </a:cubicBezTo>
                    <a:cubicBezTo>
                      <a:pt x="319407" y="560707"/>
                      <a:pt x="303826" y="555871"/>
                      <a:pt x="292100" y="546100"/>
                    </a:cubicBezTo>
                    <a:cubicBezTo>
                      <a:pt x="273821" y="530868"/>
                      <a:pt x="242927" y="489357"/>
                      <a:pt x="215900" y="482600"/>
                    </a:cubicBezTo>
                    <a:cubicBezTo>
                      <a:pt x="178710" y="473303"/>
                      <a:pt x="139672" y="474379"/>
                      <a:pt x="101600" y="469900"/>
                    </a:cubicBezTo>
                    <a:lnTo>
                      <a:pt x="0" y="457200"/>
                    </a:lnTo>
                  </a:path>
                </a:pathLst>
              </a:custGeom>
              <a:ln w="38100">
                <a:solidFill>
                  <a:srgbClr val="1D3FE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nvGrpSpPr>
              <p:cNvPr id="22" name="Group 42"/>
              <p:cNvGrpSpPr/>
              <p:nvPr/>
            </p:nvGrpSpPr>
            <p:grpSpPr>
              <a:xfrm>
                <a:off x="2960661" y="3543300"/>
                <a:ext cx="4913740" cy="3466141"/>
                <a:chOff x="2960661" y="3543300"/>
                <a:chExt cx="4913740" cy="3466141"/>
              </a:xfrm>
            </p:grpSpPr>
            <p:sp>
              <p:nvSpPr>
                <p:cNvPr id="40" name="Freeform 39"/>
                <p:cNvSpPr/>
                <p:nvPr/>
              </p:nvSpPr>
              <p:spPr>
                <a:xfrm>
                  <a:off x="2960661" y="3708400"/>
                  <a:ext cx="2208239" cy="3301041"/>
                </a:xfrm>
                <a:custGeom>
                  <a:avLst/>
                  <a:gdLst>
                    <a:gd name="connsiteX0" fmla="*/ 582639 w 2208239"/>
                    <a:gd name="connsiteY0" fmla="*/ 0 h 3301041"/>
                    <a:gd name="connsiteX1" fmla="*/ 569939 w 2208239"/>
                    <a:gd name="connsiteY1" fmla="*/ 76200 h 3301041"/>
                    <a:gd name="connsiteX2" fmla="*/ 544539 w 2208239"/>
                    <a:gd name="connsiteY2" fmla="*/ 165100 h 3301041"/>
                    <a:gd name="connsiteX3" fmla="*/ 557239 w 2208239"/>
                    <a:gd name="connsiteY3" fmla="*/ 406400 h 3301041"/>
                    <a:gd name="connsiteX4" fmla="*/ 506439 w 2208239"/>
                    <a:gd name="connsiteY4" fmla="*/ 1320800 h 3301041"/>
                    <a:gd name="connsiteX5" fmla="*/ 354039 w 2208239"/>
                    <a:gd name="connsiteY5" fmla="*/ 1295400 h 3301041"/>
                    <a:gd name="connsiteX6" fmla="*/ 277839 w 2208239"/>
                    <a:gd name="connsiteY6" fmla="*/ 1270000 h 3301041"/>
                    <a:gd name="connsiteX7" fmla="*/ 61939 w 2208239"/>
                    <a:gd name="connsiteY7" fmla="*/ 1282700 h 3301041"/>
                    <a:gd name="connsiteX8" fmla="*/ 49239 w 2208239"/>
                    <a:gd name="connsiteY8" fmla="*/ 1320800 h 3301041"/>
                    <a:gd name="connsiteX9" fmla="*/ 11139 w 2208239"/>
                    <a:gd name="connsiteY9" fmla="*/ 1397000 h 3301041"/>
                    <a:gd name="connsiteX10" fmla="*/ 23839 w 2208239"/>
                    <a:gd name="connsiteY10" fmla="*/ 1549400 h 3301041"/>
                    <a:gd name="connsiteX11" fmla="*/ 11139 w 2208239"/>
                    <a:gd name="connsiteY11" fmla="*/ 1625600 h 3301041"/>
                    <a:gd name="connsiteX12" fmla="*/ 23839 w 2208239"/>
                    <a:gd name="connsiteY12" fmla="*/ 1968500 h 3301041"/>
                    <a:gd name="connsiteX13" fmla="*/ 49239 w 2208239"/>
                    <a:gd name="connsiteY13" fmla="*/ 2082800 h 3301041"/>
                    <a:gd name="connsiteX14" fmla="*/ 61939 w 2208239"/>
                    <a:gd name="connsiteY14" fmla="*/ 2641600 h 3301041"/>
                    <a:gd name="connsiteX15" fmla="*/ 87339 w 2208239"/>
                    <a:gd name="connsiteY15" fmla="*/ 2768600 h 3301041"/>
                    <a:gd name="connsiteX16" fmla="*/ 100039 w 2208239"/>
                    <a:gd name="connsiteY16" fmla="*/ 2844800 h 3301041"/>
                    <a:gd name="connsiteX17" fmla="*/ 150839 w 2208239"/>
                    <a:gd name="connsiteY17" fmla="*/ 2921000 h 3301041"/>
                    <a:gd name="connsiteX18" fmla="*/ 214339 w 2208239"/>
                    <a:gd name="connsiteY18" fmla="*/ 2984500 h 3301041"/>
                    <a:gd name="connsiteX19" fmla="*/ 265139 w 2208239"/>
                    <a:gd name="connsiteY19" fmla="*/ 3035300 h 3301041"/>
                    <a:gd name="connsiteX20" fmla="*/ 303239 w 2208239"/>
                    <a:gd name="connsiteY20" fmla="*/ 3073400 h 3301041"/>
                    <a:gd name="connsiteX21" fmla="*/ 379439 w 2208239"/>
                    <a:gd name="connsiteY21" fmla="*/ 3098800 h 3301041"/>
                    <a:gd name="connsiteX22" fmla="*/ 417539 w 2208239"/>
                    <a:gd name="connsiteY22" fmla="*/ 3111500 h 3301041"/>
                    <a:gd name="connsiteX23" fmla="*/ 493739 w 2208239"/>
                    <a:gd name="connsiteY23" fmla="*/ 3149600 h 3301041"/>
                    <a:gd name="connsiteX24" fmla="*/ 595339 w 2208239"/>
                    <a:gd name="connsiteY24" fmla="*/ 3200400 h 3301041"/>
                    <a:gd name="connsiteX25" fmla="*/ 709639 w 2208239"/>
                    <a:gd name="connsiteY25" fmla="*/ 3238500 h 3301041"/>
                    <a:gd name="connsiteX26" fmla="*/ 747739 w 2208239"/>
                    <a:gd name="connsiteY26" fmla="*/ 3251200 h 3301041"/>
                    <a:gd name="connsiteX27" fmla="*/ 785839 w 2208239"/>
                    <a:gd name="connsiteY27" fmla="*/ 3276600 h 3301041"/>
                    <a:gd name="connsiteX28" fmla="*/ 1001739 w 2208239"/>
                    <a:gd name="connsiteY28" fmla="*/ 3238500 h 3301041"/>
                    <a:gd name="connsiteX29" fmla="*/ 1077939 w 2208239"/>
                    <a:gd name="connsiteY29" fmla="*/ 3225800 h 3301041"/>
                    <a:gd name="connsiteX30" fmla="*/ 1204939 w 2208239"/>
                    <a:gd name="connsiteY30" fmla="*/ 3200400 h 3301041"/>
                    <a:gd name="connsiteX31" fmla="*/ 1293839 w 2208239"/>
                    <a:gd name="connsiteY31" fmla="*/ 3187700 h 3301041"/>
                    <a:gd name="connsiteX32" fmla="*/ 1344639 w 2208239"/>
                    <a:gd name="connsiteY32" fmla="*/ 3175000 h 3301041"/>
                    <a:gd name="connsiteX33" fmla="*/ 1801839 w 2208239"/>
                    <a:gd name="connsiteY33" fmla="*/ 3162300 h 3301041"/>
                    <a:gd name="connsiteX34" fmla="*/ 2005039 w 2208239"/>
                    <a:gd name="connsiteY34" fmla="*/ 3149600 h 3301041"/>
                    <a:gd name="connsiteX35" fmla="*/ 2055839 w 2208239"/>
                    <a:gd name="connsiteY35" fmla="*/ 3136900 h 3301041"/>
                    <a:gd name="connsiteX36" fmla="*/ 2208239 w 2208239"/>
                    <a:gd name="connsiteY36" fmla="*/ 3136900 h 3301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208239" h="3301041">
                      <a:moveTo>
                        <a:pt x="582639" y="0"/>
                      </a:moveTo>
                      <a:cubicBezTo>
                        <a:pt x="578406" y="25400"/>
                        <a:pt x="574989" y="50950"/>
                        <a:pt x="569939" y="76200"/>
                      </a:cubicBezTo>
                      <a:cubicBezTo>
                        <a:pt x="561966" y="116067"/>
                        <a:pt x="556643" y="128787"/>
                        <a:pt x="544539" y="165100"/>
                      </a:cubicBezTo>
                      <a:cubicBezTo>
                        <a:pt x="548772" y="245533"/>
                        <a:pt x="557239" y="325855"/>
                        <a:pt x="557239" y="406400"/>
                      </a:cubicBezTo>
                      <a:cubicBezTo>
                        <a:pt x="557239" y="1302050"/>
                        <a:pt x="790463" y="1131451"/>
                        <a:pt x="506439" y="1320800"/>
                      </a:cubicBezTo>
                      <a:cubicBezTo>
                        <a:pt x="434399" y="1311795"/>
                        <a:pt x="413976" y="1313381"/>
                        <a:pt x="354039" y="1295400"/>
                      </a:cubicBezTo>
                      <a:cubicBezTo>
                        <a:pt x="328394" y="1287707"/>
                        <a:pt x="277839" y="1270000"/>
                        <a:pt x="277839" y="1270000"/>
                      </a:cubicBezTo>
                      <a:cubicBezTo>
                        <a:pt x="205872" y="1274233"/>
                        <a:pt x="132313" y="1267061"/>
                        <a:pt x="61939" y="1282700"/>
                      </a:cubicBezTo>
                      <a:cubicBezTo>
                        <a:pt x="48871" y="1285604"/>
                        <a:pt x="55226" y="1308826"/>
                        <a:pt x="49239" y="1320800"/>
                      </a:cubicBezTo>
                      <a:cubicBezTo>
                        <a:pt x="0" y="1419277"/>
                        <a:pt x="43061" y="1301235"/>
                        <a:pt x="11139" y="1397000"/>
                      </a:cubicBezTo>
                      <a:cubicBezTo>
                        <a:pt x="15372" y="1447800"/>
                        <a:pt x="23839" y="1498424"/>
                        <a:pt x="23839" y="1549400"/>
                      </a:cubicBezTo>
                      <a:cubicBezTo>
                        <a:pt x="23839" y="1575150"/>
                        <a:pt x="11139" y="1599850"/>
                        <a:pt x="11139" y="1625600"/>
                      </a:cubicBezTo>
                      <a:cubicBezTo>
                        <a:pt x="11139" y="1739978"/>
                        <a:pt x="16704" y="1854344"/>
                        <a:pt x="23839" y="1968500"/>
                      </a:cubicBezTo>
                      <a:cubicBezTo>
                        <a:pt x="25183" y="1989997"/>
                        <a:pt x="43254" y="2058862"/>
                        <a:pt x="49239" y="2082800"/>
                      </a:cubicBezTo>
                      <a:cubicBezTo>
                        <a:pt x="53472" y="2269067"/>
                        <a:pt x="54492" y="2455434"/>
                        <a:pt x="61939" y="2641600"/>
                      </a:cubicBezTo>
                      <a:cubicBezTo>
                        <a:pt x="64115" y="2695999"/>
                        <a:pt x="77472" y="2719266"/>
                        <a:pt x="87339" y="2768600"/>
                      </a:cubicBezTo>
                      <a:cubicBezTo>
                        <a:pt x="92389" y="2793850"/>
                        <a:pt x="90135" y="2821030"/>
                        <a:pt x="100039" y="2844800"/>
                      </a:cubicBezTo>
                      <a:cubicBezTo>
                        <a:pt x="111780" y="2872979"/>
                        <a:pt x="133906" y="2895600"/>
                        <a:pt x="150839" y="2921000"/>
                      </a:cubicBezTo>
                      <a:cubicBezTo>
                        <a:pt x="184706" y="2971800"/>
                        <a:pt x="163539" y="2950633"/>
                        <a:pt x="214339" y="2984500"/>
                      </a:cubicBezTo>
                      <a:cubicBezTo>
                        <a:pt x="238529" y="3057071"/>
                        <a:pt x="207082" y="2996595"/>
                        <a:pt x="265139" y="3035300"/>
                      </a:cubicBezTo>
                      <a:cubicBezTo>
                        <a:pt x="280083" y="3045263"/>
                        <a:pt x="287539" y="3064678"/>
                        <a:pt x="303239" y="3073400"/>
                      </a:cubicBezTo>
                      <a:cubicBezTo>
                        <a:pt x="326644" y="3086403"/>
                        <a:pt x="354039" y="3090333"/>
                        <a:pt x="379439" y="3098800"/>
                      </a:cubicBezTo>
                      <a:cubicBezTo>
                        <a:pt x="392139" y="3103033"/>
                        <a:pt x="406400" y="3104074"/>
                        <a:pt x="417539" y="3111500"/>
                      </a:cubicBezTo>
                      <a:cubicBezTo>
                        <a:pt x="526728" y="3184293"/>
                        <a:pt x="388579" y="3097020"/>
                        <a:pt x="493739" y="3149600"/>
                      </a:cubicBezTo>
                      <a:cubicBezTo>
                        <a:pt x="606690" y="3206075"/>
                        <a:pt x="434202" y="3141805"/>
                        <a:pt x="595339" y="3200400"/>
                      </a:cubicBezTo>
                      <a:lnTo>
                        <a:pt x="709639" y="3238500"/>
                      </a:lnTo>
                      <a:cubicBezTo>
                        <a:pt x="722339" y="3242733"/>
                        <a:pt x="736600" y="3243774"/>
                        <a:pt x="747739" y="3251200"/>
                      </a:cubicBezTo>
                      <a:lnTo>
                        <a:pt x="785839" y="3276600"/>
                      </a:lnTo>
                      <a:cubicBezTo>
                        <a:pt x="1069253" y="3236112"/>
                        <a:pt x="626492" y="3301041"/>
                        <a:pt x="1001739" y="3238500"/>
                      </a:cubicBezTo>
                      <a:cubicBezTo>
                        <a:pt x="1027139" y="3234267"/>
                        <a:pt x="1052630" y="3230545"/>
                        <a:pt x="1077939" y="3225800"/>
                      </a:cubicBezTo>
                      <a:cubicBezTo>
                        <a:pt x="1120371" y="3217844"/>
                        <a:pt x="1162201" y="3206505"/>
                        <a:pt x="1204939" y="3200400"/>
                      </a:cubicBezTo>
                      <a:cubicBezTo>
                        <a:pt x="1234572" y="3196167"/>
                        <a:pt x="1264388" y="3193055"/>
                        <a:pt x="1293839" y="3187700"/>
                      </a:cubicBezTo>
                      <a:cubicBezTo>
                        <a:pt x="1311012" y="3184578"/>
                        <a:pt x="1327206" y="3175872"/>
                        <a:pt x="1344639" y="3175000"/>
                      </a:cubicBezTo>
                      <a:cubicBezTo>
                        <a:pt x="1496908" y="3167387"/>
                        <a:pt x="1649439" y="3166533"/>
                        <a:pt x="1801839" y="3162300"/>
                      </a:cubicBezTo>
                      <a:cubicBezTo>
                        <a:pt x="1869572" y="3158067"/>
                        <a:pt x="1937510" y="3156353"/>
                        <a:pt x="2005039" y="3149600"/>
                      </a:cubicBezTo>
                      <a:cubicBezTo>
                        <a:pt x="2022407" y="3147863"/>
                        <a:pt x="2038419" y="3137989"/>
                        <a:pt x="2055839" y="3136900"/>
                      </a:cubicBezTo>
                      <a:cubicBezTo>
                        <a:pt x="2106540" y="3133731"/>
                        <a:pt x="2157439" y="3136900"/>
                        <a:pt x="2208239" y="3136900"/>
                      </a:cubicBezTo>
                    </a:path>
                  </a:pathLst>
                </a:custGeom>
                <a:ln w="38100">
                  <a:solidFill>
                    <a:srgbClr val="1D3FE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1" name="Freeform 40"/>
                <p:cNvSpPr/>
                <p:nvPr/>
              </p:nvSpPr>
              <p:spPr>
                <a:xfrm>
                  <a:off x="6959600" y="3543300"/>
                  <a:ext cx="914801" cy="3200400"/>
                </a:xfrm>
                <a:custGeom>
                  <a:avLst/>
                  <a:gdLst>
                    <a:gd name="connsiteX0" fmla="*/ 0 w 914801"/>
                    <a:gd name="connsiteY0" fmla="*/ 3200400 h 3200400"/>
                    <a:gd name="connsiteX1" fmla="*/ 673100 w 914801"/>
                    <a:gd name="connsiteY1" fmla="*/ 3187700 h 3200400"/>
                    <a:gd name="connsiteX2" fmla="*/ 838200 w 914801"/>
                    <a:gd name="connsiteY2" fmla="*/ 3175000 h 3200400"/>
                    <a:gd name="connsiteX3" fmla="*/ 876300 w 914801"/>
                    <a:gd name="connsiteY3" fmla="*/ 3162300 h 3200400"/>
                    <a:gd name="connsiteX4" fmla="*/ 914400 w 914801"/>
                    <a:gd name="connsiteY4" fmla="*/ 3009900 h 3200400"/>
                    <a:gd name="connsiteX5" fmla="*/ 901700 w 914801"/>
                    <a:gd name="connsiteY5" fmla="*/ 2895600 h 3200400"/>
                    <a:gd name="connsiteX6" fmla="*/ 863600 w 914801"/>
                    <a:gd name="connsiteY6" fmla="*/ 2870200 h 3200400"/>
                    <a:gd name="connsiteX7" fmla="*/ 850900 w 914801"/>
                    <a:gd name="connsiteY7" fmla="*/ 2806700 h 3200400"/>
                    <a:gd name="connsiteX8" fmla="*/ 787400 w 914801"/>
                    <a:gd name="connsiteY8" fmla="*/ 2730500 h 3200400"/>
                    <a:gd name="connsiteX9" fmla="*/ 774700 w 914801"/>
                    <a:gd name="connsiteY9" fmla="*/ 2692400 h 3200400"/>
                    <a:gd name="connsiteX10" fmla="*/ 800100 w 914801"/>
                    <a:gd name="connsiteY10" fmla="*/ 2578100 h 3200400"/>
                    <a:gd name="connsiteX11" fmla="*/ 850900 w 914801"/>
                    <a:gd name="connsiteY11" fmla="*/ 2501900 h 3200400"/>
                    <a:gd name="connsiteX12" fmla="*/ 876300 w 914801"/>
                    <a:gd name="connsiteY12" fmla="*/ 2463800 h 3200400"/>
                    <a:gd name="connsiteX13" fmla="*/ 889000 w 914801"/>
                    <a:gd name="connsiteY13" fmla="*/ 2425700 h 3200400"/>
                    <a:gd name="connsiteX14" fmla="*/ 901700 w 914801"/>
                    <a:gd name="connsiteY14" fmla="*/ 2324100 h 3200400"/>
                    <a:gd name="connsiteX15" fmla="*/ 876300 w 914801"/>
                    <a:gd name="connsiteY15" fmla="*/ 1993900 h 3200400"/>
                    <a:gd name="connsiteX16" fmla="*/ 863600 w 914801"/>
                    <a:gd name="connsiteY16" fmla="*/ 1244600 h 3200400"/>
                    <a:gd name="connsiteX17" fmla="*/ 850900 w 914801"/>
                    <a:gd name="connsiteY17" fmla="*/ 1206500 h 3200400"/>
                    <a:gd name="connsiteX18" fmla="*/ 749300 w 914801"/>
                    <a:gd name="connsiteY18" fmla="*/ 1117600 h 3200400"/>
                    <a:gd name="connsiteX19" fmla="*/ 711200 w 914801"/>
                    <a:gd name="connsiteY19" fmla="*/ 1092200 h 3200400"/>
                    <a:gd name="connsiteX20" fmla="*/ 635000 w 914801"/>
                    <a:gd name="connsiteY20" fmla="*/ 1066800 h 3200400"/>
                    <a:gd name="connsiteX21" fmla="*/ 596900 w 914801"/>
                    <a:gd name="connsiteY21" fmla="*/ 1054100 h 3200400"/>
                    <a:gd name="connsiteX22" fmla="*/ 533400 w 914801"/>
                    <a:gd name="connsiteY22" fmla="*/ 977900 h 3200400"/>
                    <a:gd name="connsiteX23" fmla="*/ 546100 w 914801"/>
                    <a:gd name="connsiteY23" fmla="*/ 698500 h 3200400"/>
                    <a:gd name="connsiteX24" fmla="*/ 571500 w 914801"/>
                    <a:gd name="connsiteY24" fmla="*/ 558800 h 3200400"/>
                    <a:gd name="connsiteX25" fmla="*/ 558800 w 914801"/>
                    <a:gd name="connsiteY25" fmla="*/ 330200 h 3200400"/>
                    <a:gd name="connsiteX26" fmla="*/ 546100 w 914801"/>
                    <a:gd name="connsiteY26" fmla="*/ 292100 h 3200400"/>
                    <a:gd name="connsiteX27" fmla="*/ 520700 w 914801"/>
                    <a:gd name="connsiteY27" fmla="*/ 114300 h 3200400"/>
                    <a:gd name="connsiteX28" fmla="*/ 457200 w 914801"/>
                    <a:gd name="connsiteY28" fmla="*/ 0 h 3200400"/>
                    <a:gd name="connsiteX29" fmla="*/ 444500 w 914801"/>
                    <a:gd name="connsiteY29"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801" h="3200400">
                      <a:moveTo>
                        <a:pt x="0" y="3200400"/>
                      </a:moveTo>
                      <a:cubicBezTo>
                        <a:pt x="296333" y="3126317"/>
                        <a:pt x="12797" y="3187700"/>
                        <a:pt x="673100" y="3187700"/>
                      </a:cubicBezTo>
                      <a:cubicBezTo>
                        <a:pt x="728296" y="3187700"/>
                        <a:pt x="783167" y="3179233"/>
                        <a:pt x="838200" y="3175000"/>
                      </a:cubicBezTo>
                      <a:cubicBezTo>
                        <a:pt x="850900" y="3170767"/>
                        <a:pt x="868519" y="3173193"/>
                        <a:pt x="876300" y="3162300"/>
                      </a:cubicBezTo>
                      <a:cubicBezTo>
                        <a:pt x="898176" y="3131674"/>
                        <a:pt x="908519" y="3045183"/>
                        <a:pt x="914400" y="3009900"/>
                      </a:cubicBezTo>
                      <a:cubicBezTo>
                        <a:pt x="910167" y="2971800"/>
                        <a:pt x="914801" y="2931626"/>
                        <a:pt x="901700" y="2895600"/>
                      </a:cubicBezTo>
                      <a:cubicBezTo>
                        <a:pt x="896484" y="2881255"/>
                        <a:pt x="871173" y="2883452"/>
                        <a:pt x="863600" y="2870200"/>
                      </a:cubicBezTo>
                      <a:cubicBezTo>
                        <a:pt x="852890" y="2851458"/>
                        <a:pt x="858479" y="2826911"/>
                        <a:pt x="850900" y="2806700"/>
                      </a:cubicBezTo>
                      <a:cubicBezTo>
                        <a:pt x="840291" y="2778410"/>
                        <a:pt x="807165" y="2750265"/>
                        <a:pt x="787400" y="2730500"/>
                      </a:cubicBezTo>
                      <a:cubicBezTo>
                        <a:pt x="783167" y="2717800"/>
                        <a:pt x="774700" y="2705787"/>
                        <a:pt x="774700" y="2692400"/>
                      </a:cubicBezTo>
                      <a:cubicBezTo>
                        <a:pt x="774700" y="2677927"/>
                        <a:pt x="787004" y="2601674"/>
                        <a:pt x="800100" y="2578100"/>
                      </a:cubicBezTo>
                      <a:cubicBezTo>
                        <a:pt x="814925" y="2551415"/>
                        <a:pt x="833967" y="2527300"/>
                        <a:pt x="850900" y="2501900"/>
                      </a:cubicBezTo>
                      <a:cubicBezTo>
                        <a:pt x="859367" y="2489200"/>
                        <a:pt x="871473" y="2478280"/>
                        <a:pt x="876300" y="2463800"/>
                      </a:cubicBezTo>
                      <a:lnTo>
                        <a:pt x="889000" y="2425700"/>
                      </a:lnTo>
                      <a:cubicBezTo>
                        <a:pt x="893233" y="2391833"/>
                        <a:pt x="902703" y="2358215"/>
                        <a:pt x="901700" y="2324100"/>
                      </a:cubicBezTo>
                      <a:cubicBezTo>
                        <a:pt x="898455" y="2213756"/>
                        <a:pt x="876300" y="1993900"/>
                        <a:pt x="876300" y="1993900"/>
                      </a:cubicBezTo>
                      <a:cubicBezTo>
                        <a:pt x="872067" y="1744133"/>
                        <a:pt x="871654" y="1494273"/>
                        <a:pt x="863600" y="1244600"/>
                      </a:cubicBezTo>
                      <a:cubicBezTo>
                        <a:pt x="863168" y="1231220"/>
                        <a:pt x="856887" y="1218474"/>
                        <a:pt x="850900" y="1206500"/>
                      </a:cubicBezTo>
                      <a:cubicBezTo>
                        <a:pt x="824442" y="1153583"/>
                        <a:pt x="806450" y="1155700"/>
                        <a:pt x="749300" y="1117600"/>
                      </a:cubicBezTo>
                      <a:cubicBezTo>
                        <a:pt x="736600" y="1109133"/>
                        <a:pt x="725680" y="1097027"/>
                        <a:pt x="711200" y="1092200"/>
                      </a:cubicBezTo>
                      <a:lnTo>
                        <a:pt x="635000" y="1066800"/>
                      </a:lnTo>
                      <a:lnTo>
                        <a:pt x="596900" y="1054100"/>
                      </a:lnTo>
                      <a:cubicBezTo>
                        <a:pt x="588751" y="1045951"/>
                        <a:pt x="534137" y="996318"/>
                        <a:pt x="533400" y="977900"/>
                      </a:cubicBezTo>
                      <a:cubicBezTo>
                        <a:pt x="529674" y="884745"/>
                        <a:pt x="539458" y="791493"/>
                        <a:pt x="546100" y="698500"/>
                      </a:cubicBezTo>
                      <a:cubicBezTo>
                        <a:pt x="547905" y="673224"/>
                        <a:pt x="565857" y="587013"/>
                        <a:pt x="571500" y="558800"/>
                      </a:cubicBezTo>
                      <a:cubicBezTo>
                        <a:pt x="567267" y="482600"/>
                        <a:pt x="566036" y="406174"/>
                        <a:pt x="558800" y="330200"/>
                      </a:cubicBezTo>
                      <a:cubicBezTo>
                        <a:pt x="557531" y="316873"/>
                        <a:pt x="548136" y="305331"/>
                        <a:pt x="546100" y="292100"/>
                      </a:cubicBezTo>
                      <a:cubicBezTo>
                        <a:pt x="524171" y="149564"/>
                        <a:pt x="546792" y="205623"/>
                        <a:pt x="520700" y="114300"/>
                      </a:cubicBezTo>
                      <a:cubicBezTo>
                        <a:pt x="512483" y="85540"/>
                        <a:pt x="483190" y="0"/>
                        <a:pt x="457200" y="0"/>
                      </a:cubicBezTo>
                      <a:lnTo>
                        <a:pt x="444500" y="0"/>
                      </a:lnTo>
                    </a:path>
                  </a:pathLst>
                </a:custGeom>
                <a:ln w="38100">
                  <a:solidFill>
                    <a:srgbClr val="1D3FE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grpSp>
      </p:grpSp>
      <p:sp>
        <p:nvSpPr>
          <p:cNvPr id="47" name="Rectangle 46"/>
          <p:cNvSpPr/>
          <p:nvPr/>
        </p:nvSpPr>
        <p:spPr>
          <a:xfrm>
            <a:off x="-2" y="6164253"/>
            <a:ext cx="6152868" cy="692498"/>
          </a:xfrm>
          <a:prstGeom prst="rect">
            <a:avLst/>
          </a:prstGeom>
          <a:solidFill>
            <a:schemeClr val="bg1"/>
          </a:solidFill>
        </p:spPr>
        <p:txBody>
          <a:bodyPr wrap="square" lIns="76197" tIns="38098" rIns="76197" bIns="38098">
            <a:spAutoFit/>
          </a:bodyPr>
          <a:lstStyle/>
          <a:p>
            <a:r>
              <a:rPr lang="en-US" altLang="zh-CN" sz="2000" dirty="0">
                <a:solidFill>
                  <a:srgbClr val="1D3FE9"/>
                </a:solidFill>
              </a:rPr>
              <a:t>Mining interesting locations, travel sequences, and travel experts from user-generated travel routes</a:t>
            </a:r>
            <a:endParaRPr lang="zh-CN" altLang="en-US" sz="2000" dirty="0">
              <a:solidFill>
                <a:srgbClr val="1D3FE9"/>
              </a:solidFill>
            </a:endParaRPr>
          </a:p>
        </p:txBody>
      </p:sp>
    </p:spTree>
    <p:extLst>
      <p:ext uri="{BB962C8B-B14F-4D97-AF65-F5344CB8AC3E}">
        <p14:creationId xmlns:p14="http://schemas.microsoft.com/office/powerpoint/2010/main" val="2440775671"/>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down)">
                                      <p:cBhvr>
                                        <p:cTn id="7" dur="500"/>
                                        <p:tgtEl>
                                          <p:spTgt spid="2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wipe(down)">
                                      <p:cBhvr>
                                        <p:cTn id="11" dur="500"/>
                                        <p:tgtEl>
                                          <p:spTgt spid="29"/>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down)">
                                      <p:cBhvr>
                                        <p:cTn id="15" dur="500"/>
                                        <p:tgtEl>
                                          <p:spTgt spid="19"/>
                                        </p:tgtEl>
                                      </p:cBhvr>
                                    </p:animEffect>
                                  </p:childTnLst>
                                </p:cTn>
                              </p:par>
                            </p:childTnLst>
                          </p:cTn>
                        </p:par>
                        <p:par>
                          <p:cTn id="16" fill="hold">
                            <p:stCondLst>
                              <p:cond delay="1500"/>
                            </p:stCondLst>
                            <p:childTnLst>
                              <p:par>
                                <p:cTn id="17" presetID="10" presetClass="exit" presetSubtype="0" fill="hold" nodeType="afterEffect">
                                  <p:stCondLst>
                                    <p:cond delay="1000"/>
                                  </p:stCondLst>
                                  <p:childTnLst>
                                    <p:animEffect transition="out" filter="fade">
                                      <p:cBhvr>
                                        <p:cTn id="18" dur="2000"/>
                                        <p:tgtEl>
                                          <p:spTgt spid="19"/>
                                        </p:tgtEl>
                                      </p:cBhvr>
                                    </p:animEffect>
                                    <p:set>
                                      <p:cBhvr>
                                        <p:cTn id="19" dur="1" fill="hold">
                                          <p:stCondLst>
                                            <p:cond delay="1999"/>
                                          </p:stCondLst>
                                        </p:cTn>
                                        <p:tgtEl>
                                          <p:spTgt spid="19"/>
                                        </p:tgtEl>
                                        <p:attrNameLst>
                                          <p:attrName>style.visibility</p:attrName>
                                        </p:attrNameLst>
                                      </p:cBhvr>
                                      <p:to>
                                        <p:strVal val="hidden"/>
                                      </p:to>
                                    </p:set>
                                  </p:childTnLst>
                                </p:cTn>
                              </p:par>
                              <p:par>
                                <p:cTn id="20" presetID="10" presetClass="exit" presetSubtype="0" fill="hold" grpId="1" nodeType="withEffect">
                                  <p:stCondLst>
                                    <p:cond delay="0"/>
                                  </p:stCondLst>
                                  <p:childTnLst>
                                    <p:animEffect transition="out" filter="fade">
                                      <p:cBhvr>
                                        <p:cTn id="21" dur="2000"/>
                                        <p:tgtEl>
                                          <p:spTgt spid="28"/>
                                        </p:tgtEl>
                                      </p:cBhvr>
                                    </p:animEffect>
                                    <p:set>
                                      <p:cBhvr>
                                        <p:cTn id="22" dur="1" fill="hold">
                                          <p:stCondLst>
                                            <p:cond delay="1999"/>
                                          </p:stCondLst>
                                        </p:cTn>
                                        <p:tgtEl>
                                          <p:spTgt spid="28"/>
                                        </p:tgtEl>
                                        <p:attrNameLst>
                                          <p:attrName>style.visibility</p:attrName>
                                        </p:attrNameLst>
                                      </p:cBhvr>
                                      <p:to>
                                        <p:strVal val="hidden"/>
                                      </p:to>
                                    </p:set>
                                  </p:childTnLst>
                                </p:cTn>
                              </p:par>
                              <p:par>
                                <p:cTn id="23" presetID="10" presetClass="exit" presetSubtype="0" fill="hold" grpId="1" nodeType="withEffect">
                                  <p:stCondLst>
                                    <p:cond delay="0"/>
                                  </p:stCondLst>
                                  <p:childTnLst>
                                    <p:animEffect transition="out" filter="fade">
                                      <p:cBhvr>
                                        <p:cTn id="24" dur="2000"/>
                                        <p:tgtEl>
                                          <p:spTgt spid="29"/>
                                        </p:tgtEl>
                                      </p:cBhvr>
                                    </p:animEffect>
                                    <p:set>
                                      <p:cBhvr>
                                        <p:cTn id="25" dur="1" fill="hold">
                                          <p:stCondLst>
                                            <p:cond delay="1999"/>
                                          </p:stCondLst>
                                        </p:cTn>
                                        <p:tgtEl>
                                          <p:spTgt spid="29"/>
                                        </p:tgtEl>
                                        <p:attrNameLst>
                                          <p:attrName>style.visibility</p:attrName>
                                        </p:attrNameLst>
                                      </p:cBhvr>
                                      <p:to>
                                        <p:strVal val="hidden"/>
                                      </p:to>
                                    </p:set>
                                  </p:childTnLst>
                                </p:cTn>
                              </p:par>
                            </p:childTnLst>
                          </p:cTn>
                        </p:par>
                        <p:par>
                          <p:cTn id="26" fill="hold">
                            <p:stCondLst>
                              <p:cond delay="4500"/>
                            </p:stCondLst>
                            <p:childTnLst>
                              <p:par>
                                <p:cTn id="27" presetID="23" presetClass="entr" presetSubtype="16"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childTnLst>
                                </p:cTn>
                              </p:par>
                            </p:childTnLst>
                          </p:cTn>
                        </p:par>
                        <p:par>
                          <p:cTn id="31" fill="hold">
                            <p:stCondLst>
                              <p:cond delay="5000"/>
                            </p:stCondLst>
                            <p:childTnLst>
                              <p:par>
                                <p:cTn id="32" presetID="23" presetClass="entr" presetSubtype="16" fill="hold" nodeType="after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p:cTn id="34" dur="500" fill="hold"/>
                                        <p:tgtEl>
                                          <p:spTgt spid="7"/>
                                        </p:tgtEl>
                                        <p:attrNameLst>
                                          <p:attrName>ppt_w</p:attrName>
                                        </p:attrNameLst>
                                      </p:cBhvr>
                                      <p:tavLst>
                                        <p:tav tm="0">
                                          <p:val>
                                            <p:fltVal val="0"/>
                                          </p:val>
                                        </p:tav>
                                        <p:tav tm="100000">
                                          <p:val>
                                            <p:strVal val="#ppt_w"/>
                                          </p:val>
                                        </p:tav>
                                      </p:tavLst>
                                    </p:anim>
                                    <p:anim calcmode="lin" valueType="num">
                                      <p:cBhvr>
                                        <p:cTn id="35" dur="500" fill="hold"/>
                                        <p:tgtEl>
                                          <p:spTgt spid="7"/>
                                        </p:tgtEl>
                                        <p:attrNameLst>
                                          <p:attrName>ppt_h</p:attrName>
                                        </p:attrNameLst>
                                      </p:cBhvr>
                                      <p:tavLst>
                                        <p:tav tm="0">
                                          <p:val>
                                            <p:fltVal val="0"/>
                                          </p:val>
                                        </p:tav>
                                        <p:tav tm="100000">
                                          <p:val>
                                            <p:strVal val="#ppt_h"/>
                                          </p:val>
                                        </p:tav>
                                      </p:tavLst>
                                    </p:anim>
                                  </p:childTnLst>
                                </p:cTn>
                              </p:par>
                            </p:childTnLst>
                          </p:cTn>
                        </p:par>
                        <p:par>
                          <p:cTn id="36" fill="hold">
                            <p:stCondLst>
                              <p:cond delay="5500"/>
                            </p:stCondLst>
                            <p:childTnLst>
                              <p:par>
                                <p:cTn id="37" presetID="23" presetClass="entr" presetSubtype="16"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p:cTn id="39" dur="500" fill="hold"/>
                                        <p:tgtEl>
                                          <p:spTgt spid="12"/>
                                        </p:tgtEl>
                                        <p:attrNameLst>
                                          <p:attrName>ppt_w</p:attrName>
                                        </p:attrNameLst>
                                      </p:cBhvr>
                                      <p:tavLst>
                                        <p:tav tm="0">
                                          <p:val>
                                            <p:fltVal val="0"/>
                                          </p:val>
                                        </p:tav>
                                        <p:tav tm="100000">
                                          <p:val>
                                            <p:strVal val="#ppt_w"/>
                                          </p:val>
                                        </p:tav>
                                      </p:tavLst>
                                    </p:anim>
                                    <p:anim calcmode="lin" valueType="num">
                                      <p:cBhvr>
                                        <p:cTn id="40" dur="500" fill="hold"/>
                                        <p:tgtEl>
                                          <p:spTgt spid="12"/>
                                        </p:tgtEl>
                                        <p:attrNameLst>
                                          <p:attrName>ppt_h</p:attrName>
                                        </p:attrNameLst>
                                      </p:cBhvr>
                                      <p:tavLst>
                                        <p:tav tm="0">
                                          <p:val>
                                            <p:fltVal val="0"/>
                                          </p:val>
                                        </p:tav>
                                        <p:tav tm="100000">
                                          <p:val>
                                            <p:strVal val="#ppt_h"/>
                                          </p:val>
                                        </p:tav>
                                      </p:tavLst>
                                    </p:anim>
                                  </p:childTnLst>
                                </p:cTn>
                              </p:par>
                              <p:par>
                                <p:cTn id="41" presetID="23" presetClass="entr" presetSubtype="16" fill="hold" nodeType="with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p:cTn id="43" dur="500" fill="hold"/>
                                        <p:tgtEl>
                                          <p:spTgt spid="13"/>
                                        </p:tgtEl>
                                        <p:attrNameLst>
                                          <p:attrName>ppt_w</p:attrName>
                                        </p:attrNameLst>
                                      </p:cBhvr>
                                      <p:tavLst>
                                        <p:tav tm="0">
                                          <p:val>
                                            <p:fltVal val="0"/>
                                          </p:val>
                                        </p:tav>
                                        <p:tav tm="100000">
                                          <p:val>
                                            <p:strVal val="#ppt_w"/>
                                          </p:val>
                                        </p:tav>
                                      </p:tavLst>
                                    </p:anim>
                                    <p:anim calcmode="lin" valueType="num">
                                      <p:cBhvr>
                                        <p:cTn id="44" dur="500" fill="hold"/>
                                        <p:tgtEl>
                                          <p:spTgt spid="13"/>
                                        </p:tgtEl>
                                        <p:attrNameLst>
                                          <p:attrName>ppt_h</p:attrName>
                                        </p:attrNameLst>
                                      </p:cBhvr>
                                      <p:tavLst>
                                        <p:tav tm="0">
                                          <p:val>
                                            <p:fltVal val="0"/>
                                          </p:val>
                                        </p:tav>
                                        <p:tav tm="100000">
                                          <p:val>
                                            <p:strVal val="#ppt_h"/>
                                          </p:val>
                                        </p:tav>
                                      </p:tavLst>
                                    </p:anim>
                                  </p:childTnLst>
                                </p:cTn>
                              </p:par>
                            </p:childTnLst>
                          </p:cTn>
                        </p:par>
                        <p:par>
                          <p:cTn id="45" fill="hold">
                            <p:stCondLst>
                              <p:cond delay="6000"/>
                            </p:stCondLst>
                            <p:childTnLst>
                              <p:par>
                                <p:cTn id="46" presetID="10" presetClass="entr" presetSubtype="0" fill="hold" nodeType="after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fade">
                                      <p:cBhvr>
                                        <p:cTn id="48" dur="500"/>
                                        <p:tgtEl>
                                          <p:spTgt spid="15"/>
                                        </p:tgtEl>
                                      </p:cBhvr>
                                    </p:animEffect>
                                  </p:childTnLst>
                                </p:cTn>
                              </p:par>
                            </p:childTnLst>
                          </p:cTn>
                        </p:par>
                        <p:par>
                          <p:cTn id="49" fill="hold">
                            <p:stCondLst>
                              <p:cond delay="6500"/>
                            </p:stCondLst>
                            <p:childTnLst>
                              <p:par>
                                <p:cTn id="50" presetID="4" presetClass="entr" presetSubtype="16" fill="hold" nodeType="afterEffect">
                                  <p:stCondLst>
                                    <p:cond delay="1000"/>
                                  </p:stCondLst>
                                  <p:childTnLst>
                                    <p:set>
                                      <p:cBhvr>
                                        <p:cTn id="51" dur="1" fill="hold">
                                          <p:stCondLst>
                                            <p:cond delay="0"/>
                                          </p:stCondLst>
                                        </p:cTn>
                                        <p:tgtEl>
                                          <p:spTgt spid="16"/>
                                        </p:tgtEl>
                                        <p:attrNameLst>
                                          <p:attrName>style.visibility</p:attrName>
                                        </p:attrNameLst>
                                      </p:cBhvr>
                                      <p:to>
                                        <p:strVal val="visible"/>
                                      </p:to>
                                    </p:set>
                                    <p:animEffect transition="in" filter="box(in)">
                                      <p:cBhvr>
                                        <p:cTn id="52" dur="1000"/>
                                        <p:tgtEl>
                                          <p:spTgt spid="16"/>
                                        </p:tgtEl>
                                      </p:cBhvr>
                                    </p:animEffect>
                                  </p:childTnLst>
                                </p:cTn>
                              </p:par>
                            </p:childTnLst>
                          </p:cTn>
                        </p:par>
                        <p:par>
                          <p:cTn id="53" fill="hold">
                            <p:stCondLst>
                              <p:cond delay="8500"/>
                            </p:stCondLst>
                            <p:childTnLst>
                              <p:par>
                                <p:cTn id="54" presetID="4" presetClass="entr" presetSubtype="16"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box(in)">
                                      <p:cBhvr>
                                        <p:cTn id="56" dur="1000"/>
                                        <p:tgtEl>
                                          <p:spTgt spid="18"/>
                                        </p:tgtEl>
                                      </p:cBhvr>
                                    </p:animEffect>
                                  </p:childTnLst>
                                </p:cTn>
                              </p:par>
                            </p:childTnLst>
                          </p:cTn>
                        </p:par>
                        <p:par>
                          <p:cTn id="57" fill="hold">
                            <p:stCondLst>
                              <p:cond delay="9500"/>
                            </p:stCondLst>
                            <p:childTnLst>
                              <p:par>
                                <p:cTn id="58" presetID="23" presetClass="entr" presetSubtype="16" fill="hold" nodeType="afterEffect">
                                  <p:stCondLst>
                                    <p:cond delay="0"/>
                                  </p:stCondLst>
                                  <p:childTnLst>
                                    <p:set>
                                      <p:cBhvr>
                                        <p:cTn id="59" dur="1" fill="hold">
                                          <p:stCondLst>
                                            <p:cond delay="0"/>
                                          </p:stCondLst>
                                        </p:cTn>
                                        <p:tgtEl>
                                          <p:spTgt spid="1028"/>
                                        </p:tgtEl>
                                        <p:attrNameLst>
                                          <p:attrName>style.visibility</p:attrName>
                                        </p:attrNameLst>
                                      </p:cBhvr>
                                      <p:to>
                                        <p:strVal val="visible"/>
                                      </p:to>
                                    </p:set>
                                    <p:anim calcmode="lin" valueType="num">
                                      <p:cBhvr>
                                        <p:cTn id="60" dur="500" fill="hold"/>
                                        <p:tgtEl>
                                          <p:spTgt spid="1028"/>
                                        </p:tgtEl>
                                        <p:attrNameLst>
                                          <p:attrName>ppt_w</p:attrName>
                                        </p:attrNameLst>
                                      </p:cBhvr>
                                      <p:tavLst>
                                        <p:tav tm="0">
                                          <p:val>
                                            <p:fltVal val="0"/>
                                          </p:val>
                                        </p:tav>
                                        <p:tav tm="100000">
                                          <p:val>
                                            <p:strVal val="#ppt_w"/>
                                          </p:val>
                                        </p:tav>
                                      </p:tavLst>
                                    </p:anim>
                                    <p:anim calcmode="lin" valueType="num">
                                      <p:cBhvr>
                                        <p:cTn id="61" dur="500" fill="hold"/>
                                        <p:tgtEl>
                                          <p:spTgt spid="1028"/>
                                        </p:tgtEl>
                                        <p:attrNameLst>
                                          <p:attrName>ppt_h</p:attrName>
                                        </p:attrNameLst>
                                      </p:cBhvr>
                                      <p:tavLst>
                                        <p:tav tm="0">
                                          <p:val>
                                            <p:fltVal val="0"/>
                                          </p:val>
                                        </p:tav>
                                        <p:tav tm="100000">
                                          <p:val>
                                            <p:strVal val="#ppt_h"/>
                                          </p:val>
                                        </p:tav>
                                      </p:tavLst>
                                    </p:anim>
                                  </p:childTnLst>
                                </p:cTn>
                              </p:par>
                            </p:childTnLst>
                          </p:cTn>
                        </p:par>
                        <p:par>
                          <p:cTn id="62" fill="hold">
                            <p:stCondLst>
                              <p:cond delay="10000"/>
                            </p:stCondLst>
                            <p:childTnLst>
                              <p:par>
                                <p:cTn id="63" presetID="23" presetClass="entr" presetSubtype="16" fill="hold" nodeType="afterEffect">
                                  <p:stCondLst>
                                    <p:cond delay="0"/>
                                  </p:stCondLst>
                                  <p:childTnLst>
                                    <p:set>
                                      <p:cBhvr>
                                        <p:cTn id="64" dur="1" fill="hold">
                                          <p:stCondLst>
                                            <p:cond delay="0"/>
                                          </p:stCondLst>
                                        </p:cTn>
                                        <p:tgtEl>
                                          <p:spTgt spid="1029"/>
                                        </p:tgtEl>
                                        <p:attrNameLst>
                                          <p:attrName>style.visibility</p:attrName>
                                        </p:attrNameLst>
                                      </p:cBhvr>
                                      <p:to>
                                        <p:strVal val="visible"/>
                                      </p:to>
                                    </p:set>
                                    <p:anim calcmode="lin" valueType="num">
                                      <p:cBhvr>
                                        <p:cTn id="65" dur="500" fill="hold"/>
                                        <p:tgtEl>
                                          <p:spTgt spid="1029"/>
                                        </p:tgtEl>
                                        <p:attrNameLst>
                                          <p:attrName>ppt_w</p:attrName>
                                        </p:attrNameLst>
                                      </p:cBhvr>
                                      <p:tavLst>
                                        <p:tav tm="0">
                                          <p:val>
                                            <p:fltVal val="0"/>
                                          </p:val>
                                        </p:tav>
                                        <p:tav tm="100000">
                                          <p:val>
                                            <p:strVal val="#ppt_w"/>
                                          </p:val>
                                        </p:tav>
                                      </p:tavLst>
                                    </p:anim>
                                    <p:anim calcmode="lin" valueType="num">
                                      <p:cBhvr>
                                        <p:cTn id="66" dur="500" fill="hold"/>
                                        <p:tgtEl>
                                          <p:spTgt spid="1029"/>
                                        </p:tgtEl>
                                        <p:attrNameLst>
                                          <p:attrName>ppt_h</p:attrName>
                                        </p:attrNameLst>
                                      </p:cBhvr>
                                      <p:tavLst>
                                        <p:tav tm="0">
                                          <p:val>
                                            <p:fltVal val="0"/>
                                          </p:val>
                                        </p:tav>
                                        <p:tav tm="100000">
                                          <p:val>
                                            <p:strVal val="#ppt_h"/>
                                          </p:val>
                                        </p:tav>
                                      </p:tavLst>
                                    </p:anim>
                                  </p:childTnLst>
                                </p:cTn>
                              </p:par>
                            </p:childTnLst>
                          </p:cTn>
                        </p:par>
                        <p:par>
                          <p:cTn id="67" fill="hold">
                            <p:stCondLst>
                              <p:cond delay="10500"/>
                            </p:stCondLst>
                            <p:childTnLst>
                              <p:par>
                                <p:cTn id="68" presetID="23" presetClass="entr" presetSubtype="16" fill="hold" nodeType="afterEffect">
                                  <p:stCondLst>
                                    <p:cond delay="0"/>
                                  </p:stCondLst>
                                  <p:childTnLst>
                                    <p:set>
                                      <p:cBhvr>
                                        <p:cTn id="69" dur="1" fill="hold">
                                          <p:stCondLst>
                                            <p:cond delay="0"/>
                                          </p:stCondLst>
                                        </p:cTn>
                                        <p:tgtEl>
                                          <p:spTgt spid="1027"/>
                                        </p:tgtEl>
                                        <p:attrNameLst>
                                          <p:attrName>style.visibility</p:attrName>
                                        </p:attrNameLst>
                                      </p:cBhvr>
                                      <p:to>
                                        <p:strVal val="visible"/>
                                      </p:to>
                                    </p:set>
                                    <p:anim calcmode="lin" valueType="num">
                                      <p:cBhvr>
                                        <p:cTn id="70" dur="500" fill="hold"/>
                                        <p:tgtEl>
                                          <p:spTgt spid="1027"/>
                                        </p:tgtEl>
                                        <p:attrNameLst>
                                          <p:attrName>ppt_w</p:attrName>
                                        </p:attrNameLst>
                                      </p:cBhvr>
                                      <p:tavLst>
                                        <p:tav tm="0">
                                          <p:val>
                                            <p:fltVal val="0"/>
                                          </p:val>
                                        </p:tav>
                                        <p:tav tm="100000">
                                          <p:val>
                                            <p:strVal val="#ppt_w"/>
                                          </p:val>
                                        </p:tav>
                                      </p:tavLst>
                                    </p:anim>
                                    <p:anim calcmode="lin" valueType="num">
                                      <p:cBhvr>
                                        <p:cTn id="71" dur="500" fill="hold"/>
                                        <p:tgtEl>
                                          <p:spTgt spid="102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8" grpId="1" animBg="1"/>
      <p:bldP spid="29" grpId="0" animBg="1"/>
      <p:bldP spid="29"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29</a:t>
            </a:fld>
            <a:endParaRPr lang="en-US" dirty="0">
              <a:solidFill>
                <a:prstClr val="black">
                  <a:tint val="75000"/>
                </a:prstClr>
              </a:solidFill>
              <a:latin typeface="Calibri"/>
            </a:endParaRPr>
          </a:p>
        </p:txBody>
      </p:sp>
      <p:grpSp>
        <p:nvGrpSpPr>
          <p:cNvPr id="123" name="Group 122"/>
          <p:cNvGrpSpPr/>
          <p:nvPr/>
        </p:nvGrpSpPr>
        <p:grpSpPr>
          <a:xfrm>
            <a:off x="269483" y="4078670"/>
            <a:ext cx="4040605" cy="2312116"/>
            <a:chOff x="323380" y="4894404"/>
            <a:chExt cx="4848726" cy="2774539"/>
          </a:xfrm>
        </p:grpSpPr>
        <p:pic>
          <p:nvPicPr>
            <p:cNvPr id="8" name="Picture 4"/>
            <p:cNvPicPr>
              <a:picLocks noChangeAspect="1" noChangeArrowheads="1"/>
            </p:cNvPicPr>
            <p:nvPr/>
          </p:nvPicPr>
          <p:blipFill>
            <a:blip r:embed="rId2">
              <a:grayscl/>
            </a:blip>
            <a:srcRect/>
            <a:stretch>
              <a:fillRect/>
            </a:stretch>
          </p:blipFill>
          <p:spPr bwMode="auto">
            <a:xfrm>
              <a:off x="947011" y="4898414"/>
              <a:ext cx="358852" cy="472488"/>
            </a:xfrm>
            <a:prstGeom prst="rect">
              <a:avLst/>
            </a:prstGeom>
            <a:noFill/>
            <a:ln w="9525">
              <a:noFill/>
              <a:miter lim="800000"/>
              <a:headEnd/>
              <a:tailEnd/>
            </a:ln>
            <a:effectLst/>
          </p:spPr>
        </p:pic>
        <p:pic>
          <p:nvPicPr>
            <p:cNvPr id="9" name="Picture 4"/>
            <p:cNvPicPr>
              <a:picLocks noChangeAspect="1" noChangeArrowheads="1"/>
            </p:cNvPicPr>
            <p:nvPr/>
          </p:nvPicPr>
          <p:blipFill>
            <a:blip r:embed="rId2">
              <a:grayscl/>
            </a:blip>
            <a:srcRect/>
            <a:stretch>
              <a:fillRect/>
            </a:stretch>
          </p:blipFill>
          <p:spPr bwMode="auto">
            <a:xfrm>
              <a:off x="1809283" y="4894404"/>
              <a:ext cx="358852" cy="472488"/>
            </a:xfrm>
            <a:prstGeom prst="rect">
              <a:avLst/>
            </a:prstGeom>
            <a:noFill/>
            <a:ln w="9525">
              <a:noFill/>
              <a:miter lim="800000"/>
              <a:headEnd/>
              <a:tailEnd/>
            </a:ln>
            <a:effectLst/>
          </p:spPr>
        </p:pic>
        <p:pic>
          <p:nvPicPr>
            <p:cNvPr id="10" name="Picture 4"/>
            <p:cNvPicPr>
              <a:picLocks noChangeAspect="1" noChangeArrowheads="1"/>
            </p:cNvPicPr>
            <p:nvPr/>
          </p:nvPicPr>
          <p:blipFill>
            <a:blip r:embed="rId2"/>
            <a:srcRect/>
            <a:stretch>
              <a:fillRect/>
            </a:stretch>
          </p:blipFill>
          <p:spPr bwMode="auto">
            <a:xfrm>
              <a:off x="2699620" y="4906438"/>
              <a:ext cx="358852" cy="472488"/>
            </a:xfrm>
            <a:prstGeom prst="rect">
              <a:avLst/>
            </a:prstGeom>
            <a:noFill/>
            <a:ln w="9525">
              <a:noFill/>
              <a:miter lim="800000"/>
              <a:headEnd/>
              <a:tailEnd/>
            </a:ln>
            <a:effectLst/>
          </p:spPr>
        </p:pic>
        <p:pic>
          <p:nvPicPr>
            <p:cNvPr id="11" name="Picture 4"/>
            <p:cNvPicPr>
              <a:picLocks noChangeAspect="1" noChangeArrowheads="1"/>
            </p:cNvPicPr>
            <p:nvPr/>
          </p:nvPicPr>
          <p:blipFill>
            <a:blip r:embed="rId2">
              <a:grayscl/>
            </a:blip>
            <a:srcRect/>
            <a:stretch>
              <a:fillRect/>
            </a:stretch>
          </p:blipFill>
          <p:spPr bwMode="auto">
            <a:xfrm>
              <a:off x="3517770" y="4906435"/>
              <a:ext cx="358852" cy="472488"/>
            </a:xfrm>
            <a:prstGeom prst="rect">
              <a:avLst/>
            </a:prstGeom>
            <a:noFill/>
            <a:ln w="9525">
              <a:noFill/>
              <a:miter lim="800000"/>
              <a:headEnd/>
              <a:tailEnd/>
            </a:ln>
            <a:effectLst/>
          </p:spPr>
        </p:pic>
        <p:pic>
          <p:nvPicPr>
            <p:cNvPr id="12" name="Picture 4"/>
            <p:cNvPicPr>
              <a:picLocks noChangeAspect="1" noChangeArrowheads="1"/>
            </p:cNvPicPr>
            <p:nvPr/>
          </p:nvPicPr>
          <p:blipFill>
            <a:blip r:embed="rId2">
              <a:grayscl/>
            </a:blip>
            <a:srcRect/>
            <a:stretch>
              <a:fillRect/>
            </a:stretch>
          </p:blipFill>
          <p:spPr bwMode="auto">
            <a:xfrm>
              <a:off x="4347952" y="4930502"/>
              <a:ext cx="358852" cy="472488"/>
            </a:xfrm>
            <a:prstGeom prst="rect">
              <a:avLst/>
            </a:prstGeom>
            <a:noFill/>
            <a:ln w="9525">
              <a:noFill/>
              <a:miter lim="800000"/>
              <a:headEnd/>
              <a:tailEnd/>
            </a:ln>
            <a:effectLst/>
          </p:spPr>
        </p:pic>
        <p:sp>
          <p:nvSpPr>
            <p:cNvPr id="14" name="Trapezoid 13"/>
            <p:cNvSpPr/>
            <p:nvPr/>
          </p:nvSpPr>
          <p:spPr>
            <a:xfrm>
              <a:off x="323380" y="5924364"/>
              <a:ext cx="4848726" cy="1744579"/>
            </a:xfrm>
            <a:prstGeom prst="trapezoid">
              <a:avLst>
                <a:gd name="adj" fmla="val 38386"/>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2171231" y="6213126"/>
              <a:ext cx="553452" cy="204537"/>
            </a:xfrm>
            <a:prstGeom prst="ellipse">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1685965" y="6654277"/>
              <a:ext cx="533400" cy="3048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2"/>
            <p:cNvSpPr/>
            <p:nvPr/>
          </p:nvSpPr>
          <p:spPr>
            <a:xfrm>
              <a:off x="2484050" y="7211744"/>
              <a:ext cx="685800" cy="336885"/>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3702750" y="6080777"/>
              <a:ext cx="565484" cy="2286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3891754" y="6983147"/>
              <a:ext cx="685800" cy="348916"/>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2832974" y="6562039"/>
              <a:ext cx="685800" cy="312821"/>
            </a:xfrm>
            <a:prstGeom prst="ellipse">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815671" y="7191692"/>
              <a:ext cx="533400" cy="304800"/>
            </a:xfrm>
            <a:prstGeom prst="ellipse">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1192661" y="6088793"/>
              <a:ext cx="533400" cy="172452"/>
            </a:xfrm>
            <a:prstGeom prst="ellipse">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3" name="Group 82"/>
          <p:cNvGrpSpPr/>
          <p:nvPr/>
        </p:nvGrpSpPr>
        <p:grpSpPr>
          <a:xfrm>
            <a:off x="1784375" y="4482438"/>
            <a:ext cx="1542448" cy="1685002"/>
            <a:chOff x="2141250" y="5378926"/>
            <a:chExt cx="1850937" cy="2022002"/>
          </a:xfrm>
        </p:grpSpPr>
        <p:cxnSp>
          <p:nvCxnSpPr>
            <p:cNvPr id="29" name="Straight Arrow Connector 28"/>
            <p:cNvCxnSpPr>
              <a:stCxn id="10" idx="2"/>
              <a:endCxn id="17" idx="7"/>
            </p:cNvCxnSpPr>
            <p:nvPr/>
          </p:nvCxnSpPr>
          <p:spPr>
            <a:xfrm rot="5400000">
              <a:off x="1850154" y="5670022"/>
              <a:ext cx="1319988" cy="737796"/>
            </a:xfrm>
            <a:prstGeom prst="straightConnector1">
              <a:avLst/>
            </a:prstGeom>
            <a:ln w="28575">
              <a:solidFill>
                <a:srgbClr val="1D3FE9"/>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0" idx="2"/>
              <a:endCxn id="20" idx="1"/>
            </p:cNvCxnSpPr>
            <p:nvPr/>
          </p:nvCxnSpPr>
          <p:spPr>
            <a:xfrm rot="16200000" flipH="1">
              <a:off x="2607957" y="5664528"/>
              <a:ext cx="1655319" cy="1113141"/>
            </a:xfrm>
            <a:prstGeom prst="straightConnector1">
              <a:avLst/>
            </a:prstGeom>
            <a:ln w="28575">
              <a:solidFill>
                <a:srgbClr val="1D3FE9"/>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rot="5400000">
              <a:off x="1804432" y="6326313"/>
              <a:ext cx="1965758" cy="183472"/>
            </a:xfrm>
            <a:prstGeom prst="straightConnector1">
              <a:avLst/>
            </a:prstGeom>
            <a:ln w="28575">
              <a:solidFill>
                <a:srgbClr val="1D3FE9"/>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10" idx="2"/>
              <a:endCxn id="19" idx="1"/>
            </p:cNvCxnSpPr>
            <p:nvPr/>
          </p:nvCxnSpPr>
          <p:spPr>
            <a:xfrm rot="16200000" flipH="1">
              <a:off x="2964640" y="5307845"/>
              <a:ext cx="735329" cy="906517"/>
            </a:xfrm>
            <a:prstGeom prst="straightConnector1">
              <a:avLst/>
            </a:prstGeom>
            <a:ln w="28575">
              <a:solidFill>
                <a:srgbClr val="1D3FE9"/>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124" name="Group 123"/>
          <p:cNvGrpSpPr/>
          <p:nvPr/>
        </p:nvGrpSpPr>
        <p:grpSpPr>
          <a:xfrm>
            <a:off x="4659968" y="4073205"/>
            <a:ext cx="4040605" cy="2312116"/>
            <a:chOff x="5591962" y="4887846"/>
            <a:chExt cx="4848726" cy="2774539"/>
          </a:xfrm>
        </p:grpSpPr>
        <p:pic>
          <p:nvPicPr>
            <p:cNvPr id="46" name="Picture 4"/>
            <p:cNvPicPr>
              <a:picLocks noChangeAspect="1" noChangeArrowheads="1"/>
            </p:cNvPicPr>
            <p:nvPr/>
          </p:nvPicPr>
          <p:blipFill>
            <a:blip r:embed="rId2">
              <a:grayscl/>
            </a:blip>
            <a:srcRect/>
            <a:stretch>
              <a:fillRect/>
            </a:stretch>
          </p:blipFill>
          <p:spPr bwMode="auto">
            <a:xfrm>
              <a:off x="6215593" y="4891856"/>
              <a:ext cx="358852" cy="472488"/>
            </a:xfrm>
            <a:prstGeom prst="rect">
              <a:avLst/>
            </a:prstGeom>
            <a:noFill/>
            <a:ln w="9525">
              <a:noFill/>
              <a:miter lim="800000"/>
              <a:headEnd/>
              <a:tailEnd/>
            </a:ln>
            <a:effectLst/>
          </p:spPr>
        </p:pic>
        <p:pic>
          <p:nvPicPr>
            <p:cNvPr id="47" name="Picture 4"/>
            <p:cNvPicPr>
              <a:picLocks noChangeAspect="1" noChangeArrowheads="1"/>
            </p:cNvPicPr>
            <p:nvPr/>
          </p:nvPicPr>
          <p:blipFill>
            <a:blip r:embed="rId2"/>
            <a:srcRect/>
            <a:stretch>
              <a:fillRect/>
            </a:stretch>
          </p:blipFill>
          <p:spPr bwMode="auto">
            <a:xfrm>
              <a:off x="7077865" y="4887846"/>
              <a:ext cx="358852" cy="472488"/>
            </a:xfrm>
            <a:prstGeom prst="rect">
              <a:avLst/>
            </a:prstGeom>
            <a:noFill/>
            <a:ln w="9525">
              <a:noFill/>
              <a:miter lim="800000"/>
              <a:headEnd/>
              <a:tailEnd/>
            </a:ln>
            <a:effectLst/>
          </p:spPr>
        </p:pic>
        <p:pic>
          <p:nvPicPr>
            <p:cNvPr id="48" name="Picture 4"/>
            <p:cNvPicPr>
              <a:picLocks noChangeAspect="1" noChangeArrowheads="1"/>
            </p:cNvPicPr>
            <p:nvPr/>
          </p:nvPicPr>
          <p:blipFill>
            <a:blip r:embed="rId2"/>
            <a:srcRect/>
            <a:stretch>
              <a:fillRect/>
            </a:stretch>
          </p:blipFill>
          <p:spPr bwMode="auto">
            <a:xfrm>
              <a:off x="7968202" y="4899880"/>
              <a:ext cx="358852" cy="472488"/>
            </a:xfrm>
            <a:prstGeom prst="rect">
              <a:avLst/>
            </a:prstGeom>
            <a:noFill/>
            <a:ln w="9525">
              <a:noFill/>
              <a:miter lim="800000"/>
              <a:headEnd/>
              <a:tailEnd/>
            </a:ln>
            <a:effectLst/>
          </p:spPr>
        </p:pic>
        <p:pic>
          <p:nvPicPr>
            <p:cNvPr id="49" name="Picture 4"/>
            <p:cNvPicPr>
              <a:picLocks noChangeAspect="1" noChangeArrowheads="1"/>
            </p:cNvPicPr>
            <p:nvPr/>
          </p:nvPicPr>
          <p:blipFill>
            <a:blip r:embed="rId2">
              <a:grayscl/>
            </a:blip>
            <a:srcRect/>
            <a:stretch>
              <a:fillRect/>
            </a:stretch>
          </p:blipFill>
          <p:spPr bwMode="auto">
            <a:xfrm>
              <a:off x="8786352" y="4899877"/>
              <a:ext cx="358852" cy="472488"/>
            </a:xfrm>
            <a:prstGeom prst="rect">
              <a:avLst/>
            </a:prstGeom>
            <a:noFill/>
            <a:ln w="9525">
              <a:noFill/>
              <a:miter lim="800000"/>
              <a:headEnd/>
              <a:tailEnd/>
            </a:ln>
            <a:effectLst/>
          </p:spPr>
        </p:pic>
        <p:pic>
          <p:nvPicPr>
            <p:cNvPr id="50" name="Picture 4"/>
            <p:cNvPicPr>
              <a:picLocks noChangeAspect="1" noChangeArrowheads="1"/>
            </p:cNvPicPr>
            <p:nvPr/>
          </p:nvPicPr>
          <p:blipFill>
            <a:blip r:embed="rId2"/>
            <a:srcRect/>
            <a:stretch>
              <a:fillRect/>
            </a:stretch>
          </p:blipFill>
          <p:spPr bwMode="auto">
            <a:xfrm>
              <a:off x="9616534" y="4923944"/>
              <a:ext cx="358852" cy="472488"/>
            </a:xfrm>
            <a:prstGeom prst="rect">
              <a:avLst/>
            </a:prstGeom>
            <a:noFill/>
            <a:ln w="9525">
              <a:noFill/>
              <a:miter lim="800000"/>
              <a:headEnd/>
              <a:tailEnd/>
            </a:ln>
            <a:effectLst/>
          </p:spPr>
        </p:pic>
        <p:sp>
          <p:nvSpPr>
            <p:cNvPr id="52" name="Trapezoid 51"/>
            <p:cNvSpPr/>
            <p:nvPr/>
          </p:nvSpPr>
          <p:spPr>
            <a:xfrm>
              <a:off x="5591962" y="5917806"/>
              <a:ext cx="4848726" cy="1744579"/>
            </a:xfrm>
            <a:prstGeom prst="trapezoid">
              <a:avLst>
                <a:gd name="adj" fmla="val 38386"/>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7439813" y="6206568"/>
              <a:ext cx="553452" cy="204537"/>
            </a:xfrm>
            <a:prstGeom prst="ellipse">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6954547" y="6647719"/>
              <a:ext cx="533400" cy="304800"/>
            </a:xfrm>
            <a:prstGeom prst="ellipse">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12"/>
            <p:cNvSpPr/>
            <p:nvPr/>
          </p:nvSpPr>
          <p:spPr>
            <a:xfrm>
              <a:off x="7752632" y="7205186"/>
              <a:ext cx="685800" cy="336885"/>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8971332" y="6074219"/>
              <a:ext cx="565484" cy="228600"/>
            </a:xfrm>
            <a:prstGeom prst="ellipse">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9160336" y="6976589"/>
              <a:ext cx="685800" cy="348916"/>
            </a:xfrm>
            <a:prstGeom prst="ellipse">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8101556" y="6555481"/>
              <a:ext cx="685800" cy="312821"/>
            </a:xfrm>
            <a:prstGeom prst="ellipse">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6084253" y="7185134"/>
              <a:ext cx="533400" cy="304800"/>
            </a:xfrm>
            <a:prstGeom prst="ellipse">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6461243" y="6082235"/>
              <a:ext cx="533400" cy="172452"/>
            </a:xfrm>
            <a:prstGeom prst="ellipse">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p:cNvGrpSpPr/>
          <p:nvPr/>
        </p:nvGrpSpPr>
        <p:grpSpPr>
          <a:xfrm>
            <a:off x="6084026" y="4471326"/>
            <a:ext cx="2067179" cy="1608883"/>
            <a:chOff x="7300831" y="5365591"/>
            <a:chExt cx="2480615" cy="1930660"/>
          </a:xfrm>
        </p:grpSpPr>
        <p:cxnSp>
          <p:nvCxnSpPr>
            <p:cNvPr id="66" name="Straight Arrow Connector 65"/>
            <p:cNvCxnSpPr/>
            <p:nvPr/>
          </p:nvCxnSpPr>
          <p:spPr>
            <a:xfrm rot="16200000" flipH="1">
              <a:off x="6651625" y="6051269"/>
              <a:ext cx="1894188" cy="595775"/>
            </a:xfrm>
            <a:prstGeom prst="straightConnector1">
              <a:avLst/>
            </a:prstGeom>
            <a:ln w="28575">
              <a:solidFill>
                <a:srgbClr val="1D3FE9"/>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rot="5400000">
              <a:off x="7205172" y="6318973"/>
              <a:ext cx="1832818" cy="52095"/>
            </a:xfrm>
            <a:prstGeom prst="straightConnector1">
              <a:avLst/>
            </a:prstGeom>
            <a:ln w="28575">
              <a:solidFill>
                <a:srgbClr val="1D3FE9"/>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p:nvPr/>
          </p:nvCxnSpPr>
          <p:spPr>
            <a:xfrm rot="5400000">
              <a:off x="8123421" y="5565656"/>
              <a:ext cx="1858090" cy="1457960"/>
            </a:xfrm>
            <a:prstGeom prst="straightConnector1">
              <a:avLst/>
            </a:prstGeom>
            <a:ln w="28575">
              <a:solidFill>
                <a:srgbClr val="1D3FE9"/>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84" name="Group 83"/>
          <p:cNvGrpSpPr/>
          <p:nvPr/>
        </p:nvGrpSpPr>
        <p:grpSpPr>
          <a:xfrm>
            <a:off x="3147595" y="990467"/>
            <a:ext cx="3133161" cy="423822"/>
            <a:chOff x="1266317" y="3397644"/>
            <a:chExt cx="3759793" cy="508586"/>
          </a:xfrm>
        </p:grpSpPr>
        <p:pic>
          <p:nvPicPr>
            <p:cNvPr id="85" name="Picture 4"/>
            <p:cNvPicPr>
              <a:picLocks noChangeAspect="1" noChangeArrowheads="1"/>
            </p:cNvPicPr>
            <p:nvPr/>
          </p:nvPicPr>
          <p:blipFill>
            <a:blip r:embed="rId2"/>
            <a:srcRect/>
            <a:stretch>
              <a:fillRect/>
            </a:stretch>
          </p:blipFill>
          <p:spPr bwMode="auto">
            <a:xfrm>
              <a:off x="1266317" y="3401654"/>
              <a:ext cx="358852" cy="472488"/>
            </a:xfrm>
            <a:prstGeom prst="rect">
              <a:avLst/>
            </a:prstGeom>
            <a:noFill/>
            <a:ln w="9525">
              <a:noFill/>
              <a:miter lim="800000"/>
              <a:headEnd/>
              <a:tailEnd/>
            </a:ln>
            <a:effectLst/>
          </p:spPr>
        </p:pic>
        <p:pic>
          <p:nvPicPr>
            <p:cNvPr id="86" name="Picture 4"/>
            <p:cNvPicPr>
              <a:picLocks noChangeAspect="1" noChangeArrowheads="1"/>
            </p:cNvPicPr>
            <p:nvPr/>
          </p:nvPicPr>
          <p:blipFill>
            <a:blip r:embed="rId2"/>
            <a:srcRect/>
            <a:stretch>
              <a:fillRect/>
            </a:stretch>
          </p:blipFill>
          <p:spPr bwMode="auto">
            <a:xfrm>
              <a:off x="2128589" y="3397644"/>
              <a:ext cx="358852" cy="472488"/>
            </a:xfrm>
            <a:prstGeom prst="rect">
              <a:avLst/>
            </a:prstGeom>
            <a:noFill/>
            <a:ln w="9525">
              <a:noFill/>
              <a:miter lim="800000"/>
              <a:headEnd/>
              <a:tailEnd/>
            </a:ln>
            <a:effectLst/>
          </p:spPr>
        </p:pic>
        <p:pic>
          <p:nvPicPr>
            <p:cNvPr id="87" name="Picture 4"/>
            <p:cNvPicPr>
              <a:picLocks noChangeAspect="1" noChangeArrowheads="1"/>
            </p:cNvPicPr>
            <p:nvPr/>
          </p:nvPicPr>
          <p:blipFill>
            <a:blip r:embed="rId2"/>
            <a:srcRect/>
            <a:stretch>
              <a:fillRect/>
            </a:stretch>
          </p:blipFill>
          <p:spPr bwMode="auto">
            <a:xfrm>
              <a:off x="3018926" y="3409678"/>
              <a:ext cx="358852" cy="472488"/>
            </a:xfrm>
            <a:prstGeom prst="rect">
              <a:avLst/>
            </a:prstGeom>
            <a:noFill/>
            <a:ln w="9525">
              <a:noFill/>
              <a:miter lim="800000"/>
              <a:headEnd/>
              <a:tailEnd/>
            </a:ln>
            <a:effectLst/>
          </p:spPr>
        </p:pic>
        <p:pic>
          <p:nvPicPr>
            <p:cNvPr id="88" name="Picture 4"/>
            <p:cNvPicPr>
              <a:picLocks noChangeAspect="1" noChangeArrowheads="1"/>
            </p:cNvPicPr>
            <p:nvPr/>
          </p:nvPicPr>
          <p:blipFill>
            <a:blip r:embed="rId2"/>
            <a:srcRect/>
            <a:stretch>
              <a:fillRect/>
            </a:stretch>
          </p:blipFill>
          <p:spPr bwMode="auto">
            <a:xfrm>
              <a:off x="3837076" y="3409675"/>
              <a:ext cx="358852" cy="472488"/>
            </a:xfrm>
            <a:prstGeom prst="rect">
              <a:avLst/>
            </a:prstGeom>
            <a:noFill/>
            <a:ln w="9525">
              <a:noFill/>
              <a:miter lim="800000"/>
              <a:headEnd/>
              <a:tailEnd/>
            </a:ln>
            <a:effectLst/>
          </p:spPr>
        </p:pic>
        <p:pic>
          <p:nvPicPr>
            <p:cNvPr id="89" name="Picture 4"/>
            <p:cNvPicPr>
              <a:picLocks noChangeAspect="1" noChangeArrowheads="1"/>
            </p:cNvPicPr>
            <p:nvPr/>
          </p:nvPicPr>
          <p:blipFill>
            <a:blip r:embed="rId2"/>
            <a:srcRect/>
            <a:stretch>
              <a:fillRect/>
            </a:stretch>
          </p:blipFill>
          <p:spPr bwMode="auto">
            <a:xfrm>
              <a:off x="4667258" y="3433742"/>
              <a:ext cx="358852" cy="472488"/>
            </a:xfrm>
            <a:prstGeom prst="rect">
              <a:avLst/>
            </a:prstGeom>
            <a:noFill/>
            <a:ln w="9525">
              <a:noFill/>
              <a:miter lim="800000"/>
              <a:headEnd/>
              <a:tailEnd/>
            </a:ln>
            <a:effectLst/>
          </p:spPr>
        </p:pic>
      </p:grpSp>
      <p:grpSp>
        <p:nvGrpSpPr>
          <p:cNvPr id="90" name="Group 89"/>
          <p:cNvGrpSpPr/>
          <p:nvPr/>
        </p:nvGrpSpPr>
        <p:grpSpPr>
          <a:xfrm>
            <a:off x="2627902" y="1848768"/>
            <a:ext cx="4040605" cy="1453816"/>
            <a:chOff x="642687" y="4427604"/>
            <a:chExt cx="4848726" cy="1744579"/>
          </a:xfrm>
        </p:grpSpPr>
        <p:sp>
          <p:nvSpPr>
            <p:cNvPr id="91" name="Trapezoid 90"/>
            <p:cNvSpPr/>
            <p:nvPr/>
          </p:nvSpPr>
          <p:spPr>
            <a:xfrm>
              <a:off x="642687" y="4427604"/>
              <a:ext cx="4848726" cy="1744579"/>
            </a:xfrm>
            <a:prstGeom prst="trapezoid">
              <a:avLst>
                <a:gd name="adj" fmla="val 38386"/>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4"/>
            <p:cNvGrpSpPr/>
            <p:nvPr/>
          </p:nvGrpSpPr>
          <p:grpSpPr>
            <a:xfrm>
              <a:off x="1134978" y="4584017"/>
              <a:ext cx="3761883" cy="1467852"/>
              <a:chOff x="1134978" y="4584017"/>
              <a:chExt cx="3761883" cy="1467852"/>
            </a:xfrm>
            <a:solidFill>
              <a:srgbClr val="FFFFCC"/>
            </a:solidFill>
          </p:grpSpPr>
          <p:sp>
            <p:nvSpPr>
              <p:cNvPr id="93" name="Oval 92"/>
              <p:cNvSpPr/>
              <p:nvPr/>
            </p:nvSpPr>
            <p:spPr>
              <a:xfrm>
                <a:off x="2490538" y="4716366"/>
                <a:ext cx="553452" cy="204537"/>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a:off x="2005272" y="5157517"/>
                <a:ext cx="533400" cy="304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12"/>
              <p:cNvSpPr/>
              <p:nvPr/>
            </p:nvSpPr>
            <p:spPr>
              <a:xfrm>
                <a:off x="2803357" y="5714984"/>
                <a:ext cx="685800" cy="336885"/>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p:cNvSpPr/>
              <p:nvPr/>
            </p:nvSpPr>
            <p:spPr>
              <a:xfrm>
                <a:off x="4022057" y="4584017"/>
                <a:ext cx="565484" cy="2286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p:nvPr/>
            </p:nvSpPr>
            <p:spPr>
              <a:xfrm>
                <a:off x="4211061" y="5486387"/>
                <a:ext cx="685800" cy="348916"/>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p:cNvSpPr/>
              <p:nvPr/>
            </p:nvSpPr>
            <p:spPr>
              <a:xfrm>
                <a:off x="3152281" y="5065279"/>
                <a:ext cx="685800" cy="312821"/>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p:cNvSpPr/>
              <p:nvPr/>
            </p:nvSpPr>
            <p:spPr>
              <a:xfrm>
                <a:off x="1134978" y="5694932"/>
                <a:ext cx="533400" cy="304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p:nvPr/>
            </p:nvSpPr>
            <p:spPr>
              <a:xfrm>
                <a:off x="1511968" y="4592033"/>
                <a:ext cx="533400" cy="172452"/>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3103241" y="1372661"/>
            <a:ext cx="3027993" cy="1624811"/>
            <a:chOff x="1213094" y="4301459"/>
            <a:chExt cx="3633591" cy="1949773"/>
          </a:xfrm>
        </p:grpSpPr>
        <p:cxnSp>
          <p:nvCxnSpPr>
            <p:cNvPr id="102" name="Straight Arrow Connector 101"/>
            <p:cNvCxnSpPr>
              <a:stCxn id="88" idx="2"/>
              <a:endCxn id="98" idx="0"/>
            </p:cNvCxnSpPr>
            <p:nvPr/>
          </p:nvCxnSpPr>
          <p:spPr>
            <a:xfrm rot="5400000">
              <a:off x="3164283" y="4644388"/>
              <a:ext cx="1183116" cy="521322"/>
            </a:xfrm>
            <a:prstGeom prst="straightConnector1">
              <a:avLst/>
            </a:prstGeom>
            <a:ln w="12700">
              <a:solidFill>
                <a:srgbClr val="1D3FE9"/>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3" name="Straight Arrow Connector 102"/>
            <p:cNvCxnSpPr>
              <a:stCxn id="85" idx="2"/>
              <a:endCxn id="93" idx="1"/>
            </p:cNvCxnSpPr>
            <p:nvPr/>
          </p:nvCxnSpPr>
          <p:spPr>
            <a:xfrm rot="16200000" flipH="1">
              <a:off x="1572577" y="4178636"/>
              <a:ext cx="872178" cy="1125845"/>
            </a:xfrm>
            <a:prstGeom prst="straightConnector1">
              <a:avLst/>
            </a:prstGeom>
            <a:ln w="12700">
              <a:solidFill>
                <a:srgbClr val="1D3FE9"/>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4" name="Straight Arrow Connector 103"/>
            <p:cNvCxnSpPr>
              <a:stCxn id="86" idx="2"/>
              <a:endCxn id="99" idx="0"/>
            </p:cNvCxnSpPr>
            <p:nvPr/>
          </p:nvCxnSpPr>
          <p:spPr>
            <a:xfrm rot="5400000">
              <a:off x="942447" y="4760691"/>
              <a:ext cx="1824800" cy="906338"/>
            </a:xfrm>
            <a:prstGeom prst="straightConnector1">
              <a:avLst/>
            </a:prstGeom>
            <a:ln w="12700">
              <a:solidFill>
                <a:srgbClr val="1D3FE9"/>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5" name="Straight Arrow Connector 104"/>
            <p:cNvCxnSpPr/>
            <p:nvPr/>
          </p:nvCxnSpPr>
          <p:spPr>
            <a:xfrm rot="16200000" flipH="1">
              <a:off x="1702350" y="5006250"/>
              <a:ext cx="1894188" cy="595775"/>
            </a:xfrm>
            <a:prstGeom prst="straightConnector1">
              <a:avLst/>
            </a:prstGeom>
            <a:ln w="12700">
              <a:solidFill>
                <a:srgbClr val="1D3FE9"/>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6" name="Straight Arrow Connector 105"/>
            <p:cNvCxnSpPr>
              <a:stCxn id="87" idx="2"/>
              <a:endCxn id="94" idx="7"/>
            </p:cNvCxnSpPr>
            <p:nvPr/>
          </p:nvCxnSpPr>
          <p:spPr>
            <a:xfrm rot="5400000">
              <a:off x="2169461" y="4604590"/>
              <a:ext cx="1319988" cy="737796"/>
            </a:xfrm>
            <a:prstGeom prst="straightConnector1">
              <a:avLst/>
            </a:prstGeom>
            <a:ln w="12700">
              <a:solidFill>
                <a:srgbClr val="1D3FE9"/>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7" name="Straight Arrow Connector 106"/>
            <p:cNvCxnSpPr>
              <a:stCxn id="87" idx="2"/>
              <a:endCxn id="97" idx="1"/>
            </p:cNvCxnSpPr>
            <p:nvPr/>
          </p:nvCxnSpPr>
          <p:spPr>
            <a:xfrm rot="16200000" flipH="1">
              <a:off x="2927263" y="4584582"/>
              <a:ext cx="1655319" cy="1113141"/>
            </a:xfrm>
            <a:prstGeom prst="straightConnector1">
              <a:avLst/>
            </a:prstGeom>
            <a:ln w="12700">
              <a:solidFill>
                <a:srgbClr val="1D3FE9"/>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8" name="Straight Arrow Connector 107"/>
            <p:cNvCxnSpPr>
              <a:stCxn id="88" idx="2"/>
              <a:endCxn id="97" idx="0"/>
            </p:cNvCxnSpPr>
            <p:nvPr/>
          </p:nvCxnSpPr>
          <p:spPr>
            <a:xfrm rot="16200000" flipH="1">
              <a:off x="3483119" y="4846874"/>
              <a:ext cx="1604224" cy="537458"/>
            </a:xfrm>
            <a:prstGeom prst="straightConnector1">
              <a:avLst/>
            </a:prstGeom>
            <a:ln w="12700">
              <a:solidFill>
                <a:srgbClr val="1D3FE9"/>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9" name="Straight Arrow Connector 108"/>
            <p:cNvCxnSpPr>
              <a:stCxn id="89" idx="2"/>
              <a:endCxn id="96" idx="7"/>
            </p:cNvCxnSpPr>
            <p:nvPr/>
          </p:nvCxnSpPr>
          <p:spPr>
            <a:xfrm rot="5400000">
              <a:off x="4320074" y="4522212"/>
              <a:ext cx="711265" cy="341957"/>
            </a:xfrm>
            <a:prstGeom prst="straightConnector1">
              <a:avLst/>
            </a:prstGeom>
            <a:ln w="12700">
              <a:solidFill>
                <a:srgbClr val="1D3FE9"/>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0" name="Straight Arrow Connector 109"/>
            <p:cNvCxnSpPr>
              <a:stCxn id="89" idx="2"/>
              <a:endCxn id="97" idx="0"/>
            </p:cNvCxnSpPr>
            <p:nvPr/>
          </p:nvCxnSpPr>
          <p:spPr>
            <a:xfrm rot="5400000">
              <a:off x="3910244" y="4981274"/>
              <a:ext cx="1580157" cy="292724"/>
            </a:xfrm>
            <a:prstGeom prst="straightConnector1">
              <a:avLst/>
            </a:prstGeom>
            <a:ln w="12700">
              <a:solidFill>
                <a:srgbClr val="1D3FE9"/>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1" name="Straight Arrow Connector 110"/>
            <p:cNvCxnSpPr>
              <a:stCxn id="88" idx="2"/>
              <a:endCxn id="93" idx="7"/>
            </p:cNvCxnSpPr>
            <p:nvPr/>
          </p:nvCxnSpPr>
          <p:spPr>
            <a:xfrm rot="5400000">
              <a:off x="3057642" y="4218787"/>
              <a:ext cx="864157" cy="1053564"/>
            </a:xfrm>
            <a:prstGeom prst="straightConnector1">
              <a:avLst/>
            </a:prstGeom>
            <a:ln w="12700">
              <a:solidFill>
                <a:srgbClr val="1D3FE9"/>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2" name="Straight Arrow Connector 111"/>
            <p:cNvCxnSpPr>
              <a:stCxn id="86" idx="2"/>
              <a:endCxn id="98" idx="1"/>
            </p:cNvCxnSpPr>
            <p:nvPr/>
          </p:nvCxnSpPr>
          <p:spPr>
            <a:xfrm rot="16200000" flipH="1">
              <a:off x="2159886" y="4449590"/>
              <a:ext cx="1240959" cy="944698"/>
            </a:xfrm>
            <a:prstGeom prst="straightConnector1">
              <a:avLst/>
            </a:prstGeom>
            <a:ln w="12700">
              <a:solidFill>
                <a:srgbClr val="1D3FE9"/>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a:stCxn id="85" idx="2"/>
              <a:endCxn id="99" idx="1"/>
            </p:cNvCxnSpPr>
            <p:nvPr/>
          </p:nvCxnSpPr>
          <p:spPr>
            <a:xfrm rot="5400000">
              <a:off x="396706" y="5121858"/>
              <a:ext cx="1865427" cy="232651"/>
            </a:xfrm>
            <a:prstGeom prst="straightConnector1">
              <a:avLst/>
            </a:prstGeom>
            <a:ln w="12700">
              <a:solidFill>
                <a:srgbClr val="1D3FE9"/>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4" name="Straight Arrow Connector 113"/>
            <p:cNvCxnSpPr>
              <a:stCxn id="85" idx="2"/>
              <a:endCxn id="94" idx="1"/>
            </p:cNvCxnSpPr>
            <p:nvPr/>
          </p:nvCxnSpPr>
          <p:spPr>
            <a:xfrm rot="16200000" flipH="1">
              <a:off x="1100559" y="4650654"/>
              <a:ext cx="1328012" cy="637643"/>
            </a:xfrm>
            <a:prstGeom prst="straightConnector1">
              <a:avLst/>
            </a:prstGeom>
            <a:ln w="12700">
              <a:solidFill>
                <a:srgbClr val="1D3FE9"/>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rot="5400000">
              <a:off x="2255896" y="5273954"/>
              <a:ext cx="1832818" cy="52095"/>
            </a:xfrm>
            <a:prstGeom prst="straightConnector1">
              <a:avLst/>
            </a:prstGeom>
            <a:ln w="12700">
              <a:solidFill>
                <a:srgbClr val="1D3FE9"/>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6" name="Straight Arrow Connector 115"/>
            <p:cNvCxnSpPr>
              <a:stCxn id="86" idx="2"/>
              <a:endCxn id="100" idx="0"/>
            </p:cNvCxnSpPr>
            <p:nvPr/>
          </p:nvCxnSpPr>
          <p:spPr>
            <a:xfrm rot="5400000">
              <a:off x="1682392" y="4397736"/>
              <a:ext cx="721901" cy="529348"/>
            </a:xfrm>
            <a:prstGeom prst="straightConnector1">
              <a:avLst/>
            </a:prstGeom>
            <a:ln w="12700">
              <a:solidFill>
                <a:srgbClr val="1D3FE9"/>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7" name="Straight Arrow Connector 116"/>
            <p:cNvCxnSpPr>
              <a:stCxn id="86" idx="2"/>
              <a:endCxn id="94" idx="0"/>
            </p:cNvCxnSpPr>
            <p:nvPr/>
          </p:nvCxnSpPr>
          <p:spPr>
            <a:xfrm rot="5400000">
              <a:off x="1646302" y="4927130"/>
              <a:ext cx="1287385" cy="36044"/>
            </a:xfrm>
            <a:prstGeom prst="straightConnector1">
              <a:avLst/>
            </a:prstGeom>
            <a:ln w="12700">
              <a:solidFill>
                <a:srgbClr val="1D3FE9"/>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8" name="Straight Arrow Connector 117"/>
            <p:cNvCxnSpPr>
              <a:stCxn id="87" idx="2"/>
              <a:endCxn id="96" idx="1"/>
            </p:cNvCxnSpPr>
            <p:nvPr/>
          </p:nvCxnSpPr>
          <p:spPr>
            <a:xfrm rot="16200000" flipH="1">
              <a:off x="3283946" y="4227899"/>
              <a:ext cx="735329" cy="906517"/>
            </a:xfrm>
            <a:prstGeom prst="straightConnector1">
              <a:avLst/>
            </a:prstGeom>
            <a:ln w="12700">
              <a:solidFill>
                <a:srgbClr val="1D3FE9"/>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9" name="Straight Arrow Connector 118"/>
            <p:cNvCxnSpPr/>
            <p:nvPr/>
          </p:nvCxnSpPr>
          <p:spPr>
            <a:xfrm rot="5400000">
              <a:off x="3174145" y="4520637"/>
              <a:ext cx="1858090" cy="1457960"/>
            </a:xfrm>
            <a:prstGeom prst="straightConnector1">
              <a:avLst/>
            </a:prstGeom>
            <a:ln w="12700">
              <a:solidFill>
                <a:srgbClr val="1D3FE9"/>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20" name="Rectangle 119"/>
          <p:cNvSpPr/>
          <p:nvPr/>
        </p:nvSpPr>
        <p:spPr>
          <a:xfrm>
            <a:off x="6652344" y="957071"/>
            <a:ext cx="1510295" cy="600160"/>
          </a:xfrm>
          <a:prstGeom prst="rect">
            <a:avLst/>
          </a:prstGeom>
        </p:spPr>
        <p:txBody>
          <a:bodyPr wrap="square" lIns="76197" tIns="38098" rIns="76197" bIns="38098">
            <a:spAutoFit/>
          </a:bodyPr>
          <a:lstStyle/>
          <a:p>
            <a:r>
              <a:rPr lang="en-US" altLang="zh-CN" sz="1700" dirty="0"/>
              <a:t>Users: </a:t>
            </a:r>
          </a:p>
          <a:p>
            <a:r>
              <a:rPr lang="en-US" altLang="zh-CN" sz="1700" dirty="0"/>
              <a:t>Hub nodes</a:t>
            </a:r>
          </a:p>
        </p:txBody>
      </p:sp>
      <p:sp>
        <p:nvSpPr>
          <p:cNvPr id="121" name="Rectangle 120"/>
          <p:cNvSpPr/>
          <p:nvPr/>
        </p:nvSpPr>
        <p:spPr>
          <a:xfrm>
            <a:off x="6686975" y="2319433"/>
            <a:ext cx="1582158" cy="600160"/>
          </a:xfrm>
          <a:prstGeom prst="rect">
            <a:avLst/>
          </a:prstGeom>
        </p:spPr>
        <p:txBody>
          <a:bodyPr wrap="none" lIns="76197" tIns="38098" rIns="76197" bIns="38098">
            <a:spAutoFit/>
          </a:bodyPr>
          <a:lstStyle/>
          <a:p>
            <a:r>
              <a:rPr lang="en-US" altLang="zh-CN" sz="1700" dirty="0"/>
              <a:t>Locations: </a:t>
            </a:r>
          </a:p>
          <a:p>
            <a:r>
              <a:rPr lang="en-US" altLang="zh-CN" sz="1700" dirty="0"/>
              <a:t>Authority nodes</a:t>
            </a:r>
          </a:p>
        </p:txBody>
      </p:sp>
      <p:sp>
        <p:nvSpPr>
          <p:cNvPr id="122" name="Rectangle 121"/>
          <p:cNvSpPr/>
          <p:nvPr/>
        </p:nvSpPr>
        <p:spPr>
          <a:xfrm>
            <a:off x="230909" y="1617799"/>
            <a:ext cx="2286001" cy="692498"/>
          </a:xfrm>
          <a:prstGeom prst="rect">
            <a:avLst/>
          </a:prstGeom>
        </p:spPr>
        <p:txBody>
          <a:bodyPr wrap="square" lIns="76197" tIns="38098" rIns="76197" bIns="38098">
            <a:spAutoFit/>
          </a:bodyPr>
          <a:lstStyle/>
          <a:p>
            <a:r>
              <a:rPr lang="en-US" altLang="zh-CN" sz="2000" dirty="0"/>
              <a:t>The HITS-based inference model</a:t>
            </a:r>
          </a:p>
        </p:txBody>
      </p:sp>
    </p:spTree>
    <p:extLst>
      <p:ext uri="{BB962C8B-B14F-4D97-AF65-F5344CB8AC3E}">
        <p14:creationId xmlns:p14="http://schemas.microsoft.com/office/powerpoint/2010/main" val="247775106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23"/>
                                        </p:tgtEl>
                                        <p:attrNameLst>
                                          <p:attrName>style.visibility</p:attrName>
                                        </p:attrNameLst>
                                      </p:cBhvr>
                                      <p:to>
                                        <p:strVal val="visible"/>
                                      </p:to>
                                    </p:set>
                                    <p:animEffect transition="in" filter="box(in)">
                                      <p:cBhvr>
                                        <p:cTn id="7" dur="500"/>
                                        <p:tgtEl>
                                          <p:spTgt spid="12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nodeType="clickEffect">
                                  <p:stCondLst>
                                    <p:cond delay="0"/>
                                  </p:stCondLst>
                                  <p:childTnLst>
                                    <p:set>
                                      <p:cBhvr>
                                        <p:cTn id="11" dur="1" fill="hold">
                                          <p:stCondLst>
                                            <p:cond delay="0"/>
                                          </p:stCondLst>
                                        </p:cTn>
                                        <p:tgtEl>
                                          <p:spTgt spid="83"/>
                                        </p:tgtEl>
                                        <p:attrNameLst>
                                          <p:attrName>style.visibility</p:attrName>
                                        </p:attrNameLst>
                                      </p:cBhvr>
                                      <p:to>
                                        <p:strVal val="visible"/>
                                      </p:to>
                                    </p:set>
                                    <p:animEffect transition="in" filter="blinds(vertical)">
                                      <p:cBhvr>
                                        <p:cTn id="12" dur="500"/>
                                        <p:tgtEl>
                                          <p:spTgt spid="83"/>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124"/>
                                        </p:tgtEl>
                                        <p:attrNameLst>
                                          <p:attrName>style.visibility</p:attrName>
                                        </p:attrNameLst>
                                      </p:cBhvr>
                                      <p:to>
                                        <p:strVal val="visible"/>
                                      </p:to>
                                    </p:set>
                                    <p:animEffect transition="in" filter="box(in)">
                                      <p:cBhvr>
                                        <p:cTn id="17" dur="500"/>
                                        <p:tgtEl>
                                          <p:spTgt spid="12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5" fill="hold" nodeType="clickEffect">
                                  <p:stCondLst>
                                    <p:cond delay="0"/>
                                  </p:stCondLst>
                                  <p:childTnLst>
                                    <p:set>
                                      <p:cBhvr>
                                        <p:cTn id="21" dur="1" fill="hold">
                                          <p:stCondLst>
                                            <p:cond delay="0"/>
                                          </p:stCondLst>
                                        </p:cTn>
                                        <p:tgtEl>
                                          <p:spTgt spid="82"/>
                                        </p:tgtEl>
                                        <p:attrNameLst>
                                          <p:attrName>style.visibility</p:attrName>
                                        </p:attrNameLst>
                                      </p:cBhvr>
                                      <p:to>
                                        <p:strVal val="visible"/>
                                      </p:to>
                                    </p:set>
                                    <p:animEffect transition="in" filter="blinds(vertical)">
                                      <p:cBhvr>
                                        <p:cTn id="22"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01595" y="685800"/>
            <a:ext cx="8380412" cy="553998"/>
          </a:xfrm>
        </p:spPr>
        <p:txBody>
          <a:bodyPr>
            <a:normAutofit fontScale="90000"/>
          </a:bodyPr>
          <a:lstStyle/>
          <a:p>
            <a:r>
              <a:rPr lang="en-US" altLang="zh-CN" dirty="0" smtClean="0"/>
              <a:t>Social Networks</a:t>
            </a:r>
            <a:endParaRPr lang="en-US" dirty="0"/>
          </a:p>
        </p:txBody>
      </p:sp>
      <p:sp>
        <p:nvSpPr>
          <p:cNvPr id="6" name="Text Placeholder 5"/>
          <p:cNvSpPr>
            <a:spLocks noGrp="1"/>
          </p:cNvSpPr>
          <p:nvPr>
            <p:ph type="body" idx="1"/>
          </p:nvPr>
        </p:nvSpPr>
        <p:spPr>
          <a:xfrm>
            <a:off x="393095" y="1600200"/>
            <a:ext cx="8380412" cy="1740593"/>
          </a:xfrm>
        </p:spPr>
        <p:txBody>
          <a:bodyPr>
            <a:noAutofit/>
          </a:bodyPr>
          <a:lstStyle/>
          <a:p>
            <a:pPr marL="0" indent="0" algn="ctr">
              <a:buNone/>
            </a:pPr>
            <a:r>
              <a:rPr lang="en-US" altLang="zh-CN" sz="2700" i="1" dirty="0">
                <a:solidFill>
                  <a:srgbClr val="3451E0"/>
                </a:solidFill>
                <a:latin typeface="Times New Roman" pitchFamily="18" charset="0"/>
                <a:cs typeface="Times New Roman" pitchFamily="18" charset="0"/>
              </a:rPr>
              <a:t>“A social network is a social structure made up of individuals connected by one or more specific types of interdependency, such as friendship, common interests, and shared knowledge.”</a:t>
            </a:r>
          </a:p>
          <a:p>
            <a:pPr algn="ctr"/>
            <a:endParaRPr lang="en-US" sz="37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pPr defTabSz="914363"/>
            <a:fld id="{B6F15528-21DE-4FAA-801E-634DDDAF4B2B}" type="slidenum">
              <a:rPr lang="en-US" sz="1200">
                <a:solidFill>
                  <a:prstClr val="black">
                    <a:tint val="75000"/>
                  </a:prstClr>
                </a:solidFill>
                <a:latin typeface="Calibri"/>
              </a:rPr>
              <a:pPr defTabSz="914363"/>
              <a:t>3</a:t>
            </a:fld>
            <a:endParaRPr lang="en-US" sz="1200">
              <a:solidFill>
                <a:prstClr val="black">
                  <a:tint val="75000"/>
                </a:prstClr>
              </a:solidFill>
              <a:latin typeface="Calibri"/>
            </a:endParaRPr>
          </a:p>
        </p:txBody>
      </p:sp>
      <p:pic>
        <p:nvPicPr>
          <p:cNvPr id="14" name="Picture 3" descr="C:\Users\yuzheng\Desktop\LBSN images\Social-Network-Stock-Phot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64417" y="3771992"/>
            <a:ext cx="3076731" cy="23075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8106497"/>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828800"/>
            <a:ext cx="8153400" cy="1470025"/>
          </a:xfrm>
        </p:spPr>
        <p:txBody>
          <a:bodyPr>
            <a:normAutofit/>
          </a:bodyPr>
          <a:lstStyle/>
          <a:p>
            <a:r>
              <a:rPr lang="en-US" dirty="0" smtClean="0"/>
              <a:t>Location-Activity Recommendation</a:t>
            </a:r>
            <a:endParaRPr lang="en-US" dirty="0"/>
          </a:p>
        </p:txBody>
      </p:sp>
      <p:sp>
        <p:nvSpPr>
          <p:cNvPr id="4" name="Subtitle 3"/>
          <p:cNvSpPr>
            <a:spLocks noGrp="1"/>
          </p:cNvSpPr>
          <p:nvPr>
            <p:ph type="subTitle" idx="1"/>
          </p:nvPr>
        </p:nvSpPr>
        <p:spPr/>
        <p:txBody>
          <a:bodyPr/>
          <a:lstStyle/>
          <a:p>
            <a:endParaRPr lang="en-US"/>
          </a:p>
        </p:txBody>
      </p:sp>
    </p:spTree>
    <p:extLst>
      <p:ext uri="{BB962C8B-B14F-4D97-AF65-F5344CB8AC3E}">
        <p14:creationId xmlns:p14="http://schemas.microsoft.com/office/powerpoint/2010/main" val="12807348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686800" cy="1143000"/>
          </a:xfrm>
        </p:spPr>
        <p:txBody>
          <a:bodyPr>
            <a:normAutofit/>
          </a:bodyPr>
          <a:lstStyle/>
          <a:p>
            <a:r>
              <a:rPr lang="en-US" sz="4000" dirty="0" smtClean="0"/>
              <a:t>Goal: To Answer 2 Typical Questions</a:t>
            </a:r>
            <a:endParaRPr lang="en-US" sz="40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31</a:t>
            </a:fld>
            <a:endParaRPr lang="en-US"/>
          </a:p>
        </p:txBody>
      </p:sp>
      <p:pic>
        <p:nvPicPr>
          <p:cNvPr id="6" name="Picture 5"/>
          <p:cNvPicPr>
            <a:picLocks/>
          </p:cNvPicPr>
          <p:nvPr/>
        </p:nvPicPr>
        <p:blipFill>
          <a:blip r:embed="rId2" cstate="print"/>
          <a:srcRect/>
          <a:stretch>
            <a:fillRect/>
          </a:stretch>
        </p:blipFill>
        <p:spPr bwMode="auto">
          <a:xfrm>
            <a:off x="3053850" y="1950259"/>
            <a:ext cx="6013950" cy="4450541"/>
          </a:xfrm>
          <a:prstGeom prst="rect">
            <a:avLst/>
          </a:prstGeom>
          <a:noFill/>
          <a:ln w="3175">
            <a:solidFill>
              <a:srgbClr val="0070C0"/>
            </a:solidFill>
            <a:miter lim="800000"/>
            <a:headEnd/>
            <a:tailEnd/>
          </a:ln>
        </p:spPr>
      </p:pic>
      <p:sp>
        <p:nvSpPr>
          <p:cNvPr id="7" name="Rectangle 6"/>
          <p:cNvSpPr/>
          <p:nvPr/>
        </p:nvSpPr>
        <p:spPr>
          <a:xfrm>
            <a:off x="0" y="4343400"/>
            <a:ext cx="2895600" cy="1384995"/>
          </a:xfrm>
          <a:prstGeom prst="rect">
            <a:avLst/>
          </a:prstGeom>
        </p:spPr>
        <p:txBody>
          <a:bodyPr wrap="square">
            <a:spAutoFit/>
          </a:bodyPr>
          <a:lstStyle/>
          <a:p>
            <a:r>
              <a:rPr lang="en-US" b="1" i="1" dirty="0" smtClean="0"/>
              <a:t>Q2: where should I go if I want to do something?</a:t>
            </a:r>
            <a:endParaRPr lang="en-US" sz="1600" b="1" i="1" dirty="0" smtClean="0"/>
          </a:p>
          <a:p>
            <a:pPr marL="0" lvl="2"/>
            <a:endParaRPr lang="en-US" sz="1600" dirty="0" smtClean="0"/>
          </a:p>
          <a:p>
            <a:pPr marL="0" lvl="2"/>
            <a:r>
              <a:rPr lang="en-US" sz="1600" dirty="0" smtClean="0"/>
              <a:t>(Location recommendation given activity query)</a:t>
            </a:r>
          </a:p>
        </p:txBody>
      </p:sp>
      <p:sp>
        <p:nvSpPr>
          <p:cNvPr id="8" name="Rectangle 7"/>
          <p:cNvSpPr/>
          <p:nvPr/>
        </p:nvSpPr>
        <p:spPr>
          <a:xfrm>
            <a:off x="0" y="2348805"/>
            <a:ext cx="2819400" cy="1384995"/>
          </a:xfrm>
          <a:prstGeom prst="rect">
            <a:avLst/>
          </a:prstGeom>
        </p:spPr>
        <p:txBody>
          <a:bodyPr wrap="square">
            <a:spAutoFit/>
          </a:bodyPr>
          <a:lstStyle/>
          <a:p>
            <a:r>
              <a:rPr lang="en-US" b="1" i="1" dirty="0" smtClean="0"/>
              <a:t>Q1: what can I do there if I visit some place?</a:t>
            </a:r>
          </a:p>
          <a:p>
            <a:endParaRPr lang="en-US" sz="1600" dirty="0" smtClean="0"/>
          </a:p>
          <a:p>
            <a:r>
              <a:rPr lang="en-US" sz="1600" dirty="0" smtClean="0"/>
              <a:t>(Activity recommendation given location query)</a:t>
            </a:r>
          </a:p>
        </p:txBody>
      </p:sp>
      <p:sp>
        <p:nvSpPr>
          <p:cNvPr id="9" name="Left Brace 8"/>
          <p:cNvSpPr/>
          <p:nvPr/>
        </p:nvSpPr>
        <p:spPr>
          <a:xfrm>
            <a:off x="2749050" y="2438400"/>
            <a:ext cx="228600" cy="12954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Left Brace 9"/>
          <p:cNvSpPr/>
          <p:nvPr/>
        </p:nvSpPr>
        <p:spPr>
          <a:xfrm>
            <a:off x="2749050" y="4191000"/>
            <a:ext cx="228600" cy="18288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04550570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4600" dirty="0" smtClean="0"/>
              <a:t>Problem</a:t>
            </a:r>
            <a:endParaRPr lang="en-US" sz="4600" dirty="0"/>
          </a:p>
        </p:txBody>
      </p:sp>
      <p:sp>
        <p:nvSpPr>
          <p:cNvPr id="3" name="Content Placeholder 2"/>
          <p:cNvSpPr>
            <a:spLocks noGrp="1"/>
          </p:cNvSpPr>
          <p:nvPr>
            <p:ph idx="1"/>
          </p:nvPr>
        </p:nvSpPr>
        <p:spPr>
          <a:xfrm>
            <a:off x="1295400" y="1905000"/>
            <a:ext cx="6629400" cy="762000"/>
          </a:xfrm>
        </p:spPr>
        <p:txBody>
          <a:bodyPr vert="horz" lIns="91440" tIns="45720" rIns="91440" bIns="45720" rtlCol="0">
            <a:normAutofit/>
          </a:bodyPr>
          <a:lstStyle/>
          <a:p>
            <a:pPr marL="0" indent="0">
              <a:buNone/>
            </a:pPr>
            <a:r>
              <a:rPr lang="en-US" sz="3000" dirty="0"/>
              <a:t>Data </a:t>
            </a:r>
            <a:r>
              <a:rPr lang="en-US" sz="3000" dirty="0" smtClean="0"/>
              <a:t>sparseness (</a:t>
            </a:r>
            <a:r>
              <a:rPr lang="en-US" sz="2800" dirty="0" smtClean="0"/>
              <a:t>&lt;</a:t>
            </a:r>
            <a:r>
              <a:rPr lang="en-US" sz="2800" dirty="0"/>
              <a:t>0.6% entries are </a:t>
            </a:r>
            <a:r>
              <a:rPr lang="en-US" sz="2800" dirty="0" smtClean="0"/>
              <a:t>filled)</a:t>
            </a:r>
            <a:endParaRPr lang="en-US" sz="3000" dirty="0"/>
          </a:p>
        </p:txBody>
      </p:sp>
      <p:sp>
        <p:nvSpPr>
          <p:cNvPr id="5" name="Slide Number Placeholder 4"/>
          <p:cNvSpPr>
            <a:spLocks noGrp="1"/>
          </p:cNvSpPr>
          <p:nvPr>
            <p:ph type="sldNum" sz="quarter" idx="12"/>
          </p:nvPr>
        </p:nvSpPr>
        <p:spPr>
          <a:xfrm>
            <a:off x="6553200" y="6492875"/>
            <a:ext cx="2133600" cy="365125"/>
          </a:xfrm>
        </p:spPr>
        <p:txBody>
          <a:bodyPr/>
          <a:lstStyle/>
          <a:p>
            <a:fld id="{B6F15528-21DE-4FAA-801E-634DDDAF4B2B}" type="slidenum">
              <a:rPr lang="en-US" smtClean="0"/>
              <a:pPr/>
              <a:t>32</a:t>
            </a:fld>
            <a:endParaRPr lang="en-US"/>
          </a:p>
        </p:txBody>
      </p:sp>
      <p:graphicFrame>
        <p:nvGraphicFramePr>
          <p:cNvPr id="10" name="Table 9"/>
          <p:cNvGraphicFramePr>
            <a:graphicFrameLocks noGrp="1"/>
          </p:cNvGraphicFramePr>
          <p:nvPr>
            <p:extLst>
              <p:ext uri="{D42A27DB-BD31-4B8C-83A1-F6EECF244321}">
                <p14:modId xmlns:p14="http://schemas.microsoft.com/office/powerpoint/2010/main" val="660580772"/>
              </p:ext>
            </p:extLst>
          </p:nvPr>
        </p:nvGraphicFramePr>
        <p:xfrm>
          <a:off x="5943600" y="3796248"/>
          <a:ext cx="1752600" cy="1097280"/>
        </p:xfrm>
        <a:graphic>
          <a:graphicData uri="http://schemas.openxmlformats.org/drawingml/2006/table">
            <a:tbl>
              <a:tblPr firstRow="1" bandRow="1">
                <a:tableStyleId>{5DA37D80-6434-44D0-A028-1B22A696006F}</a:tableStyleId>
              </a:tblPr>
              <a:tblGrid>
                <a:gridCol w="584200"/>
                <a:gridCol w="584200"/>
                <a:gridCol w="584200"/>
              </a:tblGrid>
              <a:tr h="330200">
                <a:tc>
                  <a:txBody>
                    <a:bodyPr/>
                    <a:lstStyle/>
                    <a:p>
                      <a:endParaRPr lang="en-US" dirty="0"/>
                    </a:p>
                  </a:txBody>
                  <a:tcPr/>
                </a:tc>
                <a:tc>
                  <a:txBody>
                    <a:bodyPr/>
                    <a:lstStyle/>
                    <a:p>
                      <a:endParaRPr lang="en-US" dirty="0"/>
                    </a:p>
                  </a:txBody>
                  <a:tcPr/>
                </a:tc>
                <a:tc>
                  <a:txBody>
                    <a:bodyPr/>
                    <a:lstStyle/>
                    <a:p>
                      <a:endParaRPr lang="en-US"/>
                    </a:p>
                  </a:txBody>
                  <a:tcPr/>
                </a:tc>
              </a:tr>
              <a:tr h="330200">
                <a:tc>
                  <a:txBody>
                    <a:bodyPr/>
                    <a:lstStyle/>
                    <a:p>
                      <a:endParaRPr lang="en-US"/>
                    </a:p>
                  </a:txBody>
                  <a:tcPr/>
                </a:tc>
                <a:tc>
                  <a:txBody>
                    <a:bodyPr/>
                    <a:lstStyle/>
                    <a:p>
                      <a:endParaRPr lang="en-US"/>
                    </a:p>
                  </a:txBody>
                  <a:tcPr/>
                </a:tc>
                <a:tc>
                  <a:txBody>
                    <a:bodyPr/>
                    <a:lstStyle/>
                    <a:p>
                      <a:endParaRPr lang="en-US"/>
                    </a:p>
                  </a:txBody>
                  <a:tcPr/>
                </a:tc>
              </a:tr>
              <a:tr h="330200">
                <a:tc>
                  <a:txBody>
                    <a:bodyPr/>
                    <a:lstStyle/>
                    <a:p>
                      <a:endParaRPr lang="en-US"/>
                    </a:p>
                  </a:txBody>
                  <a:tcPr/>
                </a:tc>
                <a:tc>
                  <a:txBody>
                    <a:bodyPr/>
                    <a:lstStyle/>
                    <a:p>
                      <a:endParaRPr lang="en-US" dirty="0"/>
                    </a:p>
                  </a:txBody>
                  <a:tcPr/>
                </a:tc>
                <a:tc>
                  <a:txBody>
                    <a:bodyPr/>
                    <a:lstStyle/>
                    <a:p>
                      <a:endParaRPr lang="en-US" dirty="0"/>
                    </a:p>
                  </a:txBody>
                  <a:tcPr/>
                </a:tc>
              </a:tr>
            </a:tbl>
          </a:graphicData>
        </a:graphic>
      </p:graphicFrame>
      <p:sp>
        <p:nvSpPr>
          <p:cNvPr id="11" name="TextBox 10"/>
          <p:cNvSpPr txBox="1">
            <a:spLocks noChangeArrowheads="1"/>
          </p:cNvSpPr>
          <p:nvPr/>
        </p:nvSpPr>
        <p:spPr bwMode="auto">
          <a:xfrm>
            <a:off x="6324600" y="3457694"/>
            <a:ext cx="1011046" cy="338554"/>
          </a:xfrm>
          <a:prstGeom prst="rect">
            <a:avLst/>
          </a:prstGeom>
          <a:noFill/>
          <a:ln w="9525">
            <a:noFill/>
            <a:miter lim="800000"/>
            <a:headEnd/>
            <a:tailEnd/>
          </a:ln>
        </p:spPr>
        <p:txBody>
          <a:bodyPr wrap="none">
            <a:spAutoFit/>
          </a:bodyPr>
          <a:lstStyle/>
          <a:p>
            <a:r>
              <a:rPr lang="en-US" sz="1600" dirty="0">
                <a:latin typeface="Constantia" pitchFamily="18" charset="0"/>
              </a:rPr>
              <a:t>Activities</a:t>
            </a:r>
            <a:endParaRPr lang="en-US" dirty="0">
              <a:latin typeface="Constantia" pitchFamily="18" charset="0"/>
            </a:endParaRPr>
          </a:p>
        </p:txBody>
      </p:sp>
      <p:sp>
        <p:nvSpPr>
          <p:cNvPr id="12" name="TextBox 11"/>
          <p:cNvSpPr txBox="1">
            <a:spLocks noChangeArrowheads="1"/>
          </p:cNvSpPr>
          <p:nvPr/>
        </p:nvSpPr>
        <p:spPr bwMode="auto">
          <a:xfrm rot="-5400000">
            <a:off x="5250332" y="4181803"/>
            <a:ext cx="1047979" cy="338554"/>
          </a:xfrm>
          <a:prstGeom prst="rect">
            <a:avLst/>
          </a:prstGeom>
          <a:noFill/>
          <a:ln w="9525">
            <a:noFill/>
            <a:miter lim="800000"/>
            <a:headEnd/>
            <a:tailEnd/>
          </a:ln>
        </p:spPr>
        <p:txBody>
          <a:bodyPr wrap="none">
            <a:spAutoFit/>
          </a:bodyPr>
          <a:lstStyle/>
          <a:p>
            <a:r>
              <a:rPr lang="en-US" sz="1600">
                <a:latin typeface="Constantia" pitchFamily="18" charset="0"/>
              </a:rPr>
              <a:t>Locations</a:t>
            </a:r>
          </a:p>
        </p:txBody>
      </p:sp>
      <p:graphicFrame>
        <p:nvGraphicFramePr>
          <p:cNvPr id="30" name="Table 29"/>
          <p:cNvGraphicFramePr>
            <a:graphicFrameLocks noGrp="1"/>
          </p:cNvGraphicFramePr>
          <p:nvPr>
            <p:extLst>
              <p:ext uri="{D42A27DB-BD31-4B8C-83A1-F6EECF244321}">
                <p14:modId xmlns:p14="http://schemas.microsoft.com/office/powerpoint/2010/main" val="1217216406"/>
              </p:ext>
            </p:extLst>
          </p:nvPr>
        </p:nvGraphicFramePr>
        <p:xfrm>
          <a:off x="2590800" y="3627120"/>
          <a:ext cx="1981200" cy="1478280"/>
        </p:xfrm>
        <a:graphic>
          <a:graphicData uri="http://schemas.openxmlformats.org/drawingml/2006/table">
            <a:tbl>
              <a:tblPr firstRow="1" bandRow="1">
                <a:tableStyleId>{5940675A-B579-460E-94D1-54222C63F5DA}</a:tableStyleId>
              </a:tblPr>
              <a:tblGrid>
                <a:gridCol w="660400"/>
                <a:gridCol w="660400"/>
                <a:gridCol w="660400"/>
              </a:tblGrid>
              <a:tr h="492760">
                <a:tc>
                  <a:txBody>
                    <a:bodyPr/>
                    <a:lstStyle/>
                    <a:p>
                      <a:pPr algn="ctr"/>
                      <a:r>
                        <a:rPr lang="en-US" dirty="0" smtClean="0"/>
                        <a:t>5</a:t>
                      </a:r>
                      <a:endParaRPr lang="en-US" dirty="0"/>
                    </a:p>
                  </a:txBody>
                  <a:tcPr/>
                </a:tc>
                <a:tc>
                  <a:txBody>
                    <a:bodyPr/>
                    <a:lstStyle/>
                    <a:p>
                      <a:pPr algn="ctr"/>
                      <a:r>
                        <a:rPr lang="en-US" dirty="0" smtClean="0"/>
                        <a:t>?</a:t>
                      </a:r>
                      <a:endParaRPr lang="en-US" dirty="0"/>
                    </a:p>
                  </a:txBody>
                  <a:tcPr/>
                </a:tc>
                <a:tc>
                  <a:txBody>
                    <a:bodyPr/>
                    <a:lstStyle/>
                    <a:p>
                      <a:pPr algn="ctr"/>
                      <a:r>
                        <a:rPr lang="en-US" dirty="0" smtClean="0"/>
                        <a:t>?</a:t>
                      </a:r>
                      <a:endParaRPr lang="en-US" dirty="0"/>
                    </a:p>
                  </a:txBody>
                  <a:tcPr/>
                </a:tc>
              </a:tr>
              <a:tr h="492760">
                <a:tc>
                  <a:txBody>
                    <a:bodyPr/>
                    <a:lstStyle/>
                    <a:p>
                      <a:pPr algn="ctr"/>
                      <a:r>
                        <a:rPr lang="en-US" dirty="0" smtClean="0"/>
                        <a:t>?</a:t>
                      </a:r>
                      <a:endParaRPr lang="en-US" dirty="0"/>
                    </a:p>
                  </a:txBody>
                  <a:tcPr/>
                </a:tc>
                <a:tc>
                  <a:txBody>
                    <a:bodyPr/>
                    <a:lstStyle/>
                    <a:p>
                      <a:pPr algn="ctr"/>
                      <a:r>
                        <a:rPr lang="en-US" dirty="0" smtClean="0"/>
                        <a:t>1</a:t>
                      </a:r>
                      <a:endParaRPr lang="en-US" dirty="0"/>
                    </a:p>
                  </a:txBody>
                  <a:tcPr/>
                </a:tc>
                <a:tc>
                  <a:txBody>
                    <a:bodyPr/>
                    <a:lstStyle/>
                    <a:p>
                      <a:pPr algn="ctr"/>
                      <a:r>
                        <a:rPr lang="en-US" dirty="0" smtClean="0"/>
                        <a:t>?</a:t>
                      </a:r>
                      <a:endParaRPr lang="en-US" dirty="0"/>
                    </a:p>
                  </a:txBody>
                  <a:tcPr/>
                </a:tc>
              </a:tr>
              <a:tr h="492760">
                <a:tc>
                  <a:txBody>
                    <a:bodyPr/>
                    <a:lstStyle/>
                    <a:p>
                      <a:pPr algn="ctr"/>
                      <a:r>
                        <a:rPr lang="en-US" dirty="0" smtClean="0"/>
                        <a:t>1</a:t>
                      </a:r>
                      <a:endParaRPr lang="en-US" dirty="0"/>
                    </a:p>
                  </a:txBody>
                  <a:tcPr/>
                </a:tc>
                <a:tc>
                  <a:txBody>
                    <a:bodyPr/>
                    <a:lstStyle/>
                    <a:p>
                      <a:pPr algn="ctr"/>
                      <a:r>
                        <a:rPr lang="en-US" dirty="0" smtClean="0"/>
                        <a:t>?</a:t>
                      </a:r>
                      <a:endParaRPr lang="en-US" dirty="0"/>
                    </a:p>
                  </a:txBody>
                  <a:tcPr/>
                </a:tc>
                <a:tc>
                  <a:txBody>
                    <a:bodyPr/>
                    <a:lstStyle/>
                    <a:p>
                      <a:pPr algn="ctr"/>
                      <a:r>
                        <a:rPr lang="en-US" dirty="0" smtClean="0"/>
                        <a:t>6</a:t>
                      </a:r>
                      <a:endParaRPr lang="en-US" dirty="0"/>
                    </a:p>
                  </a:txBody>
                  <a:tcPr/>
                </a:tc>
              </a:tr>
            </a:tbl>
          </a:graphicData>
        </a:graphic>
      </p:graphicFrame>
      <p:sp>
        <p:nvSpPr>
          <p:cNvPr id="31" name="TextBox 30"/>
          <p:cNvSpPr txBox="1"/>
          <p:nvPr/>
        </p:nvSpPr>
        <p:spPr>
          <a:xfrm>
            <a:off x="1219200" y="3730823"/>
            <a:ext cx="1347548" cy="307777"/>
          </a:xfrm>
          <a:prstGeom prst="rect">
            <a:avLst/>
          </a:prstGeom>
          <a:noFill/>
        </p:spPr>
        <p:txBody>
          <a:bodyPr wrap="none" rtlCol="0">
            <a:spAutoFit/>
          </a:bodyPr>
          <a:lstStyle/>
          <a:p>
            <a:r>
              <a:rPr lang="en-US" sz="1400" dirty="0" smtClean="0"/>
              <a:t>Forbidden City</a:t>
            </a:r>
            <a:endParaRPr lang="en-US" sz="1400" dirty="0"/>
          </a:p>
        </p:txBody>
      </p:sp>
      <p:sp>
        <p:nvSpPr>
          <p:cNvPr id="32" name="TextBox 31"/>
          <p:cNvSpPr txBox="1"/>
          <p:nvPr/>
        </p:nvSpPr>
        <p:spPr>
          <a:xfrm>
            <a:off x="2286000" y="3276600"/>
            <a:ext cx="827727" cy="307777"/>
          </a:xfrm>
          <a:prstGeom prst="rect">
            <a:avLst/>
          </a:prstGeom>
          <a:noFill/>
        </p:spPr>
        <p:txBody>
          <a:bodyPr wrap="none" rtlCol="0">
            <a:spAutoFit/>
          </a:bodyPr>
          <a:lstStyle/>
          <a:p>
            <a:r>
              <a:rPr lang="en-US" sz="1400" dirty="0" smtClean="0"/>
              <a:t>Tourism</a:t>
            </a:r>
            <a:endParaRPr lang="en-US" sz="1400" dirty="0"/>
          </a:p>
        </p:txBody>
      </p:sp>
      <p:sp>
        <p:nvSpPr>
          <p:cNvPr id="33" name="TextBox 32"/>
          <p:cNvSpPr txBox="1"/>
          <p:nvPr/>
        </p:nvSpPr>
        <p:spPr>
          <a:xfrm>
            <a:off x="3039609" y="3276600"/>
            <a:ext cx="998991" cy="307777"/>
          </a:xfrm>
          <a:prstGeom prst="rect">
            <a:avLst/>
          </a:prstGeom>
          <a:noFill/>
        </p:spPr>
        <p:txBody>
          <a:bodyPr wrap="none" rtlCol="0">
            <a:spAutoFit/>
          </a:bodyPr>
          <a:lstStyle/>
          <a:p>
            <a:r>
              <a:rPr lang="en-US" sz="1400" dirty="0" smtClean="0"/>
              <a:t>Exhibition</a:t>
            </a:r>
            <a:endParaRPr lang="en-US" sz="1400" dirty="0"/>
          </a:p>
        </p:txBody>
      </p:sp>
      <p:sp>
        <p:nvSpPr>
          <p:cNvPr id="34" name="TextBox 33"/>
          <p:cNvSpPr txBox="1"/>
          <p:nvPr/>
        </p:nvSpPr>
        <p:spPr>
          <a:xfrm>
            <a:off x="3949943" y="3276600"/>
            <a:ext cx="926857" cy="307777"/>
          </a:xfrm>
          <a:prstGeom prst="rect">
            <a:avLst/>
          </a:prstGeom>
          <a:noFill/>
        </p:spPr>
        <p:txBody>
          <a:bodyPr wrap="none" rtlCol="0">
            <a:spAutoFit/>
          </a:bodyPr>
          <a:lstStyle/>
          <a:p>
            <a:r>
              <a:rPr lang="en-US" sz="1400" dirty="0" smtClean="0"/>
              <a:t>Shopping</a:t>
            </a:r>
            <a:endParaRPr lang="en-US" sz="1400" dirty="0"/>
          </a:p>
        </p:txBody>
      </p:sp>
      <p:sp>
        <p:nvSpPr>
          <p:cNvPr id="35" name="TextBox 34"/>
          <p:cNvSpPr txBox="1"/>
          <p:nvPr/>
        </p:nvSpPr>
        <p:spPr>
          <a:xfrm>
            <a:off x="1524000" y="4191000"/>
            <a:ext cx="1010469" cy="307777"/>
          </a:xfrm>
          <a:prstGeom prst="rect">
            <a:avLst/>
          </a:prstGeom>
          <a:noFill/>
        </p:spPr>
        <p:txBody>
          <a:bodyPr wrap="none" rtlCol="0">
            <a:spAutoFit/>
          </a:bodyPr>
          <a:lstStyle/>
          <a:p>
            <a:r>
              <a:rPr lang="en-US" sz="1400" dirty="0" smtClean="0"/>
              <a:t>Bird’s Nest</a:t>
            </a:r>
            <a:endParaRPr lang="en-US" sz="1400" dirty="0"/>
          </a:p>
        </p:txBody>
      </p:sp>
      <p:sp>
        <p:nvSpPr>
          <p:cNvPr id="36" name="TextBox 35"/>
          <p:cNvSpPr txBox="1"/>
          <p:nvPr/>
        </p:nvSpPr>
        <p:spPr>
          <a:xfrm>
            <a:off x="1219200" y="4721423"/>
            <a:ext cx="1361270" cy="307777"/>
          </a:xfrm>
          <a:prstGeom prst="rect">
            <a:avLst/>
          </a:prstGeom>
          <a:noFill/>
        </p:spPr>
        <p:txBody>
          <a:bodyPr wrap="none" rtlCol="0">
            <a:spAutoFit/>
          </a:bodyPr>
          <a:lstStyle/>
          <a:p>
            <a:r>
              <a:rPr lang="en-US" sz="1400" dirty="0" smtClean="0"/>
              <a:t>Zhongguancun</a:t>
            </a:r>
            <a:endParaRPr lang="en-US" sz="1400" dirty="0"/>
          </a:p>
        </p:txBody>
      </p:sp>
      <p:sp>
        <p:nvSpPr>
          <p:cNvPr id="41" name="TextBox 40"/>
          <p:cNvSpPr txBox="1"/>
          <p:nvPr/>
        </p:nvSpPr>
        <p:spPr>
          <a:xfrm>
            <a:off x="6629400" y="4070271"/>
            <a:ext cx="370614" cy="584775"/>
          </a:xfrm>
          <a:prstGeom prst="rect">
            <a:avLst/>
          </a:prstGeom>
          <a:noFill/>
        </p:spPr>
        <p:txBody>
          <a:bodyPr wrap="none" rtlCol="0">
            <a:spAutoFit/>
          </a:bodyPr>
          <a:lstStyle/>
          <a:p>
            <a:r>
              <a:rPr lang="en-US" sz="3200" b="1" dirty="0" smtClean="0">
                <a:solidFill>
                  <a:srgbClr val="FF0000"/>
                </a:solidFill>
              </a:rPr>
              <a:t>?</a:t>
            </a:r>
            <a:endParaRPr lang="en-US" b="1" dirty="0">
              <a:solidFill>
                <a:srgbClr val="FF0000"/>
              </a:solidFill>
            </a:endParaRPr>
          </a:p>
        </p:txBody>
      </p:sp>
    </p:spTree>
    <p:extLst>
      <p:ext uri="{BB962C8B-B14F-4D97-AF65-F5344CB8AC3E}">
        <p14:creationId xmlns:p14="http://schemas.microsoft.com/office/powerpoint/2010/main" val="255481530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n-US" sz="4600" dirty="0" smtClean="0"/>
              <a:t>Solution</a:t>
            </a:r>
            <a:endParaRPr lang="en-US" sz="4600" dirty="0"/>
          </a:p>
        </p:txBody>
      </p:sp>
      <p:sp>
        <p:nvSpPr>
          <p:cNvPr id="5" name="Content Placeholder 4"/>
          <p:cNvSpPr>
            <a:spLocks noGrp="1"/>
          </p:cNvSpPr>
          <p:nvPr>
            <p:ph idx="1"/>
          </p:nvPr>
        </p:nvSpPr>
        <p:spPr>
          <a:xfrm>
            <a:off x="457200" y="1524000"/>
            <a:ext cx="8229600" cy="4876800"/>
          </a:xfrm>
        </p:spPr>
        <p:txBody>
          <a:bodyPr>
            <a:normAutofit/>
          </a:bodyPr>
          <a:lstStyle/>
          <a:p>
            <a:r>
              <a:rPr lang="en-US" sz="2400" dirty="0" smtClean="0"/>
              <a:t>Collaborative filtering with collective matrix factorization</a:t>
            </a:r>
          </a:p>
          <a:p>
            <a:pPr lvl="1"/>
            <a:endParaRPr lang="en-US" dirty="0" smtClean="0"/>
          </a:p>
          <a:p>
            <a:pPr marL="457200" lvl="1" indent="0">
              <a:buNone/>
            </a:pPr>
            <a:endParaRPr lang="en-US" dirty="0" smtClean="0"/>
          </a:p>
          <a:p>
            <a:pPr lvl="1"/>
            <a:endParaRPr lang="en-US" dirty="0" smtClean="0"/>
          </a:p>
          <a:p>
            <a:pPr lvl="1"/>
            <a:r>
              <a:rPr lang="en-US" sz="2000" dirty="0" smtClean="0"/>
              <a:t>Low rank approximation, by minimizing</a:t>
            </a:r>
          </a:p>
          <a:p>
            <a:pPr marL="457200" lvl="1" indent="0">
              <a:buNone/>
            </a:pPr>
            <a:endParaRPr lang="en-US" sz="2000" dirty="0" smtClean="0"/>
          </a:p>
        </p:txBody>
      </p:sp>
      <p:pic>
        <p:nvPicPr>
          <p:cNvPr id="5125" name="Picture 5"/>
          <p:cNvPicPr>
            <a:picLocks noChangeAspect="1" noChangeArrowheads="1"/>
          </p:cNvPicPr>
          <p:nvPr/>
        </p:nvPicPr>
        <p:blipFill>
          <a:blip r:embed="rId2" cstate="print"/>
          <a:srcRect/>
          <a:stretch>
            <a:fillRect/>
          </a:stretch>
        </p:blipFill>
        <p:spPr bwMode="auto">
          <a:xfrm>
            <a:off x="1524000" y="4195404"/>
            <a:ext cx="5486400" cy="1062396"/>
          </a:xfrm>
          <a:prstGeom prst="rect">
            <a:avLst/>
          </a:prstGeom>
          <a:noFill/>
          <a:ln w="9525">
            <a:noFill/>
            <a:miter lim="800000"/>
            <a:headEnd/>
            <a:tailEnd/>
          </a:ln>
        </p:spPr>
      </p:pic>
      <p:sp>
        <p:nvSpPr>
          <p:cNvPr id="27" name="TextBox 26"/>
          <p:cNvSpPr txBox="1"/>
          <p:nvPr/>
        </p:nvSpPr>
        <p:spPr>
          <a:xfrm>
            <a:off x="1371600" y="5511225"/>
            <a:ext cx="6858000" cy="584775"/>
          </a:xfrm>
          <a:prstGeom prst="rect">
            <a:avLst/>
          </a:prstGeom>
          <a:noFill/>
        </p:spPr>
        <p:txBody>
          <a:bodyPr wrap="square" rtlCol="0">
            <a:spAutoFit/>
          </a:bodyPr>
          <a:lstStyle/>
          <a:p>
            <a:pPr marL="0" lvl="1"/>
            <a:r>
              <a:rPr lang="en-US" sz="1600" dirty="0" smtClean="0"/>
              <a:t>where U, V and W are the low-dimensional representations for the locations, activities and location features, respectively. </a:t>
            </a:r>
            <a:r>
              <a:rPr lang="en-US" sz="1600" b="1" i="1" dirty="0" smtClean="0"/>
              <a:t>I </a:t>
            </a:r>
            <a:r>
              <a:rPr lang="en-US" sz="1600" dirty="0" smtClean="0"/>
              <a:t>is an indicatory matrix.</a:t>
            </a:r>
          </a:p>
        </p:txBody>
      </p:sp>
      <p:pic>
        <p:nvPicPr>
          <p:cNvPr id="7" name="Picture 6"/>
          <p:cNvPicPr>
            <a:picLocks noChangeAspect="1"/>
          </p:cNvPicPr>
          <p:nvPr/>
        </p:nvPicPr>
        <p:blipFill>
          <a:blip r:embed="rId3" cstate="print"/>
          <a:srcRect/>
          <a:stretch>
            <a:fillRect/>
          </a:stretch>
        </p:blipFill>
        <p:spPr bwMode="auto">
          <a:xfrm>
            <a:off x="990600" y="2057400"/>
            <a:ext cx="7330938" cy="1349326"/>
          </a:xfrm>
          <a:prstGeom prst="rect">
            <a:avLst/>
          </a:prstGeom>
          <a:noFill/>
          <a:ln w="9525">
            <a:noFill/>
            <a:miter lim="800000"/>
            <a:headEnd/>
            <a:tailEnd/>
          </a:ln>
        </p:spPr>
      </p:pic>
      <p:sp>
        <p:nvSpPr>
          <p:cNvPr id="8" name="Slide Number Placeholder 7"/>
          <p:cNvSpPr>
            <a:spLocks noGrp="1"/>
          </p:cNvSpPr>
          <p:nvPr>
            <p:ph type="sldNum" sz="quarter" idx="12"/>
          </p:nvPr>
        </p:nvSpPr>
        <p:spPr/>
        <p:txBody>
          <a:bodyPr/>
          <a:lstStyle/>
          <a:p>
            <a:fld id="{B6F15528-21DE-4FAA-801E-634DDDAF4B2B}" type="slidenum">
              <a:rPr lang="en-US" smtClean="0"/>
              <a:pPr/>
              <a:t>33</a:t>
            </a:fld>
            <a:endParaRPr lang="en-US"/>
          </a:p>
        </p:txBody>
      </p:sp>
    </p:spTree>
    <p:extLst>
      <p:ext uri="{BB962C8B-B14F-4D97-AF65-F5344CB8AC3E}">
        <p14:creationId xmlns:p14="http://schemas.microsoft.com/office/powerpoint/2010/main" val="217238391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7" name="Group 66"/>
          <p:cNvGrpSpPr/>
          <p:nvPr/>
        </p:nvGrpSpPr>
        <p:grpSpPr>
          <a:xfrm>
            <a:off x="581066" y="3567298"/>
            <a:ext cx="4040605" cy="1453816"/>
            <a:chOff x="697279" y="4882988"/>
            <a:chExt cx="4848726" cy="1744579"/>
          </a:xfrm>
        </p:grpSpPr>
        <p:sp>
          <p:nvSpPr>
            <p:cNvPr id="7" name="Trapezoid 6"/>
            <p:cNvSpPr/>
            <p:nvPr/>
          </p:nvSpPr>
          <p:spPr>
            <a:xfrm>
              <a:off x="697279" y="4882988"/>
              <a:ext cx="4848726" cy="1744579"/>
            </a:xfrm>
            <a:prstGeom prst="trapezoid">
              <a:avLst>
                <a:gd name="adj" fmla="val 38386"/>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itchFamily="18" charset="0"/>
                <a:cs typeface="Times New Roman" pitchFamily="18" charset="0"/>
              </a:endParaRPr>
            </a:p>
          </p:txBody>
        </p:sp>
        <p:sp>
          <p:nvSpPr>
            <p:cNvPr id="62" name="Rectangle 61"/>
            <p:cNvSpPr/>
            <p:nvPr/>
          </p:nvSpPr>
          <p:spPr>
            <a:xfrm>
              <a:off x="4139610" y="6248680"/>
              <a:ext cx="1187350" cy="369332"/>
            </a:xfrm>
            <a:prstGeom prst="rect">
              <a:avLst/>
            </a:prstGeom>
          </p:spPr>
          <p:txBody>
            <a:bodyPr wrap="square">
              <a:spAutoFit/>
            </a:bodyPr>
            <a:lstStyle/>
            <a:p>
              <a:r>
                <a:rPr lang="en-US" sz="1400" dirty="0">
                  <a:latin typeface="Times New Roman" pitchFamily="18" charset="0"/>
                  <a:cs typeface="Times New Roman" pitchFamily="18" charset="0"/>
                </a:rPr>
                <a:t>Locations</a:t>
              </a:r>
            </a:p>
          </p:txBody>
        </p:sp>
      </p:grpSp>
      <p:sp>
        <p:nvSpPr>
          <p:cNvPr id="5" name="Title 4"/>
          <p:cNvSpPr>
            <a:spLocks noGrp="1"/>
          </p:cNvSpPr>
          <p:nvPr>
            <p:ph type="title"/>
          </p:nvPr>
        </p:nvSpPr>
        <p:spPr>
          <a:xfrm>
            <a:off x="401595" y="685800"/>
            <a:ext cx="8380412" cy="553998"/>
          </a:xfrm>
        </p:spPr>
        <p:txBody>
          <a:bodyPr>
            <a:normAutofit fontScale="90000"/>
          </a:bodyPr>
          <a:lstStyle/>
          <a:p>
            <a:r>
              <a:rPr lang="en-US" altLang="zh-CN" dirty="0" smtClean="0"/>
              <a:t>Research Philosophy </a:t>
            </a:r>
            <a:endParaRPr lang="zh-CN" altLang="en-US" dirty="0"/>
          </a:p>
        </p:txBody>
      </p:sp>
      <p:sp>
        <p:nvSpPr>
          <p:cNvPr id="4" name="Slide Number Placeholder 3"/>
          <p:cNvSpPr>
            <a:spLocks noGrp="1"/>
          </p:cNvSpPr>
          <p:nvPr>
            <p:ph type="sldNum" sz="quarter" idx="12"/>
          </p:nvPr>
        </p:nvSpPr>
        <p:spPr/>
        <p:txBody>
          <a:bodyPr/>
          <a:lstStyle/>
          <a:p>
            <a:pPr defTabSz="914363"/>
            <a:fld id="{B6F15528-21DE-4FAA-801E-634DDDAF4B2B}" type="slidenum">
              <a:rPr lang="en-US" sz="1200">
                <a:solidFill>
                  <a:prstClr val="black">
                    <a:tint val="75000"/>
                  </a:prstClr>
                </a:solidFill>
                <a:latin typeface="Calibri"/>
              </a:rPr>
              <a:pPr defTabSz="914363"/>
              <a:t>34</a:t>
            </a:fld>
            <a:endParaRPr lang="en-US" sz="1200">
              <a:solidFill>
                <a:prstClr val="black">
                  <a:tint val="75000"/>
                </a:prstClr>
              </a:solidFill>
              <a:latin typeface="Calibri"/>
            </a:endParaRPr>
          </a:p>
        </p:txBody>
      </p:sp>
      <p:grpSp>
        <p:nvGrpSpPr>
          <p:cNvPr id="77" name="Group 76"/>
          <p:cNvGrpSpPr/>
          <p:nvPr/>
        </p:nvGrpSpPr>
        <p:grpSpPr>
          <a:xfrm>
            <a:off x="1010912" y="3102738"/>
            <a:ext cx="3027993" cy="1589073"/>
            <a:chOff x="1213094" y="4325516"/>
            <a:chExt cx="3633591" cy="1906888"/>
          </a:xfrm>
        </p:grpSpPr>
        <p:grpSp>
          <p:nvGrpSpPr>
            <p:cNvPr id="76" name="Group 75"/>
            <p:cNvGrpSpPr/>
            <p:nvPr/>
          </p:nvGrpSpPr>
          <p:grpSpPr>
            <a:xfrm>
              <a:off x="2308014" y="4325516"/>
              <a:ext cx="595775" cy="1906888"/>
              <a:chOff x="2308014" y="4325516"/>
              <a:chExt cx="595775" cy="1906888"/>
            </a:xfrm>
          </p:grpSpPr>
          <p:cxnSp>
            <p:nvCxnSpPr>
              <p:cNvPr id="27" name="Straight Arrow Connector 26"/>
              <p:cNvCxnSpPr/>
              <p:nvPr/>
            </p:nvCxnSpPr>
            <p:spPr>
              <a:xfrm rot="16200000" flipH="1">
                <a:off x="1658808" y="4987422"/>
                <a:ext cx="1894188" cy="595775"/>
              </a:xfrm>
              <a:prstGeom prst="straightConnector1">
                <a:avLst/>
              </a:prstGeom>
              <a:ln w="12700">
                <a:solidFill>
                  <a:srgbClr val="1D3FE9"/>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rot="16200000" flipH="1">
                <a:off x="2114522" y="4519008"/>
                <a:ext cx="846234" cy="459249"/>
              </a:xfrm>
              <a:prstGeom prst="straightConnector1">
                <a:avLst/>
              </a:prstGeom>
              <a:ln w="12700">
                <a:solidFill>
                  <a:srgbClr val="1D3FE9"/>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29" name="Group 28"/>
            <p:cNvGrpSpPr/>
            <p:nvPr/>
          </p:nvGrpSpPr>
          <p:grpSpPr>
            <a:xfrm>
              <a:off x="1213094" y="4329526"/>
              <a:ext cx="3633591" cy="1902878"/>
              <a:chOff x="1213094" y="4329526"/>
              <a:chExt cx="3633591" cy="1902878"/>
            </a:xfrm>
          </p:grpSpPr>
          <p:cxnSp>
            <p:nvCxnSpPr>
              <p:cNvPr id="30" name="Straight Arrow Connector 29"/>
              <p:cNvCxnSpPr/>
              <p:nvPr/>
            </p:nvCxnSpPr>
            <p:spPr>
              <a:xfrm rot="5400000">
                <a:off x="3164284" y="4668445"/>
                <a:ext cx="1183116" cy="521321"/>
              </a:xfrm>
              <a:prstGeom prst="straightConnector1">
                <a:avLst/>
              </a:prstGeom>
              <a:ln w="12700">
                <a:solidFill>
                  <a:srgbClr val="1D3FE9"/>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rot="16200000" flipH="1">
                <a:off x="1146340" y="4628929"/>
                <a:ext cx="743146" cy="144340"/>
              </a:xfrm>
              <a:prstGeom prst="straightConnector1">
                <a:avLst/>
              </a:prstGeom>
              <a:ln w="12700">
                <a:solidFill>
                  <a:srgbClr val="1D3FE9"/>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rot="5400000">
                <a:off x="942447" y="4797448"/>
                <a:ext cx="1824800" cy="906337"/>
              </a:xfrm>
              <a:prstGeom prst="straightConnector1">
                <a:avLst/>
              </a:prstGeom>
              <a:ln w="12700">
                <a:solidFill>
                  <a:srgbClr val="1D3FE9"/>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rot="5400000">
                <a:off x="2169461" y="4641347"/>
                <a:ext cx="1319988" cy="737795"/>
              </a:xfrm>
              <a:prstGeom prst="straightConnector1">
                <a:avLst/>
              </a:prstGeom>
              <a:ln w="12700">
                <a:solidFill>
                  <a:srgbClr val="1D3FE9"/>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rot="16200000" flipH="1">
                <a:off x="2755210" y="4780691"/>
                <a:ext cx="1183113" cy="296829"/>
              </a:xfrm>
              <a:prstGeom prst="straightConnector1">
                <a:avLst/>
              </a:prstGeom>
              <a:ln w="12700">
                <a:solidFill>
                  <a:srgbClr val="1D3FE9"/>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rot="16200000" flipH="1">
                <a:off x="3425049" y="4929000"/>
                <a:ext cx="1518842" cy="335936"/>
              </a:xfrm>
              <a:prstGeom prst="straightConnector1">
                <a:avLst/>
              </a:prstGeom>
              <a:ln w="12700">
                <a:solidFill>
                  <a:srgbClr val="1D3FE9"/>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rot="5400000">
                <a:off x="4320074" y="4558968"/>
                <a:ext cx="711265" cy="341956"/>
              </a:xfrm>
              <a:prstGeom prst="straightConnector1">
                <a:avLst/>
              </a:prstGeom>
              <a:ln w="12700">
                <a:solidFill>
                  <a:srgbClr val="1D3FE9"/>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rot="5400000">
                <a:off x="3998957" y="4957563"/>
                <a:ext cx="1443677" cy="251779"/>
              </a:xfrm>
              <a:prstGeom prst="straightConnector1">
                <a:avLst/>
              </a:prstGeom>
              <a:ln w="12700">
                <a:solidFill>
                  <a:srgbClr val="1D3FE9"/>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rot="5400000">
                <a:off x="396705" y="5158614"/>
                <a:ext cx="1865427" cy="232650"/>
              </a:xfrm>
              <a:prstGeom prst="straightConnector1">
                <a:avLst/>
              </a:prstGeom>
              <a:ln w="12700">
                <a:solidFill>
                  <a:srgbClr val="1D3FE9"/>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rot="16200000" flipH="1">
                <a:off x="1100559" y="4687410"/>
                <a:ext cx="1328012" cy="637644"/>
              </a:xfrm>
              <a:prstGeom prst="straightConnector1">
                <a:avLst/>
              </a:prstGeom>
              <a:ln w="12700">
                <a:solidFill>
                  <a:srgbClr val="1D3FE9"/>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rot="5400000">
                <a:off x="2255896" y="5240612"/>
                <a:ext cx="1832818" cy="52095"/>
              </a:xfrm>
              <a:prstGeom prst="straightConnector1">
                <a:avLst/>
              </a:prstGeom>
              <a:ln w="12700">
                <a:solidFill>
                  <a:srgbClr val="1D3FE9"/>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rot="5400000">
                <a:off x="1646302" y="4963887"/>
                <a:ext cx="1287385" cy="36043"/>
              </a:xfrm>
              <a:prstGeom prst="straightConnector1">
                <a:avLst/>
              </a:prstGeom>
              <a:ln w="12700">
                <a:solidFill>
                  <a:srgbClr val="1D3FE9"/>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rot="5400000">
                <a:off x="3188659" y="4574379"/>
                <a:ext cx="1858090" cy="1457960"/>
              </a:xfrm>
              <a:prstGeom prst="straightConnector1">
                <a:avLst/>
              </a:prstGeom>
              <a:ln w="12700">
                <a:solidFill>
                  <a:srgbClr val="1D3FE9"/>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grpSp>
        <p:nvGrpSpPr>
          <p:cNvPr id="43" name="Group 42"/>
          <p:cNvGrpSpPr/>
          <p:nvPr/>
        </p:nvGrpSpPr>
        <p:grpSpPr>
          <a:xfrm>
            <a:off x="1198563" y="2102204"/>
            <a:ext cx="2976562" cy="531813"/>
            <a:chOff x="1438276" y="3114675"/>
            <a:chExt cx="3571874" cy="638175"/>
          </a:xfrm>
        </p:grpSpPr>
        <p:sp>
          <p:nvSpPr>
            <p:cNvPr id="44" name="Curved Down Arrow 43"/>
            <p:cNvSpPr/>
            <p:nvPr/>
          </p:nvSpPr>
          <p:spPr>
            <a:xfrm>
              <a:off x="1438276" y="3305176"/>
              <a:ext cx="828674" cy="447674"/>
            </a:xfrm>
            <a:prstGeom prst="curvedDownArrow">
              <a:avLst/>
            </a:prstGeom>
            <a:solidFill>
              <a:srgbClr val="92D050"/>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Times New Roman" pitchFamily="18" charset="0"/>
                <a:cs typeface="Times New Roman" pitchFamily="18" charset="0"/>
              </a:endParaRPr>
            </a:p>
          </p:txBody>
        </p:sp>
        <p:sp>
          <p:nvSpPr>
            <p:cNvPr id="45" name="Curved Down Arrow 44"/>
            <p:cNvSpPr/>
            <p:nvPr/>
          </p:nvSpPr>
          <p:spPr>
            <a:xfrm>
              <a:off x="2343151" y="3267076"/>
              <a:ext cx="828674" cy="447674"/>
            </a:xfrm>
            <a:prstGeom prst="curvedDownArrow">
              <a:avLst/>
            </a:prstGeom>
            <a:solidFill>
              <a:srgbClr val="92D050"/>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Times New Roman" pitchFamily="18" charset="0"/>
                <a:cs typeface="Times New Roman" pitchFamily="18" charset="0"/>
              </a:endParaRPr>
            </a:p>
          </p:txBody>
        </p:sp>
        <p:sp>
          <p:nvSpPr>
            <p:cNvPr id="46" name="Curved Down Arrow 45"/>
            <p:cNvSpPr/>
            <p:nvPr/>
          </p:nvSpPr>
          <p:spPr>
            <a:xfrm>
              <a:off x="3133725" y="3114675"/>
              <a:ext cx="1876425" cy="609600"/>
            </a:xfrm>
            <a:prstGeom prst="curvedDownArrow">
              <a:avLst/>
            </a:prstGeom>
            <a:solidFill>
              <a:srgbClr val="92D050"/>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Times New Roman" pitchFamily="18" charset="0"/>
                <a:cs typeface="Times New Roman" pitchFamily="18" charset="0"/>
              </a:endParaRPr>
            </a:p>
          </p:txBody>
        </p:sp>
      </p:grpSp>
      <p:grpSp>
        <p:nvGrpSpPr>
          <p:cNvPr id="47" name="Group 46"/>
          <p:cNvGrpSpPr/>
          <p:nvPr/>
        </p:nvGrpSpPr>
        <p:grpSpPr>
          <a:xfrm>
            <a:off x="1262063" y="2237142"/>
            <a:ext cx="2801938" cy="388937"/>
            <a:chOff x="1514475" y="3390901"/>
            <a:chExt cx="3362325" cy="466724"/>
          </a:xfrm>
        </p:grpSpPr>
        <p:sp>
          <p:nvSpPr>
            <p:cNvPr id="48" name="Curved Down Arrow 47"/>
            <p:cNvSpPr/>
            <p:nvPr/>
          </p:nvSpPr>
          <p:spPr>
            <a:xfrm flipH="1">
              <a:off x="3257547" y="3448050"/>
              <a:ext cx="800101" cy="304800"/>
            </a:xfrm>
            <a:prstGeom prst="curvedDownArrow">
              <a:avLst/>
            </a:prstGeom>
            <a:solidFill>
              <a:srgbClr val="92D050"/>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Times New Roman" pitchFamily="18" charset="0"/>
                <a:cs typeface="Times New Roman" pitchFamily="18" charset="0"/>
              </a:endParaRPr>
            </a:p>
          </p:txBody>
        </p:sp>
        <p:sp>
          <p:nvSpPr>
            <p:cNvPr id="49" name="Curved Down Arrow 48"/>
            <p:cNvSpPr/>
            <p:nvPr/>
          </p:nvSpPr>
          <p:spPr>
            <a:xfrm flipH="1">
              <a:off x="2476500" y="3409951"/>
              <a:ext cx="1504951" cy="447674"/>
            </a:xfrm>
            <a:prstGeom prst="curvedDownArrow">
              <a:avLst/>
            </a:prstGeom>
            <a:solidFill>
              <a:srgbClr val="92D050"/>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Times New Roman" pitchFamily="18" charset="0"/>
                <a:cs typeface="Times New Roman" pitchFamily="18" charset="0"/>
              </a:endParaRPr>
            </a:p>
          </p:txBody>
        </p:sp>
        <p:sp>
          <p:nvSpPr>
            <p:cNvPr id="50" name="Curved Down Arrow 49"/>
            <p:cNvSpPr/>
            <p:nvPr/>
          </p:nvSpPr>
          <p:spPr>
            <a:xfrm flipH="1">
              <a:off x="1514475" y="3390901"/>
              <a:ext cx="1657351" cy="447674"/>
            </a:xfrm>
            <a:prstGeom prst="curvedDownArrow">
              <a:avLst/>
            </a:prstGeom>
            <a:solidFill>
              <a:srgbClr val="92D050"/>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Times New Roman" pitchFamily="18" charset="0"/>
                <a:cs typeface="Times New Roman" pitchFamily="18" charset="0"/>
              </a:endParaRPr>
            </a:p>
          </p:txBody>
        </p:sp>
        <p:sp>
          <p:nvSpPr>
            <p:cNvPr id="51" name="Curved Down Arrow 50"/>
            <p:cNvSpPr/>
            <p:nvPr/>
          </p:nvSpPr>
          <p:spPr>
            <a:xfrm>
              <a:off x="3962401" y="3400426"/>
              <a:ext cx="914399" cy="447674"/>
            </a:xfrm>
            <a:prstGeom prst="curvedDownArrow">
              <a:avLst/>
            </a:prstGeom>
            <a:solidFill>
              <a:srgbClr val="92D050"/>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Times New Roman" pitchFamily="18" charset="0"/>
                <a:cs typeface="Times New Roman" pitchFamily="18" charset="0"/>
              </a:endParaRPr>
            </a:p>
          </p:txBody>
        </p:sp>
      </p:grpSp>
      <p:sp>
        <p:nvSpPr>
          <p:cNvPr id="58" name="Rectangle 57"/>
          <p:cNvSpPr/>
          <p:nvPr/>
        </p:nvSpPr>
        <p:spPr>
          <a:xfrm rot="16200000">
            <a:off x="-378240" y="3357348"/>
            <a:ext cx="2004197" cy="338550"/>
          </a:xfrm>
          <a:prstGeom prst="rect">
            <a:avLst/>
          </a:prstGeom>
        </p:spPr>
        <p:txBody>
          <a:bodyPr wrap="none" lIns="76197" tIns="38098" rIns="76197" bIns="38098">
            <a:spAutoFit/>
          </a:bodyPr>
          <a:lstStyle/>
          <a:p>
            <a:r>
              <a:rPr lang="en-US" sz="1700" dirty="0">
                <a:latin typeface="Times New Roman" pitchFamily="18" charset="0"/>
                <a:cs typeface="Times New Roman" pitchFamily="18" charset="0"/>
              </a:rPr>
              <a:t>User-Location Graph</a:t>
            </a:r>
          </a:p>
        </p:txBody>
      </p:sp>
      <p:grpSp>
        <p:nvGrpSpPr>
          <p:cNvPr id="80" name="Group 79"/>
          <p:cNvGrpSpPr/>
          <p:nvPr/>
        </p:nvGrpSpPr>
        <p:grpSpPr>
          <a:xfrm>
            <a:off x="1055265" y="1769211"/>
            <a:ext cx="3133161" cy="1363609"/>
            <a:chOff x="1266317" y="2725283"/>
            <a:chExt cx="3759793" cy="1636331"/>
          </a:xfrm>
        </p:grpSpPr>
        <p:grpSp>
          <p:nvGrpSpPr>
            <p:cNvPr id="12" name="Group 11"/>
            <p:cNvGrpSpPr/>
            <p:nvPr/>
          </p:nvGrpSpPr>
          <p:grpSpPr>
            <a:xfrm>
              <a:off x="1266317" y="3853028"/>
              <a:ext cx="3759793" cy="508586"/>
              <a:chOff x="1266317" y="3397644"/>
              <a:chExt cx="3759793" cy="508586"/>
            </a:xfrm>
          </p:grpSpPr>
          <p:pic>
            <p:nvPicPr>
              <p:cNvPr id="13" name="Picture 4"/>
              <p:cNvPicPr>
                <a:picLocks noChangeAspect="1" noChangeArrowheads="1"/>
              </p:cNvPicPr>
              <p:nvPr/>
            </p:nvPicPr>
            <p:blipFill>
              <a:blip r:embed="rId2" cstate="print"/>
              <a:srcRect/>
              <a:stretch>
                <a:fillRect/>
              </a:stretch>
            </p:blipFill>
            <p:spPr bwMode="auto">
              <a:xfrm>
                <a:off x="1266317" y="3401654"/>
                <a:ext cx="358852" cy="472488"/>
              </a:xfrm>
              <a:prstGeom prst="rect">
                <a:avLst/>
              </a:prstGeom>
              <a:noFill/>
              <a:ln w="9525">
                <a:noFill/>
                <a:miter lim="800000"/>
                <a:headEnd/>
                <a:tailEnd/>
              </a:ln>
              <a:effectLst/>
            </p:spPr>
          </p:pic>
          <p:pic>
            <p:nvPicPr>
              <p:cNvPr id="14" name="Picture 4"/>
              <p:cNvPicPr>
                <a:picLocks noChangeAspect="1" noChangeArrowheads="1"/>
              </p:cNvPicPr>
              <p:nvPr/>
            </p:nvPicPr>
            <p:blipFill>
              <a:blip r:embed="rId2" cstate="print"/>
              <a:srcRect/>
              <a:stretch>
                <a:fillRect/>
              </a:stretch>
            </p:blipFill>
            <p:spPr bwMode="auto">
              <a:xfrm>
                <a:off x="2128589" y="3397644"/>
                <a:ext cx="358852" cy="472488"/>
              </a:xfrm>
              <a:prstGeom prst="rect">
                <a:avLst/>
              </a:prstGeom>
              <a:noFill/>
              <a:ln w="9525">
                <a:noFill/>
                <a:miter lim="800000"/>
                <a:headEnd/>
                <a:tailEnd/>
              </a:ln>
              <a:effectLst/>
            </p:spPr>
          </p:pic>
          <p:pic>
            <p:nvPicPr>
              <p:cNvPr id="15" name="Picture 4"/>
              <p:cNvPicPr>
                <a:picLocks noChangeAspect="1" noChangeArrowheads="1"/>
              </p:cNvPicPr>
              <p:nvPr/>
            </p:nvPicPr>
            <p:blipFill>
              <a:blip r:embed="rId2" cstate="print"/>
              <a:srcRect/>
              <a:stretch>
                <a:fillRect/>
              </a:stretch>
            </p:blipFill>
            <p:spPr bwMode="auto">
              <a:xfrm>
                <a:off x="3018926" y="3409678"/>
                <a:ext cx="358852" cy="472488"/>
              </a:xfrm>
              <a:prstGeom prst="rect">
                <a:avLst/>
              </a:prstGeom>
              <a:noFill/>
              <a:ln w="9525">
                <a:noFill/>
                <a:miter lim="800000"/>
                <a:headEnd/>
                <a:tailEnd/>
              </a:ln>
              <a:effectLst/>
            </p:spPr>
          </p:pic>
          <p:pic>
            <p:nvPicPr>
              <p:cNvPr id="16" name="Picture 4"/>
              <p:cNvPicPr>
                <a:picLocks noChangeAspect="1" noChangeArrowheads="1"/>
              </p:cNvPicPr>
              <p:nvPr/>
            </p:nvPicPr>
            <p:blipFill>
              <a:blip r:embed="rId2" cstate="print"/>
              <a:srcRect/>
              <a:stretch>
                <a:fillRect/>
              </a:stretch>
            </p:blipFill>
            <p:spPr bwMode="auto">
              <a:xfrm>
                <a:off x="3837076" y="3409675"/>
                <a:ext cx="358852" cy="472488"/>
              </a:xfrm>
              <a:prstGeom prst="rect">
                <a:avLst/>
              </a:prstGeom>
              <a:noFill/>
              <a:ln w="9525">
                <a:noFill/>
                <a:miter lim="800000"/>
                <a:headEnd/>
                <a:tailEnd/>
              </a:ln>
              <a:effectLst/>
            </p:spPr>
          </p:pic>
          <p:pic>
            <p:nvPicPr>
              <p:cNvPr id="17" name="Picture 4"/>
              <p:cNvPicPr>
                <a:picLocks noChangeAspect="1" noChangeArrowheads="1"/>
              </p:cNvPicPr>
              <p:nvPr/>
            </p:nvPicPr>
            <p:blipFill>
              <a:blip r:embed="rId2" cstate="print"/>
              <a:srcRect/>
              <a:stretch>
                <a:fillRect/>
              </a:stretch>
            </p:blipFill>
            <p:spPr bwMode="auto">
              <a:xfrm>
                <a:off x="4667258" y="3433742"/>
                <a:ext cx="358852" cy="472488"/>
              </a:xfrm>
              <a:prstGeom prst="rect">
                <a:avLst/>
              </a:prstGeom>
              <a:noFill/>
              <a:ln w="9525">
                <a:noFill/>
                <a:miter lim="800000"/>
                <a:headEnd/>
                <a:tailEnd/>
              </a:ln>
              <a:effectLst/>
            </p:spPr>
          </p:pic>
        </p:grpSp>
        <p:sp>
          <p:nvSpPr>
            <p:cNvPr id="61" name="Rectangle 60"/>
            <p:cNvSpPr/>
            <p:nvPr/>
          </p:nvSpPr>
          <p:spPr>
            <a:xfrm>
              <a:off x="2670622" y="2725283"/>
              <a:ext cx="1224400" cy="387798"/>
            </a:xfrm>
            <a:prstGeom prst="rect">
              <a:avLst/>
            </a:prstGeom>
          </p:spPr>
          <p:txBody>
            <a:bodyPr wrap="square">
              <a:spAutoFit/>
            </a:bodyPr>
            <a:lstStyle/>
            <a:p>
              <a:r>
                <a:rPr lang="en-US" sz="1500" dirty="0">
                  <a:latin typeface="Times New Roman" pitchFamily="18" charset="0"/>
                  <a:cs typeface="Times New Roman" pitchFamily="18" charset="0"/>
                </a:rPr>
                <a:t>Users</a:t>
              </a:r>
            </a:p>
          </p:txBody>
        </p:sp>
      </p:grpSp>
      <p:grpSp>
        <p:nvGrpSpPr>
          <p:cNvPr id="74" name="Group 73"/>
          <p:cNvGrpSpPr/>
          <p:nvPr/>
        </p:nvGrpSpPr>
        <p:grpSpPr>
          <a:xfrm>
            <a:off x="806374" y="3516968"/>
            <a:ext cx="4551813" cy="1484505"/>
            <a:chOff x="967649" y="4822592"/>
            <a:chExt cx="5462175" cy="1781406"/>
          </a:xfrm>
        </p:grpSpPr>
        <p:grpSp>
          <p:nvGrpSpPr>
            <p:cNvPr id="8" name="Group 7"/>
            <p:cNvGrpSpPr/>
            <p:nvPr/>
          </p:nvGrpSpPr>
          <p:grpSpPr>
            <a:xfrm>
              <a:off x="967649" y="4986793"/>
              <a:ext cx="3822065" cy="1617205"/>
              <a:chOff x="967649" y="4899709"/>
              <a:chExt cx="3822065" cy="1617205"/>
            </a:xfrm>
          </p:grpSpPr>
          <p:sp>
            <p:nvSpPr>
              <p:cNvPr id="9" name="Freeform 8"/>
              <p:cNvSpPr/>
              <p:nvPr/>
            </p:nvSpPr>
            <p:spPr>
              <a:xfrm>
                <a:off x="967649" y="5065486"/>
                <a:ext cx="1676825" cy="1292039"/>
              </a:xfrm>
              <a:custGeom>
                <a:avLst/>
                <a:gdLst>
                  <a:gd name="connsiteX0" fmla="*/ 803094 w 1676825"/>
                  <a:gd name="connsiteY0" fmla="*/ 0 h 1292039"/>
                  <a:gd name="connsiteX1" fmla="*/ 1122408 w 1676825"/>
                  <a:gd name="connsiteY1" fmla="*/ 14514 h 1292039"/>
                  <a:gd name="connsiteX2" fmla="*/ 1165951 w 1676825"/>
                  <a:gd name="connsiteY2" fmla="*/ 29028 h 1292039"/>
                  <a:gd name="connsiteX3" fmla="*/ 1224008 w 1676825"/>
                  <a:gd name="connsiteY3" fmla="*/ 43543 h 1292039"/>
                  <a:gd name="connsiteX4" fmla="*/ 1369151 w 1676825"/>
                  <a:gd name="connsiteY4" fmla="*/ 58057 h 1292039"/>
                  <a:gd name="connsiteX5" fmla="*/ 1557837 w 1676825"/>
                  <a:gd name="connsiteY5" fmla="*/ 116114 h 1292039"/>
                  <a:gd name="connsiteX6" fmla="*/ 1615894 w 1676825"/>
                  <a:gd name="connsiteY6" fmla="*/ 174171 h 1292039"/>
                  <a:gd name="connsiteX7" fmla="*/ 1630408 w 1676825"/>
                  <a:gd name="connsiteY7" fmla="*/ 478971 h 1292039"/>
                  <a:gd name="connsiteX8" fmla="*/ 1601380 w 1676825"/>
                  <a:gd name="connsiteY8" fmla="*/ 522514 h 1292039"/>
                  <a:gd name="connsiteX9" fmla="*/ 1557837 w 1676825"/>
                  <a:gd name="connsiteY9" fmla="*/ 537028 h 1292039"/>
                  <a:gd name="connsiteX10" fmla="*/ 1470751 w 1676825"/>
                  <a:gd name="connsiteY10" fmla="*/ 609600 h 1292039"/>
                  <a:gd name="connsiteX11" fmla="*/ 1427208 w 1676825"/>
                  <a:gd name="connsiteY11" fmla="*/ 624114 h 1292039"/>
                  <a:gd name="connsiteX12" fmla="*/ 1340122 w 1676825"/>
                  <a:gd name="connsiteY12" fmla="*/ 682171 h 1292039"/>
                  <a:gd name="connsiteX13" fmla="*/ 1209494 w 1676825"/>
                  <a:gd name="connsiteY13" fmla="*/ 711200 h 1292039"/>
                  <a:gd name="connsiteX14" fmla="*/ 1165951 w 1676825"/>
                  <a:gd name="connsiteY14" fmla="*/ 725714 h 1292039"/>
                  <a:gd name="connsiteX15" fmla="*/ 991780 w 1676825"/>
                  <a:gd name="connsiteY15" fmla="*/ 754743 h 1292039"/>
                  <a:gd name="connsiteX16" fmla="*/ 890180 w 1676825"/>
                  <a:gd name="connsiteY16" fmla="*/ 783771 h 1292039"/>
                  <a:gd name="connsiteX17" fmla="*/ 803094 w 1676825"/>
                  <a:gd name="connsiteY17" fmla="*/ 812800 h 1292039"/>
                  <a:gd name="connsiteX18" fmla="*/ 759551 w 1676825"/>
                  <a:gd name="connsiteY18" fmla="*/ 827314 h 1292039"/>
                  <a:gd name="connsiteX19" fmla="*/ 672465 w 1676825"/>
                  <a:gd name="connsiteY19" fmla="*/ 856343 h 1292039"/>
                  <a:gd name="connsiteX20" fmla="*/ 628922 w 1676825"/>
                  <a:gd name="connsiteY20" fmla="*/ 885371 h 1292039"/>
                  <a:gd name="connsiteX21" fmla="*/ 541837 w 1676825"/>
                  <a:gd name="connsiteY21" fmla="*/ 914400 h 1292039"/>
                  <a:gd name="connsiteX22" fmla="*/ 469265 w 1676825"/>
                  <a:gd name="connsiteY22" fmla="*/ 1001485 h 1292039"/>
                  <a:gd name="connsiteX23" fmla="*/ 454751 w 1676825"/>
                  <a:gd name="connsiteY23" fmla="*/ 1045028 h 1292039"/>
                  <a:gd name="connsiteX24" fmla="*/ 411208 w 1676825"/>
                  <a:gd name="connsiteY24" fmla="*/ 1074057 h 1292039"/>
                  <a:gd name="connsiteX25" fmla="*/ 367665 w 1676825"/>
                  <a:gd name="connsiteY25" fmla="*/ 1132114 h 1292039"/>
                  <a:gd name="connsiteX26" fmla="*/ 338637 w 1676825"/>
                  <a:gd name="connsiteY26" fmla="*/ 1175657 h 1292039"/>
                  <a:gd name="connsiteX27" fmla="*/ 251551 w 1676825"/>
                  <a:gd name="connsiteY27" fmla="*/ 1219200 h 1292039"/>
                  <a:gd name="connsiteX28" fmla="*/ 135437 w 1676825"/>
                  <a:gd name="connsiteY28" fmla="*/ 1262743 h 1292039"/>
                  <a:gd name="connsiteX29" fmla="*/ 4808 w 1676825"/>
                  <a:gd name="connsiteY29" fmla="*/ 1233714 h 1292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676825" h="1292039">
                    <a:moveTo>
                      <a:pt x="803094" y="0"/>
                    </a:moveTo>
                    <a:cubicBezTo>
                      <a:pt x="909532" y="4838"/>
                      <a:pt x="1016199" y="6017"/>
                      <a:pt x="1122408" y="14514"/>
                    </a:cubicBezTo>
                    <a:cubicBezTo>
                      <a:pt x="1137659" y="15734"/>
                      <a:pt x="1151240" y="24825"/>
                      <a:pt x="1165951" y="29028"/>
                    </a:cubicBezTo>
                    <a:cubicBezTo>
                      <a:pt x="1185131" y="34508"/>
                      <a:pt x="1204261" y="40722"/>
                      <a:pt x="1224008" y="43543"/>
                    </a:cubicBezTo>
                    <a:cubicBezTo>
                      <a:pt x="1272142" y="50419"/>
                      <a:pt x="1320770" y="53219"/>
                      <a:pt x="1369151" y="58057"/>
                    </a:cubicBezTo>
                    <a:cubicBezTo>
                      <a:pt x="1462048" y="76636"/>
                      <a:pt x="1497761" y="64620"/>
                      <a:pt x="1557837" y="116114"/>
                    </a:cubicBezTo>
                    <a:cubicBezTo>
                      <a:pt x="1578617" y="133925"/>
                      <a:pt x="1596542" y="154819"/>
                      <a:pt x="1615894" y="174171"/>
                    </a:cubicBezTo>
                    <a:cubicBezTo>
                      <a:pt x="1676825" y="296035"/>
                      <a:pt x="1665013" y="248269"/>
                      <a:pt x="1630408" y="478971"/>
                    </a:cubicBezTo>
                    <a:cubicBezTo>
                      <a:pt x="1627820" y="496222"/>
                      <a:pt x="1615001" y="511617"/>
                      <a:pt x="1601380" y="522514"/>
                    </a:cubicBezTo>
                    <a:cubicBezTo>
                      <a:pt x="1589433" y="532071"/>
                      <a:pt x="1572351" y="532190"/>
                      <a:pt x="1557837" y="537028"/>
                    </a:cubicBezTo>
                    <a:cubicBezTo>
                      <a:pt x="1525738" y="569127"/>
                      <a:pt x="1511165" y="589393"/>
                      <a:pt x="1470751" y="609600"/>
                    </a:cubicBezTo>
                    <a:cubicBezTo>
                      <a:pt x="1457067" y="616442"/>
                      <a:pt x="1441722" y="619276"/>
                      <a:pt x="1427208" y="624114"/>
                    </a:cubicBezTo>
                    <a:cubicBezTo>
                      <a:pt x="1398179" y="643466"/>
                      <a:pt x="1374333" y="675329"/>
                      <a:pt x="1340122" y="682171"/>
                    </a:cubicBezTo>
                    <a:cubicBezTo>
                      <a:pt x="1290225" y="692150"/>
                      <a:pt x="1257332" y="697532"/>
                      <a:pt x="1209494" y="711200"/>
                    </a:cubicBezTo>
                    <a:cubicBezTo>
                      <a:pt x="1194783" y="715403"/>
                      <a:pt x="1180794" y="722003"/>
                      <a:pt x="1165951" y="725714"/>
                    </a:cubicBezTo>
                    <a:cubicBezTo>
                      <a:pt x="1109359" y="739862"/>
                      <a:pt x="1049122" y="746551"/>
                      <a:pt x="991780" y="754743"/>
                    </a:cubicBezTo>
                    <a:cubicBezTo>
                      <a:pt x="845416" y="803530"/>
                      <a:pt x="1072467" y="729085"/>
                      <a:pt x="890180" y="783771"/>
                    </a:cubicBezTo>
                    <a:cubicBezTo>
                      <a:pt x="860872" y="792564"/>
                      <a:pt x="832123" y="803124"/>
                      <a:pt x="803094" y="812800"/>
                    </a:cubicBezTo>
                    <a:lnTo>
                      <a:pt x="759551" y="827314"/>
                    </a:lnTo>
                    <a:cubicBezTo>
                      <a:pt x="759546" y="827316"/>
                      <a:pt x="672469" y="856340"/>
                      <a:pt x="672465" y="856343"/>
                    </a:cubicBezTo>
                    <a:cubicBezTo>
                      <a:pt x="657951" y="866019"/>
                      <a:pt x="644862" y="878286"/>
                      <a:pt x="628922" y="885371"/>
                    </a:cubicBezTo>
                    <a:cubicBezTo>
                      <a:pt x="600961" y="897798"/>
                      <a:pt x="541837" y="914400"/>
                      <a:pt x="541837" y="914400"/>
                    </a:cubicBezTo>
                    <a:cubicBezTo>
                      <a:pt x="509740" y="946497"/>
                      <a:pt x="489471" y="961073"/>
                      <a:pt x="469265" y="1001485"/>
                    </a:cubicBezTo>
                    <a:cubicBezTo>
                      <a:pt x="462423" y="1015169"/>
                      <a:pt x="464308" y="1033081"/>
                      <a:pt x="454751" y="1045028"/>
                    </a:cubicBezTo>
                    <a:cubicBezTo>
                      <a:pt x="443854" y="1058650"/>
                      <a:pt x="423543" y="1061722"/>
                      <a:pt x="411208" y="1074057"/>
                    </a:cubicBezTo>
                    <a:cubicBezTo>
                      <a:pt x="394103" y="1091162"/>
                      <a:pt x="381725" y="1112429"/>
                      <a:pt x="367665" y="1132114"/>
                    </a:cubicBezTo>
                    <a:cubicBezTo>
                      <a:pt x="357526" y="1146309"/>
                      <a:pt x="350972" y="1163322"/>
                      <a:pt x="338637" y="1175657"/>
                    </a:cubicBezTo>
                    <a:cubicBezTo>
                      <a:pt x="297045" y="1217249"/>
                      <a:pt x="298766" y="1195592"/>
                      <a:pt x="251551" y="1219200"/>
                    </a:cubicBezTo>
                    <a:cubicBezTo>
                      <a:pt x="151890" y="1269031"/>
                      <a:pt x="275448" y="1234739"/>
                      <a:pt x="135437" y="1262743"/>
                    </a:cubicBezTo>
                    <a:cubicBezTo>
                      <a:pt x="0" y="1247694"/>
                      <a:pt x="4808" y="1292039"/>
                      <a:pt x="4808" y="1233714"/>
                    </a:cubicBezTo>
                  </a:path>
                </a:pathLst>
              </a:cu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Times New Roman" pitchFamily="18" charset="0"/>
                  <a:cs typeface="Times New Roman" pitchFamily="18" charset="0"/>
                </a:endParaRPr>
              </a:p>
            </p:txBody>
          </p:sp>
          <p:sp>
            <p:nvSpPr>
              <p:cNvPr id="10" name="Freeform 9"/>
              <p:cNvSpPr/>
              <p:nvPr/>
            </p:nvSpPr>
            <p:spPr>
              <a:xfrm>
                <a:off x="1291771" y="4992914"/>
                <a:ext cx="3497943" cy="1524000"/>
              </a:xfrm>
              <a:custGeom>
                <a:avLst/>
                <a:gdLst>
                  <a:gd name="connsiteX0" fmla="*/ 0 w 3497943"/>
                  <a:gd name="connsiteY0" fmla="*/ 1524000 h 1524000"/>
                  <a:gd name="connsiteX1" fmla="*/ 43543 w 3497943"/>
                  <a:gd name="connsiteY1" fmla="*/ 1465943 h 1524000"/>
                  <a:gd name="connsiteX2" fmla="*/ 101600 w 3497943"/>
                  <a:gd name="connsiteY2" fmla="*/ 1451429 h 1524000"/>
                  <a:gd name="connsiteX3" fmla="*/ 159658 w 3497943"/>
                  <a:gd name="connsiteY3" fmla="*/ 1364343 h 1524000"/>
                  <a:gd name="connsiteX4" fmla="*/ 203200 w 3497943"/>
                  <a:gd name="connsiteY4" fmla="*/ 1335315 h 1524000"/>
                  <a:gd name="connsiteX5" fmla="*/ 246743 w 3497943"/>
                  <a:gd name="connsiteY5" fmla="*/ 1291772 h 1524000"/>
                  <a:gd name="connsiteX6" fmla="*/ 391886 w 3497943"/>
                  <a:gd name="connsiteY6" fmla="*/ 1233715 h 1524000"/>
                  <a:gd name="connsiteX7" fmla="*/ 435429 w 3497943"/>
                  <a:gd name="connsiteY7" fmla="*/ 1219200 h 1524000"/>
                  <a:gd name="connsiteX8" fmla="*/ 566058 w 3497943"/>
                  <a:gd name="connsiteY8" fmla="*/ 1190172 h 1524000"/>
                  <a:gd name="connsiteX9" fmla="*/ 928915 w 3497943"/>
                  <a:gd name="connsiteY9" fmla="*/ 1161143 h 1524000"/>
                  <a:gd name="connsiteX10" fmla="*/ 1277258 w 3497943"/>
                  <a:gd name="connsiteY10" fmla="*/ 1190172 h 1524000"/>
                  <a:gd name="connsiteX11" fmla="*/ 1320800 w 3497943"/>
                  <a:gd name="connsiteY11" fmla="*/ 1204686 h 1524000"/>
                  <a:gd name="connsiteX12" fmla="*/ 1422400 w 3497943"/>
                  <a:gd name="connsiteY12" fmla="*/ 1219200 h 1524000"/>
                  <a:gd name="connsiteX13" fmla="*/ 1465943 w 3497943"/>
                  <a:gd name="connsiteY13" fmla="*/ 1233715 h 1524000"/>
                  <a:gd name="connsiteX14" fmla="*/ 1640115 w 3497943"/>
                  <a:gd name="connsiteY14" fmla="*/ 1262743 h 1524000"/>
                  <a:gd name="connsiteX15" fmla="*/ 1785258 w 3497943"/>
                  <a:gd name="connsiteY15" fmla="*/ 1306286 h 1524000"/>
                  <a:gd name="connsiteX16" fmla="*/ 1886858 w 3497943"/>
                  <a:gd name="connsiteY16" fmla="*/ 1335315 h 1524000"/>
                  <a:gd name="connsiteX17" fmla="*/ 2133600 w 3497943"/>
                  <a:gd name="connsiteY17" fmla="*/ 1320800 h 1524000"/>
                  <a:gd name="connsiteX18" fmla="*/ 2380343 w 3497943"/>
                  <a:gd name="connsiteY18" fmla="*/ 1291772 h 1524000"/>
                  <a:gd name="connsiteX19" fmla="*/ 2641600 w 3497943"/>
                  <a:gd name="connsiteY19" fmla="*/ 1262743 h 1524000"/>
                  <a:gd name="connsiteX20" fmla="*/ 2757715 w 3497943"/>
                  <a:gd name="connsiteY20" fmla="*/ 1233715 h 1524000"/>
                  <a:gd name="connsiteX21" fmla="*/ 2844800 w 3497943"/>
                  <a:gd name="connsiteY21" fmla="*/ 1204686 h 1524000"/>
                  <a:gd name="connsiteX22" fmla="*/ 2946400 w 3497943"/>
                  <a:gd name="connsiteY22" fmla="*/ 1161143 h 1524000"/>
                  <a:gd name="connsiteX23" fmla="*/ 2989943 w 3497943"/>
                  <a:gd name="connsiteY23" fmla="*/ 1132115 h 1524000"/>
                  <a:gd name="connsiteX24" fmla="*/ 3033486 w 3497943"/>
                  <a:gd name="connsiteY24" fmla="*/ 1117600 h 1524000"/>
                  <a:gd name="connsiteX25" fmla="*/ 3120572 w 3497943"/>
                  <a:gd name="connsiteY25" fmla="*/ 1074057 h 1524000"/>
                  <a:gd name="connsiteX26" fmla="*/ 3164115 w 3497943"/>
                  <a:gd name="connsiteY26" fmla="*/ 1030515 h 1524000"/>
                  <a:gd name="connsiteX27" fmla="*/ 3207658 w 3497943"/>
                  <a:gd name="connsiteY27" fmla="*/ 1016000 h 1524000"/>
                  <a:gd name="connsiteX28" fmla="*/ 3309258 w 3497943"/>
                  <a:gd name="connsiteY28" fmla="*/ 972457 h 1524000"/>
                  <a:gd name="connsiteX29" fmla="*/ 3352800 w 3497943"/>
                  <a:gd name="connsiteY29" fmla="*/ 928915 h 1524000"/>
                  <a:gd name="connsiteX30" fmla="*/ 3410858 w 3497943"/>
                  <a:gd name="connsiteY30" fmla="*/ 899886 h 1524000"/>
                  <a:gd name="connsiteX31" fmla="*/ 3425372 w 3497943"/>
                  <a:gd name="connsiteY31" fmla="*/ 856343 h 1524000"/>
                  <a:gd name="connsiteX32" fmla="*/ 3483429 w 3497943"/>
                  <a:gd name="connsiteY32" fmla="*/ 769257 h 1524000"/>
                  <a:gd name="connsiteX33" fmla="*/ 3497943 w 3497943"/>
                  <a:gd name="connsiteY33" fmla="*/ 725715 h 1524000"/>
                  <a:gd name="connsiteX34" fmla="*/ 3483429 w 3497943"/>
                  <a:gd name="connsiteY34" fmla="*/ 624115 h 1524000"/>
                  <a:gd name="connsiteX35" fmla="*/ 3410858 w 3497943"/>
                  <a:gd name="connsiteY35" fmla="*/ 566057 h 1524000"/>
                  <a:gd name="connsiteX36" fmla="*/ 3367315 w 3497943"/>
                  <a:gd name="connsiteY36" fmla="*/ 537029 h 1524000"/>
                  <a:gd name="connsiteX37" fmla="*/ 3280229 w 3497943"/>
                  <a:gd name="connsiteY37" fmla="*/ 508000 h 1524000"/>
                  <a:gd name="connsiteX38" fmla="*/ 3193143 w 3497943"/>
                  <a:gd name="connsiteY38" fmla="*/ 449943 h 1524000"/>
                  <a:gd name="connsiteX39" fmla="*/ 3149600 w 3497943"/>
                  <a:gd name="connsiteY39" fmla="*/ 420915 h 1524000"/>
                  <a:gd name="connsiteX40" fmla="*/ 3120572 w 3497943"/>
                  <a:gd name="connsiteY40" fmla="*/ 377372 h 1524000"/>
                  <a:gd name="connsiteX41" fmla="*/ 3048000 w 3497943"/>
                  <a:gd name="connsiteY41" fmla="*/ 290286 h 1524000"/>
                  <a:gd name="connsiteX42" fmla="*/ 3033486 w 3497943"/>
                  <a:gd name="connsiteY42" fmla="*/ 246743 h 1524000"/>
                  <a:gd name="connsiteX43" fmla="*/ 3077029 w 3497943"/>
                  <a:gd name="connsiteY43" fmla="*/ 116115 h 1524000"/>
                  <a:gd name="connsiteX44" fmla="*/ 3120572 w 3497943"/>
                  <a:gd name="connsiteY44" fmla="*/ 72572 h 1524000"/>
                  <a:gd name="connsiteX45" fmla="*/ 3280229 w 3497943"/>
                  <a:gd name="connsiteY45" fmla="*/ 58057 h 1524000"/>
                  <a:gd name="connsiteX46" fmla="*/ 3410858 w 3497943"/>
                  <a:gd name="connsiteY46" fmla="*/ 14515 h 1524000"/>
                  <a:gd name="connsiteX47" fmla="*/ 3454400 w 3497943"/>
                  <a:gd name="connsiteY47" fmla="*/ 0 h 152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497943" h="1524000">
                    <a:moveTo>
                      <a:pt x="0" y="1524000"/>
                    </a:moveTo>
                    <a:cubicBezTo>
                      <a:pt x="14514" y="1504648"/>
                      <a:pt x="23858" y="1480003"/>
                      <a:pt x="43543" y="1465943"/>
                    </a:cubicBezTo>
                    <a:cubicBezTo>
                      <a:pt x="59775" y="1454349"/>
                      <a:pt x="86588" y="1464565"/>
                      <a:pt x="101600" y="1451429"/>
                    </a:cubicBezTo>
                    <a:cubicBezTo>
                      <a:pt x="127856" y="1428455"/>
                      <a:pt x="130629" y="1383696"/>
                      <a:pt x="159658" y="1364343"/>
                    </a:cubicBezTo>
                    <a:cubicBezTo>
                      <a:pt x="174172" y="1354667"/>
                      <a:pt x="189799" y="1346482"/>
                      <a:pt x="203200" y="1335315"/>
                    </a:cubicBezTo>
                    <a:cubicBezTo>
                      <a:pt x="218969" y="1322174"/>
                      <a:pt x="230040" y="1303703"/>
                      <a:pt x="246743" y="1291772"/>
                    </a:cubicBezTo>
                    <a:cubicBezTo>
                      <a:pt x="284119" y="1265074"/>
                      <a:pt x="352225" y="1246935"/>
                      <a:pt x="391886" y="1233715"/>
                    </a:cubicBezTo>
                    <a:cubicBezTo>
                      <a:pt x="406400" y="1228877"/>
                      <a:pt x="420586" y="1222911"/>
                      <a:pt x="435429" y="1219200"/>
                    </a:cubicBezTo>
                    <a:cubicBezTo>
                      <a:pt x="481663" y="1207642"/>
                      <a:pt x="518145" y="1197543"/>
                      <a:pt x="566058" y="1190172"/>
                    </a:cubicBezTo>
                    <a:cubicBezTo>
                      <a:pt x="703870" y="1168970"/>
                      <a:pt x="770085" y="1170486"/>
                      <a:pt x="928915" y="1161143"/>
                    </a:cubicBezTo>
                    <a:cubicBezTo>
                      <a:pt x="986543" y="1165259"/>
                      <a:pt x="1203506" y="1178825"/>
                      <a:pt x="1277258" y="1190172"/>
                    </a:cubicBezTo>
                    <a:cubicBezTo>
                      <a:pt x="1292379" y="1192498"/>
                      <a:pt x="1305798" y="1201686"/>
                      <a:pt x="1320800" y="1204686"/>
                    </a:cubicBezTo>
                    <a:cubicBezTo>
                      <a:pt x="1354346" y="1211395"/>
                      <a:pt x="1388533" y="1214362"/>
                      <a:pt x="1422400" y="1219200"/>
                    </a:cubicBezTo>
                    <a:cubicBezTo>
                      <a:pt x="1436914" y="1224038"/>
                      <a:pt x="1451100" y="1230004"/>
                      <a:pt x="1465943" y="1233715"/>
                    </a:cubicBezTo>
                    <a:cubicBezTo>
                      <a:pt x="1546160" y="1253769"/>
                      <a:pt x="1550012" y="1246361"/>
                      <a:pt x="1640115" y="1262743"/>
                    </a:cubicBezTo>
                    <a:cubicBezTo>
                      <a:pt x="1724592" y="1278102"/>
                      <a:pt x="1684257" y="1281036"/>
                      <a:pt x="1785258" y="1306286"/>
                    </a:cubicBezTo>
                    <a:cubicBezTo>
                      <a:pt x="1858158" y="1324511"/>
                      <a:pt x="1824391" y="1314492"/>
                      <a:pt x="1886858" y="1335315"/>
                    </a:cubicBezTo>
                    <a:cubicBezTo>
                      <a:pt x="1969105" y="1330477"/>
                      <a:pt x="2051529" y="1328042"/>
                      <a:pt x="2133600" y="1320800"/>
                    </a:cubicBezTo>
                    <a:cubicBezTo>
                      <a:pt x="2216094" y="1313521"/>
                      <a:pt x="2298035" y="1300917"/>
                      <a:pt x="2380343" y="1291772"/>
                    </a:cubicBezTo>
                    <a:cubicBezTo>
                      <a:pt x="2711428" y="1254985"/>
                      <a:pt x="2359208" y="1298041"/>
                      <a:pt x="2641600" y="1262743"/>
                    </a:cubicBezTo>
                    <a:cubicBezTo>
                      <a:pt x="2773735" y="1218699"/>
                      <a:pt x="2565027" y="1286267"/>
                      <a:pt x="2757715" y="1233715"/>
                    </a:cubicBezTo>
                    <a:cubicBezTo>
                      <a:pt x="2787235" y="1225664"/>
                      <a:pt x="2844800" y="1204686"/>
                      <a:pt x="2844800" y="1204686"/>
                    </a:cubicBezTo>
                    <a:cubicBezTo>
                      <a:pt x="2954113" y="1131810"/>
                      <a:pt x="2815190" y="1217375"/>
                      <a:pt x="2946400" y="1161143"/>
                    </a:cubicBezTo>
                    <a:cubicBezTo>
                      <a:pt x="2962434" y="1154272"/>
                      <a:pt x="2974341" y="1139916"/>
                      <a:pt x="2989943" y="1132115"/>
                    </a:cubicBezTo>
                    <a:cubicBezTo>
                      <a:pt x="3003627" y="1125273"/>
                      <a:pt x="3019802" y="1124442"/>
                      <a:pt x="3033486" y="1117600"/>
                    </a:cubicBezTo>
                    <a:cubicBezTo>
                      <a:pt x="3146032" y="1061327"/>
                      <a:pt x="3011125" y="1110541"/>
                      <a:pt x="3120572" y="1074057"/>
                    </a:cubicBezTo>
                    <a:cubicBezTo>
                      <a:pt x="3135086" y="1059543"/>
                      <a:pt x="3147036" y="1041901"/>
                      <a:pt x="3164115" y="1030515"/>
                    </a:cubicBezTo>
                    <a:cubicBezTo>
                      <a:pt x="3176845" y="1022028"/>
                      <a:pt x="3193974" y="1022842"/>
                      <a:pt x="3207658" y="1016000"/>
                    </a:cubicBezTo>
                    <a:cubicBezTo>
                      <a:pt x="3307890" y="965883"/>
                      <a:pt x="3188428" y="1002666"/>
                      <a:pt x="3309258" y="972457"/>
                    </a:cubicBezTo>
                    <a:cubicBezTo>
                      <a:pt x="3323772" y="957943"/>
                      <a:pt x="3336097" y="940845"/>
                      <a:pt x="3352800" y="928915"/>
                    </a:cubicBezTo>
                    <a:cubicBezTo>
                      <a:pt x="3370407" y="916339"/>
                      <a:pt x="3395558" y="915186"/>
                      <a:pt x="3410858" y="899886"/>
                    </a:cubicBezTo>
                    <a:cubicBezTo>
                      <a:pt x="3421676" y="889068"/>
                      <a:pt x="3417942" y="869717"/>
                      <a:pt x="3425372" y="856343"/>
                    </a:cubicBezTo>
                    <a:cubicBezTo>
                      <a:pt x="3442315" y="825845"/>
                      <a:pt x="3483429" y="769257"/>
                      <a:pt x="3483429" y="769257"/>
                    </a:cubicBezTo>
                    <a:cubicBezTo>
                      <a:pt x="3488267" y="754743"/>
                      <a:pt x="3497943" y="741014"/>
                      <a:pt x="3497943" y="725715"/>
                    </a:cubicBezTo>
                    <a:cubicBezTo>
                      <a:pt x="3497943" y="691505"/>
                      <a:pt x="3493259" y="656883"/>
                      <a:pt x="3483429" y="624115"/>
                    </a:cubicBezTo>
                    <a:cubicBezTo>
                      <a:pt x="3466159" y="566547"/>
                      <a:pt x="3453193" y="587225"/>
                      <a:pt x="3410858" y="566057"/>
                    </a:cubicBezTo>
                    <a:cubicBezTo>
                      <a:pt x="3395256" y="558256"/>
                      <a:pt x="3383255" y="544114"/>
                      <a:pt x="3367315" y="537029"/>
                    </a:cubicBezTo>
                    <a:cubicBezTo>
                      <a:pt x="3339353" y="524602"/>
                      <a:pt x="3305689" y="524973"/>
                      <a:pt x="3280229" y="508000"/>
                    </a:cubicBezTo>
                    <a:lnTo>
                      <a:pt x="3193143" y="449943"/>
                    </a:lnTo>
                    <a:lnTo>
                      <a:pt x="3149600" y="420915"/>
                    </a:lnTo>
                    <a:cubicBezTo>
                      <a:pt x="3139924" y="406401"/>
                      <a:pt x="3131739" y="390773"/>
                      <a:pt x="3120572" y="377372"/>
                    </a:cubicBezTo>
                    <a:cubicBezTo>
                      <a:pt x="3027437" y="265609"/>
                      <a:pt x="3120078" y="398402"/>
                      <a:pt x="3048000" y="290286"/>
                    </a:cubicBezTo>
                    <a:cubicBezTo>
                      <a:pt x="3043162" y="275772"/>
                      <a:pt x="3033486" y="262042"/>
                      <a:pt x="3033486" y="246743"/>
                    </a:cubicBezTo>
                    <a:cubicBezTo>
                      <a:pt x="3033486" y="186260"/>
                      <a:pt x="3041978" y="158175"/>
                      <a:pt x="3077029" y="116115"/>
                    </a:cubicBezTo>
                    <a:cubicBezTo>
                      <a:pt x="3090170" y="100346"/>
                      <a:pt x="3100835" y="78211"/>
                      <a:pt x="3120572" y="72572"/>
                    </a:cubicBezTo>
                    <a:cubicBezTo>
                      <a:pt x="3171954" y="57891"/>
                      <a:pt x="3227010" y="62895"/>
                      <a:pt x="3280229" y="58057"/>
                    </a:cubicBezTo>
                    <a:lnTo>
                      <a:pt x="3410858" y="14515"/>
                    </a:lnTo>
                    <a:lnTo>
                      <a:pt x="3454400" y="0"/>
                    </a:lnTo>
                  </a:path>
                </a:pathLst>
              </a:cu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Times New Roman" pitchFamily="18" charset="0"/>
                  <a:cs typeface="Times New Roman" pitchFamily="18" charset="0"/>
                </a:endParaRPr>
              </a:p>
            </p:txBody>
          </p:sp>
          <p:sp>
            <p:nvSpPr>
              <p:cNvPr id="11" name="Freeform 10"/>
              <p:cNvSpPr/>
              <p:nvPr/>
            </p:nvSpPr>
            <p:spPr>
              <a:xfrm>
                <a:off x="2438400" y="4899709"/>
                <a:ext cx="1886857" cy="1254348"/>
              </a:xfrm>
              <a:custGeom>
                <a:avLst/>
                <a:gdLst>
                  <a:gd name="connsiteX0" fmla="*/ 1886857 w 1886857"/>
                  <a:gd name="connsiteY0" fmla="*/ 6120 h 1254348"/>
                  <a:gd name="connsiteX1" fmla="*/ 1828800 w 1886857"/>
                  <a:gd name="connsiteY1" fmla="*/ 35148 h 1254348"/>
                  <a:gd name="connsiteX2" fmla="*/ 1770743 w 1886857"/>
                  <a:gd name="connsiteY2" fmla="*/ 49662 h 1254348"/>
                  <a:gd name="connsiteX3" fmla="*/ 1756229 w 1886857"/>
                  <a:gd name="connsiteY3" fmla="*/ 93205 h 1254348"/>
                  <a:gd name="connsiteX4" fmla="*/ 1712686 w 1886857"/>
                  <a:gd name="connsiteY4" fmla="*/ 122234 h 1254348"/>
                  <a:gd name="connsiteX5" fmla="*/ 1654629 w 1886857"/>
                  <a:gd name="connsiteY5" fmla="*/ 151262 h 1254348"/>
                  <a:gd name="connsiteX6" fmla="*/ 1611086 w 1886857"/>
                  <a:gd name="connsiteY6" fmla="*/ 165777 h 1254348"/>
                  <a:gd name="connsiteX7" fmla="*/ 1567543 w 1886857"/>
                  <a:gd name="connsiteY7" fmla="*/ 194805 h 1254348"/>
                  <a:gd name="connsiteX8" fmla="*/ 1524000 w 1886857"/>
                  <a:gd name="connsiteY8" fmla="*/ 209320 h 1254348"/>
                  <a:gd name="connsiteX9" fmla="*/ 1422400 w 1886857"/>
                  <a:gd name="connsiteY9" fmla="*/ 252862 h 1254348"/>
                  <a:gd name="connsiteX10" fmla="*/ 1378857 w 1886857"/>
                  <a:gd name="connsiteY10" fmla="*/ 281891 h 1254348"/>
                  <a:gd name="connsiteX11" fmla="*/ 1277257 w 1886857"/>
                  <a:gd name="connsiteY11" fmla="*/ 325434 h 1254348"/>
                  <a:gd name="connsiteX12" fmla="*/ 1204686 w 1886857"/>
                  <a:gd name="connsiteY12" fmla="*/ 412520 h 1254348"/>
                  <a:gd name="connsiteX13" fmla="*/ 1161143 w 1886857"/>
                  <a:gd name="connsiteY13" fmla="*/ 456062 h 1254348"/>
                  <a:gd name="connsiteX14" fmla="*/ 1117600 w 1886857"/>
                  <a:gd name="connsiteY14" fmla="*/ 586691 h 1254348"/>
                  <a:gd name="connsiteX15" fmla="*/ 1103086 w 1886857"/>
                  <a:gd name="connsiteY15" fmla="*/ 630234 h 1254348"/>
                  <a:gd name="connsiteX16" fmla="*/ 1074057 w 1886857"/>
                  <a:gd name="connsiteY16" fmla="*/ 760862 h 1254348"/>
                  <a:gd name="connsiteX17" fmla="*/ 1045029 w 1886857"/>
                  <a:gd name="connsiteY17" fmla="*/ 949548 h 1254348"/>
                  <a:gd name="connsiteX18" fmla="*/ 1030514 w 1886857"/>
                  <a:gd name="connsiteY18" fmla="*/ 1007605 h 1254348"/>
                  <a:gd name="connsiteX19" fmla="*/ 928914 w 1886857"/>
                  <a:gd name="connsiteY19" fmla="*/ 1138234 h 1254348"/>
                  <a:gd name="connsiteX20" fmla="*/ 885371 w 1886857"/>
                  <a:gd name="connsiteY20" fmla="*/ 1167262 h 1254348"/>
                  <a:gd name="connsiteX21" fmla="*/ 870857 w 1886857"/>
                  <a:gd name="connsiteY21" fmla="*/ 1210805 h 1254348"/>
                  <a:gd name="connsiteX22" fmla="*/ 783771 w 1886857"/>
                  <a:gd name="connsiteY22" fmla="*/ 1254348 h 1254348"/>
                  <a:gd name="connsiteX23" fmla="*/ 551543 w 1886857"/>
                  <a:gd name="connsiteY23" fmla="*/ 1239834 h 1254348"/>
                  <a:gd name="connsiteX24" fmla="*/ 508000 w 1886857"/>
                  <a:gd name="connsiteY24" fmla="*/ 1225320 h 1254348"/>
                  <a:gd name="connsiteX25" fmla="*/ 420914 w 1886857"/>
                  <a:gd name="connsiteY25" fmla="*/ 1138234 h 1254348"/>
                  <a:gd name="connsiteX26" fmla="*/ 391886 w 1886857"/>
                  <a:gd name="connsiteY26" fmla="*/ 1094691 h 1254348"/>
                  <a:gd name="connsiteX27" fmla="*/ 377371 w 1886857"/>
                  <a:gd name="connsiteY27" fmla="*/ 1036634 h 1254348"/>
                  <a:gd name="connsiteX28" fmla="*/ 348343 w 1886857"/>
                  <a:gd name="connsiteY28" fmla="*/ 862462 h 1254348"/>
                  <a:gd name="connsiteX29" fmla="*/ 377371 w 1886857"/>
                  <a:gd name="connsiteY29" fmla="*/ 630234 h 1254348"/>
                  <a:gd name="connsiteX30" fmla="*/ 406400 w 1886857"/>
                  <a:gd name="connsiteY30" fmla="*/ 543148 h 1254348"/>
                  <a:gd name="connsiteX31" fmla="*/ 420914 w 1886857"/>
                  <a:gd name="connsiteY31" fmla="*/ 499605 h 1254348"/>
                  <a:gd name="connsiteX32" fmla="*/ 435429 w 1886857"/>
                  <a:gd name="connsiteY32" fmla="*/ 441548 h 1254348"/>
                  <a:gd name="connsiteX33" fmla="*/ 420914 w 1886857"/>
                  <a:gd name="connsiteY33" fmla="*/ 209320 h 1254348"/>
                  <a:gd name="connsiteX34" fmla="*/ 377371 w 1886857"/>
                  <a:gd name="connsiteY34" fmla="*/ 180291 h 1254348"/>
                  <a:gd name="connsiteX35" fmla="*/ 304800 w 1886857"/>
                  <a:gd name="connsiteY35" fmla="*/ 93205 h 1254348"/>
                  <a:gd name="connsiteX36" fmla="*/ 261257 w 1886857"/>
                  <a:gd name="connsiteY36" fmla="*/ 64177 h 1254348"/>
                  <a:gd name="connsiteX37" fmla="*/ 217714 w 1886857"/>
                  <a:gd name="connsiteY37" fmla="*/ 49662 h 1254348"/>
                  <a:gd name="connsiteX38" fmla="*/ 101600 w 1886857"/>
                  <a:gd name="connsiteY38" fmla="*/ 20634 h 1254348"/>
                  <a:gd name="connsiteX39" fmla="*/ 0 w 1886857"/>
                  <a:gd name="connsiteY39" fmla="*/ 6120 h 1254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886857" h="1254348">
                    <a:moveTo>
                      <a:pt x="1886857" y="6120"/>
                    </a:moveTo>
                    <a:cubicBezTo>
                      <a:pt x="1867505" y="15796"/>
                      <a:pt x="1849059" y="27551"/>
                      <a:pt x="1828800" y="35148"/>
                    </a:cubicBezTo>
                    <a:cubicBezTo>
                      <a:pt x="1810122" y="42152"/>
                      <a:pt x="1786320" y="37201"/>
                      <a:pt x="1770743" y="49662"/>
                    </a:cubicBezTo>
                    <a:cubicBezTo>
                      <a:pt x="1758796" y="59219"/>
                      <a:pt x="1765786" y="81258"/>
                      <a:pt x="1756229" y="93205"/>
                    </a:cubicBezTo>
                    <a:cubicBezTo>
                      <a:pt x="1745332" y="106827"/>
                      <a:pt x="1727832" y="113579"/>
                      <a:pt x="1712686" y="122234"/>
                    </a:cubicBezTo>
                    <a:cubicBezTo>
                      <a:pt x="1693900" y="132969"/>
                      <a:pt x="1674516" y="142739"/>
                      <a:pt x="1654629" y="151262"/>
                    </a:cubicBezTo>
                    <a:cubicBezTo>
                      <a:pt x="1640567" y="157289"/>
                      <a:pt x="1624770" y="158935"/>
                      <a:pt x="1611086" y="165777"/>
                    </a:cubicBezTo>
                    <a:cubicBezTo>
                      <a:pt x="1595484" y="173578"/>
                      <a:pt x="1583145" y="187004"/>
                      <a:pt x="1567543" y="194805"/>
                    </a:cubicBezTo>
                    <a:cubicBezTo>
                      <a:pt x="1553859" y="201647"/>
                      <a:pt x="1537684" y="202478"/>
                      <a:pt x="1524000" y="209320"/>
                    </a:cubicBezTo>
                    <a:cubicBezTo>
                      <a:pt x="1423770" y="259435"/>
                      <a:pt x="1543224" y="222656"/>
                      <a:pt x="1422400" y="252862"/>
                    </a:cubicBezTo>
                    <a:cubicBezTo>
                      <a:pt x="1407886" y="262538"/>
                      <a:pt x="1394891" y="275019"/>
                      <a:pt x="1378857" y="281891"/>
                    </a:cubicBezTo>
                    <a:cubicBezTo>
                      <a:pt x="1299114" y="316067"/>
                      <a:pt x="1341563" y="271846"/>
                      <a:pt x="1277257" y="325434"/>
                    </a:cubicBezTo>
                    <a:cubicBezTo>
                      <a:pt x="1207864" y="383262"/>
                      <a:pt x="1256586" y="350241"/>
                      <a:pt x="1204686" y="412520"/>
                    </a:cubicBezTo>
                    <a:cubicBezTo>
                      <a:pt x="1191545" y="428289"/>
                      <a:pt x="1175657" y="441548"/>
                      <a:pt x="1161143" y="456062"/>
                    </a:cubicBezTo>
                    <a:lnTo>
                      <a:pt x="1117600" y="586691"/>
                    </a:lnTo>
                    <a:cubicBezTo>
                      <a:pt x="1112762" y="601205"/>
                      <a:pt x="1106087" y="615232"/>
                      <a:pt x="1103086" y="630234"/>
                    </a:cubicBezTo>
                    <a:cubicBezTo>
                      <a:pt x="1059289" y="849207"/>
                      <a:pt x="1115068" y="576307"/>
                      <a:pt x="1074057" y="760862"/>
                    </a:cubicBezTo>
                    <a:cubicBezTo>
                      <a:pt x="1044459" y="894055"/>
                      <a:pt x="1074357" y="773582"/>
                      <a:pt x="1045029" y="949548"/>
                    </a:cubicBezTo>
                    <a:cubicBezTo>
                      <a:pt x="1041750" y="969225"/>
                      <a:pt x="1039435" y="989763"/>
                      <a:pt x="1030514" y="1007605"/>
                    </a:cubicBezTo>
                    <a:cubicBezTo>
                      <a:pt x="1007395" y="1053843"/>
                      <a:pt x="969872" y="1104103"/>
                      <a:pt x="928914" y="1138234"/>
                    </a:cubicBezTo>
                    <a:cubicBezTo>
                      <a:pt x="915513" y="1149401"/>
                      <a:pt x="899885" y="1157586"/>
                      <a:pt x="885371" y="1167262"/>
                    </a:cubicBezTo>
                    <a:cubicBezTo>
                      <a:pt x="880533" y="1181776"/>
                      <a:pt x="880414" y="1198858"/>
                      <a:pt x="870857" y="1210805"/>
                    </a:cubicBezTo>
                    <a:cubicBezTo>
                      <a:pt x="850394" y="1236384"/>
                      <a:pt x="812456" y="1244787"/>
                      <a:pt x="783771" y="1254348"/>
                    </a:cubicBezTo>
                    <a:cubicBezTo>
                      <a:pt x="706362" y="1249510"/>
                      <a:pt x="628677" y="1247953"/>
                      <a:pt x="551543" y="1239834"/>
                    </a:cubicBezTo>
                    <a:cubicBezTo>
                      <a:pt x="536328" y="1238232"/>
                      <a:pt x="520077" y="1234713"/>
                      <a:pt x="508000" y="1225320"/>
                    </a:cubicBezTo>
                    <a:cubicBezTo>
                      <a:pt x="475595" y="1200116"/>
                      <a:pt x="443686" y="1172392"/>
                      <a:pt x="420914" y="1138234"/>
                    </a:cubicBezTo>
                    <a:lnTo>
                      <a:pt x="391886" y="1094691"/>
                    </a:lnTo>
                    <a:cubicBezTo>
                      <a:pt x="387048" y="1075339"/>
                      <a:pt x="381047" y="1056240"/>
                      <a:pt x="377371" y="1036634"/>
                    </a:cubicBezTo>
                    <a:cubicBezTo>
                      <a:pt x="366524" y="978784"/>
                      <a:pt x="348343" y="862462"/>
                      <a:pt x="348343" y="862462"/>
                    </a:cubicBezTo>
                    <a:cubicBezTo>
                      <a:pt x="353389" y="811997"/>
                      <a:pt x="362367" y="690252"/>
                      <a:pt x="377371" y="630234"/>
                    </a:cubicBezTo>
                    <a:cubicBezTo>
                      <a:pt x="384792" y="600549"/>
                      <a:pt x="396724" y="572177"/>
                      <a:pt x="406400" y="543148"/>
                    </a:cubicBezTo>
                    <a:cubicBezTo>
                      <a:pt x="411238" y="528634"/>
                      <a:pt x="417203" y="514448"/>
                      <a:pt x="420914" y="499605"/>
                    </a:cubicBezTo>
                    <a:lnTo>
                      <a:pt x="435429" y="441548"/>
                    </a:lnTo>
                    <a:cubicBezTo>
                      <a:pt x="430591" y="364139"/>
                      <a:pt x="437739" y="285033"/>
                      <a:pt x="420914" y="209320"/>
                    </a:cubicBezTo>
                    <a:cubicBezTo>
                      <a:pt x="417130" y="192291"/>
                      <a:pt x="389706" y="192626"/>
                      <a:pt x="377371" y="180291"/>
                    </a:cubicBezTo>
                    <a:cubicBezTo>
                      <a:pt x="263209" y="66127"/>
                      <a:pt x="447458" y="212085"/>
                      <a:pt x="304800" y="93205"/>
                    </a:cubicBezTo>
                    <a:cubicBezTo>
                      <a:pt x="291399" y="82038"/>
                      <a:pt x="276859" y="71978"/>
                      <a:pt x="261257" y="64177"/>
                    </a:cubicBezTo>
                    <a:cubicBezTo>
                      <a:pt x="247573" y="57335"/>
                      <a:pt x="232474" y="53688"/>
                      <a:pt x="217714" y="49662"/>
                    </a:cubicBezTo>
                    <a:cubicBezTo>
                      <a:pt x="179224" y="39165"/>
                      <a:pt x="139449" y="33250"/>
                      <a:pt x="101600" y="20634"/>
                    </a:cubicBezTo>
                    <a:cubicBezTo>
                      <a:pt x="39698" y="0"/>
                      <a:pt x="73356" y="6120"/>
                      <a:pt x="0" y="6120"/>
                    </a:cubicBezTo>
                  </a:path>
                </a:pathLst>
              </a:cu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Times New Roman" pitchFamily="18" charset="0"/>
                  <a:cs typeface="Times New Roman" pitchFamily="18" charset="0"/>
                </a:endParaRPr>
              </a:p>
            </p:txBody>
          </p:sp>
        </p:grpSp>
        <p:grpSp>
          <p:nvGrpSpPr>
            <p:cNvPr id="72" name="Group 71"/>
            <p:cNvGrpSpPr/>
            <p:nvPr/>
          </p:nvGrpSpPr>
          <p:grpSpPr>
            <a:xfrm>
              <a:off x="4833259" y="4822592"/>
              <a:ext cx="1596565" cy="808949"/>
              <a:chOff x="4833259" y="4822592"/>
              <a:chExt cx="1596565" cy="808949"/>
            </a:xfrm>
          </p:grpSpPr>
          <p:sp>
            <p:nvSpPr>
              <p:cNvPr id="63" name="Rectangle 62"/>
              <p:cNvSpPr/>
              <p:nvPr/>
            </p:nvSpPr>
            <p:spPr>
              <a:xfrm>
                <a:off x="5058216" y="4822592"/>
                <a:ext cx="1371608" cy="387798"/>
              </a:xfrm>
              <a:prstGeom prst="rect">
                <a:avLst/>
              </a:prstGeom>
            </p:spPr>
            <p:txBody>
              <a:bodyPr wrap="square">
                <a:spAutoFit/>
              </a:bodyPr>
              <a:lstStyle/>
              <a:p>
                <a:r>
                  <a:rPr lang="en-US" sz="1500" dirty="0">
                    <a:latin typeface="Times New Roman" pitchFamily="18" charset="0"/>
                    <a:cs typeface="Times New Roman" pitchFamily="18" charset="0"/>
                  </a:rPr>
                  <a:t>Trajectories</a:t>
                </a:r>
              </a:p>
            </p:txBody>
          </p:sp>
          <p:cxnSp>
            <p:nvCxnSpPr>
              <p:cNvPr id="64" name="Straight Connector 63"/>
              <p:cNvCxnSpPr/>
              <p:nvPr/>
            </p:nvCxnSpPr>
            <p:spPr>
              <a:xfrm rot="10800000" flipV="1">
                <a:off x="4833259" y="5297713"/>
                <a:ext cx="420912" cy="333828"/>
              </a:xfrm>
              <a:prstGeom prst="line">
                <a:avLst/>
              </a:prstGeom>
              <a:ln w="19050"/>
            </p:spPr>
            <p:style>
              <a:lnRef idx="1">
                <a:schemeClr val="accent1"/>
              </a:lnRef>
              <a:fillRef idx="0">
                <a:schemeClr val="accent1"/>
              </a:fillRef>
              <a:effectRef idx="0">
                <a:schemeClr val="accent1"/>
              </a:effectRef>
              <a:fontRef idx="minor">
                <a:schemeClr val="tx1"/>
              </a:fontRef>
            </p:style>
          </p:cxnSp>
        </p:grpSp>
      </p:grpSp>
      <p:grpSp>
        <p:nvGrpSpPr>
          <p:cNvPr id="79" name="Group 78"/>
          <p:cNvGrpSpPr/>
          <p:nvPr/>
        </p:nvGrpSpPr>
        <p:grpSpPr>
          <a:xfrm>
            <a:off x="4354286" y="1492200"/>
            <a:ext cx="4050460" cy="2273754"/>
            <a:chOff x="5225143" y="2392870"/>
            <a:chExt cx="4860552" cy="2728505"/>
          </a:xfrm>
        </p:grpSpPr>
        <p:grpSp>
          <p:nvGrpSpPr>
            <p:cNvPr id="52" name="Group 51"/>
            <p:cNvGrpSpPr/>
            <p:nvPr/>
          </p:nvGrpSpPr>
          <p:grpSpPr>
            <a:xfrm>
              <a:off x="5501663" y="2408639"/>
              <a:ext cx="4584032" cy="2712736"/>
              <a:chOff x="5501663" y="1849839"/>
              <a:chExt cx="4584032" cy="2712736"/>
            </a:xfrm>
          </p:grpSpPr>
          <p:pic>
            <p:nvPicPr>
              <p:cNvPr id="53" name="Picture 52" descr="userRel_3.bmp"/>
              <p:cNvPicPr/>
              <p:nvPr/>
            </p:nvPicPr>
            <p:blipFill>
              <a:blip r:embed="rId3" cstate="print"/>
              <a:stretch>
                <a:fillRect/>
              </a:stretch>
            </p:blipFill>
            <p:spPr>
              <a:xfrm>
                <a:off x="6782937" y="1849839"/>
                <a:ext cx="3302758" cy="2712736"/>
              </a:xfrm>
              <a:prstGeom prst="rect">
                <a:avLst/>
              </a:prstGeom>
              <a:ln w="1905">
                <a:solidFill>
                  <a:schemeClr val="tx1"/>
                </a:solidFill>
              </a:ln>
            </p:spPr>
          </p:pic>
          <p:sp>
            <p:nvSpPr>
              <p:cNvPr id="54" name="Right Arrow 53"/>
              <p:cNvSpPr/>
              <p:nvPr/>
            </p:nvSpPr>
            <p:spPr>
              <a:xfrm>
                <a:off x="5501663" y="3185021"/>
                <a:ext cx="938463" cy="3489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itchFamily="18" charset="0"/>
                  <a:cs typeface="Times New Roman" pitchFamily="18" charset="0"/>
                </a:endParaRPr>
              </a:p>
            </p:txBody>
          </p:sp>
        </p:grpSp>
        <p:sp>
          <p:nvSpPr>
            <p:cNvPr id="60" name="Rectangle 59"/>
            <p:cNvSpPr/>
            <p:nvPr/>
          </p:nvSpPr>
          <p:spPr>
            <a:xfrm>
              <a:off x="6691082" y="2392870"/>
              <a:ext cx="1625604" cy="387798"/>
            </a:xfrm>
            <a:prstGeom prst="rect">
              <a:avLst/>
            </a:prstGeom>
          </p:spPr>
          <p:txBody>
            <a:bodyPr wrap="square">
              <a:spAutoFit/>
            </a:bodyPr>
            <a:lstStyle/>
            <a:p>
              <a:pPr algn="ctr"/>
              <a:r>
                <a:rPr lang="en-US" sz="1500" dirty="0">
                  <a:latin typeface="Times New Roman" pitchFamily="18" charset="0"/>
                  <a:cs typeface="Times New Roman" pitchFamily="18" charset="0"/>
                </a:rPr>
                <a:t>User Graph</a:t>
              </a:r>
            </a:p>
          </p:txBody>
        </p:sp>
        <p:sp>
          <p:nvSpPr>
            <p:cNvPr id="65" name="Rectangle 64"/>
            <p:cNvSpPr/>
            <p:nvPr/>
          </p:nvSpPr>
          <p:spPr>
            <a:xfrm>
              <a:off x="5225143" y="2951667"/>
              <a:ext cx="1538510" cy="664798"/>
            </a:xfrm>
            <a:prstGeom prst="rect">
              <a:avLst/>
            </a:prstGeom>
          </p:spPr>
          <p:txBody>
            <a:bodyPr wrap="square">
              <a:spAutoFit/>
            </a:bodyPr>
            <a:lstStyle/>
            <a:p>
              <a:pPr algn="ctr"/>
              <a:r>
                <a:rPr lang="en-US" sz="1500" dirty="0">
                  <a:latin typeface="Times New Roman" pitchFamily="18" charset="0"/>
                  <a:cs typeface="Times New Roman" pitchFamily="18" charset="0"/>
                </a:rPr>
                <a:t>User Correlation</a:t>
              </a:r>
            </a:p>
          </p:txBody>
        </p:sp>
      </p:grpSp>
      <p:grpSp>
        <p:nvGrpSpPr>
          <p:cNvPr id="78" name="Group 77"/>
          <p:cNvGrpSpPr/>
          <p:nvPr/>
        </p:nvGrpSpPr>
        <p:grpSpPr>
          <a:xfrm>
            <a:off x="4475231" y="3937996"/>
            <a:ext cx="3952263" cy="2122518"/>
            <a:chOff x="5370277" y="5327824"/>
            <a:chExt cx="4742715" cy="2547021"/>
          </a:xfrm>
        </p:grpSpPr>
        <p:grpSp>
          <p:nvGrpSpPr>
            <p:cNvPr id="55" name="Group 54"/>
            <p:cNvGrpSpPr/>
            <p:nvPr/>
          </p:nvGrpSpPr>
          <p:grpSpPr>
            <a:xfrm>
              <a:off x="5571472" y="5327824"/>
              <a:ext cx="4541520" cy="2539189"/>
              <a:chOff x="5571472" y="4934124"/>
              <a:chExt cx="4541520" cy="2539189"/>
            </a:xfrm>
          </p:grpSpPr>
          <p:pic>
            <p:nvPicPr>
              <p:cNvPr id="56" name="Picture 2"/>
              <p:cNvPicPr>
                <a:picLocks noChangeAspect="1" noChangeArrowheads="1"/>
              </p:cNvPicPr>
              <p:nvPr/>
            </p:nvPicPr>
            <p:blipFill>
              <a:blip r:embed="rId4" cstate="print"/>
              <a:srcRect/>
              <a:stretch>
                <a:fillRect/>
              </a:stretch>
            </p:blipFill>
            <p:spPr bwMode="auto">
              <a:xfrm>
                <a:off x="6773784" y="4934124"/>
                <a:ext cx="3339208" cy="2539189"/>
              </a:xfrm>
              <a:prstGeom prst="rect">
                <a:avLst/>
              </a:prstGeom>
              <a:noFill/>
              <a:ln w="9525">
                <a:solidFill>
                  <a:schemeClr val="tx1"/>
                </a:solidFill>
                <a:miter lim="800000"/>
                <a:headEnd/>
                <a:tailEnd/>
              </a:ln>
              <a:effectLst/>
            </p:spPr>
          </p:pic>
          <p:sp>
            <p:nvSpPr>
              <p:cNvPr id="57" name="Right Arrow 56"/>
              <p:cNvSpPr/>
              <p:nvPr/>
            </p:nvSpPr>
            <p:spPr>
              <a:xfrm>
                <a:off x="5571472" y="5584326"/>
                <a:ext cx="938463" cy="3489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itchFamily="18" charset="0"/>
                  <a:cs typeface="Times New Roman" pitchFamily="18" charset="0"/>
                </a:endParaRPr>
              </a:p>
            </p:txBody>
          </p:sp>
        </p:grpSp>
        <p:sp>
          <p:nvSpPr>
            <p:cNvPr id="59" name="Rectangle 58"/>
            <p:cNvSpPr/>
            <p:nvPr/>
          </p:nvSpPr>
          <p:spPr>
            <a:xfrm>
              <a:off x="6807200" y="7487047"/>
              <a:ext cx="1785257" cy="387798"/>
            </a:xfrm>
            <a:prstGeom prst="rect">
              <a:avLst/>
            </a:prstGeom>
            <a:solidFill>
              <a:srgbClr val="FFFFFF">
                <a:alpha val="38039"/>
              </a:srgbClr>
            </a:solidFill>
          </p:spPr>
          <p:txBody>
            <a:bodyPr wrap="square">
              <a:spAutoFit/>
            </a:bodyPr>
            <a:lstStyle/>
            <a:p>
              <a:pPr algn="ctr"/>
              <a:r>
                <a:rPr lang="en-US" sz="1500" dirty="0">
                  <a:latin typeface="Times New Roman" pitchFamily="18" charset="0"/>
                  <a:cs typeface="Times New Roman" pitchFamily="18" charset="0"/>
                </a:rPr>
                <a:t>Location Graph</a:t>
              </a:r>
            </a:p>
          </p:txBody>
        </p:sp>
        <p:sp>
          <p:nvSpPr>
            <p:cNvPr id="66" name="Rectangle 65"/>
            <p:cNvSpPr/>
            <p:nvPr/>
          </p:nvSpPr>
          <p:spPr>
            <a:xfrm>
              <a:off x="5370277" y="6790697"/>
              <a:ext cx="1407885" cy="664797"/>
            </a:xfrm>
            <a:prstGeom prst="rect">
              <a:avLst/>
            </a:prstGeom>
          </p:spPr>
          <p:txBody>
            <a:bodyPr wrap="square">
              <a:spAutoFit/>
            </a:bodyPr>
            <a:lstStyle/>
            <a:p>
              <a:pPr algn="ctr"/>
              <a:r>
                <a:rPr lang="en-US" sz="1500" dirty="0">
                  <a:latin typeface="Times New Roman" pitchFamily="18" charset="0"/>
                  <a:cs typeface="Times New Roman" pitchFamily="18" charset="0"/>
                </a:rPr>
                <a:t>Location Correlation</a:t>
              </a:r>
            </a:p>
          </p:txBody>
        </p:sp>
      </p:grpSp>
      <p:grpSp>
        <p:nvGrpSpPr>
          <p:cNvPr id="75" name="Group 74"/>
          <p:cNvGrpSpPr/>
          <p:nvPr/>
        </p:nvGrpSpPr>
        <p:grpSpPr>
          <a:xfrm>
            <a:off x="890511" y="5157054"/>
            <a:ext cx="3487964" cy="839102"/>
            <a:chOff x="1068613" y="6790697"/>
            <a:chExt cx="4185557" cy="1006923"/>
          </a:xfrm>
        </p:grpSpPr>
        <p:pic>
          <p:nvPicPr>
            <p:cNvPr id="1024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5497" y="6790697"/>
              <a:ext cx="3867150" cy="619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3" name="Rectangle 72"/>
            <p:cNvSpPr/>
            <p:nvPr/>
          </p:nvSpPr>
          <p:spPr>
            <a:xfrm>
              <a:off x="1068613" y="7409822"/>
              <a:ext cx="4185557" cy="387798"/>
            </a:xfrm>
            <a:prstGeom prst="rect">
              <a:avLst/>
            </a:prstGeom>
          </p:spPr>
          <p:txBody>
            <a:bodyPr wrap="square">
              <a:spAutoFit/>
            </a:bodyPr>
            <a:lstStyle/>
            <a:p>
              <a:pPr algn="ctr"/>
              <a:r>
                <a:rPr lang="en-US" sz="1500" dirty="0">
                  <a:latin typeface="Times New Roman" pitchFamily="18" charset="0"/>
                  <a:cs typeface="Times New Roman" pitchFamily="18" charset="0"/>
                </a:rPr>
                <a:t>Location-tagged user-generated content</a:t>
              </a:r>
            </a:p>
          </p:txBody>
        </p:sp>
      </p:grpSp>
      <p:grpSp>
        <p:nvGrpSpPr>
          <p:cNvPr id="18" name="Group 17"/>
          <p:cNvGrpSpPr/>
          <p:nvPr/>
        </p:nvGrpSpPr>
        <p:grpSpPr>
          <a:xfrm>
            <a:off x="945815" y="3697642"/>
            <a:ext cx="3169023" cy="1223210"/>
            <a:chOff x="1134978" y="4584017"/>
            <a:chExt cx="3802827" cy="1467852"/>
          </a:xfrm>
          <a:solidFill>
            <a:srgbClr val="FFFFCC"/>
          </a:solidFill>
        </p:grpSpPr>
        <p:sp>
          <p:nvSpPr>
            <p:cNvPr id="19" name="Oval 18"/>
            <p:cNvSpPr/>
            <p:nvPr/>
          </p:nvSpPr>
          <p:spPr>
            <a:xfrm>
              <a:off x="2490538" y="4716366"/>
              <a:ext cx="553452" cy="204537"/>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itchFamily="18" charset="0"/>
                <a:cs typeface="Times New Roman" pitchFamily="18" charset="0"/>
              </a:endParaRPr>
            </a:p>
          </p:txBody>
        </p:sp>
        <p:sp>
          <p:nvSpPr>
            <p:cNvPr id="20" name="Oval 19"/>
            <p:cNvSpPr/>
            <p:nvPr/>
          </p:nvSpPr>
          <p:spPr>
            <a:xfrm>
              <a:off x="2005272" y="5157517"/>
              <a:ext cx="533400" cy="304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itchFamily="18" charset="0"/>
                <a:cs typeface="Times New Roman" pitchFamily="18" charset="0"/>
              </a:endParaRPr>
            </a:p>
          </p:txBody>
        </p:sp>
        <p:sp>
          <p:nvSpPr>
            <p:cNvPr id="21" name="Oval 20"/>
            <p:cNvSpPr/>
            <p:nvPr/>
          </p:nvSpPr>
          <p:spPr>
            <a:xfrm>
              <a:off x="2803357" y="5714984"/>
              <a:ext cx="685800" cy="336885"/>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itchFamily="18" charset="0"/>
                <a:cs typeface="Times New Roman" pitchFamily="18" charset="0"/>
              </a:endParaRPr>
            </a:p>
          </p:txBody>
        </p:sp>
        <p:sp>
          <p:nvSpPr>
            <p:cNvPr id="22" name="Oval 21"/>
            <p:cNvSpPr/>
            <p:nvPr/>
          </p:nvSpPr>
          <p:spPr>
            <a:xfrm>
              <a:off x="4022057" y="4584017"/>
              <a:ext cx="565484" cy="2286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itchFamily="18" charset="0"/>
                <a:cs typeface="Times New Roman" pitchFamily="18" charset="0"/>
              </a:endParaRPr>
            </a:p>
          </p:txBody>
        </p:sp>
        <p:sp>
          <p:nvSpPr>
            <p:cNvPr id="23" name="Oval 22"/>
            <p:cNvSpPr/>
            <p:nvPr/>
          </p:nvSpPr>
          <p:spPr>
            <a:xfrm>
              <a:off x="4252005" y="5349907"/>
              <a:ext cx="685800" cy="348916"/>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itchFamily="18" charset="0"/>
                <a:cs typeface="Times New Roman" pitchFamily="18" charset="0"/>
              </a:endParaRPr>
            </a:p>
          </p:txBody>
        </p:sp>
        <p:sp>
          <p:nvSpPr>
            <p:cNvPr id="24" name="Oval 23"/>
            <p:cNvSpPr/>
            <p:nvPr/>
          </p:nvSpPr>
          <p:spPr>
            <a:xfrm>
              <a:off x="3152281" y="5065279"/>
              <a:ext cx="685800" cy="312821"/>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itchFamily="18" charset="0"/>
                <a:cs typeface="Times New Roman" pitchFamily="18" charset="0"/>
              </a:endParaRPr>
            </a:p>
          </p:txBody>
        </p:sp>
        <p:sp>
          <p:nvSpPr>
            <p:cNvPr id="25" name="Oval 24"/>
            <p:cNvSpPr/>
            <p:nvPr/>
          </p:nvSpPr>
          <p:spPr>
            <a:xfrm>
              <a:off x="1134978" y="5694932"/>
              <a:ext cx="533400" cy="304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itchFamily="18" charset="0"/>
                <a:cs typeface="Times New Roman" pitchFamily="18" charset="0"/>
              </a:endParaRPr>
            </a:p>
          </p:txBody>
        </p:sp>
        <p:sp>
          <p:nvSpPr>
            <p:cNvPr id="26" name="Oval 25"/>
            <p:cNvSpPr/>
            <p:nvPr/>
          </p:nvSpPr>
          <p:spPr>
            <a:xfrm>
              <a:off x="1511968" y="4592033"/>
              <a:ext cx="533400" cy="172452"/>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itchFamily="18" charset="0"/>
                <a:cs typeface="Times New Roman" pitchFamily="18" charset="0"/>
              </a:endParaRPr>
            </a:p>
          </p:txBody>
        </p:sp>
      </p:grpSp>
    </p:spTree>
    <p:extLst>
      <p:ext uri="{BB962C8B-B14F-4D97-AF65-F5344CB8AC3E}">
        <p14:creationId xmlns:p14="http://schemas.microsoft.com/office/powerpoint/2010/main" val="722282888"/>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01595" y="1137693"/>
            <a:ext cx="8380412" cy="553998"/>
          </a:xfrm>
        </p:spPr>
        <p:txBody>
          <a:bodyPr>
            <a:normAutofit fontScale="90000"/>
          </a:bodyPr>
          <a:lstStyle/>
          <a:p>
            <a:r>
              <a:rPr lang="en-US" altLang="zh-CN" dirty="0" smtClean="0"/>
              <a:t>New Challenges </a:t>
            </a:r>
            <a:r>
              <a:rPr lang="en-US" altLang="zh-CN" smtClean="0"/>
              <a:t>in LBSNs</a:t>
            </a:r>
            <a:endParaRPr lang="zh-CN" altLang="en-US" dirty="0"/>
          </a:p>
        </p:txBody>
      </p:sp>
      <p:sp>
        <p:nvSpPr>
          <p:cNvPr id="6" name="Text Placeholder 5"/>
          <p:cNvSpPr>
            <a:spLocks noGrp="1"/>
          </p:cNvSpPr>
          <p:nvPr>
            <p:ph type="body" idx="1"/>
          </p:nvPr>
        </p:nvSpPr>
        <p:spPr>
          <a:xfrm>
            <a:off x="381000" y="1948722"/>
            <a:ext cx="8380412" cy="4497387"/>
          </a:xfrm>
        </p:spPr>
        <p:txBody>
          <a:bodyPr>
            <a:normAutofit/>
          </a:bodyPr>
          <a:lstStyle/>
          <a:p>
            <a:r>
              <a:rPr lang="en-US" altLang="zh-CN" sz="2700" dirty="0"/>
              <a:t>Heterogeneous networks</a:t>
            </a:r>
          </a:p>
          <a:p>
            <a:pPr lvl="1"/>
            <a:r>
              <a:rPr lang="en-US" altLang="zh-CN" sz="2000" dirty="0"/>
              <a:t>Locations and users </a:t>
            </a:r>
          </a:p>
          <a:p>
            <a:pPr lvl="1"/>
            <a:r>
              <a:rPr lang="en-US" altLang="zh-CN" sz="2000" dirty="0"/>
              <a:t>Geo-tagged media and trajectories</a:t>
            </a:r>
          </a:p>
          <a:p>
            <a:r>
              <a:rPr lang="en-US" altLang="zh-CN" sz="2300" dirty="0"/>
              <a:t>Special properties</a:t>
            </a:r>
          </a:p>
          <a:p>
            <a:pPr lvl="1"/>
            <a:r>
              <a:rPr lang="en-US" altLang="zh-CN" sz="2000" dirty="0"/>
              <a:t>Hierarchy / granularity</a:t>
            </a:r>
          </a:p>
          <a:p>
            <a:pPr lvl="1"/>
            <a:r>
              <a:rPr lang="en-US" altLang="zh-CN" sz="2000" dirty="0"/>
              <a:t>Sequential property</a:t>
            </a:r>
          </a:p>
          <a:p>
            <a:r>
              <a:rPr lang="en-US" altLang="zh-CN" sz="2300" dirty="0"/>
              <a:t>Fast evolving </a:t>
            </a:r>
          </a:p>
          <a:p>
            <a:pPr lvl="1"/>
            <a:r>
              <a:rPr lang="en-US" altLang="zh-CN" sz="2000" dirty="0"/>
              <a:t>Easy to access a new location</a:t>
            </a:r>
          </a:p>
          <a:p>
            <a:pPr lvl="1"/>
            <a:r>
              <a:rPr lang="en-US" altLang="zh-CN" sz="2000" dirty="0"/>
              <a:t>User experience/knowledge changes</a:t>
            </a:r>
          </a:p>
          <a:p>
            <a:endParaRPr lang="en-US" altLang="zh-CN" sz="2700" dirty="0"/>
          </a:p>
          <a:p>
            <a:pPr lvl="1"/>
            <a:endParaRPr lang="zh-CN" altLang="en-US" sz="2300" dirty="0"/>
          </a:p>
        </p:txBody>
      </p:sp>
      <p:sp>
        <p:nvSpPr>
          <p:cNvPr id="4" name="Slide Number Placeholder 3"/>
          <p:cNvSpPr>
            <a:spLocks noGrp="1"/>
          </p:cNvSpPr>
          <p:nvPr>
            <p:ph type="sldNum" sz="quarter" idx="12"/>
          </p:nvPr>
        </p:nvSpPr>
        <p:spPr/>
        <p:txBody>
          <a:bodyPr/>
          <a:lstStyle/>
          <a:p>
            <a:pPr defTabSz="914363"/>
            <a:fld id="{B6F15528-21DE-4FAA-801E-634DDDAF4B2B}" type="slidenum">
              <a:rPr lang="en-US" sz="1200">
                <a:solidFill>
                  <a:prstClr val="black">
                    <a:tint val="75000"/>
                  </a:prstClr>
                </a:solidFill>
                <a:latin typeface="Calibri"/>
              </a:rPr>
              <a:pPr defTabSz="914363"/>
              <a:t>35</a:t>
            </a:fld>
            <a:endParaRPr lang="en-US" sz="1200">
              <a:solidFill>
                <a:prstClr val="black">
                  <a:tint val="75000"/>
                </a:prstClr>
              </a:solidFill>
              <a:latin typeface="Calibri"/>
            </a:endParaRPr>
          </a:p>
        </p:txBody>
      </p:sp>
      <p:graphicFrame>
        <p:nvGraphicFramePr>
          <p:cNvPr id="58" name="Diagram 57"/>
          <p:cNvGraphicFramePr/>
          <p:nvPr>
            <p:extLst>
              <p:ext uri="{D42A27DB-BD31-4B8C-83A1-F6EECF244321}">
                <p14:modId xmlns:p14="http://schemas.microsoft.com/office/powerpoint/2010/main" val="360088073"/>
              </p:ext>
            </p:extLst>
          </p:nvPr>
        </p:nvGraphicFramePr>
        <p:xfrm>
          <a:off x="4696918" y="1336623"/>
          <a:ext cx="4422098" cy="25483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9" name="Diagram 58"/>
          <p:cNvGraphicFramePr/>
          <p:nvPr>
            <p:extLst>
              <p:ext uri="{D42A27DB-BD31-4B8C-83A1-F6EECF244321}">
                <p14:modId xmlns:p14="http://schemas.microsoft.com/office/powerpoint/2010/main" val="3422452339"/>
              </p:ext>
            </p:extLst>
          </p:nvPr>
        </p:nvGraphicFramePr>
        <p:xfrm>
          <a:off x="5146623" y="4084822"/>
          <a:ext cx="3747540" cy="234846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081283872"/>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7912102" cy="563562"/>
          </a:xfrm>
        </p:spPr>
        <p:txBody>
          <a:bodyPr/>
          <a:lstStyle/>
          <a:p>
            <a:pPr lvl="1"/>
            <a:r>
              <a:rPr lang="en-US" altLang="zh-CN" sz="2400" b="1" dirty="0" err="1" smtClean="0"/>
              <a:t>GeoLife</a:t>
            </a:r>
            <a:r>
              <a:rPr lang="en-US" altLang="zh-CN" sz="2400" b="1" dirty="0" smtClean="0"/>
              <a:t> Trajectory Dataset (1.1)</a:t>
            </a:r>
            <a:endParaRPr lang="en-US" altLang="zh-CN" sz="2400" dirty="0"/>
          </a:p>
        </p:txBody>
      </p:sp>
      <p:pic>
        <p:nvPicPr>
          <p:cNvPr id="4" name="Picture 3"/>
          <p:cNvPicPr/>
          <p:nvPr/>
        </p:nvPicPr>
        <p:blipFill>
          <a:blip r:embed="rId2"/>
          <a:stretch>
            <a:fillRect/>
          </a:stretch>
        </p:blipFill>
        <p:spPr>
          <a:xfrm>
            <a:off x="609599" y="990600"/>
            <a:ext cx="4114800" cy="3276600"/>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4029518262"/>
              </p:ext>
            </p:extLst>
          </p:nvPr>
        </p:nvGraphicFramePr>
        <p:xfrm>
          <a:off x="609600" y="4495800"/>
          <a:ext cx="7924800" cy="2057400"/>
        </p:xfrm>
        <a:graphic>
          <a:graphicData uri="http://schemas.openxmlformats.org/drawingml/2006/table">
            <a:tbl>
              <a:tblPr firstRow="1" firstCol="1" bandRow="1">
                <a:tableStyleId>{5C22544A-7EE6-4342-B048-85BDC9FD1C3A}</a:tableStyleId>
              </a:tblPr>
              <a:tblGrid>
                <a:gridCol w="2502567"/>
                <a:gridCol w="1807411"/>
                <a:gridCol w="1807411"/>
                <a:gridCol w="1807411"/>
              </a:tblGrid>
              <a:tr h="257175">
                <a:tc>
                  <a:txBody>
                    <a:bodyPr/>
                    <a:lstStyle/>
                    <a:p>
                      <a:pPr algn="ctr">
                        <a:spcAft>
                          <a:spcPts val="0"/>
                        </a:spcAft>
                      </a:pPr>
                      <a:r>
                        <a:rPr lang="en-US" sz="1200" dirty="0">
                          <a:effectLst/>
                        </a:rPr>
                        <a:t> </a:t>
                      </a:r>
                      <a:endParaRPr lang="zh-CN" sz="1200" dirty="0">
                        <a:effectLst/>
                        <a:latin typeface="Calibri"/>
                        <a:ea typeface="宋体"/>
                        <a:cs typeface="Times New Roman"/>
                      </a:endParaRPr>
                    </a:p>
                  </a:txBody>
                  <a:tcPr marL="68580" marR="68580" marT="0" marB="0" anchor="ctr"/>
                </a:tc>
                <a:tc>
                  <a:txBody>
                    <a:bodyPr/>
                    <a:lstStyle/>
                    <a:p>
                      <a:pPr algn="ctr">
                        <a:spcAft>
                          <a:spcPts val="0"/>
                        </a:spcAft>
                      </a:pPr>
                      <a:r>
                        <a:rPr lang="en-US" sz="1200">
                          <a:effectLst/>
                        </a:rPr>
                        <a:t>Version 1.0</a:t>
                      </a:r>
                      <a:endParaRPr lang="zh-CN" sz="1200">
                        <a:effectLst/>
                        <a:latin typeface="Calibri"/>
                        <a:ea typeface="宋体"/>
                        <a:cs typeface="Times New Roman"/>
                      </a:endParaRPr>
                    </a:p>
                  </a:txBody>
                  <a:tcPr marL="68580" marR="68580" marT="0" marB="0" anchor="ctr"/>
                </a:tc>
                <a:tc>
                  <a:txBody>
                    <a:bodyPr/>
                    <a:lstStyle/>
                    <a:p>
                      <a:pPr algn="ctr">
                        <a:spcAft>
                          <a:spcPts val="0"/>
                        </a:spcAft>
                      </a:pPr>
                      <a:r>
                        <a:rPr lang="en-US" sz="1200">
                          <a:effectLst/>
                        </a:rPr>
                        <a:t>Version 1.1</a:t>
                      </a:r>
                      <a:endParaRPr lang="zh-CN" sz="1200">
                        <a:effectLst/>
                        <a:latin typeface="Calibri"/>
                        <a:ea typeface="宋体"/>
                        <a:cs typeface="Times New Roman"/>
                      </a:endParaRPr>
                    </a:p>
                  </a:txBody>
                  <a:tcPr marL="68580" marR="68580" marT="0" marB="0" anchor="ctr"/>
                </a:tc>
                <a:tc>
                  <a:txBody>
                    <a:bodyPr/>
                    <a:lstStyle/>
                    <a:p>
                      <a:pPr algn="ctr">
                        <a:spcAft>
                          <a:spcPts val="0"/>
                        </a:spcAft>
                      </a:pPr>
                      <a:r>
                        <a:rPr lang="en-US" altLang="zh-CN" sz="1200" dirty="0" smtClean="0">
                          <a:effectLst/>
                          <a:latin typeface="+mn-lt"/>
                          <a:ea typeface="+mn-ea"/>
                          <a:cs typeface="+mn-cs"/>
                        </a:rPr>
                        <a:t>Incremental</a:t>
                      </a:r>
                      <a:r>
                        <a:rPr lang="en-US" altLang="zh-CN" sz="1200" baseline="0" dirty="0" smtClean="0">
                          <a:effectLst/>
                          <a:latin typeface="+mn-lt"/>
                          <a:ea typeface="+mn-ea"/>
                          <a:cs typeface="+mn-cs"/>
                        </a:rPr>
                        <a:t> </a:t>
                      </a:r>
                      <a:endParaRPr lang="zh-CN" sz="1200" dirty="0">
                        <a:effectLst/>
                        <a:latin typeface="Calibri"/>
                        <a:ea typeface="宋体"/>
                        <a:cs typeface="Times New Roman"/>
                      </a:endParaRPr>
                    </a:p>
                  </a:txBody>
                  <a:tcPr marL="68580" marR="68580" marT="0" marB="0" anchor="ctr"/>
                </a:tc>
              </a:tr>
              <a:tr h="257175">
                <a:tc>
                  <a:txBody>
                    <a:bodyPr/>
                    <a:lstStyle/>
                    <a:p>
                      <a:pPr algn="ctr">
                        <a:spcAft>
                          <a:spcPts val="0"/>
                        </a:spcAft>
                      </a:pPr>
                      <a:r>
                        <a:rPr lang="en-US" sz="1200" dirty="0">
                          <a:effectLst/>
                        </a:rPr>
                        <a:t>Time span of the collection</a:t>
                      </a:r>
                      <a:endParaRPr lang="zh-CN" sz="1200" dirty="0">
                        <a:effectLst/>
                        <a:latin typeface="Calibri"/>
                        <a:ea typeface="宋体"/>
                        <a:cs typeface="Times New Roman"/>
                      </a:endParaRPr>
                    </a:p>
                  </a:txBody>
                  <a:tcPr marL="68580" marR="68580" marT="0" marB="0" anchor="ctr"/>
                </a:tc>
                <a:tc>
                  <a:txBody>
                    <a:bodyPr/>
                    <a:lstStyle/>
                    <a:p>
                      <a:pPr algn="ctr">
                        <a:spcAft>
                          <a:spcPts val="0"/>
                        </a:spcAft>
                      </a:pPr>
                      <a:r>
                        <a:rPr lang="en-US" sz="1200">
                          <a:effectLst/>
                        </a:rPr>
                        <a:t>04/2007 – 08/2009</a:t>
                      </a:r>
                      <a:endParaRPr lang="zh-CN" sz="1200">
                        <a:effectLst/>
                        <a:latin typeface="Calibri"/>
                        <a:ea typeface="宋体"/>
                        <a:cs typeface="Times New Roman"/>
                      </a:endParaRPr>
                    </a:p>
                  </a:txBody>
                  <a:tcPr marL="68580" marR="68580" marT="0" marB="0" anchor="ctr"/>
                </a:tc>
                <a:tc>
                  <a:txBody>
                    <a:bodyPr/>
                    <a:lstStyle/>
                    <a:p>
                      <a:pPr algn="ctr">
                        <a:spcAft>
                          <a:spcPts val="0"/>
                        </a:spcAft>
                      </a:pPr>
                      <a:r>
                        <a:rPr lang="en-US" sz="1200">
                          <a:effectLst/>
                        </a:rPr>
                        <a:t>04/2007 – 12/2010</a:t>
                      </a:r>
                      <a:endParaRPr lang="zh-CN" sz="1200">
                        <a:effectLst/>
                        <a:latin typeface="Calibri"/>
                        <a:ea typeface="宋体"/>
                        <a:cs typeface="Times New Roman"/>
                      </a:endParaRPr>
                    </a:p>
                  </a:txBody>
                  <a:tcPr marL="68580" marR="68580" marT="0" marB="0" anchor="ctr"/>
                </a:tc>
                <a:tc>
                  <a:txBody>
                    <a:bodyPr/>
                    <a:lstStyle/>
                    <a:p>
                      <a:pPr algn="ctr">
                        <a:spcAft>
                          <a:spcPts val="0"/>
                        </a:spcAft>
                      </a:pPr>
                      <a:r>
                        <a:rPr lang="en-US" sz="1200">
                          <a:effectLst/>
                        </a:rPr>
                        <a:t>+16 months</a:t>
                      </a:r>
                      <a:endParaRPr lang="zh-CN" sz="1200">
                        <a:effectLst/>
                        <a:latin typeface="Calibri"/>
                        <a:ea typeface="宋体"/>
                        <a:cs typeface="Times New Roman"/>
                      </a:endParaRPr>
                    </a:p>
                  </a:txBody>
                  <a:tcPr marL="68580" marR="68580" marT="0" marB="0" anchor="ctr"/>
                </a:tc>
              </a:tr>
              <a:tr h="257175">
                <a:tc>
                  <a:txBody>
                    <a:bodyPr/>
                    <a:lstStyle/>
                    <a:p>
                      <a:pPr algn="ctr">
                        <a:spcAft>
                          <a:spcPts val="0"/>
                        </a:spcAft>
                      </a:pPr>
                      <a:r>
                        <a:rPr lang="en-US" sz="1200" dirty="0">
                          <a:effectLst/>
                        </a:rPr>
                        <a:t>Number of users</a:t>
                      </a:r>
                      <a:endParaRPr lang="zh-CN" sz="1200" dirty="0">
                        <a:effectLst/>
                        <a:latin typeface="Calibri"/>
                        <a:ea typeface="宋体"/>
                        <a:cs typeface="Times New Roman"/>
                      </a:endParaRPr>
                    </a:p>
                  </a:txBody>
                  <a:tcPr marL="68580" marR="68580" marT="0" marB="0" anchor="ctr"/>
                </a:tc>
                <a:tc>
                  <a:txBody>
                    <a:bodyPr/>
                    <a:lstStyle/>
                    <a:p>
                      <a:pPr algn="ctr">
                        <a:spcAft>
                          <a:spcPts val="0"/>
                        </a:spcAft>
                      </a:pPr>
                      <a:r>
                        <a:rPr lang="en-US" sz="1200" dirty="0">
                          <a:effectLst/>
                        </a:rPr>
                        <a:t>155</a:t>
                      </a:r>
                      <a:endParaRPr lang="zh-CN" sz="1200" dirty="0">
                        <a:effectLst/>
                        <a:latin typeface="Calibri"/>
                        <a:ea typeface="宋体"/>
                        <a:cs typeface="Times New Roman"/>
                      </a:endParaRPr>
                    </a:p>
                  </a:txBody>
                  <a:tcPr marL="68580" marR="68580" marT="0" marB="0" anchor="ctr"/>
                </a:tc>
                <a:tc>
                  <a:txBody>
                    <a:bodyPr/>
                    <a:lstStyle/>
                    <a:p>
                      <a:pPr algn="ctr">
                        <a:spcAft>
                          <a:spcPts val="0"/>
                        </a:spcAft>
                      </a:pPr>
                      <a:r>
                        <a:rPr lang="en-US" sz="1200">
                          <a:effectLst/>
                        </a:rPr>
                        <a:t>167</a:t>
                      </a:r>
                      <a:endParaRPr lang="zh-CN" sz="1200">
                        <a:effectLst/>
                        <a:latin typeface="Calibri"/>
                        <a:ea typeface="宋体"/>
                        <a:cs typeface="Times New Roman"/>
                      </a:endParaRPr>
                    </a:p>
                  </a:txBody>
                  <a:tcPr marL="68580" marR="68580" marT="0" marB="0" anchor="ctr"/>
                </a:tc>
                <a:tc>
                  <a:txBody>
                    <a:bodyPr/>
                    <a:lstStyle/>
                    <a:p>
                      <a:pPr algn="ctr">
                        <a:spcAft>
                          <a:spcPts val="0"/>
                        </a:spcAft>
                      </a:pPr>
                      <a:r>
                        <a:rPr lang="en-US" sz="1200">
                          <a:effectLst/>
                        </a:rPr>
                        <a:t>+12</a:t>
                      </a:r>
                      <a:endParaRPr lang="zh-CN" sz="1200">
                        <a:effectLst/>
                        <a:latin typeface="Calibri"/>
                        <a:ea typeface="宋体"/>
                        <a:cs typeface="Times New Roman"/>
                      </a:endParaRPr>
                    </a:p>
                  </a:txBody>
                  <a:tcPr marL="68580" marR="68580" marT="0" marB="0" anchor="ctr"/>
                </a:tc>
              </a:tr>
              <a:tr h="257175">
                <a:tc>
                  <a:txBody>
                    <a:bodyPr/>
                    <a:lstStyle/>
                    <a:p>
                      <a:pPr algn="ctr">
                        <a:spcAft>
                          <a:spcPts val="0"/>
                        </a:spcAft>
                      </a:pPr>
                      <a:r>
                        <a:rPr lang="en-US" sz="1200">
                          <a:effectLst/>
                        </a:rPr>
                        <a:t>Number of trajectories</a:t>
                      </a:r>
                      <a:endParaRPr lang="zh-CN" sz="1200">
                        <a:effectLst/>
                        <a:latin typeface="Calibri"/>
                        <a:ea typeface="宋体"/>
                        <a:cs typeface="Times New Roman"/>
                      </a:endParaRPr>
                    </a:p>
                  </a:txBody>
                  <a:tcPr marL="68580" marR="68580" marT="0" marB="0" anchor="ctr"/>
                </a:tc>
                <a:tc>
                  <a:txBody>
                    <a:bodyPr/>
                    <a:lstStyle/>
                    <a:p>
                      <a:pPr algn="ctr">
                        <a:spcAft>
                          <a:spcPts val="0"/>
                        </a:spcAft>
                      </a:pPr>
                      <a:r>
                        <a:rPr lang="en-US" sz="1200" dirty="0">
                          <a:effectLst/>
                        </a:rPr>
                        <a:t>15,854</a:t>
                      </a:r>
                      <a:endParaRPr lang="zh-CN" sz="1200" dirty="0">
                        <a:effectLst/>
                        <a:latin typeface="Calibri"/>
                        <a:ea typeface="宋体"/>
                        <a:cs typeface="Times New Roman"/>
                      </a:endParaRPr>
                    </a:p>
                  </a:txBody>
                  <a:tcPr marL="68580" marR="68580" marT="0" marB="0" anchor="ctr"/>
                </a:tc>
                <a:tc>
                  <a:txBody>
                    <a:bodyPr/>
                    <a:lstStyle/>
                    <a:p>
                      <a:pPr algn="ctr">
                        <a:spcAft>
                          <a:spcPts val="0"/>
                        </a:spcAft>
                      </a:pPr>
                      <a:r>
                        <a:rPr lang="en-US" sz="1200" dirty="0">
                          <a:effectLst/>
                        </a:rPr>
                        <a:t>17,355</a:t>
                      </a:r>
                      <a:endParaRPr lang="zh-CN" sz="1200" dirty="0">
                        <a:effectLst/>
                        <a:latin typeface="Calibri"/>
                        <a:ea typeface="宋体"/>
                        <a:cs typeface="Times New Roman"/>
                      </a:endParaRPr>
                    </a:p>
                  </a:txBody>
                  <a:tcPr marL="68580" marR="68580" marT="0" marB="0" anchor="ctr"/>
                </a:tc>
                <a:tc>
                  <a:txBody>
                    <a:bodyPr/>
                    <a:lstStyle/>
                    <a:p>
                      <a:pPr algn="ctr">
                        <a:spcAft>
                          <a:spcPts val="0"/>
                        </a:spcAft>
                      </a:pPr>
                      <a:r>
                        <a:rPr lang="en-US" sz="1200">
                          <a:effectLst/>
                        </a:rPr>
                        <a:t>+1,501</a:t>
                      </a:r>
                      <a:endParaRPr lang="zh-CN" sz="1200">
                        <a:effectLst/>
                        <a:latin typeface="Calibri"/>
                        <a:ea typeface="宋体"/>
                        <a:cs typeface="Times New Roman"/>
                      </a:endParaRPr>
                    </a:p>
                  </a:txBody>
                  <a:tcPr marL="68580" marR="68580" marT="0" marB="0" anchor="ctr"/>
                </a:tc>
              </a:tr>
              <a:tr h="257175">
                <a:tc>
                  <a:txBody>
                    <a:bodyPr/>
                    <a:lstStyle/>
                    <a:p>
                      <a:pPr algn="ctr">
                        <a:spcAft>
                          <a:spcPts val="0"/>
                        </a:spcAft>
                      </a:pPr>
                      <a:r>
                        <a:rPr lang="en-US" sz="1200">
                          <a:effectLst/>
                        </a:rPr>
                        <a:t>Number of points</a:t>
                      </a:r>
                      <a:endParaRPr lang="zh-CN" sz="1200">
                        <a:effectLst/>
                        <a:latin typeface="Calibri"/>
                        <a:ea typeface="宋体"/>
                        <a:cs typeface="Times New Roman"/>
                      </a:endParaRPr>
                    </a:p>
                  </a:txBody>
                  <a:tcPr marL="68580" marR="68580" marT="0" marB="0" anchor="ctr"/>
                </a:tc>
                <a:tc>
                  <a:txBody>
                    <a:bodyPr/>
                    <a:lstStyle/>
                    <a:p>
                      <a:pPr algn="ctr">
                        <a:spcAft>
                          <a:spcPts val="0"/>
                        </a:spcAft>
                      </a:pPr>
                      <a:r>
                        <a:rPr lang="en-US" sz="1200">
                          <a:effectLst/>
                        </a:rPr>
                        <a:t>19,304,153</a:t>
                      </a:r>
                      <a:endParaRPr lang="zh-CN" sz="1200">
                        <a:effectLst/>
                        <a:latin typeface="Calibri"/>
                        <a:ea typeface="宋体"/>
                        <a:cs typeface="Times New Roman"/>
                      </a:endParaRPr>
                    </a:p>
                  </a:txBody>
                  <a:tcPr marL="68580" marR="68580" marT="0" marB="0" anchor="ctr"/>
                </a:tc>
                <a:tc>
                  <a:txBody>
                    <a:bodyPr/>
                    <a:lstStyle/>
                    <a:p>
                      <a:pPr algn="ctr">
                        <a:spcAft>
                          <a:spcPts val="0"/>
                        </a:spcAft>
                      </a:pPr>
                      <a:r>
                        <a:rPr lang="en-US" sz="1200" dirty="0">
                          <a:effectLst/>
                        </a:rPr>
                        <a:t>22,294,264</a:t>
                      </a:r>
                      <a:endParaRPr lang="zh-CN" sz="1200" dirty="0">
                        <a:effectLst/>
                        <a:latin typeface="Calibri"/>
                        <a:ea typeface="宋体"/>
                        <a:cs typeface="Times New Roman"/>
                      </a:endParaRPr>
                    </a:p>
                  </a:txBody>
                  <a:tcPr marL="68580" marR="68580" marT="0" marB="0" anchor="ctr"/>
                </a:tc>
                <a:tc>
                  <a:txBody>
                    <a:bodyPr/>
                    <a:lstStyle/>
                    <a:p>
                      <a:pPr algn="ctr">
                        <a:spcAft>
                          <a:spcPts val="0"/>
                        </a:spcAft>
                      </a:pPr>
                      <a:r>
                        <a:rPr lang="en-US" sz="1200">
                          <a:effectLst/>
                        </a:rPr>
                        <a:t>2,990,111</a:t>
                      </a:r>
                      <a:endParaRPr lang="zh-CN" sz="1200">
                        <a:effectLst/>
                        <a:latin typeface="Calibri"/>
                        <a:ea typeface="宋体"/>
                        <a:cs typeface="Times New Roman"/>
                      </a:endParaRPr>
                    </a:p>
                  </a:txBody>
                  <a:tcPr marL="68580" marR="68580" marT="0" marB="0" anchor="ctr"/>
                </a:tc>
              </a:tr>
              <a:tr h="257175">
                <a:tc>
                  <a:txBody>
                    <a:bodyPr/>
                    <a:lstStyle/>
                    <a:p>
                      <a:pPr algn="ctr">
                        <a:spcAft>
                          <a:spcPts val="0"/>
                        </a:spcAft>
                      </a:pPr>
                      <a:r>
                        <a:rPr lang="en-US" sz="1200">
                          <a:effectLst/>
                        </a:rPr>
                        <a:t>Total distance</a:t>
                      </a:r>
                      <a:endParaRPr lang="zh-CN" sz="1200">
                        <a:effectLst/>
                        <a:latin typeface="Calibri"/>
                        <a:ea typeface="宋体"/>
                        <a:cs typeface="Times New Roman"/>
                      </a:endParaRPr>
                    </a:p>
                  </a:txBody>
                  <a:tcPr marL="68580" marR="68580" marT="0" marB="0" anchor="ctr"/>
                </a:tc>
                <a:tc>
                  <a:txBody>
                    <a:bodyPr/>
                    <a:lstStyle/>
                    <a:p>
                      <a:pPr algn="ctr">
                        <a:spcAft>
                          <a:spcPts val="0"/>
                        </a:spcAft>
                      </a:pPr>
                      <a:r>
                        <a:rPr lang="en-US" sz="1200">
                          <a:effectLst/>
                        </a:rPr>
                        <a:t>600,917 km</a:t>
                      </a:r>
                      <a:endParaRPr lang="zh-CN" sz="1200">
                        <a:effectLst/>
                        <a:latin typeface="Calibri"/>
                        <a:ea typeface="宋体"/>
                        <a:cs typeface="Times New Roman"/>
                      </a:endParaRPr>
                    </a:p>
                  </a:txBody>
                  <a:tcPr marL="68580" marR="68580" marT="0" marB="0" anchor="ctr"/>
                </a:tc>
                <a:tc>
                  <a:txBody>
                    <a:bodyPr/>
                    <a:lstStyle/>
                    <a:p>
                      <a:pPr algn="ctr">
                        <a:spcAft>
                          <a:spcPts val="0"/>
                        </a:spcAft>
                      </a:pPr>
                      <a:r>
                        <a:rPr lang="en-US" sz="1200" dirty="0">
                          <a:effectLst/>
                        </a:rPr>
                        <a:t>1,070,406 km</a:t>
                      </a:r>
                      <a:endParaRPr lang="zh-CN" sz="1200" dirty="0">
                        <a:effectLst/>
                        <a:latin typeface="Calibri"/>
                        <a:ea typeface="宋体"/>
                        <a:cs typeface="Times New Roman"/>
                      </a:endParaRPr>
                    </a:p>
                  </a:txBody>
                  <a:tcPr marL="68580" marR="68580" marT="0" marB="0" anchor="ctr"/>
                </a:tc>
                <a:tc>
                  <a:txBody>
                    <a:bodyPr/>
                    <a:lstStyle/>
                    <a:p>
                      <a:pPr algn="ctr">
                        <a:spcAft>
                          <a:spcPts val="0"/>
                        </a:spcAft>
                      </a:pPr>
                      <a:r>
                        <a:rPr lang="en-US" sz="1200" dirty="0">
                          <a:effectLst/>
                        </a:rPr>
                        <a:t>+469,489 km</a:t>
                      </a:r>
                      <a:endParaRPr lang="zh-CN" sz="1200" dirty="0">
                        <a:effectLst/>
                        <a:latin typeface="Calibri"/>
                        <a:ea typeface="宋体"/>
                        <a:cs typeface="Times New Roman"/>
                      </a:endParaRPr>
                    </a:p>
                  </a:txBody>
                  <a:tcPr marL="68580" marR="68580" marT="0" marB="0" anchor="ctr"/>
                </a:tc>
              </a:tr>
              <a:tr h="257175">
                <a:tc>
                  <a:txBody>
                    <a:bodyPr/>
                    <a:lstStyle/>
                    <a:p>
                      <a:pPr algn="ctr">
                        <a:spcAft>
                          <a:spcPts val="0"/>
                        </a:spcAft>
                      </a:pPr>
                      <a:r>
                        <a:rPr lang="en-US" sz="1200">
                          <a:effectLst/>
                        </a:rPr>
                        <a:t>Total duration</a:t>
                      </a:r>
                      <a:endParaRPr lang="zh-CN" sz="1200">
                        <a:effectLst/>
                        <a:latin typeface="Calibri"/>
                        <a:ea typeface="宋体"/>
                        <a:cs typeface="Times New Roman"/>
                      </a:endParaRPr>
                    </a:p>
                  </a:txBody>
                  <a:tcPr marL="68580" marR="68580" marT="0" marB="0" anchor="ctr"/>
                </a:tc>
                <a:tc>
                  <a:txBody>
                    <a:bodyPr/>
                    <a:lstStyle/>
                    <a:p>
                      <a:pPr algn="ctr">
                        <a:spcAft>
                          <a:spcPts val="0"/>
                        </a:spcAft>
                      </a:pPr>
                      <a:r>
                        <a:rPr lang="en-US" sz="1200">
                          <a:effectLst/>
                        </a:rPr>
                        <a:t>44,776 hour</a:t>
                      </a:r>
                      <a:endParaRPr lang="zh-CN" sz="1200">
                        <a:effectLst/>
                        <a:latin typeface="Calibri"/>
                        <a:ea typeface="宋体"/>
                        <a:cs typeface="Times New Roman"/>
                      </a:endParaRPr>
                    </a:p>
                  </a:txBody>
                  <a:tcPr marL="68580" marR="68580" marT="0" marB="0" anchor="ctr"/>
                </a:tc>
                <a:tc>
                  <a:txBody>
                    <a:bodyPr/>
                    <a:lstStyle/>
                    <a:p>
                      <a:pPr algn="ctr">
                        <a:spcAft>
                          <a:spcPts val="0"/>
                        </a:spcAft>
                      </a:pPr>
                      <a:r>
                        <a:rPr lang="en-US" sz="1200">
                          <a:effectLst/>
                        </a:rPr>
                        <a:t>48,349 hour</a:t>
                      </a:r>
                      <a:endParaRPr lang="zh-CN" sz="1200">
                        <a:effectLst/>
                        <a:latin typeface="Calibri"/>
                        <a:ea typeface="宋体"/>
                        <a:cs typeface="Times New Roman"/>
                      </a:endParaRPr>
                    </a:p>
                  </a:txBody>
                  <a:tcPr marL="68580" marR="68580" marT="0" marB="0" anchor="ctr"/>
                </a:tc>
                <a:tc>
                  <a:txBody>
                    <a:bodyPr/>
                    <a:lstStyle/>
                    <a:p>
                      <a:pPr algn="ctr">
                        <a:spcAft>
                          <a:spcPts val="0"/>
                        </a:spcAft>
                      </a:pPr>
                      <a:r>
                        <a:rPr lang="en-US" sz="1200" dirty="0">
                          <a:effectLst/>
                        </a:rPr>
                        <a:t>+3,573 hour</a:t>
                      </a:r>
                      <a:endParaRPr lang="zh-CN" sz="1200" dirty="0">
                        <a:effectLst/>
                        <a:latin typeface="Calibri"/>
                        <a:ea typeface="宋体"/>
                        <a:cs typeface="Times New Roman"/>
                      </a:endParaRPr>
                    </a:p>
                  </a:txBody>
                  <a:tcPr marL="68580" marR="68580" marT="0" marB="0" anchor="ctr"/>
                </a:tc>
              </a:tr>
              <a:tr h="257175">
                <a:tc>
                  <a:txBody>
                    <a:bodyPr/>
                    <a:lstStyle/>
                    <a:p>
                      <a:pPr algn="ctr">
                        <a:spcAft>
                          <a:spcPts val="0"/>
                        </a:spcAft>
                      </a:pPr>
                      <a:r>
                        <a:rPr lang="en-US" sz="1200" dirty="0">
                          <a:effectLst/>
                        </a:rPr>
                        <a:t>Effective days</a:t>
                      </a:r>
                      <a:endParaRPr lang="zh-CN" sz="1200" dirty="0">
                        <a:effectLst/>
                        <a:latin typeface="Calibri"/>
                        <a:ea typeface="宋体"/>
                        <a:cs typeface="Times New Roman"/>
                      </a:endParaRPr>
                    </a:p>
                  </a:txBody>
                  <a:tcPr marL="68580" marR="68580" marT="0" marB="0" anchor="ctr"/>
                </a:tc>
                <a:tc>
                  <a:txBody>
                    <a:bodyPr/>
                    <a:lstStyle/>
                    <a:p>
                      <a:pPr algn="ctr">
                        <a:spcAft>
                          <a:spcPts val="0"/>
                        </a:spcAft>
                      </a:pPr>
                      <a:r>
                        <a:rPr lang="en-US" sz="1200">
                          <a:effectLst/>
                        </a:rPr>
                        <a:t>8,977</a:t>
                      </a:r>
                      <a:endParaRPr lang="zh-CN" sz="1200">
                        <a:effectLst/>
                        <a:latin typeface="Calibri"/>
                        <a:ea typeface="宋体"/>
                        <a:cs typeface="Times New Roman"/>
                      </a:endParaRPr>
                    </a:p>
                  </a:txBody>
                  <a:tcPr marL="68580" marR="68580" marT="0" marB="0" anchor="ctr"/>
                </a:tc>
                <a:tc>
                  <a:txBody>
                    <a:bodyPr/>
                    <a:lstStyle/>
                    <a:p>
                      <a:pPr algn="ctr">
                        <a:spcAft>
                          <a:spcPts val="0"/>
                        </a:spcAft>
                      </a:pPr>
                      <a:r>
                        <a:rPr lang="en-US" sz="1200" dirty="0">
                          <a:effectLst/>
                        </a:rPr>
                        <a:t>9,694</a:t>
                      </a:r>
                      <a:endParaRPr lang="zh-CN" sz="1200" dirty="0">
                        <a:effectLst/>
                        <a:latin typeface="Calibri"/>
                        <a:ea typeface="宋体"/>
                        <a:cs typeface="Times New Roman"/>
                      </a:endParaRPr>
                    </a:p>
                  </a:txBody>
                  <a:tcPr marL="68580" marR="68580" marT="0" marB="0" anchor="ctr"/>
                </a:tc>
                <a:tc>
                  <a:txBody>
                    <a:bodyPr/>
                    <a:lstStyle/>
                    <a:p>
                      <a:pPr algn="ctr">
                        <a:spcAft>
                          <a:spcPts val="0"/>
                        </a:spcAft>
                      </a:pPr>
                      <a:r>
                        <a:rPr lang="en-US" sz="1200" dirty="0">
                          <a:effectLst/>
                        </a:rPr>
                        <a:t>+717</a:t>
                      </a:r>
                      <a:endParaRPr lang="zh-CN" sz="1200" dirty="0">
                        <a:effectLst/>
                        <a:latin typeface="Calibri"/>
                        <a:ea typeface="宋体"/>
                        <a:cs typeface="Times New Roman"/>
                      </a:endParaRPr>
                    </a:p>
                  </a:txBody>
                  <a:tcPr marL="68580" marR="68580" marT="0" marB="0" anchor="ct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511307742"/>
              </p:ext>
            </p:extLst>
          </p:nvPr>
        </p:nvGraphicFramePr>
        <p:xfrm>
          <a:off x="5257799" y="990600"/>
          <a:ext cx="3276599" cy="3276606"/>
        </p:xfrm>
        <a:graphic>
          <a:graphicData uri="http://schemas.openxmlformats.org/drawingml/2006/table">
            <a:tbl>
              <a:tblPr firstRow="1" firstCol="1" bandRow="1">
                <a:tableStyleId>{5C22544A-7EE6-4342-B048-85BDC9FD1C3A}</a:tableStyleId>
              </a:tblPr>
              <a:tblGrid>
                <a:gridCol w="1334887"/>
                <a:gridCol w="971184"/>
                <a:gridCol w="970528"/>
              </a:tblGrid>
              <a:tr h="389886">
                <a:tc>
                  <a:txBody>
                    <a:bodyPr/>
                    <a:lstStyle/>
                    <a:p>
                      <a:pPr algn="ctr">
                        <a:spcAft>
                          <a:spcPts val="0"/>
                        </a:spcAft>
                      </a:pPr>
                      <a:r>
                        <a:rPr lang="en-US" sz="1200" dirty="0">
                          <a:effectLst/>
                        </a:rPr>
                        <a:t>Transportation mode</a:t>
                      </a:r>
                      <a:endParaRPr lang="zh-CN" sz="1200" dirty="0">
                        <a:effectLst/>
                        <a:latin typeface="Calibri"/>
                        <a:ea typeface="宋体"/>
                        <a:cs typeface="Times New Roman"/>
                      </a:endParaRPr>
                    </a:p>
                  </a:txBody>
                  <a:tcPr marL="68580" marR="68580" marT="0" marB="0" anchor="ctr"/>
                </a:tc>
                <a:tc>
                  <a:txBody>
                    <a:bodyPr/>
                    <a:lstStyle/>
                    <a:p>
                      <a:pPr algn="ctr">
                        <a:spcAft>
                          <a:spcPts val="0"/>
                        </a:spcAft>
                      </a:pPr>
                      <a:r>
                        <a:rPr lang="en-US" sz="1200" dirty="0">
                          <a:effectLst/>
                        </a:rPr>
                        <a:t>Distance (km)</a:t>
                      </a:r>
                      <a:endParaRPr lang="zh-CN" sz="1200" dirty="0">
                        <a:effectLst/>
                        <a:latin typeface="Calibri"/>
                        <a:ea typeface="宋体"/>
                        <a:cs typeface="Times New Roman"/>
                      </a:endParaRPr>
                    </a:p>
                  </a:txBody>
                  <a:tcPr marL="68580" marR="68580" marT="0" marB="0" anchor="ctr"/>
                </a:tc>
                <a:tc>
                  <a:txBody>
                    <a:bodyPr/>
                    <a:lstStyle/>
                    <a:p>
                      <a:pPr algn="ctr">
                        <a:spcAft>
                          <a:spcPts val="0"/>
                        </a:spcAft>
                      </a:pPr>
                      <a:r>
                        <a:rPr lang="en-US" sz="1200" dirty="0">
                          <a:effectLst/>
                        </a:rPr>
                        <a:t>Duration (hour)</a:t>
                      </a:r>
                      <a:endParaRPr lang="zh-CN" sz="1200" dirty="0">
                        <a:effectLst/>
                        <a:latin typeface="Calibri"/>
                        <a:ea typeface="宋体"/>
                        <a:cs typeface="Times New Roman"/>
                      </a:endParaRPr>
                    </a:p>
                  </a:txBody>
                  <a:tcPr marL="68580" marR="68580" marT="0" marB="0" anchor="ctr"/>
                </a:tc>
              </a:tr>
              <a:tr h="360840">
                <a:tc>
                  <a:txBody>
                    <a:bodyPr/>
                    <a:lstStyle/>
                    <a:p>
                      <a:pPr algn="ctr">
                        <a:spcAft>
                          <a:spcPts val="0"/>
                        </a:spcAft>
                      </a:pPr>
                      <a:r>
                        <a:rPr lang="en-US" sz="1200" dirty="0">
                          <a:effectLst/>
                        </a:rPr>
                        <a:t>Walk</a:t>
                      </a:r>
                      <a:endParaRPr lang="zh-CN" sz="1200" dirty="0">
                        <a:effectLst/>
                        <a:latin typeface="Calibri"/>
                        <a:ea typeface="宋体"/>
                        <a:cs typeface="Times New Roman"/>
                      </a:endParaRPr>
                    </a:p>
                  </a:txBody>
                  <a:tcPr marL="68580" marR="68580" marT="0" marB="0" anchor="ctr"/>
                </a:tc>
                <a:tc>
                  <a:txBody>
                    <a:bodyPr/>
                    <a:lstStyle/>
                    <a:p>
                      <a:pPr marR="274320" algn="r">
                        <a:spcAft>
                          <a:spcPts val="0"/>
                        </a:spcAft>
                      </a:pPr>
                      <a:r>
                        <a:rPr lang="en-US" sz="1200" dirty="0">
                          <a:effectLst/>
                        </a:rPr>
                        <a:t>11,457</a:t>
                      </a:r>
                      <a:endParaRPr lang="zh-CN" sz="1200" dirty="0">
                        <a:effectLst/>
                        <a:latin typeface="Calibri"/>
                        <a:ea typeface="宋体"/>
                        <a:cs typeface="Times New Roman"/>
                      </a:endParaRPr>
                    </a:p>
                  </a:txBody>
                  <a:tcPr marL="68580" marR="68580" marT="0" marB="0" anchor="ctr"/>
                </a:tc>
                <a:tc>
                  <a:txBody>
                    <a:bodyPr/>
                    <a:lstStyle/>
                    <a:p>
                      <a:pPr marR="274320" algn="r">
                        <a:spcAft>
                          <a:spcPts val="0"/>
                        </a:spcAft>
                      </a:pPr>
                      <a:r>
                        <a:rPr lang="en-US" sz="1200" dirty="0">
                          <a:effectLst/>
                        </a:rPr>
                        <a:t>5,126</a:t>
                      </a:r>
                      <a:endParaRPr lang="zh-CN" sz="1200" dirty="0">
                        <a:effectLst/>
                        <a:latin typeface="Calibri"/>
                        <a:ea typeface="宋体"/>
                        <a:cs typeface="Times New Roman"/>
                      </a:endParaRPr>
                    </a:p>
                  </a:txBody>
                  <a:tcPr marL="68580" marR="68580" marT="0" marB="0" anchor="ctr"/>
                </a:tc>
              </a:tr>
              <a:tr h="360840">
                <a:tc>
                  <a:txBody>
                    <a:bodyPr/>
                    <a:lstStyle/>
                    <a:p>
                      <a:pPr algn="ctr">
                        <a:spcAft>
                          <a:spcPts val="0"/>
                        </a:spcAft>
                      </a:pPr>
                      <a:r>
                        <a:rPr lang="en-US" sz="1200" dirty="0">
                          <a:effectLst/>
                        </a:rPr>
                        <a:t>Bike</a:t>
                      </a:r>
                      <a:endParaRPr lang="zh-CN" sz="1200" dirty="0">
                        <a:effectLst/>
                        <a:latin typeface="Calibri"/>
                        <a:ea typeface="宋体"/>
                        <a:cs typeface="Times New Roman"/>
                      </a:endParaRPr>
                    </a:p>
                  </a:txBody>
                  <a:tcPr marL="68580" marR="68580" marT="0" marB="0" anchor="ctr"/>
                </a:tc>
                <a:tc>
                  <a:txBody>
                    <a:bodyPr/>
                    <a:lstStyle/>
                    <a:p>
                      <a:pPr marR="274320" algn="r">
                        <a:spcAft>
                          <a:spcPts val="0"/>
                        </a:spcAft>
                      </a:pPr>
                      <a:r>
                        <a:rPr lang="en-US" sz="1200" dirty="0">
                          <a:effectLst/>
                        </a:rPr>
                        <a:t>6,335</a:t>
                      </a:r>
                      <a:endParaRPr lang="zh-CN" sz="1200" dirty="0">
                        <a:effectLst/>
                        <a:latin typeface="Calibri"/>
                        <a:ea typeface="宋体"/>
                        <a:cs typeface="Times New Roman"/>
                      </a:endParaRPr>
                    </a:p>
                  </a:txBody>
                  <a:tcPr marL="68580" marR="68580" marT="0" marB="0" anchor="ctr"/>
                </a:tc>
                <a:tc>
                  <a:txBody>
                    <a:bodyPr/>
                    <a:lstStyle/>
                    <a:p>
                      <a:pPr marR="274320" algn="r">
                        <a:spcAft>
                          <a:spcPts val="0"/>
                        </a:spcAft>
                      </a:pPr>
                      <a:r>
                        <a:rPr lang="en-US" sz="1200" dirty="0">
                          <a:effectLst/>
                        </a:rPr>
                        <a:t>2,304</a:t>
                      </a:r>
                      <a:endParaRPr lang="zh-CN" sz="1200" dirty="0">
                        <a:effectLst/>
                        <a:latin typeface="Calibri"/>
                        <a:ea typeface="宋体"/>
                        <a:cs typeface="Times New Roman"/>
                      </a:endParaRPr>
                    </a:p>
                  </a:txBody>
                  <a:tcPr marL="68580" marR="68580" marT="0" marB="0" anchor="ctr"/>
                </a:tc>
              </a:tr>
              <a:tr h="360840">
                <a:tc>
                  <a:txBody>
                    <a:bodyPr/>
                    <a:lstStyle/>
                    <a:p>
                      <a:pPr algn="ctr">
                        <a:spcAft>
                          <a:spcPts val="0"/>
                        </a:spcAft>
                      </a:pPr>
                      <a:r>
                        <a:rPr lang="en-US" sz="1200" dirty="0">
                          <a:effectLst/>
                        </a:rPr>
                        <a:t>Bus</a:t>
                      </a:r>
                      <a:endParaRPr lang="zh-CN" sz="1200" dirty="0">
                        <a:effectLst/>
                        <a:latin typeface="Calibri"/>
                        <a:ea typeface="宋体"/>
                        <a:cs typeface="Times New Roman"/>
                      </a:endParaRPr>
                    </a:p>
                  </a:txBody>
                  <a:tcPr marL="68580" marR="68580" marT="0" marB="0" anchor="ctr"/>
                </a:tc>
                <a:tc>
                  <a:txBody>
                    <a:bodyPr/>
                    <a:lstStyle/>
                    <a:p>
                      <a:pPr marR="274320" algn="r">
                        <a:spcAft>
                          <a:spcPts val="0"/>
                        </a:spcAft>
                      </a:pPr>
                      <a:r>
                        <a:rPr lang="en-US" sz="1200" dirty="0">
                          <a:effectLst/>
                        </a:rPr>
                        <a:t>21,931</a:t>
                      </a:r>
                      <a:endParaRPr lang="zh-CN" sz="1200" dirty="0">
                        <a:effectLst/>
                        <a:latin typeface="Calibri"/>
                        <a:ea typeface="宋体"/>
                        <a:cs typeface="Times New Roman"/>
                      </a:endParaRPr>
                    </a:p>
                  </a:txBody>
                  <a:tcPr marL="68580" marR="68580" marT="0" marB="0" anchor="ctr"/>
                </a:tc>
                <a:tc>
                  <a:txBody>
                    <a:bodyPr/>
                    <a:lstStyle/>
                    <a:p>
                      <a:pPr marR="274320" algn="r">
                        <a:spcAft>
                          <a:spcPts val="0"/>
                        </a:spcAft>
                      </a:pPr>
                      <a:r>
                        <a:rPr lang="en-US" sz="1200" dirty="0">
                          <a:effectLst/>
                        </a:rPr>
                        <a:t>1,430</a:t>
                      </a:r>
                      <a:endParaRPr lang="zh-CN" sz="1200" dirty="0">
                        <a:effectLst/>
                        <a:latin typeface="Calibri"/>
                        <a:ea typeface="宋体"/>
                        <a:cs typeface="Times New Roman"/>
                      </a:endParaRPr>
                    </a:p>
                  </a:txBody>
                  <a:tcPr marL="68580" marR="68580" marT="0" marB="0" anchor="ctr"/>
                </a:tc>
              </a:tr>
              <a:tr h="360840">
                <a:tc>
                  <a:txBody>
                    <a:bodyPr/>
                    <a:lstStyle/>
                    <a:p>
                      <a:pPr algn="ctr">
                        <a:spcAft>
                          <a:spcPts val="0"/>
                        </a:spcAft>
                      </a:pPr>
                      <a:r>
                        <a:rPr lang="en-US" sz="1200">
                          <a:effectLst/>
                        </a:rPr>
                        <a:t>Car &amp; taxi</a:t>
                      </a:r>
                      <a:endParaRPr lang="zh-CN" sz="1200">
                        <a:effectLst/>
                        <a:latin typeface="Calibri"/>
                        <a:ea typeface="宋体"/>
                        <a:cs typeface="Times New Roman"/>
                      </a:endParaRPr>
                    </a:p>
                  </a:txBody>
                  <a:tcPr marL="68580" marR="68580" marT="0" marB="0" anchor="ctr"/>
                </a:tc>
                <a:tc>
                  <a:txBody>
                    <a:bodyPr/>
                    <a:lstStyle/>
                    <a:p>
                      <a:pPr marR="274320" algn="r">
                        <a:spcAft>
                          <a:spcPts val="0"/>
                        </a:spcAft>
                      </a:pPr>
                      <a:r>
                        <a:rPr lang="en-US" sz="1200" dirty="0">
                          <a:effectLst/>
                        </a:rPr>
                        <a:t>34,127</a:t>
                      </a:r>
                      <a:endParaRPr lang="zh-CN" sz="1200" dirty="0">
                        <a:effectLst/>
                        <a:latin typeface="Calibri"/>
                        <a:ea typeface="宋体"/>
                        <a:cs typeface="Times New Roman"/>
                      </a:endParaRPr>
                    </a:p>
                  </a:txBody>
                  <a:tcPr marL="68580" marR="68580" marT="0" marB="0" anchor="ctr"/>
                </a:tc>
                <a:tc>
                  <a:txBody>
                    <a:bodyPr/>
                    <a:lstStyle/>
                    <a:p>
                      <a:pPr marR="274320" algn="r">
                        <a:spcAft>
                          <a:spcPts val="0"/>
                        </a:spcAft>
                      </a:pPr>
                      <a:r>
                        <a:rPr lang="en-US" sz="1200" dirty="0">
                          <a:effectLst/>
                        </a:rPr>
                        <a:t>2,349</a:t>
                      </a:r>
                      <a:endParaRPr lang="zh-CN" sz="1200" dirty="0">
                        <a:effectLst/>
                        <a:latin typeface="Calibri"/>
                        <a:ea typeface="宋体"/>
                        <a:cs typeface="Times New Roman"/>
                      </a:endParaRPr>
                    </a:p>
                  </a:txBody>
                  <a:tcPr marL="68580" marR="68580" marT="0" marB="0" anchor="ctr"/>
                </a:tc>
              </a:tr>
              <a:tr h="360840">
                <a:tc>
                  <a:txBody>
                    <a:bodyPr/>
                    <a:lstStyle/>
                    <a:p>
                      <a:pPr algn="ctr">
                        <a:spcAft>
                          <a:spcPts val="0"/>
                        </a:spcAft>
                      </a:pPr>
                      <a:r>
                        <a:rPr lang="en-US" sz="1200">
                          <a:effectLst/>
                        </a:rPr>
                        <a:t>Train</a:t>
                      </a:r>
                      <a:endParaRPr lang="zh-CN" sz="1200">
                        <a:effectLst/>
                        <a:latin typeface="Calibri"/>
                        <a:ea typeface="宋体"/>
                        <a:cs typeface="Times New Roman"/>
                      </a:endParaRPr>
                    </a:p>
                  </a:txBody>
                  <a:tcPr marL="68580" marR="68580" marT="0" marB="0" anchor="ctr"/>
                </a:tc>
                <a:tc>
                  <a:txBody>
                    <a:bodyPr/>
                    <a:lstStyle/>
                    <a:p>
                      <a:pPr marR="274320" algn="r">
                        <a:spcAft>
                          <a:spcPts val="0"/>
                        </a:spcAft>
                      </a:pPr>
                      <a:r>
                        <a:rPr lang="en-US" sz="1200" dirty="0">
                          <a:effectLst/>
                        </a:rPr>
                        <a:t>74,449</a:t>
                      </a:r>
                      <a:endParaRPr lang="zh-CN" sz="1200" dirty="0">
                        <a:effectLst/>
                        <a:latin typeface="Calibri"/>
                        <a:ea typeface="宋体"/>
                        <a:cs typeface="Times New Roman"/>
                      </a:endParaRPr>
                    </a:p>
                  </a:txBody>
                  <a:tcPr marL="68580" marR="68580" marT="0" marB="0" anchor="ctr"/>
                </a:tc>
                <a:tc>
                  <a:txBody>
                    <a:bodyPr/>
                    <a:lstStyle/>
                    <a:p>
                      <a:pPr marR="274320" algn="r">
                        <a:spcAft>
                          <a:spcPts val="0"/>
                        </a:spcAft>
                      </a:pPr>
                      <a:r>
                        <a:rPr lang="en-US" sz="1200" dirty="0">
                          <a:effectLst/>
                        </a:rPr>
                        <a:t>459</a:t>
                      </a:r>
                      <a:endParaRPr lang="zh-CN" sz="1200" dirty="0">
                        <a:effectLst/>
                        <a:latin typeface="Calibri"/>
                        <a:ea typeface="宋体"/>
                        <a:cs typeface="Times New Roman"/>
                      </a:endParaRPr>
                    </a:p>
                  </a:txBody>
                  <a:tcPr marL="68580" marR="68580" marT="0" marB="0" anchor="ctr"/>
                </a:tc>
              </a:tr>
              <a:tr h="360840">
                <a:tc>
                  <a:txBody>
                    <a:bodyPr/>
                    <a:lstStyle/>
                    <a:p>
                      <a:pPr algn="ctr">
                        <a:spcAft>
                          <a:spcPts val="0"/>
                        </a:spcAft>
                      </a:pPr>
                      <a:r>
                        <a:rPr lang="en-US" sz="1200">
                          <a:effectLst/>
                        </a:rPr>
                        <a:t>Airplane</a:t>
                      </a:r>
                      <a:endParaRPr lang="zh-CN" sz="1200">
                        <a:effectLst/>
                        <a:latin typeface="Calibri"/>
                        <a:ea typeface="宋体"/>
                        <a:cs typeface="Times New Roman"/>
                      </a:endParaRPr>
                    </a:p>
                  </a:txBody>
                  <a:tcPr marL="68580" marR="68580" marT="0" marB="0" anchor="ctr"/>
                </a:tc>
                <a:tc>
                  <a:txBody>
                    <a:bodyPr/>
                    <a:lstStyle/>
                    <a:p>
                      <a:pPr marR="274320" algn="r">
                        <a:spcAft>
                          <a:spcPts val="0"/>
                        </a:spcAft>
                      </a:pPr>
                      <a:r>
                        <a:rPr lang="en-US" sz="1200" dirty="0">
                          <a:effectLst/>
                        </a:rPr>
                        <a:t>28,493</a:t>
                      </a:r>
                      <a:endParaRPr lang="zh-CN" sz="1200" dirty="0">
                        <a:effectLst/>
                        <a:latin typeface="Calibri"/>
                        <a:ea typeface="宋体"/>
                        <a:cs typeface="Times New Roman"/>
                      </a:endParaRPr>
                    </a:p>
                  </a:txBody>
                  <a:tcPr marL="68580" marR="68580" marT="0" marB="0" anchor="ctr"/>
                </a:tc>
                <a:tc>
                  <a:txBody>
                    <a:bodyPr/>
                    <a:lstStyle/>
                    <a:p>
                      <a:pPr marR="274320" algn="r">
                        <a:spcAft>
                          <a:spcPts val="0"/>
                        </a:spcAft>
                      </a:pPr>
                      <a:r>
                        <a:rPr lang="en-US" sz="1200" dirty="0">
                          <a:effectLst/>
                        </a:rPr>
                        <a:t>37</a:t>
                      </a:r>
                      <a:endParaRPr lang="zh-CN" sz="1200" dirty="0">
                        <a:effectLst/>
                        <a:latin typeface="Calibri"/>
                        <a:ea typeface="宋体"/>
                        <a:cs typeface="Times New Roman"/>
                      </a:endParaRPr>
                    </a:p>
                  </a:txBody>
                  <a:tcPr marL="68580" marR="68580" marT="0" marB="0" anchor="ctr"/>
                </a:tc>
              </a:tr>
              <a:tr h="360840">
                <a:tc>
                  <a:txBody>
                    <a:bodyPr/>
                    <a:lstStyle/>
                    <a:p>
                      <a:pPr algn="ctr">
                        <a:spcAft>
                          <a:spcPts val="0"/>
                        </a:spcAft>
                      </a:pPr>
                      <a:r>
                        <a:rPr lang="en-US" sz="1200">
                          <a:effectLst/>
                        </a:rPr>
                        <a:t>Other</a:t>
                      </a:r>
                      <a:endParaRPr lang="zh-CN" sz="1200">
                        <a:effectLst/>
                        <a:latin typeface="Calibri"/>
                        <a:ea typeface="宋体"/>
                        <a:cs typeface="Times New Roman"/>
                      </a:endParaRPr>
                    </a:p>
                  </a:txBody>
                  <a:tcPr marL="68580" marR="68580" marT="0" marB="0" anchor="ctr"/>
                </a:tc>
                <a:tc>
                  <a:txBody>
                    <a:bodyPr/>
                    <a:lstStyle/>
                    <a:p>
                      <a:pPr marR="274320" algn="r">
                        <a:spcAft>
                          <a:spcPts val="0"/>
                        </a:spcAft>
                      </a:pPr>
                      <a:r>
                        <a:rPr lang="en-US" sz="1200">
                          <a:effectLst/>
                        </a:rPr>
                        <a:t>10,886</a:t>
                      </a:r>
                      <a:endParaRPr lang="zh-CN" sz="1200">
                        <a:effectLst/>
                        <a:latin typeface="Calibri"/>
                        <a:ea typeface="宋体"/>
                        <a:cs typeface="Times New Roman"/>
                      </a:endParaRPr>
                    </a:p>
                  </a:txBody>
                  <a:tcPr marL="68580" marR="68580" marT="0" marB="0" anchor="ctr"/>
                </a:tc>
                <a:tc>
                  <a:txBody>
                    <a:bodyPr/>
                    <a:lstStyle/>
                    <a:p>
                      <a:pPr marR="274320" algn="r">
                        <a:spcAft>
                          <a:spcPts val="0"/>
                        </a:spcAft>
                      </a:pPr>
                      <a:r>
                        <a:rPr lang="en-US" sz="1200" dirty="0">
                          <a:effectLst/>
                        </a:rPr>
                        <a:t>335</a:t>
                      </a:r>
                      <a:endParaRPr lang="zh-CN" sz="1200" dirty="0">
                        <a:effectLst/>
                        <a:latin typeface="Calibri"/>
                        <a:ea typeface="宋体"/>
                        <a:cs typeface="Times New Roman"/>
                      </a:endParaRPr>
                    </a:p>
                  </a:txBody>
                  <a:tcPr marL="68580" marR="68580" marT="0" marB="0" anchor="ctr"/>
                </a:tc>
              </a:tr>
              <a:tr h="360840">
                <a:tc>
                  <a:txBody>
                    <a:bodyPr/>
                    <a:lstStyle/>
                    <a:p>
                      <a:pPr algn="ctr">
                        <a:spcAft>
                          <a:spcPts val="0"/>
                        </a:spcAft>
                      </a:pPr>
                      <a:r>
                        <a:rPr lang="en-US" sz="1200">
                          <a:effectLst/>
                        </a:rPr>
                        <a:t>Total</a:t>
                      </a:r>
                      <a:endParaRPr lang="zh-CN" sz="1200">
                        <a:effectLst/>
                        <a:latin typeface="Calibri"/>
                        <a:ea typeface="宋体"/>
                        <a:cs typeface="Times New Roman"/>
                      </a:endParaRPr>
                    </a:p>
                  </a:txBody>
                  <a:tcPr marL="68580" marR="68580" marT="0" marB="0" anchor="ctr"/>
                </a:tc>
                <a:tc>
                  <a:txBody>
                    <a:bodyPr/>
                    <a:lstStyle/>
                    <a:p>
                      <a:pPr marR="274320" algn="r">
                        <a:spcAft>
                          <a:spcPts val="0"/>
                        </a:spcAft>
                      </a:pPr>
                      <a:r>
                        <a:rPr lang="en-US" sz="1200" dirty="0">
                          <a:effectLst/>
                        </a:rPr>
                        <a:t>187,679</a:t>
                      </a:r>
                      <a:endParaRPr lang="zh-CN" sz="1200" dirty="0">
                        <a:effectLst/>
                        <a:latin typeface="Calibri"/>
                        <a:ea typeface="宋体"/>
                        <a:cs typeface="Times New Roman"/>
                      </a:endParaRPr>
                    </a:p>
                  </a:txBody>
                  <a:tcPr marL="68580" marR="68580" marT="0" marB="0" anchor="ctr"/>
                </a:tc>
                <a:tc>
                  <a:txBody>
                    <a:bodyPr/>
                    <a:lstStyle/>
                    <a:p>
                      <a:pPr marR="274320" algn="r">
                        <a:spcAft>
                          <a:spcPts val="0"/>
                        </a:spcAft>
                      </a:pPr>
                      <a:r>
                        <a:rPr lang="en-US" sz="1200" dirty="0">
                          <a:effectLst/>
                        </a:rPr>
                        <a:t>12,041</a:t>
                      </a:r>
                      <a:endParaRPr lang="zh-CN" sz="1200" dirty="0">
                        <a:effectLst/>
                        <a:latin typeface="Calibri"/>
                        <a:ea typeface="宋体"/>
                        <a:cs typeface="Times New Roman"/>
                      </a:endParaRPr>
                    </a:p>
                  </a:txBody>
                  <a:tcPr marL="68580" marR="68580" marT="0" marB="0" anchor="ctr"/>
                </a:tc>
              </a:tr>
            </a:tbl>
          </a:graphicData>
        </a:graphic>
      </p:graphicFrame>
    </p:spTree>
    <p:extLst>
      <p:ext uri="{BB962C8B-B14F-4D97-AF65-F5344CB8AC3E}">
        <p14:creationId xmlns:p14="http://schemas.microsoft.com/office/powerpoint/2010/main" val="188451615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419350"/>
            <a:ext cx="8277225" cy="2533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3422567" y="1447800"/>
            <a:ext cx="2346489" cy="461665"/>
          </a:xfrm>
          <a:prstGeom prst="rect">
            <a:avLst/>
          </a:prstGeom>
        </p:spPr>
        <p:txBody>
          <a:bodyPr wrap="square">
            <a:spAutoFit/>
          </a:bodyPr>
          <a:lstStyle/>
          <a:p>
            <a:r>
              <a:rPr lang="en-US" sz="2400" dirty="0" smtClean="0">
                <a:hlinkClick r:id="rId3"/>
              </a:rPr>
              <a:t>Link to the data</a:t>
            </a:r>
            <a:endParaRPr lang="en-US" sz="2400" dirty="0"/>
          </a:p>
        </p:txBody>
      </p:sp>
    </p:spTree>
    <p:extLst>
      <p:ext uri="{BB962C8B-B14F-4D97-AF65-F5344CB8AC3E}">
        <p14:creationId xmlns:p14="http://schemas.microsoft.com/office/powerpoint/2010/main" val="279695701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01595" y="762000"/>
            <a:ext cx="8380412" cy="553998"/>
          </a:xfrm>
        </p:spPr>
        <p:txBody>
          <a:bodyPr>
            <a:normAutofit fontScale="90000"/>
          </a:bodyPr>
          <a:lstStyle/>
          <a:p>
            <a:r>
              <a:rPr lang="en-US" altLang="zh-CN" dirty="0" smtClean="0"/>
              <a:t>Conferences</a:t>
            </a:r>
            <a:endParaRPr lang="zh-CN" altLang="en-US" dirty="0"/>
          </a:p>
        </p:txBody>
      </p:sp>
      <p:sp>
        <p:nvSpPr>
          <p:cNvPr id="6" name="Text Placeholder 5"/>
          <p:cNvSpPr>
            <a:spLocks noGrp="1"/>
          </p:cNvSpPr>
          <p:nvPr>
            <p:ph type="body" idx="1"/>
          </p:nvPr>
        </p:nvSpPr>
        <p:spPr>
          <a:xfrm>
            <a:off x="381000" y="1654396"/>
            <a:ext cx="8380412" cy="4366054"/>
          </a:xfrm>
        </p:spPr>
        <p:txBody>
          <a:bodyPr>
            <a:normAutofit/>
          </a:bodyPr>
          <a:lstStyle/>
          <a:p>
            <a:r>
              <a:rPr lang="en-US" altLang="zh-CN" sz="2300" dirty="0"/>
              <a:t>ACM SIGSPATIAL Workshop on Location-Based Social Networks </a:t>
            </a:r>
          </a:p>
          <a:p>
            <a:pPr lvl="1"/>
            <a:r>
              <a:rPr lang="en-US" altLang="zh-CN" sz="2000" dirty="0"/>
              <a:t>LBSN 2011: Nov. 1, 2011, in Chicago (3</a:t>
            </a:r>
            <a:r>
              <a:rPr lang="en-US" altLang="zh-CN" sz="2000" baseline="30000" dirty="0"/>
              <a:t>rd</a:t>
            </a:r>
            <a:r>
              <a:rPr lang="en-US" altLang="zh-CN" sz="2000" dirty="0"/>
              <a:t> year)</a:t>
            </a:r>
          </a:p>
          <a:p>
            <a:pPr lvl="1"/>
            <a:r>
              <a:rPr lang="en-US" altLang="zh-CN" sz="2000" dirty="0"/>
              <a:t>Over </a:t>
            </a:r>
            <a:r>
              <a:rPr lang="en-US" altLang="zh-CN" sz="2000" dirty="0" smtClean="0"/>
              <a:t>40 </a:t>
            </a:r>
            <a:r>
              <a:rPr lang="en-US" altLang="zh-CN" sz="2000" dirty="0"/>
              <a:t>attendees </a:t>
            </a:r>
            <a:r>
              <a:rPr lang="en-US" altLang="zh-CN" sz="2000" dirty="0" smtClean="0"/>
              <a:t>this year</a:t>
            </a:r>
            <a:endParaRPr lang="en-US" altLang="zh-CN" sz="2000" dirty="0"/>
          </a:p>
          <a:p>
            <a:pPr lvl="1"/>
            <a:r>
              <a:rPr lang="en-US" altLang="zh-CN" sz="2000" dirty="0"/>
              <a:t>26 submissions. 10 full papers and 4 short papers</a:t>
            </a:r>
          </a:p>
          <a:p>
            <a:endParaRPr lang="en-US" altLang="zh-CN" sz="2300" dirty="0"/>
          </a:p>
          <a:p>
            <a:pPr lvl="1"/>
            <a:endParaRPr lang="en-US" altLang="zh-CN" sz="2000" dirty="0"/>
          </a:p>
          <a:p>
            <a:endParaRPr lang="zh-CN" altLang="en-US" sz="2300" dirty="0"/>
          </a:p>
          <a:p>
            <a:pPr lvl="1"/>
            <a:endParaRPr lang="en-US" altLang="zh-CN" sz="2000" dirty="0"/>
          </a:p>
        </p:txBody>
      </p:sp>
      <p:sp>
        <p:nvSpPr>
          <p:cNvPr id="4" name="Slide Number Placeholder 3"/>
          <p:cNvSpPr>
            <a:spLocks noGrp="1"/>
          </p:cNvSpPr>
          <p:nvPr>
            <p:ph type="sldNum" sz="quarter" idx="12"/>
          </p:nvPr>
        </p:nvSpPr>
        <p:spPr/>
        <p:txBody>
          <a:bodyPr/>
          <a:lstStyle/>
          <a:p>
            <a:pPr defTabSz="914363"/>
            <a:fld id="{B6F15528-21DE-4FAA-801E-634DDDAF4B2B}" type="slidenum">
              <a:rPr lang="en-US" sz="1200">
                <a:solidFill>
                  <a:prstClr val="black">
                    <a:tint val="75000"/>
                  </a:prstClr>
                </a:solidFill>
                <a:latin typeface="Calibri"/>
              </a:rPr>
              <a:pPr defTabSz="914363"/>
              <a:t>38</a:t>
            </a:fld>
            <a:endParaRPr lang="en-US" sz="1200">
              <a:solidFill>
                <a:prstClr val="black">
                  <a:tint val="75000"/>
                </a:prstClr>
              </a:solidFill>
              <a:latin typeface="Calibri"/>
            </a:endParaRPr>
          </a:p>
        </p:txBody>
      </p:sp>
      <p:pic>
        <p:nvPicPr>
          <p:cNvPr id="2051" name="Picture 3" descr="D:\Events\LBSN 2011\LBS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626" y="3722798"/>
            <a:ext cx="4729574" cy="2014254"/>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D:\Events\LBSN 2011\images\WP_00110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72528" y="3722798"/>
            <a:ext cx="2685672" cy="20142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0677875"/>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01595" y="762000"/>
            <a:ext cx="8380412" cy="553998"/>
          </a:xfrm>
        </p:spPr>
        <p:txBody>
          <a:bodyPr>
            <a:normAutofit fontScale="90000"/>
          </a:bodyPr>
          <a:lstStyle/>
          <a:p>
            <a:r>
              <a:rPr lang="en-US" altLang="zh-CN" dirty="0" smtClean="0"/>
              <a:t>Summary</a:t>
            </a:r>
            <a:endParaRPr lang="zh-CN" altLang="en-US" dirty="0"/>
          </a:p>
        </p:txBody>
      </p:sp>
      <p:sp>
        <p:nvSpPr>
          <p:cNvPr id="6" name="Text Placeholder 5"/>
          <p:cNvSpPr>
            <a:spLocks noGrp="1"/>
          </p:cNvSpPr>
          <p:nvPr>
            <p:ph type="body" idx="1"/>
          </p:nvPr>
        </p:nvSpPr>
        <p:spPr>
          <a:xfrm>
            <a:off x="381000" y="1752600"/>
            <a:ext cx="8380412" cy="4366054"/>
          </a:xfrm>
        </p:spPr>
        <p:txBody>
          <a:bodyPr>
            <a:normAutofit/>
          </a:bodyPr>
          <a:lstStyle/>
          <a:p>
            <a:r>
              <a:rPr lang="en-US" altLang="zh-CN" sz="2700" dirty="0"/>
              <a:t>Locations and social networks</a:t>
            </a:r>
          </a:p>
          <a:p>
            <a:r>
              <a:rPr lang="en-US" altLang="zh-CN" sz="2700" dirty="0"/>
              <a:t>Sharing and understanding</a:t>
            </a:r>
          </a:p>
          <a:p>
            <a:r>
              <a:rPr lang="en-US" altLang="zh-CN" sz="2700" dirty="0" smtClean="0"/>
              <a:t>New </a:t>
            </a:r>
            <a:r>
              <a:rPr lang="en-US" altLang="zh-CN" sz="2700" dirty="0"/>
              <a:t>challenges and new opportunities</a:t>
            </a:r>
            <a:endParaRPr lang="zh-CN" altLang="en-US" sz="2700" dirty="0"/>
          </a:p>
        </p:txBody>
      </p:sp>
      <p:sp>
        <p:nvSpPr>
          <p:cNvPr id="4" name="Slide Number Placeholder 3"/>
          <p:cNvSpPr>
            <a:spLocks noGrp="1"/>
          </p:cNvSpPr>
          <p:nvPr>
            <p:ph type="sldNum" sz="quarter" idx="12"/>
          </p:nvPr>
        </p:nvSpPr>
        <p:spPr/>
        <p:txBody>
          <a:bodyPr/>
          <a:lstStyle/>
          <a:p>
            <a:pPr defTabSz="914363"/>
            <a:fld id="{B6F15528-21DE-4FAA-801E-634DDDAF4B2B}" type="slidenum">
              <a:rPr lang="en-US" sz="1200">
                <a:solidFill>
                  <a:prstClr val="black">
                    <a:tint val="75000"/>
                  </a:prstClr>
                </a:solidFill>
                <a:latin typeface="Calibri"/>
              </a:rPr>
              <a:pPr defTabSz="914363"/>
              <a:t>39</a:t>
            </a:fld>
            <a:endParaRPr lang="en-US" sz="1200">
              <a:solidFill>
                <a:prstClr val="black">
                  <a:tint val="75000"/>
                </a:prstClr>
              </a:solidFill>
              <a:latin typeface="Calibri"/>
            </a:endParaRPr>
          </a:p>
        </p:txBody>
      </p:sp>
      <p:pic>
        <p:nvPicPr>
          <p:cNvPr id="7" name="Picture 2" descr="C:\Users\yuzheng\Desktop\LBSN images\location-user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67347" y="4113404"/>
            <a:ext cx="2948260" cy="22111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7030716"/>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01595" y="838200"/>
            <a:ext cx="8380412" cy="553998"/>
          </a:xfrm>
        </p:spPr>
        <p:txBody>
          <a:bodyPr>
            <a:normAutofit fontScale="90000"/>
          </a:bodyPr>
          <a:lstStyle/>
          <a:p>
            <a:r>
              <a:rPr lang="en-US" altLang="zh-CN" dirty="0" smtClean="0"/>
              <a:t>Social Networking Services</a:t>
            </a:r>
            <a:endParaRPr lang="zh-CN" altLang="en-US" dirty="0"/>
          </a:p>
        </p:txBody>
      </p:sp>
      <p:sp>
        <p:nvSpPr>
          <p:cNvPr id="6" name="Text Placeholder 5"/>
          <p:cNvSpPr>
            <a:spLocks noGrp="1"/>
          </p:cNvSpPr>
          <p:nvPr>
            <p:ph type="body" idx="1"/>
          </p:nvPr>
        </p:nvSpPr>
        <p:spPr>
          <a:xfrm>
            <a:off x="492126" y="2057400"/>
            <a:ext cx="4841874" cy="3857196"/>
          </a:xfrm>
        </p:spPr>
        <p:txBody>
          <a:bodyPr>
            <a:normAutofit/>
          </a:bodyPr>
          <a:lstStyle/>
          <a:p>
            <a:pPr marL="0" indent="0" algn="just">
              <a:buNone/>
            </a:pPr>
            <a:r>
              <a:rPr lang="en-US" altLang="zh-CN" sz="2700" i="1" dirty="0">
                <a:solidFill>
                  <a:srgbClr val="3451E0"/>
                </a:solidFill>
                <a:latin typeface="Times New Roman" pitchFamily="18" charset="0"/>
                <a:cs typeface="Times New Roman" pitchFamily="18" charset="0"/>
              </a:rPr>
              <a:t>A social networking service builds on and reflects the real-life social networks among people through </a:t>
            </a:r>
            <a:r>
              <a:rPr lang="en-US" altLang="zh-CN" sz="2700" b="1" i="1" dirty="0">
                <a:solidFill>
                  <a:srgbClr val="C00000"/>
                </a:solidFill>
                <a:latin typeface="Times New Roman" pitchFamily="18" charset="0"/>
                <a:cs typeface="Times New Roman" pitchFamily="18" charset="0"/>
              </a:rPr>
              <a:t>online</a:t>
            </a:r>
            <a:r>
              <a:rPr lang="en-US" altLang="zh-CN" sz="2700" i="1" dirty="0">
                <a:solidFill>
                  <a:srgbClr val="3451E0"/>
                </a:solidFill>
                <a:latin typeface="Times New Roman" pitchFamily="18" charset="0"/>
                <a:cs typeface="Times New Roman" pitchFamily="18" charset="0"/>
              </a:rPr>
              <a:t> platforms such as a website, providing ways for users to share ideas, activities, events, and interests over the Internet</a:t>
            </a:r>
            <a:r>
              <a:rPr lang="zh-CN" altLang="zh-CN" sz="2700" i="1" dirty="0">
                <a:solidFill>
                  <a:srgbClr val="3451E0"/>
                </a:solidFill>
                <a:latin typeface="Times New Roman" pitchFamily="18" charset="0"/>
                <a:cs typeface="Times New Roman" pitchFamily="18" charset="0"/>
              </a:rPr>
              <a:t>.</a:t>
            </a:r>
            <a:endParaRPr lang="zh-CN" altLang="en-US" sz="2700" i="1" dirty="0">
              <a:solidFill>
                <a:srgbClr val="3451E0"/>
              </a:solidFill>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pPr defTabSz="914363"/>
            <a:fld id="{B6F15528-21DE-4FAA-801E-634DDDAF4B2B}" type="slidenum">
              <a:rPr lang="en-US" sz="1200">
                <a:solidFill>
                  <a:prstClr val="black">
                    <a:tint val="75000"/>
                  </a:prstClr>
                </a:solidFill>
                <a:latin typeface="Calibri"/>
              </a:rPr>
              <a:pPr defTabSz="914363"/>
              <a:t>4</a:t>
            </a:fld>
            <a:endParaRPr lang="en-US" sz="1200">
              <a:solidFill>
                <a:prstClr val="black">
                  <a:tint val="75000"/>
                </a:prstClr>
              </a:solidFill>
              <a:latin typeface="Calibri"/>
            </a:endParaRPr>
          </a:p>
        </p:txBody>
      </p:sp>
      <p:grpSp>
        <p:nvGrpSpPr>
          <p:cNvPr id="13" name="Group 12"/>
          <p:cNvGrpSpPr/>
          <p:nvPr/>
        </p:nvGrpSpPr>
        <p:grpSpPr>
          <a:xfrm>
            <a:off x="5540375" y="1673191"/>
            <a:ext cx="3009292" cy="803416"/>
            <a:chOff x="988682" y="3589051"/>
            <a:chExt cx="4191336" cy="1189436"/>
          </a:xfrm>
        </p:grpSpPr>
        <p:pic>
          <p:nvPicPr>
            <p:cNvPr id="7" name="Picture 2" descr="C:\Users\yuzheng\Desktop\新浪微波.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7158" t="6036" r="5082" b="7898"/>
            <a:stretch/>
          </p:blipFill>
          <p:spPr bwMode="auto">
            <a:xfrm>
              <a:off x="3967168" y="3589051"/>
              <a:ext cx="1212850" cy="118943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C:\Users\yuzheng\Desktop\msn_messenger_logo.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977" t="7087" r="11342" b="12205"/>
            <a:stretch/>
          </p:blipFill>
          <p:spPr bwMode="auto">
            <a:xfrm>
              <a:off x="988682" y="3648555"/>
              <a:ext cx="1187452" cy="104140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5" descr="C:\Users\yuzheng\Desktop\LBSN images\200821522518271_2.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58175"/>
            <a:stretch/>
          </p:blipFill>
          <p:spPr bwMode="auto">
            <a:xfrm>
              <a:off x="2643160" y="3722942"/>
              <a:ext cx="956319" cy="952500"/>
            </a:xfrm>
            <a:prstGeom prst="rect">
              <a:avLst/>
            </a:prstGeom>
            <a:noFill/>
            <a:extLst>
              <a:ext uri="{909E8E84-426E-40DD-AFC4-6F175D3DCCD1}">
                <a14:hiddenFill xmlns:a14="http://schemas.microsoft.com/office/drawing/2010/main">
                  <a:solidFill>
                    <a:srgbClr val="FFFFFF"/>
                  </a:solidFill>
                </a14:hiddenFill>
              </a:ext>
            </a:extLst>
          </p:spPr>
        </p:pic>
      </p:grpSp>
      <p:pic>
        <p:nvPicPr>
          <p:cNvPr id="3076" name="Picture 4" descr="C:\Users\yuzheng\Desktop\LBSN images\Social-Media-Icons.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98332" y="2708066"/>
            <a:ext cx="3014835" cy="29247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3998411"/>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045760"/>
            <a:ext cx="7772400" cy="2296431"/>
          </a:xfrm>
        </p:spPr>
        <p:txBody>
          <a:bodyPr/>
          <a:lstStyle/>
          <a:p>
            <a:r>
              <a:rPr lang="en-US" altLang="zh-CN" sz="4500" dirty="0"/>
              <a:t>Thanks!</a:t>
            </a:r>
            <a:r>
              <a:rPr lang="en-US" altLang="zh-CN" dirty="0" smtClean="0"/>
              <a:t/>
            </a:r>
            <a:br>
              <a:rPr lang="en-US" altLang="zh-CN" dirty="0" smtClean="0"/>
            </a:br>
            <a:endParaRPr lang="zh-CN" altLang="en-US" sz="4000" dirty="0"/>
          </a:p>
        </p:txBody>
      </p:sp>
      <p:sp>
        <p:nvSpPr>
          <p:cNvPr id="4" name="Slide Number Placeholder 3"/>
          <p:cNvSpPr>
            <a:spLocks noGrp="1"/>
          </p:cNvSpPr>
          <p:nvPr>
            <p:ph type="sldNum" sz="quarter" idx="12"/>
          </p:nvPr>
        </p:nvSpPr>
        <p:spPr/>
        <p:txBody>
          <a:bodyPr/>
          <a:lstStyle/>
          <a:p>
            <a:pPr defTabSz="914363"/>
            <a:fld id="{B6F15528-21DE-4FAA-801E-634DDDAF4B2B}" type="slidenum">
              <a:rPr lang="en-US">
                <a:solidFill>
                  <a:prstClr val="black">
                    <a:tint val="75000"/>
                  </a:prstClr>
                </a:solidFill>
                <a:latin typeface="Calibri"/>
              </a:rPr>
              <a:pPr defTabSz="914363"/>
              <a:t>40</a:t>
            </a:fld>
            <a:endParaRPr lang="en-US">
              <a:solidFill>
                <a:prstClr val="black">
                  <a:tint val="75000"/>
                </a:prstClr>
              </a:solidFill>
              <a:latin typeface="Calibri"/>
            </a:endParaRPr>
          </a:p>
        </p:txBody>
      </p:sp>
      <p:sp>
        <p:nvSpPr>
          <p:cNvPr id="3" name="Rectangle 2"/>
          <p:cNvSpPr/>
          <p:nvPr/>
        </p:nvSpPr>
        <p:spPr>
          <a:xfrm>
            <a:off x="3398752" y="5190669"/>
            <a:ext cx="4572000" cy="692498"/>
          </a:xfrm>
          <a:prstGeom prst="rect">
            <a:avLst/>
          </a:prstGeom>
        </p:spPr>
        <p:txBody>
          <a:bodyPr lIns="76197" tIns="38098" rIns="76197" bIns="38098">
            <a:spAutoFit/>
          </a:bodyPr>
          <a:lstStyle/>
          <a:p>
            <a:pPr algn="r"/>
            <a:r>
              <a:rPr lang="en-US" altLang="zh-CN" sz="2300" dirty="0"/>
              <a:t>Yu Zheng</a:t>
            </a:r>
            <a:br>
              <a:rPr lang="en-US" altLang="zh-CN" sz="2300" dirty="0"/>
            </a:br>
            <a:r>
              <a:rPr lang="en-US" altLang="zh-CN" sz="1700" dirty="0">
                <a:hlinkClick r:id="rId2"/>
              </a:rPr>
              <a:t>yuzheng@microsoft.com</a:t>
            </a:r>
            <a:r>
              <a:rPr lang="en-US" altLang="zh-CN" sz="1700" dirty="0"/>
              <a:t> </a:t>
            </a:r>
            <a:endParaRPr lang="zh-CN" altLang="en-US" sz="1700" dirty="0"/>
          </a:p>
        </p:txBody>
      </p:sp>
      <p:pic>
        <p:nvPicPr>
          <p:cNvPr id="5122" name="Picture 2" descr="http://research.microsoft.com/en-us/people/yuzheng/yuzhen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65395" y="3833475"/>
            <a:ext cx="1023939" cy="13088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29113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01595" y="685800"/>
            <a:ext cx="8380412" cy="553998"/>
          </a:xfrm>
        </p:spPr>
        <p:txBody>
          <a:bodyPr>
            <a:normAutofit fontScale="90000"/>
          </a:bodyPr>
          <a:lstStyle/>
          <a:p>
            <a:r>
              <a:rPr lang="en-US" altLang="zh-CN" dirty="0" smtClean="0"/>
              <a:t>Locations</a:t>
            </a:r>
            <a:endParaRPr lang="zh-CN" altLang="en-US" dirty="0"/>
          </a:p>
        </p:txBody>
      </p:sp>
      <p:sp>
        <p:nvSpPr>
          <p:cNvPr id="6" name="Text Placeholder 5"/>
          <p:cNvSpPr>
            <a:spLocks noGrp="1"/>
          </p:cNvSpPr>
          <p:nvPr>
            <p:ph type="body" idx="1"/>
          </p:nvPr>
        </p:nvSpPr>
        <p:spPr>
          <a:xfrm>
            <a:off x="381000" y="1514696"/>
            <a:ext cx="8380412" cy="4523946"/>
          </a:xfrm>
        </p:spPr>
        <p:txBody>
          <a:bodyPr>
            <a:normAutofit/>
          </a:bodyPr>
          <a:lstStyle/>
          <a:p>
            <a:r>
              <a:rPr lang="en-US" altLang="zh-CN" sz="2700" dirty="0"/>
              <a:t>Location-acquisition technologies</a:t>
            </a:r>
          </a:p>
          <a:p>
            <a:pPr lvl="1"/>
            <a:r>
              <a:rPr lang="en-US" altLang="zh-CN" sz="2000" dirty="0"/>
              <a:t>Outdoor: GPS, GSM, CDMA, …</a:t>
            </a:r>
          </a:p>
          <a:p>
            <a:pPr lvl="1"/>
            <a:r>
              <a:rPr lang="en-US" altLang="zh-CN" sz="2000" dirty="0"/>
              <a:t>Indoor: Wi-Fi, RFID, supersonic, …</a:t>
            </a:r>
            <a:endParaRPr lang="en-US" altLang="zh-CN" sz="2700" dirty="0"/>
          </a:p>
          <a:p>
            <a:r>
              <a:rPr lang="en-US" altLang="zh-CN" sz="2700" dirty="0"/>
              <a:t>Representation of locations</a:t>
            </a:r>
          </a:p>
          <a:p>
            <a:pPr lvl="1"/>
            <a:r>
              <a:rPr lang="en-US" altLang="zh-CN" sz="2000" dirty="0"/>
              <a:t>Absolute (latitude-longitude coordinates)</a:t>
            </a:r>
          </a:p>
          <a:p>
            <a:pPr lvl="1"/>
            <a:r>
              <a:rPr lang="en-US" altLang="zh-CN" sz="2000" dirty="0"/>
              <a:t>Relative (100 meters north of the Space Needle) </a:t>
            </a:r>
          </a:p>
          <a:p>
            <a:pPr lvl="1"/>
            <a:r>
              <a:rPr lang="en-US" altLang="zh-CN" sz="2000" dirty="0"/>
              <a:t>Symbolic (home, office, or shopping mall) </a:t>
            </a:r>
          </a:p>
          <a:p>
            <a:r>
              <a:rPr lang="en-US" altLang="zh-CN" sz="2300" dirty="0"/>
              <a:t>Forms of locations</a:t>
            </a:r>
          </a:p>
          <a:p>
            <a:pPr lvl="1"/>
            <a:r>
              <a:rPr lang="en-US" altLang="zh-CN" sz="2000" dirty="0"/>
              <a:t>Point locations</a:t>
            </a:r>
          </a:p>
          <a:p>
            <a:pPr lvl="1"/>
            <a:r>
              <a:rPr lang="en-US" altLang="zh-CN" sz="2000" dirty="0"/>
              <a:t>Regions </a:t>
            </a:r>
          </a:p>
          <a:p>
            <a:pPr lvl="1"/>
            <a:r>
              <a:rPr lang="en-US" altLang="zh-CN" sz="2000" dirty="0"/>
              <a:t>Trajectories</a:t>
            </a:r>
            <a:endParaRPr lang="zh-CN" altLang="en-US" sz="2000" dirty="0"/>
          </a:p>
        </p:txBody>
      </p:sp>
      <p:sp>
        <p:nvSpPr>
          <p:cNvPr id="4" name="Slide Number Placeholder 3"/>
          <p:cNvSpPr>
            <a:spLocks noGrp="1"/>
          </p:cNvSpPr>
          <p:nvPr>
            <p:ph type="sldNum" sz="quarter" idx="12"/>
          </p:nvPr>
        </p:nvSpPr>
        <p:spPr>
          <a:xfrm>
            <a:off x="7070725" y="5719554"/>
            <a:ext cx="1905000" cy="457200"/>
          </a:xfrm>
        </p:spPr>
        <p:txBody>
          <a:bodyPr/>
          <a:lstStyle/>
          <a:p>
            <a:pPr defTabSz="914363"/>
            <a:fld id="{B6F15528-21DE-4FAA-801E-634DDDAF4B2B}" type="slidenum">
              <a:rPr lang="en-US" sz="1200">
                <a:solidFill>
                  <a:prstClr val="black">
                    <a:tint val="75000"/>
                  </a:prstClr>
                </a:solidFill>
                <a:latin typeface="Calibri"/>
              </a:rPr>
              <a:pPr defTabSz="914363"/>
              <a:t>5</a:t>
            </a:fld>
            <a:endParaRPr lang="en-US" sz="1200">
              <a:solidFill>
                <a:prstClr val="black">
                  <a:tint val="75000"/>
                </a:prstClr>
              </a:solidFill>
              <a:latin typeface="Calibri"/>
            </a:endParaRPr>
          </a:p>
        </p:txBody>
      </p:sp>
      <p:pic>
        <p:nvPicPr>
          <p:cNvPr id="5122" name="Picture 2" descr="C:\Users\yuzheng\Desktop\LBSN images\microsoft-windows-phone-7-series-asus.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285" r="23572"/>
          <a:stretch/>
        </p:blipFill>
        <p:spPr bwMode="auto">
          <a:xfrm>
            <a:off x="6107170" y="1312420"/>
            <a:ext cx="997270" cy="1912573"/>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yuzheng\Desktop\LBSN images\iphone.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9245" t="3009" r="6302" b="15972"/>
          <a:stretch/>
        </p:blipFill>
        <p:spPr bwMode="auto">
          <a:xfrm>
            <a:off x="7534530" y="1304012"/>
            <a:ext cx="1115349" cy="1942149"/>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C:\Users\yuzheng\Desktop\LBSN images\push_pin_map.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3342" b="1268"/>
          <a:stretch/>
        </p:blipFill>
        <p:spPr bwMode="auto">
          <a:xfrm>
            <a:off x="3713428" y="4577845"/>
            <a:ext cx="1124667" cy="1433472"/>
          </a:xfrm>
          <a:prstGeom prst="rect">
            <a:avLst/>
          </a:prstGeom>
          <a:noFill/>
          <a:extLst>
            <a:ext uri="{909E8E84-426E-40DD-AFC4-6F175D3DCCD1}">
              <a14:hiddenFill xmlns:a14="http://schemas.microsoft.com/office/drawing/2010/main">
                <a:solidFill>
                  <a:srgbClr val="FFFFFF"/>
                </a:solidFill>
              </a14:hiddenFill>
            </a:ext>
          </a:extLst>
        </p:spPr>
      </p:pic>
      <p:pic>
        <p:nvPicPr>
          <p:cNvPr id="5125" name="Picture 5" descr="C:\Users\yuzheng\Desktop\LBSN images\map.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18312" y="4577846"/>
            <a:ext cx="1272337" cy="1433471"/>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C:\Users\yuzheng\Desktop\LBSN images\trajectory_mon201104.png"/>
          <p:cNvPicPr>
            <a:picLocks noChangeAspect="1" noChangeArrowheads="1"/>
          </p:cNvPicPr>
          <p:nvPr/>
        </p:nvPicPr>
        <p:blipFill rotWithShape="1">
          <a:blip r:embed="rId6">
            <a:extLst>
              <a:ext uri="{28A0092B-C50C-407E-A947-70E740481C1C}">
                <a14:useLocalDpi xmlns:a14="http://schemas.microsoft.com/office/drawing/2010/main" val="0"/>
              </a:ext>
            </a:extLst>
          </a:blip>
          <a:srcRect l="19191" t="3612" r="28749" b="18056"/>
          <a:stretch/>
        </p:blipFill>
        <p:spPr bwMode="auto">
          <a:xfrm>
            <a:off x="6905004" y="3852427"/>
            <a:ext cx="1990403" cy="2246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3692683"/>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01595" y="533400"/>
            <a:ext cx="8380412" cy="553998"/>
          </a:xfrm>
        </p:spPr>
        <p:txBody>
          <a:bodyPr>
            <a:normAutofit fontScale="90000"/>
          </a:bodyPr>
          <a:lstStyle/>
          <a:p>
            <a:r>
              <a:rPr lang="en-US" altLang="zh-CN" dirty="0" smtClean="0"/>
              <a:t>Locations + Social Networks</a:t>
            </a:r>
            <a:endParaRPr lang="zh-CN" altLang="en-US" dirty="0"/>
          </a:p>
        </p:txBody>
      </p:sp>
      <p:sp>
        <p:nvSpPr>
          <p:cNvPr id="6" name="Text Placeholder 5"/>
          <p:cNvSpPr>
            <a:spLocks noGrp="1"/>
          </p:cNvSpPr>
          <p:nvPr>
            <p:ph type="body" idx="1"/>
          </p:nvPr>
        </p:nvSpPr>
        <p:spPr>
          <a:xfrm>
            <a:off x="381000" y="1295400"/>
            <a:ext cx="7777481" cy="4366054"/>
          </a:xfrm>
        </p:spPr>
        <p:txBody>
          <a:bodyPr>
            <a:normAutofit/>
          </a:bodyPr>
          <a:lstStyle/>
          <a:p>
            <a:r>
              <a:rPr lang="en-US" altLang="zh-CN" sz="2400" dirty="0"/>
              <a:t>Add a new dimension to social networks</a:t>
            </a:r>
          </a:p>
          <a:p>
            <a:pPr lvl="1"/>
            <a:r>
              <a:rPr lang="en-US" altLang="zh-CN" sz="1800" dirty="0"/>
              <a:t>Geo-tagged user-generated media: texts, photos, and videos, etc.</a:t>
            </a:r>
          </a:p>
          <a:p>
            <a:pPr lvl="1"/>
            <a:r>
              <a:rPr lang="en-US" altLang="zh-CN" sz="1800" dirty="0"/>
              <a:t>Recording location history of users</a:t>
            </a:r>
          </a:p>
          <a:p>
            <a:r>
              <a:rPr lang="en-US" altLang="zh-CN" sz="2400" dirty="0"/>
              <a:t>Location is a new object in the network</a:t>
            </a:r>
          </a:p>
          <a:p>
            <a:r>
              <a:rPr lang="en-US" altLang="zh-CN" sz="2400" dirty="0"/>
              <a:t>Bridging the gap between the virtual and physical worlds</a:t>
            </a:r>
          </a:p>
          <a:p>
            <a:pPr lvl="1"/>
            <a:r>
              <a:rPr lang="en-US" altLang="zh-CN" sz="1800" dirty="0"/>
              <a:t>Sharing real-world experiences online</a:t>
            </a:r>
          </a:p>
          <a:p>
            <a:pPr lvl="1"/>
            <a:r>
              <a:rPr lang="en-US" altLang="zh-CN" sz="1800" dirty="0"/>
              <a:t>Consume online information in the physical world</a:t>
            </a:r>
            <a:endParaRPr lang="zh-CN" altLang="en-US" sz="1800" dirty="0"/>
          </a:p>
        </p:txBody>
      </p:sp>
      <p:sp>
        <p:nvSpPr>
          <p:cNvPr id="4" name="Slide Number Placeholder 3"/>
          <p:cNvSpPr>
            <a:spLocks noGrp="1"/>
          </p:cNvSpPr>
          <p:nvPr>
            <p:ph type="sldNum" sz="quarter" idx="12"/>
          </p:nvPr>
        </p:nvSpPr>
        <p:spPr/>
        <p:txBody>
          <a:bodyPr/>
          <a:lstStyle/>
          <a:p>
            <a:pPr defTabSz="914363"/>
            <a:fld id="{B6F15528-21DE-4FAA-801E-634DDDAF4B2B}" type="slidenum">
              <a:rPr lang="en-US" sz="1200">
                <a:solidFill>
                  <a:prstClr val="black">
                    <a:tint val="75000"/>
                  </a:prstClr>
                </a:solidFill>
                <a:latin typeface="Calibri"/>
              </a:rPr>
              <a:pPr defTabSz="914363"/>
              <a:t>6</a:t>
            </a:fld>
            <a:endParaRPr lang="en-US" sz="1200">
              <a:solidFill>
                <a:prstClr val="black">
                  <a:tint val="75000"/>
                </a:prstClr>
              </a:solidFill>
              <a:latin typeface="Calibri"/>
            </a:endParaRPr>
          </a:p>
        </p:txBody>
      </p:sp>
      <p:pic>
        <p:nvPicPr>
          <p:cNvPr id="16" name="Picture 4" descr="C:\Users\yuzheng\Desktop\LBSN images\social-networkin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50948" y="4205693"/>
            <a:ext cx="2556878" cy="1917658"/>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C:\Users\yuzheng\Desktop\LBSN images\computer-hardware-and-networking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904" y="4031342"/>
            <a:ext cx="3007227" cy="2255420"/>
          </a:xfrm>
          <a:prstGeom prst="rect">
            <a:avLst/>
          </a:prstGeom>
          <a:noFill/>
          <a:extLst>
            <a:ext uri="{909E8E84-426E-40DD-AFC4-6F175D3DCCD1}">
              <a14:hiddenFill xmlns:a14="http://schemas.microsoft.com/office/drawing/2010/main">
                <a:solidFill>
                  <a:srgbClr val="FFFFFF"/>
                </a:solidFill>
              </a14:hiddenFill>
            </a:ext>
          </a:extLst>
        </p:spPr>
      </p:pic>
      <p:sp>
        <p:nvSpPr>
          <p:cNvPr id="13" name="Left-Right Arrow 12"/>
          <p:cNvSpPr/>
          <p:nvPr/>
        </p:nvSpPr>
        <p:spPr>
          <a:xfrm>
            <a:off x="3786553" y="4957119"/>
            <a:ext cx="1811921" cy="386080"/>
          </a:xfrm>
          <a:prstGeom prst="leftRight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6197" tIns="38098" rIns="76197" bIns="38098" rtlCol="0" anchor="ctr"/>
          <a:lstStyle/>
          <a:p>
            <a:pPr algn="ctr"/>
            <a:endParaRPr lang="zh-CN" altLang="en-US"/>
          </a:p>
        </p:txBody>
      </p:sp>
      <p:pic>
        <p:nvPicPr>
          <p:cNvPr id="8194" name="Picture 2" descr="C:\Users\yuzheng\Desktop\LBSN images\location-user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8755" y="4113404"/>
            <a:ext cx="2948260" cy="22111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169780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1.06481E-6 1.48148E-6 L 0.29225 0.00038 " pathEditMode="relative" rAng="0" ptsTypes="AA">
                                      <p:cBhvr>
                                        <p:cTn id="6" dur="2000" fill="hold"/>
                                        <p:tgtEl>
                                          <p:spTgt spid="6150"/>
                                        </p:tgtEl>
                                        <p:attrNameLst>
                                          <p:attrName>ppt_x</p:attrName>
                                          <p:attrName>ppt_y</p:attrName>
                                        </p:attrNameLst>
                                      </p:cBhvr>
                                      <p:rCtr x="14612" y="19"/>
                                    </p:animMotion>
                                  </p:childTnLst>
                                </p:cTn>
                              </p:par>
                              <p:par>
                                <p:cTn id="7" presetID="42" presetClass="path" presetSubtype="0" accel="50000" decel="50000" fill="hold" nodeType="withEffect">
                                  <p:stCondLst>
                                    <p:cond delay="0"/>
                                  </p:stCondLst>
                                  <p:childTnLst>
                                    <p:animMotion origin="layout" path="M 2.40741E-6 1.54321E-6 L -0.27561 0.00887 " pathEditMode="relative" rAng="0" ptsTypes="AA">
                                      <p:cBhvr>
                                        <p:cTn id="8" dur="2000" fill="hold"/>
                                        <p:tgtEl>
                                          <p:spTgt spid="16"/>
                                        </p:tgtEl>
                                        <p:attrNameLst>
                                          <p:attrName>ppt_x</p:attrName>
                                          <p:attrName>ppt_y</p:attrName>
                                        </p:attrNameLst>
                                      </p:cBhvr>
                                      <p:rCtr x="-13788" y="444"/>
                                    </p:animMotion>
                                  </p:childTnLst>
                                </p:cTn>
                              </p:par>
                              <p:par>
                                <p:cTn id="9" presetID="16" presetClass="exit" presetSubtype="21" fill="hold" grpId="0" nodeType="withEffect">
                                  <p:stCondLst>
                                    <p:cond delay="0"/>
                                  </p:stCondLst>
                                  <p:childTnLst>
                                    <p:animEffect transition="out" filter="barn(inVertical)">
                                      <p:cBhvr>
                                        <p:cTn id="10" dur="500"/>
                                        <p:tgtEl>
                                          <p:spTgt spid="13"/>
                                        </p:tgtEl>
                                      </p:cBhvr>
                                    </p:animEffect>
                                    <p:set>
                                      <p:cBhvr>
                                        <p:cTn id="11" dur="1" fill="hold">
                                          <p:stCondLst>
                                            <p:cond delay="499"/>
                                          </p:stCondLst>
                                        </p:cTn>
                                        <p:tgtEl>
                                          <p:spTgt spid="13"/>
                                        </p:tgtEl>
                                        <p:attrNameLst>
                                          <p:attrName>style.visibility</p:attrName>
                                        </p:attrNameLst>
                                      </p:cBhvr>
                                      <p:to>
                                        <p:strVal val="hidden"/>
                                      </p:to>
                                    </p:se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8194"/>
                                        </p:tgtEl>
                                        <p:attrNameLst>
                                          <p:attrName>style.visibility</p:attrName>
                                        </p:attrNameLst>
                                      </p:cBhvr>
                                      <p:to>
                                        <p:strVal val="visible"/>
                                      </p:to>
                                    </p:set>
                                    <p:animEffect transition="in" filter="fade">
                                      <p:cBhvr>
                                        <p:cTn id="15" dur="500"/>
                                        <p:tgtEl>
                                          <p:spTgt spid="8194"/>
                                        </p:tgtEl>
                                      </p:cBhvr>
                                    </p:animEffect>
                                  </p:childTnLst>
                                </p:cTn>
                              </p:par>
                              <p:par>
                                <p:cTn id="16" presetID="10" presetClass="exit" presetSubtype="0" fill="hold" nodeType="withEffect">
                                  <p:stCondLst>
                                    <p:cond delay="0"/>
                                  </p:stCondLst>
                                  <p:childTnLst>
                                    <p:animEffect transition="out" filter="fade">
                                      <p:cBhvr>
                                        <p:cTn id="17" dur="200"/>
                                        <p:tgtEl>
                                          <p:spTgt spid="6150"/>
                                        </p:tgtEl>
                                      </p:cBhvr>
                                    </p:animEffect>
                                    <p:set>
                                      <p:cBhvr>
                                        <p:cTn id="18" dur="1" fill="hold">
                                          <p:stCondLst>
                                            <p:cond delay="199"/>
                                          </p:stCondLst>
                                        </p:cTn>
                                        <p:tgtEl>
                                          <p:spTgt spid="6150"/>
                                        </p:tgtEl>
                                        <p:attrNameLst>
                                          <p:attrName>style.visibility</p:attrName>
                                        </p:attrNameLst>
                                      </p:cBhvr>
                                      <p:to>
                                        <p:strVal val="hidden"/>
                                      </p:to>
                                    </p:set>
                                  </p:childTnLst>
                                </p:cTn>
                              </p:par>
                              <p:par>
                                <p:cTn id="19" presetID="10" presetClass="exit" presetSubtype="0" fill="hold" nodeType="withEffect">
                                  <p:stCondLst>
                                    <p:cond delay="0"/>
                                  </p:stCondLst>
                                  <p:childTnLst>
                                    <p:animEffect transition="out" filter="fade">
                                      <p:cBhvr>
                                        <p:cTn id="20" dur="500"/>
                                        <p:tgtEl>
                                          <p:spTgt spid="16"/>
                                        </p:tgtEl>
                                      </p:cBhvr>
                                    </p:animEffect>
                                    <p:set>
                                      <p:cBhvr>
                                        <p:cTn id="21"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01595" y="533400"/>
            <a:ext cx="8380412" cy="553998"/>
          </a:xfrm>
        </p:spPr>
        <p:txBody>
          <a:bodyPr>
            <a:normAutofit fontScale="90000"/>
          </a:bodyPr>
          <a:lstStyle/>
          <a:p>
            <a:r>
              <a:rPr lang="en-US" altLang="zh-CN" dirty="0" smtClean="0"/>
              <a:t>Examples</a:t>
            </a:r>
            <a:endParaRPr lang="zh-CN" altLang="en-US" dirty="0"/>
          </a:p>
        </p:txBody>
      </p:sp>
      <p:sp>
        <p:nvSpPr>
          <p:cNvPr id="4" name="Slide Number Placeholder 3"/>
          <p:cNvSpPr>
            <a:spLocks noGrp="1"/>
          </p:cNvSpPr>
          <p:nvPr>
            <p:ph type="sldNum" sz="quarter" idx="12"/>
          </p:nvPr>
        </p:nvSpPr>
        <p:spPr/>
        <p:txBody>
          <a:bodyPr/>
          <a:lstStyle/>
          <a:p>
            <a:pPr defTabSz="914363"/>
            <a:fld id="{B6F15528-21DE-4FAA-801E-634DDDAF4B2B}" type="slidenum">
              <a:rPr lang="en-US" sz="1200">
                <a:solidFill>
                  <a:prstClr val="black">
                    <a:tint val="75000"/>
                  </a:prstClr>
                </a:solidFill>
                <a:latin typeface="Calibri"/>
              </a:rPr>
              <a:pPr defTabSz="914363"/>
              <a:t>7</a:t>
            </a:fld>
            <a:endParaRPr lang="en-US" sz="1200">
              <a:solidFill>
                <a:prstClr val="black">
                  <a:tint val="75000"/>
                </a:prstClr>
              </a:solidFill>
              <a:latin typeface="Calibri"/>
            </a:endParaRPr>
          </a:p>
        </p:txBody>
      </p:sp>
      <p:pic>
        <p:nvPicPr>
          <p:cNvPr id="7170" name="Picture 2" descr="C:\Users\yuzheng\Desktop\LBSN images\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4856" y="4671277"/>
            <a:ext cx="2358257" cy="1504044"/>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C:\Users\yuzheng\Desktop\LBSN images\google-latitude-check-in-rm-eng%20(1).jpg"/>
          <p:cNvPicPr>
            <a:picLocks noChangeAspect="1" noChangeArrowheads="1"/>
          </p:cNvPicPr>
          <p:nvPr/>
        </p:nvPicPr>
        <p:blipFill rotWithShape="1">
          <a:blip r:embed="rId4">
            <a:extLst>
              <a:ext uri="{28A0092B-C50C-407E-A947-70E740481C1C}">
                <a14:useLocalDpi xmlns:a14="http://schemas.microsoft.com/office/drawing/2010/main" val="0"/>
              </a:ext>
            </a:extLst>
          </a:blip>
          <a:srcRect r="50000"/>
          <a:stretch/>
        </p:blipFill>
        <p:spPr bwMode="auto">
          <a:xfrm>
            <a:off x="1675465" y="1657575"/>
            <a:ext cx="1669074" cy="2625188"/>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C:\Users\yuzheng\Desktop\LBSN images\check-in.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79314" y="4671277"/>
            <a:ext cx="2113397" cy="1509464"/>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p:cNvCxnSpPr/>
          <p:nvPr/>
        </p:nvCxnSpPr>
        <p:spPr>
          <a:xfrm>
            <a:off x="1165065" y="4492619"/>
            <a:ext cx="7748953" cy="0"/>
          </a:xfrm>
          <a:prstGeom prst="line">
            <a:avLst/>
          </a:prstGeom>
          <a:ln w="28575">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987879" y="5423299"/>
            <a:ext cx="1915625" cy="384721"/>
          </a:xfrm>
          <a:prstGeom prst="rect">
            <a:avLst/>
          </a:prstGeom>
          <a:noFill/>
        </p:spPr>
        <p:txBody>
          <a:bodyPr wrap="square" lIns="76197" tIns="38098" rIns="76197" bIns="38098" rtlCol="0">
            <a:spAutoFit/>
          </a:bodyPr>
          <a:lstStyle/>
          <a:p>
            <a:pPr algn="ctr"/>
            <a:r>
              <a:rPr lang="en-US" sz="2000" dirty="0">
                <a:solidFill>
                  <a:srgbClr val="3451E0"/>
                </a:solidFill>
              </a:rPr>
              <a:t>Physical world</a:t>
            </a:r>
          </a:p>
        </p:txBody>
      </p:sp>
      <p:sp>
        <p:nvSpPr>
          <p:cNvPr id="17" name="TextBox 16"/>
          <p:cNvSpPr txBox="1"/>
          <p:nvPr/>
        </p:nvSpPr>
        <p:spPr>
          <a:xfrm>
            <a:off x="3418494" y="1139663"/>
            <a:ext cx="2379432" cy="384721"/>
          </a:xfrm>
          <a:prstGeom prst="rect">
            <a:avLst/>
          </a:prstGeom>
          <a:noFill/>
        </p:spPr>
        <p:txBody>
          <a:bodyPr wrap="square" lIns="76197" tIns="38098" rIns="76197" bIns="38098" rtlCol="0">
            <a:spAutoFit/>
          </a:bodyPr>
          <a:lstStyle/>
          <a:p>
            <a:pPr algn="ctr"/>
            <a:r>
              <a:rPr lang="en-US" sz="2000" dirty="0">
                <a:solidFill>
                  <a:srgbClr val="3451E0"/>
                </a:solidFill>
              </a:rPr>
              <a:t>Virtual world</a:t>
            </a:r>
          </a:p>
        </p:txBody>
      </p:sp>
      <p:grpSp>
        <p:nvGrpSpPr>
          <p:cNvPr id="16" name="Group 15"/>
          <p:cNvGrpSpPr/>
          <p:nvPr/>
        </p:nvGrpSpPr>
        <p:grpSpPr>
          <a:xfrm>
            <a:off x="12095" y="2627369"/>
            <a:ext cx="1625210" cy="3227221"/>
            <a:chOff x="14514" y="3480754"/>
            <a:chExt cx="1950252" cy="3872665"/>
          </a:xfrm>
        </p:grpSpPr>
        <p:sp>
          <p:nvSpPr>
            <p:cNvPr id="18" name="TextBox 17"/>
            <p:cNvSpPr txBox="1"/>
            <p:nvPr/>
          </p:nvSpPr>
          <p:spPr>
            <a:xfrm>
              <a:off x="14514" y="3480754"/>
              <a:ext cx="1944904" cy="664798"/>
            </a:xfrm>
            <a:prstGeom prst="rect">
              <a:avLst/>
            </a:prstGeom>
            <a:noFill/>
          </p:spPr>
          <p:txBody>
            <a:bodyPr wrap="square" rtlCol="0">
              <a:spAutoFit/>
            </a:bodyPr>
            <a:lstStyle/>
            <a:p>
              <a:pPr algn="ctr"/>
              <a:r>
                <a:rPr lang="en-US" sz="1500" dirty="0">
                  <a:solidFill>
                    <a:srgbClr val="3451E0"/>
                  </a:solidFill>
                </a:rPr>
                <a:t>Sharing &amp;</a:t>
              </a:r>
            </a:p>
            <a:p>
              <a:pPr algn="ctr"/>
              <a:r>
                <a:rPr lang="en-US" sz="1500" dirty="0">
                  <a:solidFill>
                    <a:srgbClr val="3451E0"/>
                  </a:solidFill>
                </a:rPr>
                <a:t>Understanding</a:t>
              </a:r>
            </a:p>
          </p:txBody>
        </p:sp>
        <p:sp>
          <p:nvSpPr>
            <p:cNvPr id="19" name="TextBox 18"/>
            <p:cNvSpPr txBox="1"/>
            <p:nvPr/>
          </p:nvSpPr>
          <p:spPr>
            <a:xfrm>
              <a:off x="19862" y="6688621"/>
              <a:ext cx="1944904" cy="664798"/>
            </a:xfrm>
            <a:prstGeom prst="rect">
              <a:avLst/>
            </a:prstGeom>
            <a:noFill/>
          </p:spPr>
          <p:txBody>
            <a:bodyPr wrap="square" rtlCol="0">
              <a:spAutoFit/>
            </a:bodyPr>
            <a:lstStyle/>
            <a:p>
              <a:pPr algn="ctr"/>
              <a:r>
                <a:rPr lang="en-US" sz="1500" dirty="0">
                  <a:solidFill>
                    <a:srgbClr val="3451E0"/>
                  </a:solidFill>
                </a:rPr>
                <a:t>Generating &amp;</a:t>
              </a:r>
            </a:p>
            <a:p>
              <a:pPr algn="ctr"/>
              <a:r>
                <a:rPr lang="en-US" sz="1500" dirty="0">
                  <a:solidFill>
                    <a:srgbClr val="3451E0"/>
                  </a:solidFill>
                </a:rPr>
                <a:t>Consuming </a:t>
              </a:r>
            </a:p>
          </p:txBody>
        </p:sp>
        <p:sp>
          <p:nvSpPr>
            <p:cNvPr id="12" name="Up-Down Arrow 11"/>
            <p:cNvSpPr/>
            <p:nvPr/>
          </p:nvSpPr>
          <p:spPr>
            <a:xfrm>
              <a:off x="812797" y="4992915"/>
              <a:ext cx="174172" cy="1219200"/>
            </a:xfrm>
            <a:prstGeom prst="upDown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TextBox 20"/>
            <p:cNvSpPr txBox="1"/>
            <p:nvPr/>
          </p:nvSpPr>
          <p:spPr>
            <a:xfrm rot="16200000">
              <a:off x="-235801" y="5412186"/>
              <a:ext cx="1516636" cy="387798"/>
            </a:xfrm>
            <a:prstGeom prst="rect">
              <a:avLst/>
            </a:prstGeom>
            <a:noFill/>
          </p:spPr>
          <p:txBody>
            <a:bodyPr wrap="square" rtlCol="0">
              <a:spAutoFit/>
            </a:bodyPr>
            <a:lstStyle/>
            <a:p>
              <a:pPr algn="ctr"/>
              <a:r>
                <a:rPr lang="en-US" sz="1500" dirty="0">
                  <a:solidFill>
                    <a:srgbClr val="3451E0"/>
                  </a:solidFill>
                </a:rPr>
                <a:t>Interactions</a:t>
              </a:r>
            </a:p>
          </p:txBody>
        </p:sp>
      </p:grpSp>
      <p:grpSp>
        <p:nvGrpSpPr>
          <p:cNvPr id="3" name="Group 2"/>
          <p:cNvGrpSpPr/>
          <p:nvPr/>
        </p:nvGrpSpPr>
        <p:grpSpPr>
          <a:xfrm>
            <a:off x="3877807" y="1624327"/>
            <a:ext cx="1818867" cy="2669963"/>
            <a:chOff x="4665561" y="2277103"/>
            <a:chExt cx="2182640" cy="3203955"/>
          </a:xfrm>
        </p:grpSpPr>
        <p:pic>
          <p:nvPicPr>
            <p:cNvPr id="7173" name="Picture 5" descr="C:\Users\yuzheng\Desktop\LBSN images\foursquare-iphone.jpg"/>
            <p:cNvPicPr>
              <a:picLocks noChangeAspect="1" noChangeArrowheads="1"/>
            </p:cNvPicPr>
            <p:nvPr/>
          </p:nvPicPr>
          <p:blipFill rotWithShape="1">
            <a:blip r:embed="rId6">
              <a:extLst>
                <a:ext uri="{28A0092B-C50C-407E-A947-70E740481C1C}">
                  <a14:useLocalDpi xmlns:a14="http://schemas.microsoft.com/office/drawing/2010/main" val="0"/>
                </a:ext>
              </a:extLst>
            </a:blip>
            <a:srcRect r="50000"/>
            <a:stretch/>
          </p:blipFill>
          <p:spPr bwMode="auto">
            <a:xfrm>
              <a:off x="4665561" y="2277103"/>
              <a:ext cx="2182640" cy="320395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314950" y="2476500"/>
              <a:ext cx="828675" cy="20955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 name="Group 5"/>
          <p:cNvGrpSpPr/>
          <p:nvPr/>
        </p:nvGrpSpPr>
        <p:grpSpPr>
          <a:xfrm>
            <a:off x="6210504" y="1612800"/>
            <a:ext cx="1818868" cy="2669963"/>
            <a:chOff x="7452604" y="2263270"/>
            <a:chExt cx="2182641" cy="3203955"/>
          </a:xfrm>
        </p:grpSpPr>
        <p:pic>
          <p:nvPicPr>
            <p:cNvPr id="11" name="Picture 5" descr="C:\Users\yuzheng\Desktop\LBSN images\foursquare-iphone.jpg"/>
            <p:cNvPicPr>
              <a:picLocks noChangeAspect="1" noChangeArrowheads="1"/>
            </p:cNvPicPr>
            <p:nvPr/>
          </p:nvPicPr>
          <p:blipFill rotWithShape="1">
            <a:blip r:embed="rId6">
              <a:extLst>
                <a:ext uri="{28A0092B-C50C-407E-A947-70E740481C1C}">
                  <a14:useLocalDpi xmlns:a14="http://schemas.microsoft.com/office/drawing/2010/main" val="0"/>
                </a:ext>
              </a:extLst>
            </a:blip>
            <a:srcRect l="50000"/>
            <a:stretch/>
          </p:blipFill>
          <p:spPr bwMode="auto">
            <a:xfrm>
              <a:off x="7452604" y="2263270"/>
              <a:ext cx="2182641" cy="320395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p:cNvSpPr/>
            <p:nvPr/>
          </p:nvSpPr>
          <p:spPr>
            <a:xfrm>
              <a:off x="8129586" y="2464308"/>
              <a:ext cx="828675" cy="20955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16225554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fade">
                                      <p:cBhvr>
                                        <p:cTn id="7" dur="500"/>
                                        <p:tgtEl>
                                          <p:spTgt spid="717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172"/>
                                        </p:tgtEl>
                                        <p:attrNameLst>
                                          <p:attrName>style.visibility</p:attrName>
                                        </p:attrNameLst>
                                      </p:cBhvr>
                                      <p:to>
                                        <p:strVal val="visible"/>
                                      </p:to>
                                    </p:set>
                                    <p:animEffect transition="in" filter="fade">
                                      <p:cBhvr>
                                        <p:cTn id="12" dur="500"/>
                                        <p:tgtEl>
                                          <p:spTgt spid="717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171"/>
                                        </p:tgtEl>
                                        <p:attrNameLst>
                                          <p:attrName>style.visibility</p:attrName>
                                        </p:attrNameLst>
                                      </p:cBhvr>
                                      <p:to>
                                        <p:strVal val="visible"/>
                                      </p:to>
                                    </p:set>
                                    <p:animEffect transition="in" filter="fade">
                                      <p:cBhvr>
                                        <p:cTn id="22" dur="500"/>
                                        <p:tgtEl>
                                          <p:spTgt spid="717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01595" y="304800"/>
            <a:ext cx="8380412" cy="553998"/>
          </a:xfrm>
        </p:spPr>
        <p:txBody>
          <a:bodyPr>
            <a:normAutofit fontScale="90000"/>
          </a:bodyPr>
          <a:lstStyle/>
          <a:p>
            <a:r>
              <a:rPr lang="en-US" altLang="zh-CN" dirty="0" smtClean="0"/>
              <a:t>Location-Based Social </a:t>
            </a:r>
            <a:r>
              <a:rPr lang="en-US" altLang="zh-CN" dirty="0"/>
              <a:t>Networks</a:t>
            </a:r>
            <a:endParaRPr lang="zh-CN" altLang="en-US" dirty="0"/>
          </a:p>
        </p:txBody>
      </p:sp>
      <p:sp>
        <p:nvSpPr>
          <p:cNvPr id="4" name="Slide Number Placeholder 3"/>
          <p:cNvSpPr>
            <a:spLocks noGrp="1"/>
          </p:cNvSpPr>
          <p:nvPr>
            <p:ph type="sldNum" sz="quarter" idx="12"/>
          </p:nvPr>
        </p:nvSpPr>
        <p:spPr/>
        <p:txBody>
          <a:bodyPr/>
          <a:lstStyle/>
          <a:p>
            <a:pPr defTabSz="914363"/>
            <a:fld id="{B6F15528-21DE-4FAA-801E-634DDDAF4B2B}" type="slidenum">
              <a:rPr lang="en-US" sz="1200">
                <a:solidFill>
                  <a:prstClr val="black">
                    <a:tint val="75000"/>
                  </a:prstClr>
                </a:solidFill>
                <a:latin typeface="Calibri"/>
              </a:rPr>
              <a:pPr defTabSz="914363"/>
              <a:t>8</a:t>
            </a:fld>
            <a:endParaRPr lang="en-US" sz="1200">
              <a:solidFill>
                <a:prstClr val="black">
                  <a:tint val="75000"/>
                </a:prstClr>
              </a:solidFill>
              <a:latin typeface="Calibri"/>
            </a:endParaRPr>
          </a:p>
        </p:txBody>
      </p:sp>
      <p:sp>
        <p:nvSpPr>
          <p:cNvPr id="10" name="Rounded Rectangle 9"/>
          <p:cNvSpPr/>
          <p:nvPr/>
        </p:nvSpPr>
        <p:spPr>
          <a:xfrm>
            <a:off x="1283677" y="4581316"/>
            <a:ext cx="2240573" cy="579138"/>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lIns="76197" tIns="38098" rIns="76197" bIns="38098" rtlCol="0" anchor="ctr"/>
          <a:lstStyle/>
          <a:p>
            <a:pPr algn="ctr"/>
            <a:r>
              <a:rPr lang="en-US" altLang="zh-CN" b="1" dirty="0" smtClean="0"/>
              <a:t>Sharing</a:t>
            </a:r>
            <a:endParaRPr lang="zh-CN" altLang="en-US" b="1" dirty="0"/>
          </a:p>
        </p:txBody>
      </p:sp>
      <p:sp>
        <p:nvSpPr>
          <p:cNvPr id="11" name="Rounded Rectangle 10"/>
          <p:cNvSpPr/>
          <p:nvPr/>
        </p:nvSpPr>
        <p:spPr>
          <a:xfrm>
            <a:off x="1283677" y="5789912"/>
            <a:ext cx="2240573" cy="5791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76197" tIns="38098" rIns="76197" bIns="38098" rtlCol="0" anchor="ctr"/>
          <a:lstStyle/>
          <a:p>
            <a:pPr algn="ctr"/>
            <a:r>
              <a:rPr lang="en-US" altLang="zh-CN" b="1" dirty="0" smtClean="0"/>
              <a:t>Understanding </a:t>
            </a:r>
            <a:endParaRPr lang="zh-CN" altLang="en-US" b="1" dirty="0"/>
          </a:p>
        </p:txBody>
      </p:sp>
      <p:cxnSp>
        <p:nvCxnSpPr>
          <p:cNvPr id="13" name="Straight Arrow Connector 12"/>
          <p:cNvCxnSpPr/>
          <p:nvPr/>
        </p:nvCxnSpPr>
        <p:spPr>
          <a:xfrm>
            <a:off x="1997921" y="5188346"/>
            <a:ext cx="0" cy="601566"/>
          </a:xfrm>
          <a:prstGeom prst="straightConnector1">
            <a:avLst/>
          </a:prstGeom>
          <a:ln w="76200">
            <a:solidFill>
              <a:srgbClr val="FF9933"/>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2829065" y="5176252"/>
            <a:ext cx="0" cy="613660"/>
          </a:xfrm>
          <a:prstGeom prst="straightConnector1">
            <a:avLst/>
          </a:prstGeom>
          <a:ln w="76200">
            <a:solidFill>
              <a:srgbClr val="FF9933"/>
            </a:solidFill>
            <a:tailEnd type="arrow"/>
          </a:ln>
        </p:spPr>
        <p:style>
          <a:lnRef idx="1">
            <a:schemeClr val="accent1"/>
          </a:lnRef>
          <a:fillRef idx="0">
            <a:schemeClr val="accent1"/>
          </a:fillRef>
          <a:effectRef idx="0">
            <a:schemeClr val="accent1"/>
          </a:effectRef>
          <a:fontRef idx="minor">
            <a:schemeClr val="tx1"/>
          </a:fontRef>
        </p:style>
      </p:cxnSp>
      <p:sp>
        <p:nvSpPr>
          <p:cNvPr id="18" name="Text Placeholder 5"/>
          <p:cNvSpPr>
            <a:spLocks noGrp="1"/>
          </p:cNvSpPr>
          <p:nvPr>
            <p:ph type="body" idx="1"/>
          </p:nvPr>
        </p:nvSpPr>
        <p:spPr>
          <a:xfrm>
            <a:off x="381000" y="1209016"/>
            <a:ext cx="4365626" cy="3061150"/>
          </a:xfrm>
        </p:spPr>
        <p:txBody>
          <a:bodyPr>
            <a:noAutofit/>
          </a:bodyPr>
          <a:lstStyle/>
          <a:p>
            <a:r>
              <a:rPr lang="en-US" altLang="zh-CN" sz="2300" dirty="0"/>
              <a:t>Sharing </a:t>
            </a:r>
          </a:p>
          <a:p>
            <a:pPr lvl="1"/>
            <a:r>
              <a:rPr lang="en-US" altLang="zh-CN" sz="2000" dirty="0"/>
              <a:t>Geo-tagged media</a:t>
            </a:r>
          </a:p>
          <a:p>
            <a:pPr lvl="1"/>
            <a:r>
              <a:rPr lang="en-US" altLang="zh-CN" sz="2000" dirty="0"/>
              <a:t>Virtual </a:t>
            </a:r>
            <a:r>
              <a:rPr lang="en-US" altLang="zh-CN" sz="2000" dirty="0">
                <a:sym typeface="Wingdings" pitchFamily="2" charset="2"/>
              </a:rPr>
              <a:t> P</a:t>
            </a:r>
            <a:r>
              <a:rPr lang="en-US" altLang="zh-CN" sz="2000" dirty="0"/>
              <a:t>hysical worlds</a:t>
            </a:r>
          </a:p>
          <a:p>
            <a:r>
              <a:rPr lang="en-US" altLang="zh-CN" sz="2300" dirty="0"/>
              <a:t>Understanding</a:t>
            </a:r>
          </a:p>
          <a:p>
            <a:pPr lvl="1"/>
            <a:r>
              <a:rPr lang="en-US" altLang="zh-CN" sz="2000" dirty="0"/>
              <a:t>User interests/preferences</a:t>
            </a:r>
          </a:p>
          <a:p>
            <a:pPr lvl="1"/>
            <a:r>
              <a:rPr lang="en-US" altLang="zh-CN" sz="2000" dirty="0"/>
              <a:t>Location property</a:t>
            </a:r>
          </a:p>
          <a:p>
            <a:pPr lvl="1"/>
            <a:r>
              <a:rPr lang="en-US" altLang="zh-CN" sz="2000" dirty="0"/>
              <a:t>User-user, location-location, user-location correlations</a:t>
            </a:r>
          </a:p>
        </p:txBody>
      </p:sp>
      <p:sp>
        <p:nvSpPr>
          <p:cNvPr id="24" name="Rounded Rectangle 23"/>
          <p:cNvSpPr/>
          <p:nvPr/>
        </p:nvSpPr>
        <p:spPr>
          <a:xfrm>
            <a:off x="5681052" y="4613066"/>
            <a:ext cx="2240573" cy="579138"/>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lIns="76197" tIns="38098" rIns="76197" bIns="38098" rtlCol="0" anchor="ctr"/>
          <a:lstStyle/>
          <a:p>
            <a:pPr algn="ctr"/>
            <a:r>
              <a:rPr lang="en-US" altLang="zh-CN" b="1" dirty="0" smtClean="0"/>
              <a:t>Locations</a:t>
            </a:r>
            <a:endParaRPr lang="zh-CN" altLang="en-US" b="1" dirty="0"/>
          </a:p>
        </p:txBody>
      </p:sp>
      <p:sp>
        <p:nvSpPr>
          <p:cNvPr id="25" name="Rounded Rectangle 24"/>
          <p:cNvSpPr/>
          <p:nvPr/>
        </p:nvSpPr>
        <p:spPr>
          <a:xfrm>
            <a:off x="5681052" y="5821662"/>
            <a:ext cx="2240573" cy="5791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76197" tIns="38098" rIns="76197" bIns="38098" rtlCol="0" anchor="ctr"/>
          <a:lstStyle/>
          <a:p>
            <a:pPr algn="ctr"/>
            <a:r>
              <a:rPr lang="en-US" altLang="zh-CN" b="1" dirty="0" smtClean="0"/>
              <a:t>Social networks </a:t>
            </a:r>
            <a:endParaRPr lang="zh-CN" altLang="en-US" b="1" dirty="0"/>
          </a:p>
        </p:txBody>
      </p:sp>
      <p:cxnSp>
        <p:nvCxnSpPr>
          <p:cNvPr id="26" name="Straight Arrow Connector 25"/>
          <p:cNvCxnSpPr/>
          <p:nvPr/>
        </p:nvCxnSpPr>
        <p:spPr>
          <a:xfrm>
            <a:off x="6395296" y="5220096"/>
            <a:ext cx="0" cy="569816"/>
          </a:xfrm>
          <a:prstGeom prst="straightConnector1">
            <a:avLst/>
          </a:prstGeom>
          <a:ln w="76200">
            <a:solidFill>
              <a:srgbClr val="FF9933"/>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V="1">
            <a:off x="7226440" y="5195906"/>
            <a:ext cx="0" cy="594006"/>
          </a:xfrm>
          <a:prstGeom prst="straightConnector1">
            <a:avLst/>
          </a:prstGeom>
          <a:ln w="76200">
            <a:solidFill>
              <a:srgbClr val="FF9933"/>
            </a:solidFill>
            <a:tailEnd type="arrow"/>
          </a:ln>
        </p:spPr>
        <p:style>
          <a:lnRef idx="1">
            <a:schemeClr val="accent1"/>
          </a:lnRef>
          <a:fillRef idx="0">
            <a:schemeClr val="accent1"/>
          </a:fillRef>
          <a:effectRef idx="0">
            <a:schemeClr val="accent1"/>
          </a:effectRef>
          <a:fontRef idx="minor">
            <a:schemeClr val="tx1"/>
          </a:fontRef>
        </p:style>
      </p:cxnSp>
      <p:sp>
        <p:nvSpPr>
          <p:cNvPr id="29" name="Text Placeholder 5"/>
          <p:cNvSpPr txBox="1">
            <a:spLocks/>
          </p:cNvSpPr>
          <p:nvPr/>
        </p:nvSpPr>
        <p:spPr>
          <a:xfrm>
            <a:off x="4905375" y="1193141"/>
            <a:ext cx="3975588" cy="3235776"/>
          </a:xfrm>
          <a:prstGeom prst="rect">
            <a:avLst/>
          </a:prstGeom>
        </p:spPr>
        <p:txBody>
          <a:bodyPr vert="horz" lIns="91436" tIns="45718" rIns="91436" bIns="45718" rtlCol="0">
            <a:normAutofit/>
          </a:bodyPr>
          <a:lstStyle>
            <a:lvl1pPr marL="411480" indent="-411480" algn="l" defTabSz="1097280" rtl="0" eaLnBrk="1" latinLnBrk="0" hangingPunct="1">
              <a:spcBef>
                <a:spcPct val="20000"/>
              </a:spcBef>
              <a:buFontTx/>
              <a:buBlip>
                <a:blip r:embed="rId2"/>
              </a:buBlip>
              <a:defRPr sz="3800" kern="1200">
                <a:solidFill>
                  <a:schemeClr val="tx1"/>
                </a:solidFill>
                <a:latin typeface="+mn-lt"/>
                <a:ea typeface="+mn-ea"/>
                <a:cs typeface="+mn-cs"/>
              </a:defRPr>
            </a:lvl1pPr>
            <a:lvl2pPr marL="891540" indent="-342900" algn="l" defTabSz="1097280" rtl="0" eaLnBrk="1" latinLnBrk="0" hangingPunct="1">
              <a:spcBef>
                <a:spcPct val="20000"/>
              </a:spcBef>
              <a:buFontTx/>
              <a:buBlip>
                <a:blip r:embed="rId3"/>
              </a:buBlip>
              <a:defRPr sz="3400" kern="1200">
                <a:solidFill>
                  <a:schemeClr val="tx1"/>
                </a:solidFill>
                <a:latin typeface="+mn-lt"/>
                <a:ea typeface="+mn-ea"/>
                <a:cs typeface="+mn-cs"/>
              </a:defRPr>
            </a:lvl2pPr>
            <a:lvl3pPr marL="1371600" indent="-274320" algn="l" defTabSz="1097280" rtl="0" eaLnBrk="1" latinLnBrk="0" hangingPunct="1">
              <a:spcBef>
                <a:spcPct val="20000"/>
              </a:spcBef>
              <a:buFontTx/>
              <a:buBlip>
                <a:blip r:embed="rId3"/>
              </a:buBlip>
              <a:defRPr sz="2900" kern="1200">
                <a:solidFill>
                  <a:schemeClr val="tx1"/>
                </a:solidFill>
                <a:latin typeface="+mn-lt"/>
                <a:ea typeface="+mn-ea"/>
                <a:cs typeface="+mn-cs"/>
              </a:defRPr>
            </a:lvl3pPr>
            <a:lvl4pPr marL="1920240" indent="-274320" algn="l" defTabSz="1097280" rtl="0" eaLnBrk="1" latinLnBrk="0" hangingPunct="1">
              <a:spcBef>
                <a:spcPct val="20000"/>
              </a:spcBef>
              <a:buFontTx/>
              <a:buBlip>
                <a:blip r:embed="rId3"/>
              </a:buBlip>
              <a:defRPr sz="2400" kern="1200">
                <a:solidFill>
                  <a:schemeClr val="tx1"/>
                </a:solidFill>
                <a:latin typeface="+mn-lt"/>
                <a:ea typeface="+mn-ea"/>
                <a:cs typeface="+mn-cs"/>
              </a:defRPr>
            </a:lvl4pPr>
            <a:lvl5pPr marL="2468880" indent="-274320" algn="l" defTabSz="1097280" rtl="0" eaLnBrk="1" latinLnBrk="0" hangingPunct="1">
              <a:spcBef>
                <a:spcPct val="20000"/>
              </a:spcBef>
              <a:buFontTx/>
              <a:buBlip>
                <a:blip r:embed="rId3"/>
              </a:buBlip>
              <a:defRPr sz="2400" kern="1200">
                <a:solidFill>
                  <a:schemeClr val="tx1"/>
                </a:solidFill>
                <a:latin typeface="+mn-lt"/>
                <a:ea typeface="+mn-ea"/>
                <a:cs typeface="+mn-cs"/>
              </a:defRPr>
            </a:lvl5pPr>
            <a:lvl6pPr marL="3017520" indent="-274320" algn="l" defTabSz="1097280"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66160" indent="-274320" algn="l" defTabSz="1097280"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114800" indent="-274320" algn="l" defTabSz="1097280"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63440" indent="-274320" algn="l" defTabSz="1097280"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r>
              <a:rPr lang="en-US" altLang="zh-CN" sz="2300" dirty="0"/>
              <a:t>Locations </a:t>
            </a:r>
          </a:p>
          <a:p>
            <a:pPr lvl="1"/>
            <a:r>
              <a:rPr lang="en-US" altLang="zh-CN" sz="2000" dirty="0"/>
              <a:t>An new dimension: Geo-tag</a:t>
            </a:r>
          </a:p>
          <a:p>
            <a:pPr lvl="1"/>
            <a:r>
              <a:rPr lang="en-US" altLang="zh-CN" sz="2000" dirty="0"/>
              <a:t>An new object </a:t>
            </a:r>
          </a:p>
          <a:p>
            <a:r>
              <a:rPr lang="en-US" altLang="zh-CN" sz="2300" dirty="0"/>
              <a:t>Social networks</a:t>
            </a:r>
          </a:p>
          <a:p>
            <a:pPr lvl="1"/>
            <a:r>
              <a:rPr lang="en-US" altLang="zh-CN" sz="2000" dirty="0"/>
              <a:t>Expanding social structures</a:t>
            </a:r>
          </a:p>
          <a:p>
            <a:pPr lvl="1"/>
            <a:r>
              <a:rPr lang="en-US" altLang="zh-CN" sz="2000" dirty="0"/>
              <a:t>Recommendations</a:t>
            </a:r>
          </a:p>
          <a:p>
            <a:pPr lvl="2"/>
            <a:r>
              <a:rPr lang="en-US" altLang="zh-CN" sz="1600" dirty="0"/>
              <a:t>Users</a:t>
            </a:r>
          </a:p>
          <a:p>
            <a:pPr lvl="2"/>
            <a:r>
              <a:rPr lang="en-US" altLang="zh-CN" sz="1600" dirty="0"/>
              <a:t>Locations</a:t>
            </a:r>
          </a:p>
          <a:p>
            <a:pPr lvl="2"/>
            <a:r>
              <a:rPr lang="en-US" altLang="zh-CN" sz="1600" dirty="0"/>
              <a:t>media</a:t>
            </a:r>
            <a:endParaRPr lang="zh-CN" altLang="en-US" sz="1600" dirty="0"/>
          </a:p>
        </p:txBody>
      </p:sp>
    </p:spTree>
    <p:extLst>
      <p:ext uri="{BB962C8B-B14F-4D97-AF65-F5344CB8AC3E}">
        <p14:creationId xmlns:p14="http://schemas.microsoft.com/office/powerpoint/2010/main" val="526082832"/>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descr="D:\Work\KeynoteSlides\seattle-2.bmp"/>
          <p:cNvPicPr>
            <a:picLocks noChangeAspect="1" noChangeArrowheads="1"/>
          </p:cNvPicPr>
          <p:nvPr/>
        </p:nvPicPr>
        <p:blipFill>
          <a:blip r:embed="rId3" cstate="print">
            <a:duotone>
              <a:schemeClr val="accent1">
                <a:shade val="45000"/>
                <a:satMod val="135000"/>
              </a:schemeClr>
              <a:prstClr val="white"/>
            </a:duotone>
          </a:blip>
          <a:srcRect l="3291" t="20154" r="8228" b="35511"/>
          <a:stretch>
            <a:fillRect/>
          </a:stretch>
        </p:blipFill>
        <p:spPr bwMode="auto">
          <a:xfrm>
            <a:off x="0" y="3192683"/>
            <a:ext cx="9144000" cy="3665317"/>
          </a:xfrm>
          <a:prstGeom prst="rect">
            <a:avLst/>
          </a:prstGeom>
          <a:noFill/>
        </p:spPr>
      </p:pic>
      <p:sp>
        <p:nvSpPr>
          <p:cNvPr id="4" name="Cloud 3"/>
          <p:cNvSpPr/>
          <p:nvPr/>
        </p:nvSpPr>
        <p:spPr>
          <a:xfrm>
            <a:off x="3329480" y="2129753"/>
            <a:ext cx="2159000" cy="1143000"/>
          </a:xfrm>
          <a:prstGeom prst="cloud">
            <a:avLst/>
          </a:prstGeom>
          <a:solidFill>
            <a:schemeClr val="tx2">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76194" tIns="38097" rIns="76194" bIns="38097" rtlCol="0" anchor="ctr"/>
          <a:lstStyle/>
          <a:p>
            <a:pPr algn="ctr"/>
            <a:r>
              <a:rPr lang="en-US" sz="1700" dirty="0">
                <a:solidFill>
                  <a:schemeClr val="tx1"/>
                </a:solidFill>
              </a:rPr>
              <a:t>Data + </a:t>
            </a:r>
          </a:p>
          <a:p>
            <a:pPr algn="ctr"/>
            <a:r>
              <a:rPr lang="en-US" sz="1700" dirty="0">
                <a:solidFill>
                  <a:schemeClr val="tx1"/>
                </a:solidFill>
              </a:rPr>
              <a:t>Intelligence</a:t>
            </a:r>
          </a:p>
        </p:txBody>
      </p:sp>
      <p:sp>
        <p:nvSpPr>
          <p:cNvPr id="5" name="Cloud 4"/>
          <p:cNvSpPr/>
          <p:nvPr/>
        </p:nvSpPr>
        <p:spPr>
          <a:xfrm>
            <a:off x="4207368" y="2827453"/>
            <a:ext cx="2159000" cy="1143000"/>
          </a:xfrm>
          <a:prstGeom prst="cloud">
            <a:avLst/>
          </a:prstGeom>
          <a:solidFill>
            <a:schemeClr val="tx2">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76194" tIns="38097" rIns="76194" bIns="38097" rtlCol="0" anchor="ctr"/>
          <a:lstStyle/>
          <a:p>
            <a:pPr algn="ctr"/>
            <a:r>
              <a:rPr lang="en-US" sz="1500" dirty="0">
                <a:solidFill>
                  <a:srgbClr val="000000"/>
                </a:solidFill>
              </a:rPr>
              <a:t>Third Party Services</a:t>
            </a:r>
          </a:p>
        </p:txBody>
      </p:sp>
      <p:sp>
        <p:nvSpPr>
          <p:cNvPr id="6" name="Cloud 5"/>
          <p:cNvSpPr/>
          <p:nvPr/>
        </p:nvSpPr>
        <p:spPr>
          <a:xfrm>
            <a:off x="2578733" y="2931946"/>
            <a:ext cx="2159000" cy="1143000"/>
          </a:xfrm>
          <a:prstGeom prst="cloud">
            <a:avLst/>
          </a:prstGeom>
          <a:solidFill>
            <a:schemeClr val="tx2">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76194" tIns="38097" rIns="76194" bIns="38097" rtlCol="0" anchor="ctr"/>
          <a:lstStyle/>
          <a:p>
            <a:pPr algn="ctr"/>
            <a:r>
              <a:rPr lang="en-US" sz="1500" dirty="0">
                <a:solidFill>
                  <a:srgbClr val="000000"/>
                </a:solidFill>
              </a:rPr>
              <a:t>Microsoft Services</a:t>
            </a:r>
          </a:p>
        </p:txBody>
      </p:sp>
      <p:pic>
        <p:nvPicPr>
          <p:cNvPr id="8" name="Picture 20" descr="UPC-with-mail.png"/>
          <p:cNvPicPr>
            <a:picLocks noChangeAspect="1"/>
          </p:cNvPicPr>
          <p:nvPr/>
        </p:nvPicPr>
        <p:blipFill>
          <a:blip r:embed="rId4" cstate="email"/>
          <a:stretch>
            <a:fillRect/>
          </a:stretch>
        </p:blipFill>
        <p:spPr>
          <a:xfrm>
            <a:off x="1160313" y="3052358"/>
            <a:ext cx="1200000" cy="767538"/>
          </a:xfrm>
          <a:prstGeom prst="rect">
            <a:avLst/>
          </a:prstGeom>
          <a:effectLst>
            <a:outerShdw blurRad="177800" dist="50800" dir="3600000" algn="ctr" rotWithShape="0">
              <a:srgbClr val="000000">
                <a:alpha val="85000"/>
              </a:srgbClr>
            </a:outerShdw>
          </a:effectLst>
        </p:spPr>
      </p:pic>
      <p:pic>
        <p:nvPicPr>
          <p:cNvPr id="9" name="Picture 23" descr="cell-phone-with-email.png"/>
          <p:cNvPicPr>
            <a:picLocks noChangeAspect="1"/>
          </p:cNvPicPr>
          <p:nvPr/>
        </p:nvPicPr>
        <p:blipFill>
          <a:blip r:embed="rId5" cstate="email"/>
          <a:stretch>
            <a:fillRect/>
          </a:stretch>
        </p:blipFill>
        <p:spPr>
          <a:xfrm rot="539149">
            <a:off x="5037187" y="4505427"/>
            <a:ext cx="577612" cy="900000"/>
          </a:xfrm>
          <a:prstGeom prst="rect">
            <a:avLst/>
          </a:prstGeom>
          <a:effectLst>
            <a:outerShdw blurRad="177800" dist="50800" dir="3600000" algn="ctr" rotWithShape="0">
              <a:srgbClr val="000000">
                <a:alpha val="85000"/>
              </a:srgbClr>
            </a:outerShdw>
          </a:effectLst>
        </p:spPr>
      </p:pic>
      <p:pic>
        <p:nvPicPr>
          <p:cNvPr id="10" name="Picture 25" descr="pink-zune-stefanie.png"/>
          <p:cNvPicPr>
            <a:picLocks noChangeAspect="1"/>
          </p:cNvPicPr>
          <p:nvPr/>
        </p:nvPicPr>
        <p:blipFill>
          <a:blip r:embed="rId6" cstate="email"/>
          <a:stretch>
            <a:fillRect/>
          </a:stretch>
        </p:blipFill>
        <p:spPr>
          <a:xfrm rot="20703944">
            <a:off x="3773662" y="4559400"/>
            <a:ext cx="589520" cy="900000"/>
          </a:xfrm>
          <a:prstGeom prst="rect">
            <a:avLst/>
          </a:prstGeom>
          <a:effectLst>
            <a:outerShdw blurRad="177800" dist="50800" dir="3600000" algn="ctr" rotWithShape="0">
              <a:srgbClr val="000000">
                <a:alpha val="85000"/>
              </a:srgbClr>
            </a:outerShdw>
          </a:effectLst>
        </p:spPr>
      </p:pic>
      <p:pic>
        <p:nvPicPr>
          <p:cNvPr id="11" name="Picture 19" descr="laptop-with-SL.png"/>
          <p:cNvPicPr>
            <a:picLocks noChangeAspect="1"/>
          </p:cNvPicPr>
          <p:nvPr/>
        </p:nvPicPr>
        <p:blipFill>
          <a:blip r:embed="rId7" cstate="email"/>
          <a:stretch>
            <a:fillRect/>
          </a:stretch>
        </p:blipFill>
        <p:spPr>
          <a:xfrm>
            <a:off x="2020137" y="4275341"/>
            <a:ext cx="1250014" cy="1143000"/>
          </a:xfrm>
          <a:prstGeom prst="rect">
            <a:avLst/>
          </a:prstGeom>
          <a:effectLst>
            <a:outerShdw blurRad="177800" dist="50800" dir="3600000" algn="ctr" rotWithShape="0">
              <a:srgbClr val="000000">
                <a:alpha val="85000"/>
              </a:srgbClr>
            </a:outerShdw>
          </a:effectLst>
        </p:spPr>
      </p:pic>
      <p:pic>
        <p:nvPicPr>
          <p:cNvPr id="12" name="Picture 27" descr="TV-with-Xbox-game-white.png"/>
          <p:cNvPicPr>
            <a:picLocks noChangeAspect="1"/>
          </p:cNvPicPr>
          <p:nvPr/>
        </p:nvPicPr>
        <p:blipFill>
          <a:blip r:embed="rId8" cstate="email"/>
          <a:srcRect/>
          <a:stretch>
            <a:fillRect/>
          </a:stretch>
        </p:blipFill>
        <p:spPr>
          <a:xfrm>
            <a:off x="5937599" y="3973888"/>
            <a:ext cx="1841500" cy="1296660"/>
          </a:xfrm>
          <a:prstGeom prst="rect">
            <a:avLst/>
          </a:prstGeom>
          <a:effectLst>
            <a:outerShdw blurRad="177800" dist="50800" dir="3600000" algn="ctr" rotWithShape="0">
              <a:srgbClr val="000000">
                <a:alpha val="85000"/>
              </a:srgbClr>
            </a:outerShdw>
          </a:effectLst>
        </p:spPr>
      </p:pic>
      <p:grpSp>
        <p:nvGrpSpPr>
          <p:cNvPr id="7" name="Group 25"/>
          <p:cNvGrpSpPr/>
          <p:nvPr/>
        </p:nvGrpSpPr>
        <p:grpSpPr>
          <a:xfrm>
            <a:off x="6928734" y="2976542"/>
            <a:ext cx="630570" cy="1000944"/>
            <a:chOff x="7658301" y="5076403"/>
            <a:chExt cx="756684" cy="1201133"/>
          </a:xfrm>
        </p:grpSpPr>
        <p:pic>
          <p:nvPicPr>
            <p:cNvPr id="21" name="Picture 20" descr="zune.png"/>
            <p:cNvPicPr>
              <a:picLocks noChangeAspect="1"/>
            </p:cNvPicPr>
            <p:nvPr/>
          </p:nvPicPr>
          <p:blipFill>
            <a:blip r:embed="rId9" cstate="print"/>
            <a:stretch>
              <a:fillRect/>
            </a:stretch>
          </p:blipFill>
          <p:spPr>
            <a:xfrm>
              <a:off x="7658301" y="5076403"/>
              <a:ext cx="756684" cy="1201133"/>
            </a:xfrm>
            <a:prstGeom prst="rect">
              <a:avLst/>
            </a:prstGeom>
          </p:spPr>
        </p:pic>
        <p:pic>
          <p:nvPicPr>
            <p:cNvPr id="22" name="Picture 21" descr="outllook_phonescreen.png"/>
            <p:cNvPicPr>
              <a:picLocks noChangeAspect="1"/>
            </p:cNvPicPr>
            <p:nvPr/>
          </p:nvPicPr>
          <p:blipFill>
            <a:blip r:embed="rId10" cstate="print"/>
            <a:stretch>
              <a:fillRect/>
            </a:stretch>
          </p:blipFill>
          <p:spPr>
            <a:xfrm>
              <a:off x="7744748" y="5236753"/>
              <a:ext cx="565776" cy="746169"/>
            </a:xfrm>
            <a:prstGeom prst="rect">
              <a:avLst/>
            </a:prstGeom>
          </p:spPr>
        </p:pic>
      </p:grpSp>
      <p:pic>
        <p:nvPicPr>
          <p:cNvPr id="15" name="Picture 14" descr="audio.png"/>
          <p:cNvPicPr>
            <a:picLocks noChangeAspect="1"/>
          </p:cNvPicPr>
          <p:nvPr/>
        </p:nvPicPr>
        <p:blipFill>
          <a:blip r:embed="rId11" cstate="print"/>
          <a:stretch>
            <a:fillRect/>
          </a:stretch>
        </p:blipFill>
        <p:spPr>
          <a:xfrm>
            <a:off x="6065045" y="5579270"/>
            <a:ext cx="457200" cy="457200"/>
          </a:xfrm>
          <a:prstGeom prst="rect">
            <a:avLst/>
          </a:prstGeom>
        </p:spPr>
      </p:pic>
      <p:sp>
        <p:nvSpPr>
          <p:cNvPr id="16" name="Flowchart: Multidocument 15"/>
          <p:cNvSpPr/>
          <p:nvPr/>
        </p:nvSpPr>
        <p:spPr>
          <a:xfrm>
            <a:off x="2119312" y="5710237"/>
            <a:ext cx="685800" cy="457200"/>
          </a:xfrm>
          <a:prstGeom prst="flowChartMultidocumen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6194" tIns="38097" rIns="76194" bIns="38097" rtlCol="0" anchor="ctr"/>
          <a:lstStyle/>
          <a:p>
            <a:pPr algn="ctr" defTabSz="914290"/>
            <a:endParaRPr lang="zh-CN" altLang="en-US" dirty="0">
              <a:solidFill>
                <a:prstClr val="black"/>
              </a:solidFill>
            </a:endParaRPr>
          </a:p>
        </p:txBody>
      </p:sp>
      <p:pic>
        <p:nvPicPr>
          <p:cNvPr id="17" name="Picture 16" descr="image.png"/>
          <p:cNvPicPr>
            <a:picLocks noChangeAspect="1"/>
          </p:cNvPicPr>
          <p:nvPr/>
        </p:nvPicPr>
        <p:blipFill>
          <a:blip r:embed="rId12" cstate="print"/>
          <a:stretch>
            <a:fillRect/>
          </a:stretch>
        </p:blipFill>
        <p:spPr>
          <a:xfrm rot="20625961">
            <a:off x="3769519" y="5898051"/>
            <a:ext cx="380952" cy="368254"/>
          </a:xfrm>
          <a:prstGeom prst="rect">
            <a:avLst/>
          </a:prstGeom>
          <a:ln>
            <a:noFill/>
          </a:ln>
        </p:spPr>
      </p:pic>
      <p:pic>
        <p:nvPicPr>
          <p:cNvPr id="18" name="Picture 17" descr="video.png"/>
          <p:cNvPicPr>
            <a:picLocks noChangeAspect="1"/>
          </p:cNvPicPr>
          <p:nvPr/>
        </p:nvPicPr>
        <p:blipFill>
          <a:blip r:embed="rId13" cstate="print"/>
          <a:stretch>
            <a:fillRect/>
          </a:stretch>
        </p:blipFill>
        <p:spPr>
          <a:xfrm rot="20925730">
            <a:off x="4955068" y="5876926"/>
            <a:ext cx="457200" cy="457200"/>
          </a:xfrm>
          <a:prstGeom prst="rect">
            <a:avLst/>
          </a:prstGeom>
        </p:spPr>
      </p:pic>
      <p:pic>
        <p:nvPicPr>
          <p:cNvPr id="19" name="Picture 18" descr="audio.png"/>
          <p:cNvPicPr>
            <a:picLocks noChangeAspect="1"/>
          </p:cNvPicPr>
          <p:nvPr/>
        </p:nvPicPr>
        <p:blipFill>
          <a:blip r:embed="rId11" cstate="print"/>
          <a:stretch>
            <a:fillRect/>
          </a:stretch>
        </p:blipFill>
        <p:spPr>
          <a:xfrm>
            <a:off x="4243640" y="2436423"/>
            <a:ext cx="457200" cy="457200"/>
          </a:xfrm>
          <a:prstGeom prst="rect">
            <a:avLst/>
          </a:prstGeom>
        </p:spPr>
      </p:pic>
      <p:sp>
        <p:nvSpPr>
          <p:cNvPr id="23" name="Flowchart: Multidocument 22"/>
          <p:cNvSpPr/>
          <p:nvPr/>
        </p:nvSpPr>
        <p:spPr>
          <a:xfrm>
            <a:off x="4136843" y="2432352"/>
            <a:ext cx="685800" cy="457200"/>
          </a:xfrm>
          <a:prstGeom prst="flowChartMultidocumen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6194" tIns="38097" rIns="76194" bIns="38097" rtlCol="0" anchor="ctr"/>
          <a:lstStyle/>
          <a:p>
            <a:pPr algn="ctr" defTabSz="914290"/>
            <a:endParaRPr lang="zh-CN" altLang="en-US" dirty="0">
              <a:solidFill>
                <a:prstClr val="black"/>
              </a:solidFill>
            </a:endParaRPr>
          </a:p>
        </p:txBody>
      </p:sp>
      <p:pic>
        <p:nvPicPr>
          <p:cNvPr id="24" name="Picture 23" descr="image.png"/>
          <p:cNvPicPr>
            <a:picLocks noChangeAspect="1"/>
          </p:cNvPicPr>
          <p:nvPr/>
        </p:nvPicPr>
        <p:blipFill>
          <a:blip r:embed="rId12" cstate="print"/>
          <a:stretch>
            <a:fillRect/>
          </a:stretch>
        </p:blipFill>
        <p:spPr>
          <a:xfrm rot="20625961">
            <a:off x="4263051" y="2494771"/>
            <a:ext cx="380952" cy="368254"/>
          </a:xfrm>
          <a:prstGeom prst="rect">
            <a:avLst/>
          </a:prstGeom>
          <a:ln>
            <a:noFill/>
          </a:ln>
        </p:spPr>
      </p:pic>
      <p:pic>
        <p:nvPicPr>
          <p:cNvPr id="25" name="Picture 24" descr="video.png"/>
          <p:cNvPicPr>
            <a:picLocks noChangeAspect="1"/>
          </p:cNvPicPr>
          <p:nvPr/>
        </p:nvPicPr>
        <p:blipFill>
          <a:blip r:embed="rId13" cstate="print"/>
          <a:stretch>
            <a:fillRect/>
          </a:stretch>
        </p:blipFill>
        <p:spPr>
          <a:xfrm rot="20925730">
            <a:off x="4271841" y="2502584"/>
            <a:ext cx="457200" cy="457200"/>
          </a:xfrm>
          <a:prstGeom prst="rect">
            <a:avLst/>
          </a:prstGeom>
        </p:spPr>
      </p:pic>
      <p:sp>
        <p:nvSpPr>
          <p:cNvPr id="27" name="Title 4"/>
          <p:cNvSpPr>
            <a:spLocks noGrp="1"/>
          </p:cNvSpPr>
          <p:nvPr>
            <p:ph type="title"/>
          </p:nvPr>
        </p:nvSpPr>
        <p:spPr/>
        <p:txBody>
          <a:bodyPr>
            <a:normAutofit fontScale="90000"/>
          </a:bodyPr>
          <a:lstStyle/>
          <a:p>
            <a:r>
              <a:rPr lang="en-US" altLang="zh-CN" dirty="0" smtClean="0"/>
              <a:t>Scenarios - Sharing</a:t>
            </a:r>
            <a:endParaRPr lang="zh-CN" altLang="en-US" dirty="0"/>
          </a:p>
        </p:txBody>
      </p:sp>
    </p:spTree>
    <p:extLst>
      <p:ext uri="{BB962C8B-B14F-4D97-AF65-F5344CB8AC3E}">
        <p14:creationId xmlns:p14="http://schemas.microsoft.com/office/powerpoint/2010/main" val="255912652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par>
                          <p:cTn id="13" fill="hold">
                            <p:stCondLst>
                              <p:cond delay="0"/>
                            </p:stCondLst>
                            <p:childTnLst>
                              <p:par>
                                <p:cTn id="14" presetID="0" presetClass="path" presetSubtype="0" accel="50000" decel="50000" fill="hold" grpId="1" nodeType="afterEffect">
                                  <p:stCondLst>
                                    <p:cond delay="0"/>
                                  </p:stCondLst>
                                  <p:childTnLst>
                                    <p:animMotion origin="layout" path="M 0 0 L 0.22686 -0.48534 " pathEditMode="relative" ptsTypes="AA">
                                      <p:cBhvr>
                                        <p:cTn id="15" dur="2000" fill="hold"/>
                                        <p:tgtEl>
                                          <p:spTgt spid="16"/>
                                        </p:tgtEl>
                                        <p:attrNameLst>
                                          <p:attrName>ppt_x</p:attrName>
                                          <p:attrName>ppt_y</p:attrName>
                                        </p:attrNameLst>
                                      </p:cBhvr>
                                    </p:animMotion>
                                  </p:childTnLst>
                                </p:cTn>
                              </p:par>
                              <p:par>
                                <p:cTn id="16" presetID="0" presetClass="path" presetSubtype="0" accel="50000" decel="50000" fill="hold" nodeType="withEffect">
                                  <p:stCondLst>
                                    <p:cond delay="0"/>
                                  </p:stCondLst>
                                  <p:childTnLst>
                                    <p:animMotion origin="layout" path="M -4.16667E-6 -2.22222E-6 L 0.057 -0.50637 " pathEditMode="relative" ptsTypes="AA">
                                      <p:cBhvr>
                                        <p:cTn id="17" dur="2000" fill="hold"/>
                                        <p:tgtEl>
                                          <p:spTgt spid="17"/>
                                        </p:tgtEl>
                                        <p:attrNameLst>
                                          <p:attrName>ppt_x</p:attrName>
                                          <p:attrName>ppt_y</p:attrName>
                                        </p:attrNameLst>
                                      </p:cBhvr>
                                    </p:animMotion>
                                  </p:childTnLst>
                                </p:cTn>
                              </p:par>
                              <p:par>
                                <p:cTn id="18" presetID="0" presetClass="path" presetSubtype="0" accel="50000" decel="50000" fill="hold" nodeType="withEffect">
                                  <p:stCondLst>
                                    <p:cond delay="0"/>
                                  </p:stCondLst>
                                  <p:childTnLst>
                                    <p:animMotion origin="layout" path="M 4.02778E-6 3.08642E-7 L -0.07697 -0.49923 " pathEditMode="relative" ptsTypes="AA">
                                      <p:cBhvr>
                                        <p:cTn id="19" dur="2000" fill="hold"/>
                                        <p:tgtEl>
                                          <p:spTgt spid="18"/>
                                        </p:tgtEl>
                                        <p:attrNameLst>
                                          <p:attrName>ppt_x</p:attrName>
                                          <p:attrName>ppt_y</p:attrName>
                                        </p:attrNameLst>
                                      </p:cBhvr>
                                    </p:animMotion>
                                  </p:childTnLst>
                                </p:cTn>
                              </p:par>
                              <p:par>
                                <p:cTn id="20" presetID="0" presetClass="path" presetSubtype="0" accel="50000" decel="50000" fill="hold" nodeType="withEffect">
                                  <p:stCondLst>
                                    <p:cond delay="0"/>
                                  </p:stCondLst>
                                  <p:childTnLst>
                                    <p:animMotion origin="layout" path="M -1.57407E-6 -5.06173E-6 L -0.20254 -0.46683 " pathEditMode="relative" ptsTypes="AA">
                                      <p:cBhvr>
                                        <p:cTn id="21" dur="2000" fill="hold"/>
                                        <p:tgtEl>
                                          <p:spTgt spid="15"/>
                                        </p:tgtEl>
                                        <p:attrNameLst>
                                          <p:attrName>ppt_x</p:attrName>
                                          <p:attrName>ppt_y</p:attrName>
                                        </p:attrNameLst>
                                      </p:cBhvr>
                                    </p:animMotion>
                                  </p:childTnLst>
                                </p:cTn>
                              </p:par>
                            </p:childTnLst>
                          </p:cTn>
                        </p:par>
                        <p:par>
                          <p:cTn id="22" fill="hold">
                            <p:stCondLst>
                              <p:cond delay="2000"/>
                            </p:stCondLst>
                            <p:childTnLst>
                              <p:par>
                                <p:cTn id="23" presetID="23" presetClass="exit" presetSubtype="32" fill="hold" grpId="2" nodeType="afterEffect">
                                  <p:stCondLst>
                                    <p:cond delay="0"/>
                                  </p:stCondLst>
                                  <p:childTnLst>
                                    <p:anim calcmode="lin" valueType="num">
                                      <p:cBhvr>
                                        <p:cTn id="24" dur="500"/>
                                        <p:tgtEl>
                                          <p:spTgt spid="16"/>
                                        </p:tgtEl>
                                        <p:attrNameLst>
                                          <p:attrName>ppt_w</p:attrName>
                                        </p:attrNameLst>
                                      </p:cBhvr>
                                      <p:tavLst>
                                        <p:tav tm="0">
                                          <p:val>
                                            <p:strVal val="ppt_w"/>
                                          </p:val>
                                        </p:tav>
                                        <p:tav tm="100000">
                                          <p:val>
                                            <p:fltVal val="0"/>
                                          </p:val>
                                        </p:tav>
                                      </p:tavLst>
                                    </p:anim>
                                    <p:anim calcmode="lin" valueType="num">
                                      <p:cBhvr>
                                        <p:cTn id="25" dur="500"/>
                                        <p:tgtEl>
                                          <p:spTgt spid="16"/>
                                        </p:tgtEl>
                                        <p:attrNameLst>
                                          <p:attrName>ppt_h</p:attrName>
                                        </p:attrNameLst>
                                      </p:cBhvr>
                                      <p:tavLst>
                                        <p:tav tm="0">
                                          <p:val>
                                            <p:strVal val="ppt_h"/>
                                          </p:val>
                                        </p:tav>
                                        <p:tav tm="100000">
                                          <p:val>
                                            <p:fltVal val="0"/>
                                          </p:val>
                                        </p:tav>
                                      </p:tavLst>
                                    </p:anim>
                                    <p:set>
                                      <p:cBhvr>
                                        <p:cTn id="26" dur="1" fill="hold">
                                          <p:stCondLst>
                                            <p:cond delay="499"/>
                                          </p:stCondLst>
                                        </p:cTn>
                                        <p:tgtEl>
                                          <p:spTgt spid="16"/>
                                        </p:tgtEl>
                                        <p:attrNameLst>
                                          <p:attrName>style.visibility</p:attrName>
                                        </p:attrNameLst>
                                      </p:cBhvr>
                                      <p:to>
                                        <p:strVal val="hidden"/>
                                      </p:to>
                                    </p:set>
                                  </p:childTnLst>
                                </p:cTn>
                              </p:par>
                              <p:par>
                                <p:cTn id="27" presetID="23" presetClass="exit" presetSubtype="32" fill="hold" nodeType="withEffect">
                                  <p:stCondLst>
                                    <p:cond delay="0"/>
                                  </p:stCondLst>
                                  <p:childTnLst>
                                    <p:anim calcmode="lin" valueType="num">
                                      <p:cBhvr>
                                        <p:cTn id="28" dur="500"/>
                                        <p:tgtEl>
                                          <p:spTgt spid="17"/>
                                        </p:tgtEl>
                                        <p:attrNameLst>
                                          <p:attrName>ppt_w</p:attrName>
                                        </p:attrNameLst>
                                      </p:cBhvr>
                                      <p:tavLst>
                                        <p:tav tm="0">
                                          <p:val>
                                            <p:strVal val="ppt_w"/>
                                          </p:val>
                                        </p:tav>
                                        <p:tav tm="100000">
                                          <p:val>
                                            <p:fltVal val="0"/>
                                          </p:val>
                                        </p:tav>
                                      </p:tavLst>
                                    </p:anim>
                                    <p:anim calcmode="lin" valueType="num">
                                      <p:cBhvr>
                                        <p:cTn id="29" dur="500"/>
                                        <p:tgtEl>
                                          <p:spTgt spid="17"/>
                                        </p:tgtEl>
                                        <p:attrNameLst>
                                          <p:attrName>ppt_h</p:attrName>
                                        </p:attrNameLst>
                                      </p:cBhvr>
                                      <p:tavLst>
                                        <p:tav tm="0">
                                          <p:val>
                                            <p:strVal val="ppt_h"/>
                                          </p:val>
                                        </p:tav>
                                        <p:tav tm="100000">
                                          <p:val>
                                            <p:fltVal val="0"/>
                                          </p:val>
                                        </p:tav>
                                      </p:tavLst>
                                    </p:anim>
                                    <p:set>
                                      <p:cBhvr>
                                        <p:cTn id="30" dur="1" fill="hold">
                                          <p:stCondLst>
                                            <p:cond delay="499"/>
                                          </p:stCondLst>
                                        </p:cTn>
                                        <p:tgtEl>
                                          <p:spTgt spid="17"/>
                                        </p:tgtEl>
                                        <p:attrNameLst>
                                          <p:attrName>style.visibility</p:attrName>
                                        </p:attrNameLst>
                                      </p:cBhvr>
                                      <p:to>
                                        <p:strVal val="hidden"/>
                                      </p:to>
                                    </p:set>
                                  </p:childTnLst>
                                </p:cTn>
                              </p:par>
                              <p:par>
                                <p:cTn id="31" presetID="23" presetClass="exit" presetSubtype="32" fill="hold" nodeType="withEffect">
                                  <p:stCondLst>
                                    <p:cond delay="0"/>
                                  </p:stCondLst>
                                  <p:childTnLst>
                                    <p:anim calcmode="lin" valueType="num">
                                      <p:cBhvr>
                                        <p:cTn id="32" dur="500"/>
                                        <p:tgtEl>
                                          <p:spTgt spid="18"/>
                                        </p:tgtEl>
                                        <p:attrNameLst>
                                          <p:attrName>ppt_w</p:attrName>
                                        </p:attrNameLst>
                                      </p:cBhvr>
                                      <p:tavLst>
                                        <p:tav tm="0">
                                          <p:val>
                                            <p:strVal val="ppt_w"/>
                                          </p:val>
                                        </p:tav>
                                        <p:tav tm="100000">
                                          <p:val>
                                            <p:fltVal val="0"/>
                                          </p:val>
                                        </p:tav>
                                      </p:tavLst>
                                    </p:anim>
                                    <p:anim calcmode="lin" valueType="num">
                                      <p:cBhvr>
                                        <p:cTn id="33" dur="500"/>
                                        <p:tgtEl>
                                          <p:spTgt spid="18"/>
                                        </p:tgtEl>
                                        <p:attrNameLst>
                                          <p:attrName>ppt_h</p:attrName>
                                        </p:attrNameLst>
                                      </p:cBhvr>
                                      <p:tavLst>
                                        <p:tav tm="0">
                                          <p:val>
                                            <p:strVal val="ppt_h"/>
                                          </p:val>
                                        </p:tav>
                                        <p:tav tm="100000">
                                          <p:val>
                                            <p:fltVal val="0"/>
                                          </p:val>
                                        </p:tav>
                                      </p:tavLst>
                                    </p:anim>
                                    <p:set>
                                      <p:cBhvr>
                                        <p:cTn id="34" dur="1" fill="hold">
                                          <p:stCondLst>
                                            <p:cond delay="499"/>
                                          </p:stCondLst>
                                        </p:cTn>
                                        <p:tgtEl>
                                          <p:spTgt spid="18"/>
                                        </p:tgtEl>
                                        <p:attrNameLst>
                                          <p:attrName>style.visibility</p:attrName>
                                        </p:attrNameLst>
                                      </p:cBhvr>
                                      <p:to>
                                        <p:strVal val="hidden"/>
                                      </p:to>
                                    </p:set>
                                  </p:childTnLst>
                                </p:cTn>
                              </p:par>
                              <p:par>
                                <p:cTn id="35" presetID="23" presetClass="exit" presetSubtype="32" fill="hold" nodeType="withEffect">
                                  <p:stCondLst>
                                    <p:cond delay="0"/>
                                  </p:stCondLst>
                                  <p:childTnLst>
                                    <p:anim calcmode="lin" valueType="num">
                                      <p:cBhvr>
                                        <p:cTn id="36" dur="500"/>
                                        <p:tgtEl>
                                          <p:spTgt spid="15"/>
                                        </p:tgtEl>
                                        <p:attrNameLst>
                                          <p:attrName>ppt_w</p:attrName>
                                        </p:attrNameLst>
                                      </p:cBhvr>
                                      <p:tavLst>
                                        <p:tav tm="0">
                                          <p:val>
                                            <p:strVal val="ppt_w"/>
                                          </p:val>
                                        </p:tav>
                                        <p:tav tm="100000">
                                          <p:val>
                                            <p:fltVal val="0"/>
                                          </p:val>
                                        </p:tav>
                                      </p:tavLst>
                                    </p:anim>
                                    <p:anim calcmode="lin" valueType="num">
                                      <p:cBhvr>
                                        <p:cTn id="37" dur="500"/>
                                        <p:tgtEl>
                                          <p:spTgt spid="15"/>
                                        </p:tgtEl>
                                        <p:attrNameLst>
                                          <p:attrName>ppt_h</p:attrName>
                                        </p:attrNameLst>
                                      </p:cBhvr>
                                      <p:tavLst>
                                        <p:tav tm="0">
                                          <p:val>
                                            <p:strVal val="ppt_h"/>
                                          </p:val>
                                        </p:tav>
                                        <p:tav tm="100000">
                                          <p:val>
                                            <p:fltVal val="0"/>
                                          </p:val>
                                        </p:tav>
                                      </p:tavLst>
                                    </p:anim>
                                    <p:set>
                                      <p:cBhvr>
                                        <p:cTn id="38" dur="1" fill="hold">
                                          <p:stCondLst>
                                            <p:cond delay="499"/>
                                          </p:stCondLst>
                                        </p:cTn>
                                        <p:tgtEl>
                                          <p:spTgt spid="15"/>
                                        </p:tgtEl>
                                        <p:attrNameLst>
                                          <p:attrName>style.visibility</p:attrName>
                                        </p:attrNameLst>
                                      </p:cBhvr>
                                      <p:to>
                                        <p:strVal val="hidden"/>
                                      </p:to>
                                    </p:set>
                                  </p:childTnLst>
                                </p:cTn>
                              </p:par>
                            </p:childTnLst>
                          </p:cTn>
                        </p:par>
                        <p:par>
                          <p:cTn id="39" fill="hold">
                            <p:stCondLst>
                              <p:cond delay="2500"/>
                            </p:stCondLst>
                            <p:childTnLst>
                              <p:par>
                                <p:cTn id="40" presetID="21" presetClass="emph" presetSubtype="0" fill="hold" grpId="0" nodeType="afterEffect">
                                  <p:stCondLst>
                                    <p:cond delay="0"/>
                                  </p:stCondLst>
                                  <p:childTnLst>
                                    <p:animClr clrSpc="hsl" dir="cw">
                                      <p:cBhvr override="childStyle">
                                        <p:cTn id="41" dur="500" fill="hold"/>
                                        <p:tgtEl>
                                          <p:spTgt spid="4"/>
                                        </p:tgtEl>
                                        <p:attrNameLst>
                                          <p:attrName>style.color</p:attrName>
                                        </p:attrNameLst>
                                      </p:cBhvr>
                                      <p:by>
                                        <p:hsl h="7200000" s="0" l="0"/>
                                      </p:by>
                                    </p:animClr>
                                    <p:animClr clrSpc="hsl" dir="cw">
                                      <p:cBhvr>
                                        <p:cTn id="42" dur="500" fill="hold"/>
                                        <p:tgtEl>
                                          <p:spTgt spid="4"/>
                                        </p:tgtEl>
                                        <p:attrNameLst>
                                          <p:attrName>fillcolor</p:attrName>
                                        </p:attrNameLst>
                                      </p:cBhvr>
                                      <p:by>
                                        <p:hsl h="7200000" s="0" l="0"/>
                                      </p:by>
                                    </p:animClr>
                                    <p:animClr clrSpc="hsl" dir="cw">
                                      <p:cBhvr>
                                        <p:cTn id="43" dur="500" fill="hold"/>
                                        <p:tgtEl>
                                          <p:spTgt spid="4"/>
                                        </p:tgtEl>
                                        <p:attrNameLst>
                                          <p:attrName>stroke.color</p:attrName>
                                        </p:attrNameLst>
                                      </p:cBhvr>
                                      <p:by>
                                        <p:hsl h="7200000" s="0" l="0"/>
                                      </p:by>
                                    </p:animClr>
                                    <p:set>
                                      <p:cBhvr>
                                        <p:cTn id="44" dur="500" fill="hold"/>
                                        <p:tgtEl>
                                          <p:spTgt spid="4"/>
                                        </p:tgtEl>
                                        <p:attrNameLst>
                                          <p:attrName>fill.type</p:attrName>
                                        </p:attrNameLst>
                                      </p:cBhvr>
                                      <p:to>
                                        <p:strVal val="solid"/>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1" nodeType="clickEffect">
                                  <p:stCondLst>
                                    <p:cond delay="0"/>
                                  </p:stCondLst>
                                  <p:childTnLst>
                                    <p:set>
                                      <p:cBhvr>
                                        <p:cTn id="48" dur="1" fill="hold">
                                          <p:stCondLst>
                                            <p:cond delay="0"/>
                                          </p:stCondLst>
                                        </p:cTn>
                                        <p:tgtEl>
                                          <p:spTgt spid="23"/>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4"/>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5"/>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9"/>
                                        </p:tgtEl>
                                        <p:attrNameLst>
                                          <p:attrName>style.visibility</p:attrName>
                                        </p:attrNameLst>
                                      </p:cBhvr>
                                      <p:to>
                                        <p:strVal val="visible"/>
                                      </p:to>
                                    </p:set>
                                  </p:childTnLst>
                                </p:cTn>
                              </p:par>
                            </p:childTnLst>
                          </p:cTn>
                        </p:par>
                        <p:par>
                          <p:cTn id="55" fill="hold">
                            <p:stCondLst>
                              <p:cond delay="0"/>
                            </p:stCondLst>
                            <p:childTnLst>
                              <p:par>
                                <p:cTn id="56" presetID="0" presetClass="path" presetSubtype="0" accel="50000" decel="50000" fill="hold" grpId="0" nodeType="afterEffect">
                                  <p:stCondLst>
                                    <p:cond delay="0"/>
                                  </p:stCondLst>
                                  <p:childTnLst>
                                    <p:animMotion origin="layout" path="M 6.89815E-6 7.40741E-6 L -0.21614 0.29669 " pathEditMode="relative" ptsTypes="AA">
                                      <p:cBhvr>
                                        <p:cTn id="57" dur="2000" fill="hold"/>
                                        <p:tgtEl>
                                          <p:spTgt spid="23"/>
                                        </p:tgtEl>
                                        <p:attrNameLst>
                                          <p:attrName>ppt_x</p:attrName>
                                          <p:attrName>ppt_y</p:attrName>
                                        </p:attrNameLst>
                                      </p:cBhvr>
                                    </p:animMotion>
                                  </p:childTnLst>
                                </p:cTn>
                              </p:par>
                              <p:par>
                                <p:cTn id="58" presetID="0" presetClass="path" presetSubtype="0" accel="50000" decel="50000" fill="hold" nodeType="withEffect">
                                  <p:stCondLst>
                                    <p:cond delay="0"/>
                                  </p:stCondLst>
                                  <p:childTnLst>
                                    <p:animMotion origin="layout" path="M 0.00912 -0.01003 L -0.03414 0.31057 " pathEditMode="relative" ptsTypes="AA">
                                      <p:cBhvr>
                                        <p:cTn id="59" dur="2000" fill="hold"/>
                                        <p:tgtEl>
                                          <p:spTgt spid="24"/>
                                        </p:tgtEl>
                                        <p:attrNameLst>
                                          <p:attrName>ppt_x</p:attrName>
                                          <p:attrName>ppt_y</p:attrName>
                                        </p:attrNameLst>
                                      </p:cBhvr>
                                    </p:animMotion>
                                  </p:childTnLst>
                                </p:cTn>
                              </p:par>
                              <p:par>
                                <p:cTn id="60" presetID="0" presetClass="path" presetSubtype="0" accel="50000" decel="50000" fill="hold" nodeType="withEffect">
                                  <p:stCondLst>
                                    <p:cond delay="0"/>
                                  </p:stCondLst>
                                  <p:childTnLst>
                                    <p:animMotion origin="layout" path="M -1.15741E-6 -2.96296E-6 L 0.09809 0.30671 " pathEditMode="relative" ptsTypes="AA">
                                      <p:cBhvr>
                                        <p:cTn id="61" dur="2000" fill="hold"/>
                                        <p:tgtEl>
                                          <p:spTgt spid="25"/>
                                        </p:tgtEl>
                                        <p:attrNameLst>
                                          <p:attrName>ppt_x</p:attrName>
                                          <p:attrName>ppt_y</p:attrName>
                                        </p:attrNameLst>
                                      </p:cBhvr>
                                    </p:animMotion>
                                  </p:childTnLst>
                                </p:cTn>
                              </p:par>
                              <p:par>
                                <p:cTn id="62" presetID="0" presetClass="path" presetSubtype="0" accel="50000" decel="50000" fill="hold" nodeType="withEffect">
                                  <p:stCondLst>
                                    <p:cond delay="0"/>
                                  </p:stCondLst>
                                  <p:childTnLst>
                                    <p:animMotion origin="layout" path="M 1.57407E-6 1.97531E-6 L 0.27113 0.27855 " pathEditMode="relative" ptsTypes="AA">
                                      <p:cBhvr>
                                        <p:cTn id="63" dur="2000" fill="hold"/>
                                        <p:tgtEl>
                                          <p:spTgt spid="19"/>
                                        </p:tgtEl>
                                        <p:attrNameLst>
                                          <p:attrName>ppt_x</p:attrName>
                                          <p:attrName>ppt_y</p:attrName>
                                        </p:attrNameLst>
                                      </p:cBhvr>
                                    </p:animMotion>
                                  </p:childTnLst>
                                </p:cTn>
                              </p:par>
                            </p:childTnLst>
                          </p:cTn>
                        </p:par>
                        <p:par>
                          <p:cTn id="64" fill="hold">
                            <p:stCondLst>
                              <p:cond delay="2000"/>
                            </p:stCondLst>
                            <p:childTnLst>
                              <p:par>
                                <p:cTn id="65" presetID="23" presetClass="exit" presetSubtype="32" fill="hold" nodeType="afterEffect">
                                  <p:stCondLst>
                                    <p:cond delay="0"/>
                                  </p:stCondLst>
                                  <p:childTnLst>
                                    <p:anim calcmode="lin" valueType="num">
                                      <p:cBhvr>
                                        <p:cTn id="66" dur="500"/>
                                        <p:tgtEl>
                                          <p:spTgt spid="19"/>
                                        </p:tgtEl>
                                        <p:attrNameLst>
                                          <p:attrName>ppt_w</p:attrName>
                                        </p:attrNameLst>
                                      </p:cBhvr>
                                      <p:tavLst>
                                        <p:tav tm="0">
                                          <p:val>
                                            <p:strVal val="ppt_w"/>
                                          </p:val>
                                        </p:tav>
                                        <p:tav tm="100000">
                                          <p:val>
                                            <p:fltVal val="0"/>
                                          </p:val>
                                        </p:tav>
                                      </p:tavLst>
                                    </p:anim>
                                    <p:anim calcmode="lin" valueType="num">
                                      <p:cBhvr>
                                        <p:cTn id="67" dur="500"/>
                                        <p:tgtEl>
                                          <p:spTgt spid="19"/>
                                        </p:tgtEl>
                                        <p:attrNameLst>
                                          <p:attrName>ppt_h</p:attrName>
                                        </p:attrNameLst>
                                      </p:cBhvr>
                                      <p:tavLst>
                                        <p:tav tm="0">
                                          <p:val>
                                            <p:strVal val="ppt_h"/>
                                          </p:val>
                                        </p:tav>
                                        <p:tav tm="100000">
                                          <p:val>
                                            <p:fltVal val="0"/>
                                          </p:val>
                                        </p:tav>
                                      </p:tavLst>
                                    </p:anim>
                                    <p:set>
                                      <p:cBhvr>
                                        <p:cTn id="68" dur="1" fill="hold">
                                          <p:stCondLst>
                                            <p:cond delay="499"/>
                                          </p:stCondLst>
                                        </p:cTn>
                                        <p:tgtEl>
                                          <p:spTgt spid="19"/>
                                        </p:tgtEl>
                                        <p:attrNameLst>
                                          <p:attrName>style.visibility</p:attrName>
                                        </p:attrNameLst>
                                      </p:cBhvr>
                                      <p:to>
                                        <p:strVal val="hidden"/>
                                      </p:to>
                                    </p:set>
                                  </p:childTnLst>
                                </p:cTn>
                              </p:par>
                              <p:par>
                                <p:cTn id="69" presetID="23" presetClass="exit" presetSubtype="32" fill="hold" grpId="2" nodeType="withEffect">
                                  <p:stCondLst>
                                    <p:cond delay="0"/>
                                  </p:stCondLst>
                                  <p:childTnLst>
                                    <p:anim calcmode="lin" valueType="num">
                                      <p:cBhvr>
                                        <p:cTn id="70" dur="500"/>
                                        <p:tgtEl>
                                          <p:spTgt spid="23"/>
                                        </p:tgtEl>
                                        <p:attrNameLst>
                                          <p:attrName>ppt_w</p:attrName>
                                        </p:attrNameLst>
                                      </p:cBhvr>
                                      <p:tavLst>
                                        <p:tav tm="0">
                                          <p:val>
                                            <p:strVal val="ppt_w"/>
                                          </p:val>
                                        </p:tav>
                                        <p:tav tm="100000">
                                          <p:val>
                                            <p:fltVal val="0"/>
                                          </p:val>
                                        </p:tav>
                                      </p:tavLst>
                                    </p:anim>
                                    <p:anim calcmode="lin" valueType="num">
                                      <p:cBhvr>
                                        <p:cTn id="71" dur="500"/>
                                        <p:tgtEl>
                                          <p:spTgt spid="23"/>
                                        </p:tgtEl>
                                        <p:attrNameLst>
                                          <p:attrName>ppt_h</p:attrName>
                                        </p:attrNameLst>
                                      </p:cBhvr>
                                      <p:tavLst>
                                        <p:tav tm="0">
                                          <p:val>
                                            <p:strVal val="ppt_h"/>
                                          </p:val>
                                        </p:tav>
                                        <p:tav tm="100000">
                                          <p:val>
                                            <p:fltVal val="0"/>
                                          </p:val>
                                        </p:tav>
                                      </p:tavLst>
                                    </p:anim>
                                    <p:set>
                                      <p:cBhvr>
                                        <p:cTn id="72" dur="1" fill="hold">
                                          <p:stCondLst>
                                            <p:cond delay="499"/>
                                          </p:stCondLst>
                                        </p:cTn>
                                        <p:tgtEl>
                                          <p:spTgt spid="23"/>
                                        </p:tgtEl>
                                        <p:attrNameLst>
                                          <p:attrName>style.visibility</p:attrName>
                                        </p:attrNameLst>
                                      </p:cBhvr>
                                      <p:to>
                                        <p:strVal val="hidden"/>
                                      </p:to>
                                    </p:set>
                                  </p:childTnLst>
                                </p:cTn>
                              </p:par>
                              <p:par>
                                <p:cTn id="73" presetID="23" presetClass="exit" presetSubtype="32" fill="hold" nodeType="withEffect">
                                  <p:stCondLst>
                                    <p:cond delay="0"/>
                                  </p:stCondLst>
                                  <p:childTnLst>
                                    <p:anim calcmode="lin" valueType="num">
                                      <p:cBhvr>
                                        <p:cTn id="74" dur="500"/>
                                        <p:tgtEl>
                                          <p:spTgt spid="24"/>
                                        </p:tgtEl>
                                        <p:attrNameLst>
                                          <p:attrName>ppt_w</p:attrName>
                                        </p:attrNameLst>
                                      </p:cBhvr>
                                      <p:tavLst>
                                        <p:tav tm="0">
                                          <p:val>
                                            <p:strVal val="ppt_w"/>
                                          </p:val>
                                        </p:tav>
                                        <p:tav tm="100000">
                                          <p:val>
                                            <p:fltVal val="0"/>
                                          </p:val>
                                        </p:tav>
                                      </p:tavLst>
                                    </p:anim>
                                    <p:anim calcmode="lin" valueType="num">
                                      <p:cBhvr>
                                        <p:cTn id="75" dur="500"/>
                                        <p:tgtEl>
                                          <p:spTgt spid="24"/>
                                        </p:tgtEl>
                                        <p:attrNameLst>
                                          <p:attrName>ppt_h</p:attrName>
                                        </p:attrNameLst>
                                      </p:cBhvr>
                                      <p:tavLst>
                                        <p:tav tm="0">
                                          <p:val>
                                            <p:strVal val="ppt_h"/>
                                          </p:val>
                                        </p:tav>
                                        <p:tav tm="100000">
                                          <p:val>
                                            <p:fltVal val="0"/>
                                          </p:val>
                                        </p:tav>
                                      </p:tavLst>
                                    </p:anim>
                                    <p:set>
                                      <p:cBhvr>
                                        <p:cTn id="76" dur="1" fill="hold">
                                          <p:stCondLst>
                                            <p:cond delay="499"/>
                                          </p:stCondLst>
                                        </p:cTn>
                                        <p:tgtEl>
                                          <p:spTgt spid="24"/>
                                        </p:tgtEl>
                                        <p:attrNameLst>
                                          <p:attrName>style.visibility</p:attrName>
                                        </p:attrNameLst>
                                      </p:cBhvr>
                                      <p:to>
                                        <p:strVal val="hidden"/>
                                      </p:to>
                                    </p:set>
                                  </p:childTnLst>
                                </p:cTn>
                              </p:par>
                              <p:par>
                                <p:cTn id="77" presetID="23" presetClass="exit" presetSubtype="32" fill="hold" nodeType="withEffect">
                                  <p:stCondLst>
                                    <p:cond delay="0"/>
                                  </p:stCondLst>
                                  <p:childTnLst>
                                    <p:anim calcmode="lin" valueType="num">
                                      <p:cBhvr>
                                        <p:cTn id="78" dur="500"/>
                                        <p:tgtEl>
                                          <p:spTgt spid="25"/>
                                        </p:tgtEl>
                                        <p:attrNameLst>
                                          <p:attrName>ppt_w</p:attrName>
                                        </p:attrNameLst>
                                      </p:cBhvr>
                                      <p:tavLst>
                                        <p:tav tm="0">
                                          <p:val>
                                            <p:strVal val="ppt_w"/>
                                          </p:val>
                                        </p:tav>
                                        <p:tav tm="100000">
                                          <p:val>
                                            <p:fltVal val="0"/>
                                          </p:val>
                                        </p:tav>
                                      </p:tavLst>
                                    </p:anim>
                                    <p:anim calcmode="lin" valueType="num">
                                      <p:cBhvr>
                                        <p:cTn id="79" dur="500"/>
                                        <p:tgtEl>
                                          <p:spTgt spid="25"/>
                                        </p:tgtEl>
                                        <p:attrNameLst>
                                          <p:attrName>ppt_h</p:attrName>
                                        </p:attrNameLst>
                                      </p:cBhvr>
                                      <p:tavLst>
                                        <p:tav tm="0">
                                          <p:val>
                                            <p:strVal val="ppt_h"/>
                                          </p:val>
                                        </p:tav>
                                        <p:tav tm="100000">
                                          <p:val>
                                            <p:fltVal val="0"/>
                                          </p:val>
                                        </p:tav>
                                      </p:tavLst>
                                    </p:anim>
                                    <p:set>
                                      <p:cBhvr>
                                        <p:cTn id="80" dur="1" fill="hold">
                                          <p:stCondLst>
                                            <p:cond delay="499"/>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6" grpId="0" animBg="1"/>
      <p:bldP spid="16" grpId="1" animBg="1"/>
      <p:bldP spid="16" grpId="2" animBg="1"/>
      <p:bldP spid="23" grpId="0" animBg="1"/>
      <p:bldP spid="23" grpId="1" animBg="1"/>
      <p:bldP spid="23" grpId="2"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1675</TotalTime>
  <Words>2820</Words>
  <Application>Microsoft Office PowerPoint</Application>
  <PresentationFormat>On-screen Show (4:3)</PresentationFormat>
  <Paragraphs>442</Paragraphs>
  <Slides>40</Slides>
  <Notes>13</Notes>
  <HiddenSlides>0</HiddenSlides>
  <MMClips>0</MMClips>
  <ScaleCrop>false</ScaleCrop>
  <HeadingPairs>
    <vt:vector size="6" baseType="variant">
      <vt:variant>
        <vt:lpstr>Theme</vt:lpstr>
      </vt:variant>
      <vt:variant>
        <vt:i4>1</vt:i4>
      </vt:variant>
      <vt:variant>
        <vt:lpstr>Links</vt:lpstr>
      </vt:variant>
      <vt:variant>
        <vt:i4>1</vt:i4>
      </vt:variant>
      <vt:variant>
        <vt:lpstr>Slide Titles</vt:lpstr>
      </vt:variant>
      <vt:variant>
        <vt:i4>40</vt:i4>
      </vt:variant>
    </vt:vector>
  </HeadingPairs>
  <TitlesOfParts>
    <vt:vector size="42" baseType="lpstr">
      <vt:lpstr>Office Theme</vt:lpstr>
      <vt:lpstr>D:\research project\GPS log mining\design\spatio-temporal data mining\explore user similarity\Exploring Similarity of users based on location history_Yu zheng.vsd\Drawing\~Page-14\Sheet.53</vt:lpstr>
      <vt:lpstr>Location-Based Social Networks</vt:lpstr>
      <vt:lpstr>Outline </vt:lpstr>
      <vt:lpstr>Social Networks</vt:lpstr>
      <vt:lpstr>Social Networking Services</vt:lpstr>
      <vt:lpstr>Locations</vt:lpstr>
      <vt:lpstr>Locations + Social Networks</vt:lpstr>
      <vt:lpstr>Examples</vt:lpstr>
      <vt:lpstr>Location-Based Social Networks</vt:lpstr>
      <vt:lpstr>Scenarios - Sharing</vt:lpstr>
      <vt:lpstr>Scenarios - Understanding</vt:lpstr>
      <vt:lpstr>Location-Based Social Networks (LBSN)</vt:lpstr>
      <vt:lpstr>Categories of LBSN Services</vt:lpstr>
      <vt:lpstr>Research Philosophy </vt:lpstr>
      <vt:lpstr>Research Philosophy </vt:lpstr>
      <vt:lpstr>PowerPoint Presentation</vt:lpstr>
      <vt:lpstr>PowerPoint Presentation</vt:lpstr>
      <vt:lpstr>Research Philosophy </vt:lpstr>
      <vt:lpstr>Understanding Users (Chapter 8)</vt:lpstr>
      <vt:lpstr>Understanding Locations  (Chapter 9)</vt:lpstr>
      <vt:lpstr>Understanding Events</vt:lpstr>
      <vt:lpstr>Mining User Similarity Based on Location History</vt:lpstr>
      <vt:lpstr>PowerPoint Presentation</vt:lpstr>
      <vt:lpstr>PowerPoint Presentation</vt:lpstr>
      <vt:lpstr>Mining User Similarity Based on Location History</vt:lpstr>
      <vt:lpstr>PowerPoint Presentation</vt:lpstr>
      <vt:lpstr>Friend and Location Recommendation</vt:lpstr>
      <vt:lpstr>Mining interesting locations and travel sequences from GPS trajectories </vt:lpstr>
      <vt:lpstr>PowerPoint Presentation</vt:lpstr>
      <vt:lpstr>PowerPoint Presentation</vt:lpstr>
      <vt:lpstr>Location-Activity Recommendation</vt:lpstr>
      <vt:lpstr>Goal: To Answer 2 Typical Questions</vt:lpstr>
      <vt:lpstr>Problem</vt:lpstr>
      <vt:lpstr>Solution</vt:lpstr>
      <vt:lpstr>Research Philosophy </vt:lpstr>
      <vt:lpstr>New Challenges in LBSNs</vt:lpstr>
      <vt:lpstr>GeoLife Trajectory Dataset (1.1)</vt:lpstr>
      <vt:lpstr>PowerPoint Presentation</vt:lpstr>
      <vt:lpstr>Conferences</vt:lpstr>
      <vt:lpstr>Summary</vt:lpstr>
      <vt:lpstr>Thanks! </vt:lpstr>
    </vt:vector>
  </TitlesOfParts>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Location-Based Social Networks</dc:title>
  <dc:creator>Yu Zheng</dc:creator>
  <cp:lastModifiedBy>Yu Zheng</cp:lastModifiedBy>
  <cp:revision>135</cp:revision>
  <dcterms:created xsi:type="dcterms:W3CDTF">2011-11-02T11:23:06Z</dcterms:created>
  <dcterms:modified xsi:type="dcterms:W3CDTF">2011-11-09T07:01:41Z</dcterms:modified>
</cp:coreProperties>
</file>