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76" r:id="rId1"/>
  </p:sldMasterIdLst>
  <p:notesMasterIdLst>
    <p:notesMasterId r:id="rId19"/>
  </p:notesMasterIdLst>
  <p:handoutMasterIdLst>
    <p:handoutMasterId r:id="rId20"/>
  </p:handoutMasterIdLst>
  <p:sldIdLst>
    <p:sldId id="257" r:id="rId2"/>
    <p:sldId id="469" r:id="rId3"/>
    <p:sldId id="473" r:id="rId4"/>
    <p:sldId id="474" r:id="rId5"/>
    <p:sldId id="497" r:id="rId6"/>
    <p:sldId id="470" r:id="rId7"/>
    <p:sldId id="471" r:id="rId8"/>
    <p:sldId id="472" r:id="rId9"/>
    <p:sldId id="476" r:id="rId10"/>
    <p:sldId id="478" r:id="rId11"/>
    <p:sldId id="494" r:id="rId12"/>
    <p:sldId id="437" r:id="rId13"/>
    <p:sldId id="438" r:id="rId14"/>
    <p:sldId id="495" r:id="rId15"/>
    <p:sldId id="496" r:id="rId16"/>
    <p:sldId id="477" r:id="rId17"/>
    <p:sldId id="445" r:id="rId18"/>
  </p:sldIdLst>
  <p:sldSz cx="10972800" cy="8229600" type="B4JIS"/>
  <p:notesSz cx="6997700" cy="9271000"/>
  <p:defaultTextStyle>
    <a:defPPr>
      <a:defRPr lang="en-US"/>
    </a:defPPr>
    <a:lvl1pPr algn="l" rtl="0" fontAlgn="base">
      <a:spcBef>
        <a:spcPct val="0"/>
      </a:spcBef>
      <a:spcAft>
        <a:spcPct val="0"/>
      </a:spcAft>
      <a:defRPr sz="2900" kern="1200">
        <a:solidFill>
          <a:schemeClr val="bg2"/>
        </a:solidFill>
        <a:latin typeface="Segoe Semibold" pitchFamily="34" charset="0"/>
        <a:ea typeface="+mn-ea"/>
        <a:cs typeface="+mn-cs"/>
      </a:defRPr>
    </a:lvl1pPr>
    <a:lvl2pPr marL="457182" algn="l" rtl="0" fontAlgn="base">
      <a:spcBef>
        <a:spcPct val="0"/>
      </a:spcBef>
      <a:spcAft>
        <a:spcPct val="0"/>
      </a:spcAft>
      <a:defRPr sz="2900" kern="1200">
        <a:solidFill>
          <a:schemeClr val="bg2"/>
        </a:solidFill>
        <a:latin typeface="Segoe Semibold" pitchFamily="34" charset="0"/>
        <a:ea typeface="+mn-ea"/>
        <a:cs typeface="+mn-cs"/>
      </a:defRPr>
    </a:lvl2pPr>
    <a:lvl3pPr marL="914364" algn="l" rtl="0" fontAlgn="base">
      <a:spcBef>
        <a:spcPct val="0"/>
      </a:spcBef>
      <a:spcAft>
        <a:spcPct val="0"/>
      </a:spcAft>
      <a:defRPr sz="2900" kern="1200">
        <a:solidFill>
          <a:schemeClr val="bg2"/>
        </a:solidFill>
        <a:latin typeface="Segoe Semibold" pitchFamily="34" charset="0"/>
        <a:ea typeface="+mn-ea"/>
        <a:cs typeface="+mn-cs"/>
      </a:defRPr>
    </a:lvl3pPr>
    <a:lvl4pPr marL="1371545" algn="l" rtl="0" fontAlgn="base">
      <a:spcBef>
        <a:spcPct val="0"/>
      </a:spcBef>
      <a:spcAft>
        <a:spcPct val="0"/>
      </a:spcAft>
      <a:defRPr sz="2900" kern="1200">
        <a:solidFill>
          <a:schemeClr val="bg2"/>
        </a:solidFill>
        <a:latin typeface="Segoe Semibold" pitchFamily="34" charset="0"/>
        <a:ea typeface="+mn-ea"/>
        <a:cs typeface="+mn-cs"/>
      </a:defRPr>
    </a:lvl4pPr>
    <a:lvl5pPr marL="1828727" algn="l" rtl="0" fontAlgn="base">
      <a:spcBef>
        <a:spcPct val="0"/>
      </a:spcBef>
      <a:spcAft>
        <a:spcPct val="0"/>
      </a:spcAft>
      <a:defRPr sz="2900" kern="1200">
        <a:solidFill>
          <a:schemeClr val="bg2"/>
        </a:solidFill>
        <a:latin typeface="Segoe Semibold" pitchFamily="34" charset="0"/>
        <a:ea typeface="+mn-ea"/>
        <a:cs typeface="+mn-cs"/>
      </a:defRPr>
    </a:lvl5pPr>
    <a:lvl6pPr marL="2285909" algn="l" defTabSz="914364" rtl="0" eaLnBrk="1" latinLnBrk="0" hangingPunct="1">
      <a:defRPr sz="2900" kern="1200">
        <a:solidFill>
          <a:schemeClr val="bg2"/>
        </a:solidFill>
        <a:latin typeface="Segoe Semibold" pitchFamily="34" charset="0"/>
        <a:ea typeface="+mn-ea"/>
        <a:cs typeface="+mn-cs"/>
      </a:defRPr>
    </a:lvl6pPr>
    <a:lvl7pPr marL="2743091" algn="l" defTabSz="914364" rtl="0" eaLnBrk="1" latinLnBrk="0" hangingPunct="1">
      <a:defRPr sz="2900" kern="1200">
        <a:solidFill>
          <a:schemeClr val="bg2"/>
        </a:solidFill>
        <a:latin typeface="Segoe Semibold" pitchFamily="34" charset="0"/>
        <a:ea typeface="+mn-ea"/>
        <a:cs typeface="+mn-cs"/>
      </a:defRPr>
    </a:lvl7pPr>
    <a:lvl8pPr marL="3200272" algn="l" defTabSz="914364" rtl="0" eaLnBrk="1" latinLnBrk="0" hangingPunct="1">
      <a:defRPr sz="2900" kern="1200">
        <a:solidFill>
          <a:schemeClr val="bg2"/>
        </a:solidFill>
        <a:latin typeface="Segoe Semibold" pitchFamily="34" charset="0"/>
        <a:ea typeface="+mn-ea"/>
        <a:cs typeface="+mn-cs"/>
      </a:defRPr>
    </a:lvl8pPr>
    <a:lvl9pPr marL="3657454" algn="l" defTabSz="914364" rtl="0" eaLnBrk="1" latinLnBrk="0" hangingPunct="1">
      <a:defRPr sz="2900" kern="1200">
        <a:solidFill>
          <a:schemeClr val="bg2"/>
        </a:solidFill>
        <a:latin typeface="Segoe Semibold"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y Feil-Jacob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hiddenSlides="1" frameSlides="1"/>
  <p:clrMru>
    <a:srgbClr val="1D3FE9"/>
    <a:srgbClr val="FF33CC"/>
    <a:srgbClr val="D06800"/>
    <a:srgbClr val="FFFFCC"/>
    <a:srgbClr val="FFCCFF"/>
    <a:srgbClr val="ABF785"/>
    <a:srgbClr val="FF9933"/>
    <a:srgbClr val="DDDDDD"/>
    <a:srgbClr val="FFFFFF"/>
    <a:srgbClr val="29292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98" autoAdjust="0"/>
    <p:restoredTop sz="86650" autoAdjust="0"/>
  </p:normalViewPr>
  <p:slideViewPr>
    <p:cSldViewPr snapToGrid="0">
      <p:cViewPr varScale="1">
        <p:scale>
          <a:sx n="78" d="100"/>
          <a:sy n="78" d="100"/>
        </p:scale>
        <p:origin x="-342" y="-90"/>
      </p:cViewPr>
      <p:guideLst>
        <p:guide orient="horz" pos="172"/>
        <p:guide orient="horz" pos="1069"/>
        <p:guide orient="horz" pos="1439"/>
        <p:guide orient="horz" pos="1780"/>
        <p:guide orient="horz" pos="3455"/>
        <p:guide pos="288"/>
        <p:guide pos="550"/>
        <p:guide pos="6624"/>
        <p:guide pos="1036"/>
        <p:guide pos="6136"/>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5" d="100"/>
          <a:sy n="85" d="100"/>
        </p:scale>
        <p:origin x="-2256" y="-78"/>
      </p:cViewPr>
      <p:guideLst>
        <p:guide orient="horz" pos="2920"/>
        <p:guide pos="22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1" y="0"/>
            <a:ext cx="3032337"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defRPr sz="1400" b="1">
                <a:solidFill>
                  <a:schemeClr val="tx1"/>
                </a:solidFill>
              </a:defRPr>
            </a:lvl1pPr>
          </a:lstStyle>
          <a:p>
            <a:endParaRPr lang="en-US" dirty="0"/>
          </a:p>
        </p:txBody>
      </p:sp>
      <p:sp>
        <p:nvSpPr>
          <p:cNvPr id="19459" name="Rectangle 3"/>
          <p:cNvSpPr>
            <a:spLocks noGrp="1" noChangeArrowheads="1"/>
          </p:cNvSpPr>
          <p:nvPr>
            <p:ph type="dt" sz="quarter" idx="1"/>
          </p:nvPr>
        </p:nvSpPr>
        <p:spPr bwMode="auto">
          <a:xfrm>
            <a:off x="3965364" y="0"/>
            <a:ext cx="3032337"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a:defRPr sz="1000">
                <a:solidFill>
                  <a:schemeClr val="tx1"/>
                </a:solidFill>
              </a:defRPr>
            </a:lvl1pPr>
          </a:lstStyle>
          <a:p>
            <a:fld id="{B8988EE8-69E4-45D3-BF91-4B3FFB4DCC2B}" type="datetime8">
              <a:rPr lang="en-US"/>
              <a:pPr/>
              <a:t>5/17/2010 3:18 PM</a:t>
            </a:fld>
            <a:endParaRPr lang="en-US" dirty="0"/>
          </a:p>
        </p:txBody>
      </p:sp>
      <p:sp>
        <p:nvSpPr>
          <p:cNvPr id="19460" name="Rectangle 4"/>
          <p:cNvSpPr>
            <a:spLocks noGrp="1" noChangeArrowheads="1"/>
          </p:cNvSpPr>
          <p:nvPr>
            <p:ph type="ftr" sz="quarter" idx="2"/>
          </p:nvPr>
        </p:nvSpPr>
        <p:spPr bwMode="auto">
          <a:xfrm>
            <a:off x="1" y="8807450"/>
            <a:ext cx="6310889"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eaLnBrk="0" hangingPunct="0">
              <a:defRPr sz="500">
                <a:latin typeface="Segoe" pitchFamily="34" charset="0"/>
                <a:cs typeface="Arial" charset="0"/>
              </a:defRPr>
            </a:lvl1pPr>
          </a:lstStyle>
          <a:p>
            <a:r>
              <a:rPr lang="en-US"/>
              <a:t>© 2006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19461" name="Rectangle 5"/>
          <p:cNvSpPr>
            <a:spLocks noGrp="1" noChangeArrowheads="1"/>
          </p:cNvSpPr>
          <p:nvPr>
            <p:ph type="sldNum" sz="quarter" idx="3"/>
          </p:nvPr>
        </p:nvSpPr>
        <p:spPr bwMode="auto">
          <a:xfrm>
            <a:off x="6374064" y="8807450"/>
            <a:ext cx="623637"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a:defRPr sz="1200" b="1">
                <a:solidFill>
                  <a:schemeClr val="tx1"/>
                </a:solidFill>
              </a:defRPr>
            </a:lvl1pPr>
          </a:lstStyle>
          <a:p>
            <a:fld id="{5EF78607-D618-46D0-8905-7FF36D10D114}"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1" y="0"/>
            <a:ext cx="3032337"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defRPr sz="1400" b="1">
                <a:solidFill>
                  <a:schemeClr val="tx1"/>
                </a:solidFill>
              </a:defRPr>
            </a:lvl1pPr>
          </a:lstStyle>
          <a:p>
            <a:endParaRPr lang="en-US" dirty="0"/>
          </a:p>
        </p:txBody>
      </p:sp>
      <p:sp>
        <p:nvSpPr>
          <p:cNvPr id="29699" name="Rectangle 3"/>
          <p:cNvSpPr>
            <a:spLocks noGrp="1" noChangeArrowheads="1"/>
          </p:cNvSpPr>
          <p:nvPr>
            <p:ph type="dt" idx="1"/>
          </p:nvPr>
        </p:nvSpPr>
        <p:spPr bwMode="auto">
          <a:xfrm>
            <a:off x="3963744" y="0"/>
            <a:ext cx="3032337"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a:defRPr sz="1200">
                <a:solidFill>
                  <a:schemeClr val="tx1"/>
                </a:solidFill>
              </a:defRPr>
            </a:lvl1pPr>
          </a:lstStyle>
          <a:p>
            <a:fld id="{81331B57-0BE5-4F82-AA58-76F53EFF3ADA}" type="datetime8">
              <a:rPr lang="en-US"/>
              <a:pPr/>
              <a:t>5/17/2010 3:18 PM</a:t>
            </a:fld>
            <a:endParaRPr lang="en-US"/>
          </a:p>
        </p:txBody>
      </p:sp>
      <p:sp>
        <p:nvSpPr>
          <p:cNvPr id="29700" name="Rectangle 4"/>
          <p:cNvSpPr>
            <a:spLocks noGrp="1" noRot="1" noChangeAspect="1" noChangeArrowheads="1" noTextEdit="1"/>
          </p:cNvSpPr>
          <p:nvPr>
            <p:ph type="sldImg" idx="2"/>
          </p:nvPr>
        </p:nvSpPr>
        <p:spPr bwMode="auto">
          <a:xfrm>
            <a:off x="1279525" y="566738"/>
            <a:ext cx="4243388" cy="3181350"/>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422779" y="3851651"/>
            <a:ext cx="6144045" cy="907785"/>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2" name="Rectangle 6"/>
          <p:cNvSpPr>
            <a:spLocks noGrp="1" noChangeArrowheads="1"/>
          </p:cNvSpPr>
          <p:nvPr>
            <p:ph type="ftr" sz="quarter" idx="4"/>
          </p:nvPr>
        </p:nvSpPr>
        <p:spPr bwMode="auto">
          <a:xfrm>
            <a:off x="0" y="8913680"/>
            <a:ext cx="6080872" cy="355711"/>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eaLnBrk="0" hangingPunct="0">
              <a:defRPr sz="500">
                <a:latin typeface="Segoe" pitchFamily="34" charset="0"/>
                <a:cs typeface="Arial" charset="0"/>
              </a:defRPr>
            </a:lvl1pPr>
          </a:lstStyle>
          <a:p>
            <a:r>
              <a:rPr lang="en-US"/>
              <a:t>© 2006 Microsoft Corporation. All rights reserved. Microsoft, Windows, Windows Vista and other product names are or may be registered trademarks and/or trademarks in the U.S. and/or other countries.</a:t>
            </a:r>
          </a:p>
          <a:p>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29703" name="Rectangle 7"/>
          <p:cNvSpPr>
            <a:spLocks noGrp="1" noChangeArrowheads="1"/>
          </p:cNvSpPr>
          <p:nvPr>
            <p:ph type="sldNum" sz="quarter" idx="5"/>
          </p:nvPr>
        </p:nvSpPr>
        <p:spPr bwMode="auto">
          <a:xfrm>
            <a:off x="5696971" y="8805842"/>
            <a:ext cx="1299110"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a:defRPr sz="1200">
                <a:solidFill>
                  <a:schemeClr val="tx1"/>
                </a:solidFill>
              </a:defRPr>
            </a:lvl1pPr>
          </a:lstStyle>
          <a:p>
            <a:fld id="{EC87E0CF-87F6-4B58-B8B8-DCAB2DAAF3CA}" type="slidenum">
              <a:rPr lang="en-US"/>
              <a:pPr/>
              <a:t>‹#›</a:t>
            </a:fld>
            <a:endParaRPr lang="en-US"/>
          </a:p>
        </p:txBody>
      </p:sp>
    </p:spTree>
  </p:cSld>
  <p:clrMap bg1="lt1" tx1="dk1" bg2="lt2" tx2="dk2" accent1="accent1" accent2="accent2" accent3="accent3" accent4="accent4" accent5="accent5" accent6="accent6" hlink="hlink" folHlink="folHlink"/>
  <p:hf/>
  <p:notesStyle>
    <a:lvl1pPr algn="l" rtl="0" fontAlgn="base">
      <a:lnSpc>
        <a:spcPct val="90000"/>
      </a:lnSpc>
      <a:spcBef>
        <a:spcPct val="20000"/>
      </a:spcBef>
      <a:spcAft>
        <a:spcPct val="0"/>
      </a:spcAft>
      <a:defRPr sz="1000" kern="1200">
        <a:solidFill>
          <a:schemeClr val="tx1"/>
        </a:solidFill>
        <a:latin typeface="Segoe" pitchFamily="34" charset="0"/>
        <a:ea typeface="+mn-ea"/>
        <a:cs typeface="+mn-cs"/>
      </a:defRPr>
    </a:lvl1pPr>
    <a:lvl2pPr marL="198430" indent="-195256" algn="l" rtl="0" fontAlgn="base">
      <a:lnSpc>
        <a:spcPct val="90000"/>
      </a:lnSpc>
      <a:spcBef>
        <a:spcPct val="20000"/>
      </a:spcBef>
      <a:spcAft>
        <a:spcPct val="0"/>
      </a:spcAft>
      <a:buChar char="•"/>
      <a:defRPr sz="1000" kern="1200">
        <a:solidFill>
          <a:schemeClr val="tx1"/>
        </a:solidFill>
        <a:latin typeface="Segoe" pitchFamily="34" charset="0"/>
        <a:ea typeface="+mn-ea"/>
        <a:cs typeface="+mn-cs"/>
      </a:defRPr>
    </a:lvl2pPr>
    <a:lvl3pPr marL="404797" indent="-204780" algn="l" rtl="0" fontAlgn="base">
      <a:lnSpc>
        <a:spcPct val="90000"/>
      </a:lnSpc>
      <a:spcBef>
        <a:spcPct val="20000"/>
      </a:spcBef>
      <a:spcAft>
        <a:spcPct val="0"/>
      </a:spcAft>
      <a:buChar char="•"/>
      <a:defRPr sz="1000" kern="1200">
        <a:solidFill>
          <a:schemeClr val="tx1"/>
        </a:solidFill>
        <a:latin typeface="Segoe" pitchFamily="34" charset="0"/>
        <a:ea typeface="+mn-ea"/>
        <a:cs typeface="+mn-cs"/>
      </a:defRPr>
    </a:lvl3pPr>
    <a:lvl4pPr marL="592115" indent="-185730" algn="l" rtl="0" fontAlgn="base">
      <a:lnSpc>
        <a:spcPct val="90000"/>
      </a:lnSpc>
      <a:spcBef>
        <a:spcPct val="20000"/>
      </a:spcBef>
      <a:spcAft>
        <a:spcPct val="0"/>
      </a:spcAft>
      <a:buChar char="•"/>
      <a:defRPr sz="1000" kern="1200">
        <a:solidFill>
          <a:schemeClr val="tx1"/>
        </a:solidFill>
        <a:latin typeface="Segoe" pitchFamily="34" charset="0"/>
        <a:ea typeface="+mn-ea"/>
        <a:cs typeface="+mn-cs"/>
      </a:defRPr>
    </a:lvl4pPr>
    <a:lvl5pPr marL="768319" indent="-174618" algn="l" rtl="0" fontAlgn="base">
      <a:lnSpc>
        <a:spcPct val="90000"/>
      </a:lnSpc>
      <a:spcBef>
        <a:spcPct val="20000"/>
      </a:spcBef>
      <a:spcAft>
        <a:spcPct val="0"/>
      </a:spcAft>
      <a:buChar char="•"/>
      <a:defRPr sz="1000" kern="1200">
        <a:solidFill>
          <a:schemeClr val="tx1"/>
        </a:solidFill>
        <a:latin typeface="Segoe" pitchFamily="34" charset="0"/>
        <a:ea typeface="+mn-ea"/>
        <a:cs typeface="+mn-cs"/>
      </a:defRPr>
    </a:lvl5pPr>
    <a:lvl6pPr marL="2285909" algn="l" defTabSz="914364" rtl="0" eaLnBrk="1" latinLnBrk="0" hangingPunct="1">
      <a:defRPr sz="1200" kern="1200">
        <a:solidFill>
          <a:schemeClr val="tx1"/>
        </a:solidFill>
        <a:latin typeface="+mn-lt"/>
        <a:ea typeface="+mn-ea"/>
        <a:cs typeface="+mn-cs"/>
      </a:defRPr>
    </a:lvl6pPr>
    <a:lvl7pPr marL="2743091" algn="l" defTabSz="914364" rtl="0" eaLnBrk="1" latinLnBrk="0" hangingPunct="1">
      <a:defRPr sz="1200" kern="1200">
        <a:solidFill>
          <a:schemeClr val="tx1"/>
        </a:solidFill>
        <a:latin typeface="+mn-lt"/>
        <a:ea typeface="+mn-ea"/>
        <a:cs typeface="+mn-cs"/>
      </a:defRPr>
    </a:lvl7pPr>
    <a:lvl8pPr marL="3200272" algn="l" defTabSz="914364" rtl="0" eaLnBrk="1" latinLnBrk="0" hangingPunct="1">
      <a:defRPr sz="1200" kern="1200">
        <a:solidFill>
          <a:schemeClr val="tx1"/>
        </a:solidFill>
        <a:latin typeface="+mn-lt"/>
        <a:ea typeface="+mn-ea"/>
        <a:cs typeface="+mn-cs"/>
      </a:defRPr>
    </a:lvl8pPr>
    <a:lvl9pPr marL="3657454" algn="l" defTabSz="91436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Rectangle 7"/>
          <p:cNvSpPr>
            <a:spLocks noGrp="1" noChangeArrowheads="1"/>
          </p:cNvSpPr>
          <p:nvPr>
            <p:ph type="sldNum" sz="quarter" idx="5"/>
          </p:nvPr>
        </p:nvSpPr>
        <p:spPr/>
        <p:txBody>
          <a:bodyPr/>
          <a:lstStyle/>
          <a:p>
            <a:fld id="{78CF0CB0-E518-4F64-B316-5E0D53AF991E}" type="slidenum">
              <a:rPr lang="en-US" smtClean="0"/>
              <a:pPr/>
              <a:t>1</a:t>
            </a:fld>
            <a:endParaRPr lang="en-US"/>
          </a:p>
        </p:txBody>
      </p:sp>
      <p:sp>
        <p:nvSpPr>
          <p:cNvPr id="11" name="Slide Image Placeholder 10"/>
          <p:cNvSpPr>
            <a:spLocks noGrp="1" noRot="1" noChangeAspect="1"/>
          </p:cNvSpPr>
          <p:nvPr>
            <p:ph type="sldImg"/>
          </p:nvPr>
        </p:nvSpPr>
        <p:spPr/>
      </p:sp>
      <p:sp>
        <p:nvSpPr>
          <p:cNvPr id="12" name="Notes Placeholder 11"/>
          <p:cNvSpPr>
            <a:spLocks noGrp="1"/>
          </p:cNvSpPr>
          <p:nvPr>
            <p:ph type="body" idx="1"/>
          </p:nvPr>
        </p:nvSpPr>
        <p:spPr/>
        <p:txBody>
          <a:bodyPr>
            <a:normAutofit/>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5/17/2010 3:18 PM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5/17/2010 3:18 PM</a:t>
            </a:fld>
            <a:endParaRPr lang="en-US"/>
          </a:p>
        </p:txBody>
      </p:sp>
      <p:sp>
        <p:nvSpPr>
          <p:cNvPr id="6" name="Footer Placeholder 5"/>
          <p:cNvSpPr>
            <a:spLocks noGrp="1"/>
          </p:cNvSpPr>
          <p:nvPr>
            <p:ph type="ftr" sz="quarter" idx="12"/>
          </p:nvPr>
        </p:nvSpPr>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reserve="1">
  <p:cSld name="1_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481914" y="1425191"/>
            <a:ext cx="10056494" cy="664798"/>
          </a:xfrm>
        </p:spPr>
        <p:txBody>
          <a:bodyPr/>
          <a:lstStyle>
            <a:lvl1pPr algn="l" rtl="0" fontAlgn="base">
              <a:lnSpc>
                <a:spcPct val="90000"/>
              </a:lnSpc>
              <a:spcBef>
                <a:spcPct val="0"/>
              </a:spcBef>
              <a:spcAft>
                <a:spcPct val="0"/>
              </a:spcAft>
              <a:defRPr lang="en-US" sz="4800" spc="-360" dirty="0">
                <a:ln w="3175">
                  <a:noFill/>
                </a:ln>
                <a:solidFill>
                  <a:schemeClr val="tx1"/>
                </a:solidFill>
                <a:effectLst/>
                <a:latin typeface="Segoe" pitchFamily="34" charset="0"/>
                <a:ea typeface="+mn-ea"/>
                <a:cs typeface="Arial"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2496066"/>
            <a:ext cx="10056494" cy="5239265"/>
          </a:xfrm>
        </p:spPr>
        <p:txBody>
          <a:bodyPr/>
          <a:lstStyle>
            <a:lvl1pPr>
              <a:buFontTx/>
              <a:buBlip>
                <a:blip r:embed="rId2"/>
              </a:buBlip>
              <a:defRPr/>
            </a:lvl1pPr>
            <a:lvl2pPr>
              <a:buFontTx/>
              <a:buBlip>
                <a:blip r:embed="rId3"/>
              </a:buBlip>
              <a:defRPr/>
            </a:lvl2pPr>
            <a:lvl3pPr>
              <a:buFontTx/>
              <a:buBlip>
                <a:blip r:embed="rId3"/>
              </a:buBlip>
              <a:defRPr/>
            </a:lvl3pPr>
            <a:lvl4pPr>
              <a:buFontTx/>
              <a:buBlip>
                <a:blip r:embed="rId3"/>
              </a:buBlip>
              <a:defRPr/>
            </a:lvl4pPr>
            <a:lvl5pPr>
              <a:buFontTx/>
              <a:buBlip>
                <a:blip r:embed="rId3"/>
              </a:buBlip>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2"/>
          </p:nvPr>
        </p:nvSpPr>
        <p:spPr>
          <a:xfrm>
            <a:off x="8484870" y="7465696"/>
            <a:ext cx="2286000" cy="548640"/>
          </a:xfrm>
          <a:prstGeom prst="rect">
            <a:avLst/>
          </a:prstGeom>
          <a:ln/>
        </p:spPr>
        <p:txBody>
          <a:bodyPr lIns="109723" tIns="54862" rIns="109723" bIns="54862"/>
          <a:lstStyle>
            <a:lvl1pPr algn="r">
              <a:defRPr sz="2000"/>
            </a:lvl1pPr>
          </a:lstStyle>
          <a:p>
            <a:pPr>
              <a:defRPr/>
            </a:pPr>
            <a:fld id="{05F79666-4A2A-48BF-BA9C-3DB79E90F9E5}" type="slidenum">
              <a:rPr lang="zh-CN" altLang="en-US" smtClean="0"/>
              <a:pPr>
                <a:defRPr/>
              </a:pPr>
              <a:t>‹#›</a:t>
            </a:fld>
            <a:endParaRPr lang="en-US" altLang="zh-CN" dirty="0"/>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55280" y="329566"/>
            <a:ext cx="2468880" cy="702183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8640" y="329566"/>
            <a:ext cx="7223760" cy="702183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lgn="l" defTabSz="1097236" rtl="0">
              <a:defRPr/>
            </a:lvl1pPr>
          </a:lstStyle>
          <a:p>
            <a:endParaRPr lang="en-US"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lvl1pPr algn="ctr" defTabSz="1097236" rtl="0">
              <a:defRPr/>
            </a:lvl1p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lvl1pPr algn="r" defTabSz="1097236" rtl="0">
              <a:defRPr/>
            </a:lvl1pPr>
          </a:lstStyle>
          <a:p>
            <a:fld id="{B6F15528-21DE-4FAA-801E-634DDDAF4B2B}"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8640" y="1920240"/>
            <a:ext cx="4846320" cy="5431156"/>
          </a:xfrm>
        </p:spPr>
        <p:txBody>
          <a:bodyPr/>
          <a:lstStyle>
            <a:lvl1pPr>
              <a:defRPr sz="3400"/>
            </a:lvl1pPr>
            <a:lvl2pPr>
              <a:defRPr sz="29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77840" y="1920240"/>
            <a:ext cx="4846320" cy="5431156"/>
          </a:xfrm>
        </p:spPr>
        <p:txBody>
          <a:bodyPr/>
          <a:lstStyle>
            <a:lvl1pPr>
              <a:defRPr sz="3400"/>
            </a:lvl1pPr>
            <a:lvl2pPr>
              <a:defRPr sz="29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2960" y="2556512"/>
            <a:ext cx="9326880" cy="1764030"/>
          </a:xfrm>
        </p:spPr>
        <p:txBody>
          <a:bodyPr/>
          <a:lstStyle/>
          <a:p>
            <a:r>
              <a:rPr lang="en-US" smtClean="0"/>
              <a:t>Click to edit Master title style</a:t>
            </a:r>
            <a:endParaRPr lang="en-US"/>
          </a:p>
        </p:txBody>
      </p:sp>
      <p:sp>
        <p:nvSpPr>
          <p:cNvPr id="3" name="Subtitle 2"/>
          <p:cNvSpPr>
            <a:spLocks noGrp="1"/>
          </p:cNvSpPr>
          <p:nvPr>
            <p:ph type="subTitle" idx="1"/>
          </p:nvPr>
        </p:nvSpPr>
        <p:spPr>
          <a:xfrm>
            <a:off x="1645920" y="4663440"/>
            <a:ext cx="7680960" cy="2103120"/>
          </a:xfrm>
        </p:spPr>
        <p:txBody>
          <a:bodyPr/>
          <a:lstStyle>
            <a:lvl1pPr marL="0" indent="0" algn="ctr">
              <a:buNone/>
              <a:defRPr>
                <a:solidFill>
                  <a:schemeClr val="tx1">
                    <a:tint val="75000"/>
                  </a:schemeClr>
                </a:solidFill>
              </a:defRPr>
            </a:lvl1pPr>
            <a:lvl2pPr marL="548618" indent="0" algn="ctr">
              <a:buNone/>
              <a:defRPr>
                <a:solidFill>
                  <a:schemeClr val="tx1">
                    <a:tint val="75000"/>
                  </a:schemeClr>
                </a:solidFill>
              </a:defRPr>
            </a:lvl2pPr>
            <a:lvl3pPr marL="1097236" indent="0" algn="ctr">
              <a:buNone/>
              <a:defRPr>
                <a:solidFill>
                  <a:schemeClr val="tx1">
                    <a:tint val="75000"/>
                  </a:schemeClr>
                </a:solidFill>
              </a:defRPr>
            </a:lvl3pPr>
            <a:lvl4pPr marL="1645854" indent="0" algn="ctr">
              <a:buNone/>
              <a:defRPr>
                <a:solidFill>
                  <a:schemeClr val="tx1">
                    <a:tint val="75000"/>
                  </a:schemeClr>
                </a:solidFill>
              </a:defRPr>
            </a:lvl4pPr>
            <a:lvl5pPr marL="2194472" indent="0" algn="ctr">
              <a:buNone/>
              <a:defRPr>
                <a:solidFill>
                  <a:schemeClr val="tx1">
                    <a:tint val="75000"/>
                  </a:schemeClr>
                </a:solidFill>
              </a:defRPr>
            </a:lvl5pPr>
            <a:lvl6pPr marL="2743091" indent="0" algn="ctr">
              <a:buNone/>
              <a:defRPr>
                <a:solidFill>
                  <a:schemeClr val="tx1">
                    <a:tint val="75000"/>
                  </a:schemeClr>
                </a:solidFill>
              </a:defRPr>
            </a:lvl6pPr>
            <a:lvl7pPr marL="3291708" indent="0" algn="ctr">
              <a:buNone/>
              <a:defRPr>
                <a:solidFill>
                  <a:schemeClr val="tx1">
                    <a:tint val="75000"/>
                  </a:schemeClr>
                </a:solidFill>
              </a:defRPr>
            </a:lvl7pPr>
            <a:lvl8pPr marL="3840326" indent="0" algn="ctr">
              <a:buNone/>
              <a:defRPr>
                <a:solidFill>
                  <a:schemeClr val="tx1">
                    <a:tint val="75000"/>
                  </a:schemeClr>
                </a:solidFill>
              </a:defRPr>
            </a:lvl8pPr>
            <a:lvl9pPr marL="4388945"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lgn="l" defTabSz="1097236" rtl="0">
              <a:defRPr/>
            </a:lvl1pPr>
          </a:lstStyle>
          <a:p>
            <a:endParaRPr lang="en-US"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lvl1pPr algn="ctr" defTabSz="1097236" rtl="0">
              <a:defRPr/>
            </a:lvl1p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lvl1pPr algn="r" defTabSz="1097236" rtl="0">
              <a:defRPr/>
            </a:lvl1pPr>
          </a:lstStyle>
          <a:p>
            <a:fld id="{B6F15528-21DE-4FAA-801E-634DDDAF4B2B}"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48640" y="1445741"/>
            <a:ext cx="9875520" cy="601415"/>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lgn="l" defTabSz="1097236" rtl="0">
              <a:defRPr/>
            </a:lvl1pPr>
          </a:lstStyle>
          <a:p>
            <a:endParaRPr lang="en-US"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lvl1pPr algn="ctr" defTabSz="1097236" rtl="0">
              <a:defRPr/>
            </a:lvl1p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lvl1pPr algn="r" defTabSz="1097236" rtl="0">
              <a:defRPr/>
            </a:lvl1pPr>
          </a:lstStyle>
          <a:p>
            <a:fld id="{B6F15528-21DE-4FAA-801E-634DDDAF4B2B}"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776" y="5288282"/>
            <a:ext cx="9326880" cy="1634490"/>
          </a:xfrm>
        </p:spPr>
        <p:txBody>
          <a:bodyPr anchor="t"/>
          <a:lstStyle>
            <a:lvl1pPr algn="l">
              <a:defRPr sz="4800" b="1" cap="all"/>
            </a:lvl1pPr>
          </a:lstStyle>
          <a:p>
            <a:r>
              <a:rPr lang="en-US" smtClean="0"/>
              <a:t>Click to edit Master title style</a:t>
            </a:r>
            <a:endParaRPr lang="en-US"/>
          </a:p>
        </p:txBody>
      </p:sp>
      <p:sp>
        <p:nvSpPr>
          <p:cNvPr id="3" name="Text Placeholder 2"/>
          <p:cNvSpPr>
            <a:spLocks noGrp="1"/>
          </p:cNvSpPr>
          <p:nvPr>
            <p:ph type="body" idx="1"/>
          </p:nvPr>
        </p:nvSpPr>
        <p:spPr>
          <a:xfrm>
            <a:off x="866776" y="3488056"/>
            <a:ext cx="9326880" cy="1800224"/>
          </a:xfrm>
        </p:spPr>
        <p:txBody>
          <a:bodyPr anchor="b"/>
          <a:lstStyle>
            <a:lvl1pPr marL="0" indent="0">
              <a:buNone/>
              <a:defRPr sz="2400">
                <a:solidFill>
                  <a:schemeClr val="tx1">
                    <a:tint val="75000"/>
                  </a:schemeClr>
                </a:solidFill>
              </a:defRPr>
            </a:lvl1pPr>
            <a:lvl2pPr marL="548618" indent="0">
              <a:buNone/>
              <a:defRPr sz="2200">
                <a:solidFill>
                  <a:schemeClr val="tx1">
                    <a:tint val="75000"/>
                  </a:schemeClr>
                </a:solidFill>
              </a:defRPr>
            </a:lvl2pPr>
            <a:lvl3pPr marL="1097236" indent="0">
              <a:buNone/>
              <a:defRPr sz="1900">
                <a:solidFill>
                  <a:schemeClr val="tx1">
                    <a:tint val="75000"/>
                  </a:schemeClr>
                </a:solidFill>
              </a:defRPr>
            </a:lvl3pPr>
            <a:lvl4pPr marL="1645854" indent="0">
              <a:buNone/>
              <a:defRPr sz="1700">
                <a:solidFill>
                  <a:schemeClr val="tx1">
                    <a:tint val="75000"/>
                  </a:schemeClr>
                </a:solidFill>
              </a:defRPr>
            </a:lvl4pPr>
            <a:lvl5pPr marL="2194472" indent="0">
              <a:buNone/>
              <a:defRPr sz="1700">
                <a:solidFill>
                  <a:schemeClr val="tx1">
                    <a:tint val="75000"/>
                  </a:schemeClr>
                </a:solidFill>
              </a:defRPr>
            </a:lvl5pPr>
            <a:lvl6pPr marL="2743091" indent="0">
              <a:buNone/>
              <a:defRPr sz="1700">
                <a:solidFill>
                  <a:schemeClr val="tx1">
                    <a:tint val="75000"/>
                  </a:schemeClr>
                </a:solidFill>
              </a:defRPr>
            </a:lvl6pPr>
            <a:lvl7pPr marL="3291708" indent="0">
              <a:buNone/>
              <a:defRPr sz="1700">
                <a:solidFill>
                  <a:schemeClr val="tx1">
                    <a:tint val="75000"/>
                  </a:schemeClr>
                </a:solidFill>
              </a:defRPr>
            </a:lvl7pPr>
            <a:lvl8pPr marL="3840326" indent="0">
              <a:buNone/>
              <a:defRPr sz="1700">
                <a:solidFill>
                  <a:schemeClr val="tx1">
                    <a:tint val="75000"/>
                  </a:schemeClr>
                </a:solidFill>
              </a:defRPr>
            </a:lvl8pPr>
            <a:lvl9pPr marL="4388945" indent="0">
              <a:buNone/>
              <a:defRPr sz="1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lgn="l" defTabSz="1097236" rtl="0">
              <a:defRPr/>
            </a:lvl1pPr>
          </a:lstStyle>
          <a:p>
            <a:endParaRPr lang="en-US"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lvl1pPr algn="ctr" defTabSz="1097236" rtl="0">
              <a:defRPr/>
            </a:lvl1p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lvl1pPr algn="r" defTabSz="1097236" rtl="0">
              <a:defRPr/>
            </a:lvl1pPr>
          </a:lstStyle>
          <a:p>
            <a:fld id="{B6F15528-21DE-4FAA-801E-634DDDAF4B2B}"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48640" y="1445740"/>
            <a:ext cx="9875520" cy="601415"/>
          </a:xfrm>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lvl1pPr algn="l" defTabSz="1097236" rtl="0">
              <a:defRPr/>
            </a:lvl1pPr>
          </a:lstStyle>
          <a:p>
            <a:endParaRPr lang="en-US" dirty="0">
              <a:solidFill>
                <a:prstClr val="black">
                  <a:tint val="75000"/>
                </a:prstClr>
              </a:solidFill>
              <a:latin typeface="Calibri"/>
            </a:endParaRPr>
          </a:p>
        </p:txBody>
      </p:sp>
      <p:sp>
        <p:nvSpPr>
          <p:cNvPr id="4" name="Footer Placeholder 3"/>
          <p:cNvSpPr>
            <a:spLocks noGrp="1"/>
          </p:cNvSpPr>
          <p:nvPr>
            <p:ph type="ftr" sz="quarter" idx="11"/>
          </p:nvPr>
        </p:nvSpPr>
        <p:spPr/>
        <p:txBody>
          <a:bodyPr/>
          <a:lstStyle>
            <a:lvl1pPr algn="ctr" defTabSz="1097236" rtl="0">
              <a:defRPr/>
            </a:lvl1pPr>
          </a:lstStyle>
          <a:p>
            <a:endParaRPr lang="en-US" dirty="0">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lvl1pPr algn="r" defTabSz="1097236" rtl="0">
              <a:defRPr/>
            </a:lvl1pPr>
          </a:lstStyle>
          <a:p>
            <a:fld id="{B6F15528-21DE-4FAA-801E-634DDDAF4B2B}"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lgn="l" defTabSz="1097236" rtl="0">
              <a:defRPr/>
            </a:lvl1pPr>
          </a:lstStyle>
          <a:p>
            <a:endParaRPr lang="en-US" dirty="0">
              <a:solidFill>
                <a:prstClr val="black">
                  <a:tint val="75000"/>
                </a:prstClr>
              </a:solidFill>
              <a:latin typeface="Calibri"/>
            </a:endParaRPr>
          </a:p>
        </p:txBody>
      </p:sp>
      <p:sp>
        <p:nvSpPr>
          <p:cNvPr id="3" name="Footer Placeholder 2"/>
          <p:cNvSpPr>
            <a:spLocks noGrp="1"/>
          </p:cNvSpPr>
          <p:nvPr>
            <p:ph type="ftr" sz="quarter" idx="11"/>
          </p:nvPr>
        </p:nvSpPr>
        <p:spPr/>
        <p:txBody>
          <a:bodyPr/>
          <a:lstStyle>
            <a:lvl1pPr algn="ctr" defTabSz="1097236" rtl="0">
              <a:defRPr/>
            </a:lvl1pPr>
          </a:lstStyle>
          <a:p>
            <a:endParaRPr lang="en-US" dirty="0">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lvl1pPr algn="r" defTabSz="1097236" rtl="0">
              <a:defRPr/>
            </a:lvl1pPr>
          </a:lstStyle>
          <a:p>
            <a:fld id="{B6F15528-21DE-4FAA-801E-634DDDAF4B2B}"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8640" y="327660"/>
            <a:ext cx="3609976" cy="1394460"/>
          </a:xfrm>
        </p:spPr>
        <p:txBody>
          <a:bodyPr anchor="b"/>
          <a:lstStyle>
            <a:lvl1pPr algn="l">
              <a:defRPr sz="2400" b="1"/>
            </a:lvl1pPr>
          </a:lstStyle>
          <a:p>
            <a:r>
              <a:rPr lang="en-US" smtClean="0"/>
              <a:t>Click to edit Master title style</a:t>
            </a:r>
            <a:endParaRPr lang="en-US"/>
          </a:p>
        </p:txBody>
      </p:sp>
      <p:sp>
        <p:nvSpPr>
          <p:cNvPr id="3" name="Content Placeholder 2"/>
          <p:cNvSpPr>
            <a:spLocks noGrp="1"/>
          </p:cNvSpPr>
          <p:nvPr>
            <p:ph idx="1"/>
          </p:nvPr>
        </p:nvSpPr>
        <p:spPr>
          <a:xfrm>
            <a:off x="4290060" y="327660"/>
            <a:ext cx="6134100" cy="7023736"/>
          </a:xfrm>
        </p:spPr>
        <p:txBody>
          <a:bodyPr/>
          <a:lstStyle>
            <a:lvl1pPr>
              <a:defRPr sz="3800"/>
            </a:lvl1pPr>
            <a:lvl2pPr>
              <a:defRPr sz="3400"/>
            </a:lvl2pPr>
            <a:lvl3pPr>
              <a:defRPr sz="29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48640" y="1722120"/>
            <a:ext cx="3609976" cy="5629276"/>
          </a:xfrm>
        </p:spPr>
        <p:txBody>
          <a:bodyPr/>
          <a:lstStyle>
            <a:lvl1pPr marL="0" indent="0">
              <a:buNone/>
              <a:defRPr sz="1700"/>
            </a:lvl1pPr>
            <a:lvl2pPr marL="548618" indent="0">
              <a:buNone/>
              <a:defRPr sz="1400"/>
            </a:lvl2pPr>
            <a:lvl3pPr marL="1097236" indent="0">
              <a:buNone/>
              <a:defRPr sz="1200"/>
            </a:lvl3pPr>
            <a:lvl4pPr marL="1645854" indent="0">
              <a:buNone/>
              <a:defRPr sz="1100"/>
            </a:lvl4pPr>
            <a:lvl5pPr marL="2194472" indent="0">
              <a:buNone/>
              <a:defRPr sz="1100"/>
            </a:lvl5pPr>
            <a:lvl6pPr marL="2743091" indent="0">
              <a:buNone/>
              <a:defRPr sz="1100"/>
            </a:lvl6pPr>
            <a:lvl7pPr marL="3291708" indent="0">
              <a:buNone/>
              <a:defRPr sz="1100"/>
            </a:lvl7pPr>
            <a:lvl8pPr marL="3840326" indent="0">
              <a:buNone/>
              <a:defRPr sz="1100"/>
            </a:lvl8pPr>
            <a:lvl9pPr marL="4388945"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lgn="l" defTabSz="1097236" rtl="0">
              <a:defRPr/>
            </a:lvl1pPr>
          </a:lstStyle>
          <a:p>
            <a:endParaRPr lang="en-US" dirty="0">
              <a:solidFill>
                <a:prstClr val="black">
                  <a:tint val="75000"/>
                </a:prstClr>
              </a:solidFill>
              <a:latin typeface="Calibri"/>
            </a:endParaRPr>
          </a:p>
        </p:txBody>
      </p:sp>
      <p:sp>
        <p:nvSpPr>
          <p:cNvPr id="6" name="Footer Placeholder 5"/>
          <p:cNvSpPr>
            <a:spLocks noGrp="1"/>
          </p:cNvSpPr>
          <p:nvPr>
            <p:ph type="ftr" sz="quarter" idx="11"/>
          </p:nvPr>
        </p:nvSpPr>
        <p:spPr/>
        <p:txBody>
          <a:bodyPr/>
          <a:lstStyle>
            <a:lvl1pPr algn="ctr" defTabSz="1097236" rtl="0">
              <a:defRPr/>
            </a:lvl1pPr>
          </a:lstStyle>
          <a:p>
            <a:endParaRPr lang="en-US" dirty="0">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lvl1pPr algn="r" defTabSz="1097236" rtl="0">
              <a:defRPr/>
            </a:lvl1pPr>
          </a:lstStyle>
          <a:p>
            <a:fld id="{B6F15528-21DE-4FAA-801E-634DDDAF4B2B}"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50746" y="5760720"/>
            <a:ext cx="6583680" cy="680086"/>
          </a:xfrm>
        </p:spPr>
        <p:txBody>
          <a:bodyPr anchor="b"/>
          <a:lstStyle>
            <a:lvl1pPr algn="l">
              <a:defRPr sz="2400" b="1"/>
            </a:lvl1pPr>
          </a:lstStyle>
          <a:p>
            <a:r>
              <a:rPr lang="en-US" smtClean="0"/>
              <a:t>Click to edit Master title style</a:t>
            </a:r>
            <a:endParaRPr lang="en-US"/>
          </a:p>
        </p:txBody>
      </p:sp>
      <p:sp>
        <p:nvSpPr>
          <p:cNvPr id="3" name="Picture Placeholder 2"/>
          <p:cNvSpPr>
            <a:spLocks noGrp="1"/>
          </p:cNvSpPr>
          <p:nvPr>
            <p:ph type="pic" idx="1"/>
          </p:nvPr>
        </p:nvSpPr>
        <p:spPr>
          <a:xfrm>
            <a:off x="2150746" y="735330"/>
            <a:ext cx="6583680" cy="4937760"/>
          </a:xfrm>
        </p:spPr>
        <p:txBody>
          <a:bodyPr/>
          <a:lstStyle>
            <a:lvl1pPr marL="0" indent="0">
              <a:buNone/>
              <a:defRPr sz="3800"/>
            </a:lvl1pPr>
            <a:lvl2pPr marL="548618" indent="0">
              <a:buNone/>
              <a:defRPr sz="3400"/>
            </a:lvl2pPr>
            <a:lvl3pPr marL="1097236" indent="0">
              <a:buNone/>
              <a:defRPr sz="2900"/>
            </a:lvl3pPr>
            <a:lvl4pPr marL="1645854" indent="0">
              <a:buNone/>
              <a:defRPr sz="2400"/>
            </a:lvl4pPr>
            <a:lvl5pPr marL="2194472" indent="0">
              <a:buNone/>
              <a:defRPr sz="2400"/>
            </a:lvl5pPr>
            <a:lvl6pPr marL="2743091" indent="0">
              <a:buNone/>
              <a:defRPr sz="2400"/>
            </a:lvl6pPr>
            <a:lvl7pPr marL="3291708" indent="0">
              <a:buNone/>
              <a:defRPr sz="2400"/>
            </a:lvl7pPr>
            <a:lvl8pPr marL="3840326" indent="0">
              <a:buNone/>
              <a:defRPr sz="2400"/>
            </a:lvl8pPr>
            <a:lvl9pPr marL="4388945" indent="0">
              <a:buNone/>
              <a:defRPr sz="2400"/>
            </a:lvl9pPr>
          </a:lstStyle>
          <a:p>
            <a:endParaRPr lang="en-US"/>
          </a:p>
        </p:txBody>
      </p:sp>
      <p:sp>
        <p:nvSpPr>
          <p:cNvPr id="4" name="Text Placeholder 3"/>
          <p:cNvSpPr>
            <a:spLocks noGrp="1"/>
          </p:cNvSpPr>
          <p:nvPr>
            <p:ph type="body" sz="half" idx="2"/>
          </p:nvPr>
        </p:nvSpPr>
        <p:spPr>
          <a:xfrm>
            <a:off x="2150746" y="6440806"/>
            <a:ext cx="6583680" cy="965834"/>
          </a:xfrm>
        </p:spPr>
        <p:txBody>
          <a:bodyPr/>
          <a:lstStyle>
            <a:lvl1pPr marL="0" indent="0">
              <a:buNone/>
              <a:defRPr sz="1700"/>
            </a:lvl1pPr>
            <a:lvl2pPr marL="548618" indent="0">
              <a:buNone/>
              <a:defRPr sz="1400"/>
            </a:lvl2pPr>
            <a:lvl3pPr marL="1097236" indent="0">
              <a:buNone/>
              <a:defRPr sz="1200"/>
            </a:lvl3pPr>
            <a:lvl4pPr marL="1645854" indent="0">
              <a:buNone/>
              <a:defRPr sz="1100"/>
            </a:lvl4pPr>
            <a:lvl5pPr marL="2194472" indent="0">
              <a:buNone/>
              <a:defRPr sz="1100"/>
            </a:lvl5pPr>
            <a:lvl6pPr marL="2743091" indent="0">
              <a:buNone/>
              <a:defRPr sz="1100"/>
            </a:lvl6pPr>
            <a:lvl7pPr marL="3291708" indent="0">
              <a:buNone/>
              <a:defRPr sz="1100"/>
            </a:lvl7pPr>
            <a:lvl8pPr marL="3840326" indent="0">
              <a:buNone/>
              <a:defRPr sz="1100"/>
            </a:lvl8pPr>
            <a:lvl9pPr marL="4388945"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lgn="l" defTabSz="1097236" rtl="0">
              <a:defRPr/>
            </a:lvl1pPr>
          </a:lstStyle>
          <a:p>
            <a:endParaRPr lang="en-US" dirty="0">
              <a:solidFill>
                <a:prstClr val="black">
                  <a:tint val="75000"/>
                </a:prstClr>
              </a:solidFill>
              <a:latin typeface="Calibri"/>
            </a:endParaRPr>
          </a:p>
        </p:txBody>
      </p:sp>
      <p:sp>
        <p:nvSpPr>
          <p:cNvPr id="6" name="Footer Placeholder 5"/>
          <p:cNvSpPr>
            <a:spLocks noGrp="1"/>
          </p:cNvSpPr>
          <p:nvPr>
            <p:ph type="ftr" sz="quarter" idx="11"/>
          </p:nvPr>
        </p:nvSpPr>
        <p:spPr/>
        <p:txBody>
          <a:bodyPr/>
          <a:lstStyle>
            <a:lvl1pPr algn="ctr" defTabSz="1097236" rtl="0">
              <a:defRPr/>
            </a:lvl1pPr>
          </a:lstStyle>
          <a:p>
            <a:endParaRPr lang="en-US" dirty="0">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lvl1pPr algn="r" defTabSz="1097236" rtl="0">
              <a:defRPr/>
            </a:lvl1pPr>
          </a:lstStyle>
          <a:p>
            <a:fld id="{B6F15528-21DE-4FAA-801E-634DDDAF4B2B}"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lgn="l" defTabSz="1097236" rtl="0">
              <a:defRPr/>
            </a:lvl1pPr>
          </a:lstStyle>
          <a:p>
            <a:endParaRPr lang="en-US"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lvl1pPr algn="ctr" defTabSz="1097236" rtl="0">
              <a:defRPr/>
            </a:lvl1p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lvl1pPr algn="r" defTabSz="1097236" rtl="0">
              <a:defRPr/>
            </a:lvl1pPr>
          </a:lstStyle>
          <a:p>
            <a:fld id="{B6F15528-21DE-4FAA-801E-634DDDAF4B2B}"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8640" y="1346887"/>
            <a:ext cx="9875520" cy="601415"/>
          </a:xfrm>
          <a:prstGeom prst="rect">
            <a:avLst/>
          </a:prstGeom>
        </p:spPr>
        <p:txBody>
          <a:bodyPr vert="horz" lIns="109723" tIns="54862" rIns="109723" bIns="54862"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48640" y="2384854"/>
            <a:ext cx="9875520" cy="4966542"/>
          </a:xfrm>
          <a:prstGeom prst="rect">
            <a:avLst/>
          </a:prstGeom>
        </p:spPr>
        <p:txBody>
          <a:bodyPr vert="horz" lIns="109723" tIns="54862" rIns="109723" bIns="54862"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548640" y="7627622"/>
            <a:ext cx="2560320" cy="438150"/>
          </a:xfrm>
          <a:prstGeom prst="rect">
            <a:avLst/>
          </a:prstGeom>
        </p:spPr>
        <p:txBody>
          <a:bodyPr vert="horz" lIns="109723" tIns="54862" rIns="109723" bIns="54862" rtlCol="0" anchor="ctr"/>
          <a:lstStyle>
            <a:lvl1pPr algn="l" defTabSz="1097236" rtl="0">
              <a:defRPr sz="1400">
                <a:solidFill>
                  <a:schemeClr val="tx1">
                    <a:tint val="75000"/>
                  </a:schemeClr>
                </a:solidFill>
              </a:defRPr>
            </a:lvl1pPr>
          </a:lstStyle>
          <a:p>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749040" y="7627622"/>
            <a:ext cx="3474720" cy="438150"/>
          </a:xfrm>
          <a:prstGeom prst="rect">
            <a:avLst/>
          </a:prstGeom>
        </p:spPr>
        <p:txBody>
          <a:bodyPr vert="horz" lIns="109723" tIns="54862" rIns="109723" bIns="54862" rtlCol="0" anchor="ctr"/>
          <a:lstStyle>
            <a:lvl1pPr algn="ctr" defTabSz="1097236" rtl="0">
              <a:defRPr sz="1400">
                <a:solidFill>
                  <a:schemeClr val="tx1">
                    <a:tint val="75000"/>
                  </a:schemeClr>
                </a:solidFill>
              </a:defRPr>
            </a:lvl1p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7863840" y="7627622"/>
            <a:ext cx="2560320" cy="438150"/>
          </a:xfrm>
          <a:prstGeom prst="rect">
            <a:avLst/>
          </a:prstGeom>
        </p:spPr>
        <p:txBody>
          <a:bodyPr vert="horz" lIns="109723" tIns="54862" rIns="109723" bIns="54862" rtlCol="0" anchor="ctr"/>
          <a:lstStyle>
            <a:lvl1pPr algn="r" defTabSz="1097236" rtl="0">
              <a:defRPr sz="1400">
                <a:solidFill>
                  <a:schemeClr val="tx1">
                    <a:tint val="75000"/>
                  </a:schemeClr>
                </a:solidFill>
              </a:defRPr>
            </a:lvl1pPr>
          </a:lstStyle>
          <a:p>
            <a:fld id="{B6F15528-21DE-4FAA-801E-634DDDAF4B2B}"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690" r:id="rId1"/>
    <p:sldLayoutId id="2147483677" r:id="rId2"/>
    <p:sldLayoutId id="2147483678" r:id="rId3"/>
    <p:sldLayoutId id="2147483679" r:id="rId4"/>
    <p:sldLayoutId id="2147483682" r:id="rId5"/>
    <p:sldLayoutId id="2147483683" r:id="rId6"/>
    <p:sldLayoutId id="2147483684" r:id="rId7"/>
    <p:sldLayoutId id="2147483685" r:id="rId8"/>
    <p:sldLayoutId id="2147483686" r:id="rId9"/>
    <p:sldLayoutId id="2147483687" r:id="rId10"/>
    <p:sldLayoutId id="2147483694" r:id="rId11"/>
  </p:sldLayoutIdLst>
  <p:hf hdr="0" ftr="0" dt="0"/>
  <p:txStyles>
    <p:titleStyle>
      <a:lvl1pPr algn="ctr" defTabSz="1097236" rtl="0" eaLnBrk="1" latinLnBrk="0" hangingPunct="1">
        <a:spcBef>
          <a:spcPct val="0"/>
        </a:spcBef>
        <a:buNone/>
        <a:defRPr sz="5300" kern="1200">
          <a:solidFill>
            <a:schemeClr val="tx1"/>
          </a:solidFill>
          <a:latin typeface="+mj-lt"/>
          <a:ea typeface="+mj-ea"/>
          <a:cs typeface="+mj-cs"/>
        </a:defRPr>
      </a:lvl1pPr>
    </p:titleStyle>
    <p:bodyStyle>
      <a:lvl1pPr marL="411463" indent="-411463" algn="l" defTabSz="1097236" rtl="0" eaLnBrk="1" latinLnBrk="0" hangingPunct="1">
        <a:spcBef>
          <a:spcPct val="20000"/>
        </a:spcBef>
        <a:buFont typeface="Arial" pitchFamily="34" charset="0"/>
        <a:buChar char="•"/>
        <a:defRPr sz="3800" kern="1200">
          <a:solidFill>
            <a:schemeClr val="tx1"/>
          </a:solidFill>
          <a:latin typeface="+mn-lt"/>
          <a:ea typeface="+mn-ea"/>
          <a:cs typeface="+mn-cs"/>
        </a:defRPr>
      </a:lvl1pPr>
      <a:lvl2pPr marL="891504" indent="-342887" algn="l" defTabSz="1097236" rtl="0" eaLnBrk="1" latinLnBrk="0" hangingPunct="1">
        <a:spcBef>
          <a:spcPct val="20000"/>
        </a:spcBef>
        <a:buFont typeface="Arial" pitchFamily="34" charset="0"/>
        <a:buChar char="–"/>
        <a:defRPr sz="3400" kern="1200">
          <a:solidFill>
            <a:schemeClr val="tx1"/>
          </a:solidFill>
          <a:latin typeface="+mn-lt"/>
          <a:ea typeface="+mn-ea"/>
          <a:cs typeface="+mn-cs"/>
        </a:defRPr>
      </a:lvl2pPr>
      <a:lvl3pPr marL="1371545" indent="-274309" algn="l" defTabSz="1097236" rtl="0" eaLnBrk="1" latinLnBrk="0" hangingPunct="1">
        <a:spcBef>
          <a:spcPct val="20000"/>
        </a:spcBef>
        <a:buFont typeface="Arial" pitchFamily="34" charset="0"/>
        <a:buChar char="•"/>
        <a:defRPr sz="2900" kern="1200">
          <a:solidFill>
            <a:schemeClr val="tx1"/>
          </a:solidFill>
          <a:latin typeface="+mn-lt"/>
          <a:ea typeface="+mn-ea"/>
          <a:cs typeface="+mn-cs"/>
        </a:defRPr>
      </a:lvl3pPr>
      <a:lvl4pPr marL="1920163" indent="-274309" algn="l" defTabSz="1097236"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468782" indent="-274309" algn="l" defTabSz="1097236"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3017399" indent="-274309" algn="l" defTabSz="1097236"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66017" indent="-274309" algn="l" defTabSz="1097236"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114636" indent="-274309" algn="l" defTabSz="1097236"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63254" indent="-274309" algn="l" defTabSz="1097236"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en-US"/>
      </a:defPPr>
      <a:lvl1pPr marL="0" algn="l" defTabSz="1097236" rtl="0" eaLnBrk="1" latinLnBrk="0" hangingPunct="1">
        <a:defRPr sz="2200" kern="1200">
          <a:solidFill>
            <a:schemeClr val="tx1"/>
          </a:solidFill>
          <a:latin typeface="+mn-lt"/>
          <a:ea typeface="+mn-ea"/>
          <a:cs typeface="+mn-cs"/>
        </a:defRPr>
      </a:lvl1pPr>
      <a:lvl2pPr marL="548618" algn="l" defTabSz="1097236" rtl="0" eaLnBrk="1" latinLnBrk="0" hangingPunct="1">
        <a:defRPr sz="2200" kern="1200">
          <a:solidFill>
            <a:schemeClr val="tx1"/>
          </a:solidFill>
          <a:latin typeface="+mn-lt"/>
          <a:ea typeface="+mn-ea"/>
          <a:cs typeface="+mn-cs"/>
        </a:defRPr>
      </a:lvl2pPr>
      <a:lvl3pPr marL="1097236" algn="l" defTabSz="1097236" rtl="0" eaLnBrk="1" latinLnBrk="0" hangingPunct="1">
        <a:defRPr sz="2200" kern="1200">
          <a:solidFill>
            <a:schemeClr val="tx1"/>
          </a:solidFill>
          <a:latin typeface="+mn-lt"/>
          <a:ea typeface="+mn-ea"/>
          <a:cs typeface="+mn-cs"/>
        </a:defRPr>
      </a:lvl3pPr>
      <a:lvl4pPr marL="1645854" algn="l" defTabSz="1097236" rtl="0" eaLnBrk="1" latinLnBrk="0" hangingPunct="1">
        <a:defRPr sz="2200" kern="1200">
          <a:solidFill>
            <a:schemeClr val="tx1"/>
          </a:solidFill>
          <a:latin typeface="+mn-lt"/>
          <a:ea typeface="+mn-ea"/>
          <a:cs typeface="+mn-cs"/>
        </a:defRPr>
      </a:lvl4pPr>
      <a:lvl5pPr marL="2194472" algn="l" defTabSz="1097236" rtl="0" eaLnBrk="1" latinLnBrk="0" hangingPunct="1">
        <a:defRPr sz="2200" kern="1200">
          <a:solidFill>
            <a:schemeClr val="tx1"/>
          </a:solidFill>
          <a:latin typeface="+mn-lt"/>
          <a:ea typeface="+mn-ea"/>
          <a:cs typeface="+mn-cs"/>
        </a:defRPr>
      </a:lvl5pPr>
      <a:lvl6pPr marL="2743091" algn="l" defTabSz="1097236" rtl="0" eaLnBrk="1" latinLnBrk="0" hangingPunct="1">
        <a:defRPr sz="2200" kern="1200">
          <a:solidFill>
            <a:schemeClr val="tx1"/>
          </a:solidFill>
          <a:latin typeface="+mn-lt"/>
          <a:ea typeface="+mn-ea"/>
          <a:cs typeface="+mn-cs"/>
        </a:defRPr>
      </a:lvl6pPr>
      <a:lvl7pPr marL="3291708" algn="l" defTabSz="1097236" rtl="0" eaLnBrk="1" latinLnBrk="0" hangingPunct="1">
        <a:defRPr sz="2200" kern="1200">
          <a:solidFill>
            <a:schemeClr val="tx1"/>
          </a:solidFill>
          <a:latin typeface="+mn-lt"/>
          <a:ea typeface="+mn-ea"/>
          <a:cs typeface="+mn-cs"/>
        </a:defRPr>
      </a:lvl7pPr>
      <a:lvl8pPr marL="3840326" algn="l" defTabSz="1097236" rtl="0" eaLnBrk="1" latinLnBrk="0" hangingPunct="1">
        <a:defRPr sz="2200" kern="1200">
          <a:solidFill>
            <a:schemeClr val="tx1"/>
          </a:solidFill>
          <a:latin typeface="+mn-lt"/>
          <a:ea typeface="+mn-ea"/>
          <a:cs typeface="+mn-cs"/>
        </a:defRPr>
      </a:lvl8pPr>
      <a:lvl9pPr marL="4388945" algn="l" defTabSz="1097236"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32.emf"/><Relationship Id="rId13" Type="http://schemas.openxmlformats.org/officeDocument/2006/relationships/image" Target="../media/image37.emf"/><Relationship Id="rId3" Type="http://schemas.openxmlformats.org/officeDocument/2006/relationships/image" Target="../media/image13.emf"/><Relationship Id="rId7" Type="http://schemas.openxmlformats.org/officeDocument/2006/relationships/image" Target="../media/image31.emf"/><Relationship Id="rId12" Type="http://schemas.openxmlformats.org/officeDocument/2006/relationships/image" Target="../media/image36.emf"/><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30.emf"/><Relationship Id="rId11" Type="http://schemas.openxmlformats.org/officeDocument/2006/relationships/image" Target="../media/image35.emf"/><Relationship Id="rId5" Type="http://schemas.openxmlformats.org/officeDocument/2006/relationships/image" Target="../media/image29.emf"/><Relationship Id="rId10" Type="http://schemas.openxmlformats.org/officeDocument/2006/relationships/image" Target="../media/image34.emf"/><Relationship Id="rId4" Type="http://schemas.openxmlformats.org/officeDocument/2006/relationships/image" Target="../media/image28.emf"/><Relationship Id="rId9" Type="http://schemas.openxmlformats.org/officeDocument/2006/relationships/image" Target="../media/image33.emf"/></Relationships>
</file>

<file path=ppt/slides/_rels/slide11.xml.rels><?xml version="1.0" encoding="UTF-8" standalone="yes"?>
<Relationships xmlns="http://schemas.openxmlformats.org/package/2006/relationships"><Relationship Id="rId3" Type="http://schemas.openxmlformats.org/officeDocument/2006/relationships/image" Target="../media/image39.emf"/><Relationship Id="rId2" Type="http://schemas.openxmlformats.org/officeDocument/2006/relationships/image" Target="../media/image38.emf"/><Relationship Id="rId1" Type="http://schemas.openxmlformats.org/officeDocument/2006/relationships/slideLayout" Target="../slideLayouts/slideLayout1.xml"/><Relationship Id="rId5" Type="http://schemas.openxmlformats.org/officeDocument/2006/relationships/image" Target="../media/image41.emf"/><Relationship Id="rId4" Type="http://schemas.openxmlformats.org/officeDocument/2006/relationships/image" Target="../media/image40.emf"/></Relationships>
</file>

<file path=ppt/slides/_rels/slide12.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image" Target="../media/image42.jpeg"/><Relationship Id="rId1" Type="http://schemas.openxmlformats.org/officeDocument/2006/relationships/slideLayout" Target="../slideLayouts/slideLayout1.xml"/><Relationship Id="rId6" Type="http://schemas.openxmlformats.org/officeDocument/2006/relationships/image" Target="../media/image46.emf"/><Relationship Id="rId5" Type="http://schemas.openxmlformats.org/officeDocument/2006/relationships/image" Target="../media/image45.emf"/><Relationship Id="rId4" Type="http://schemas.openxmlformats.org/officeDocument/2006/relationships/image" Target="../media/image44.jpeg"/></Relationships>
</file>

<file path=ppt/slides/_rels/slide13.xml.rels><?xml version="1.0" encoding="UTF-8" standalone="yes"?>
<Relationships xmlns="http://schemas.openxmlformats.org/package/2006/relationships"><Relationship Id="rId3" Type="http://schemas.openxmlformats.org/officeDocument/2006/relationships/image" Target="../media/image48.jpeg"/><Relationship Id="rId2" Type="http://schemas.openxmlformats.org/officeDocument/2006/relationships/image" Target="../media/image47.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mailto:yuzheng@microsoft.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5.wmf"/><Relationship Id="rId7" Type="http://schemas.openxmlformats.org/officeDocument/2006/relationships/image" Target="../media/image9.wmf"/><Relationship Id="rId2"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wmf"/><Relationship Id="rId10" Type="http://schemas.openxmlformats.org/officeDocument/2006/relationships/image" Target="../media/image12.wmf"/><Relationship Id="rId4" Type="http://schemas.openxmlformats.org/officeDocument/2006/relationships/image" Target="../media/image6.wmf"/><Relationship Id="rId9" Type="http://schemas.openxmlformats.org/officeDocument/2006/relationships/image" Target="../media/image11.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6.emf"/><Relationship Id="rId5" Type="http://schemas.openxmlformats.org/officeDocument/2006/relationships/image" Target="../media/image15.wmf"/><Relationship Id="rId4" Type="http://schemas.openxmlformats.org/officeDocument/2006/relationships/image" Target="../media/image14.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25.emf"/><Relationship Id="rId3" Type="http://schemas.openxmlformats.org/officeDocument/2006/relationships/image" Target="../media/image20.emf"/><Relationship Id="rId7" Type="http://schemas.openxmlformats.org/officeDocument/2006/relationships/image" Target="../media/image24.emf"/><Relationship Id="rId2" Type="http://schemas.openxmlformats.org/officeDocument/2006/relationships/image" Target="../media/image19.emf"/><Relationship Id="rId1" Type="http://schemas.openxmlformats.org/officeDocument/2006/relationships/slideLayout" Target="../slideLayouts/slideLayout3.xml"/><Relationship Id="rId6" Type="http://schemas.openxmlformats.org/officeDocument/2006/relationships/image" Target="../media/image23.emf"/><Relationship Id="rId5" Type="http://schemas.openxmlformats.org/officeDocument/2006/relationships/image" Target="../media/image22.emf"/><Relationship Id="rId4" Type="http://schemas.openxmlformats.org/officeDocument/2006/relationships/image" Target="../media/image21.emf"/><Relationship Id="rId9" Type="http://schemas.openxmlformats.org/officeDocument/2006/relationships/image" Target="../media/image26.emf"/></Relationships>
</file>

<file path=ppt/slides/_rels/slide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6" name="Rectangle 64"/>
          <p:cNvSpPr>
            <a:spLocks noGrp="1" noChangeArrowheads="1"/>
          </p:cNvSpPr>
          <p:nvPr>
            <p:ph type="ctrTitle"/>
          </p:nvPr>
        </p:nvSpPr>
        <p:spPr>
          <a:xfrm>
            <a:off x="631537" y="3062514"/>
            <a:ext cx="9791698" cy="1938976"/>
          </a:xfrm>
        </p:spPr>
        <p:txBody>
          <a:bodyPr>
            <a:noAutofit/>
          </a:bodyPr>
          <a:lstStyle/>
          <a:p>
            <a:pPr algn="ctr"/>
            <a:r>
              <a:rPr lang="en-US" sz="3200" b="1" dirty="0" smtClean="0">
                <a:latin typeface="Times New Roman" pitchFamily="18" charset="0"/>
                <a:cs typeface="Times New Roman" pitchFamily="18" charset="0"/>
              </a:rPr>
              <a:t>Learning Location Correlation From GPS Trajectories</a:t>
            </a:r>
            <a:endParaRPr lang="en-US" sz="4400" b="1" dirty="0">
              <a:latin typeface="Times New Roman" pitchFamily="18" charset="0"/>
              <a:cs typeface="Times New Roman" pitchFamily="18" charset="0"/>
            </a:endParaRPr>
          </a:p>
        </p:txBody>
      </p:sp>
      <p:sp>
        <p:nvSpPr>
          <p:cNvPr id="3137" name="Rectangle 65"/>
          <p:cNvSpPr>
            <a:spLocks noGrp="1" noChangeArrowheads="1"/>
          </p:cNvSpPr>
          <p:nvPr>
            <p:ph type="subTitle" idx="1"/>
          </p:nvPr>
        </p:nvSpPr>
        <p:spPr>
          <a:xfrm>
            <a:off x="873128" y="5248276"/>
            <a:ext cx="9324973" cy="1703543"/>
          </a:xfrm>
        </p:spPr>
        <p:txBody>
          <a:bodyPr>
            <a:noAutofit/>
          </a:bodyPr>
          <a:lstStyle/>
          <a:p>
            <a:pPr algn="ctr"/>
            <a:r>
              <a:rPr lang="en-US" sz="2400" dirty="0" smtClean="0">
                <a:latin typeface="Times New Roman" pitchFamily="18" charset="0"/>
                <a:cs typeface="Times New Roman" pitchFamily="18" charset="0"/>
              </a:rPr>
              <a:t>Yu Zheng</a:t>
            </a:r>
          </a:p>
          <a:p>
            <a:pPr algn="ctr"/>
            <a:r>
              <a:rPr lang="en-US" sz="2400" dirty="0" smtClean="0">
                <a:latin typeface="Times New Roman" pitchFamily="18" charset="0"/>
                <a:cs typeface="Times New Roman" pitchFamily="18" charset="0"/>
              </a:rPr>
              <a:t>Microsoft Research Asia</a:t>
            </a:r>
          </a:p>
          <a:p>
            <a:pPr algn="ctr"/>
            <a:r>
              <a:rPr lang="en-US" sz="2400" dirty="0" smtClean="0">
                <a:latin typeface="Times New Roman" pitchFamily="18" charset="0"/>
                <a:cs typeface="Times New Roman" pitchFamily="18" charset="0"/>
              </a:rPr>
              <a:t>March 16, 2010</a:t>
            </a:r>
            <a:endParaRPr lang="en-US" sz="24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altLang="zh-CN" dirty="0" smtClean="0"/>
              <a:t>Solution </a:t>
            </a:r>
            <a:r>
              <a:rPr lang="en-US" altLang="zh-CN" dirty="0" smtClean="0"/>
              <a:t>–</a:t>
            </a:r>
            <a:r>
              <a:rPr altLang="zh-CN" dirty="0" smtClean="0"/>
              <a:t> </a:t>
            </a:r>
            <a:r>
              <a:rPr altLang="zh-CN" sz="4000" dirty="0" smtClean="0"/>
              <a:t>3.</a:t>
            </a:r>
            <a:r>
              <a:rPr altLang="zh-CN" dirty="0" smtClean="0"/>
              <a:t> </a:t>
            </a:r>
            <a:r>
              <a:rPr altLang="zh-CN" sz="4000" dirty="0" smtClean="0"/>
              <a:t>Mining the location correlation</a:t>
            </a:r>
            <a:endParaRPr lang="zh-CN" altLang="en-US" dirty="0"/>
          </a:p>
        </p:txBody>
      </p:sp>
      <p:sp>
        <p:nvSpPr>
          <p:cNvPr id="6" name="Text Placeholder 5"/>
          <p:cNvSpPr>
            <a:spLocks noGrp="1"/>
          </p:cNvSpPr>
          <p:nvPr>
            <p:ph type="body" idx="1"/>
          </p:nvPr>
        </p:nvSpPr>
        <p:spPr/>
        <p:txBody>
          <a:bodyPr>
            <a:normAutofit/>
          </a:bodyPr>
          <a:lstStyle/>
          <a:p>
            <a:r>
              <a:rPr lang="en-US" altLang="zh-CN" sz="2800" dirty="0" smtClean="0"/>
              <a:t>The correlation between locations can be represented by the sum of the experiences of the users taking this sequence</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latin typeface="Calibri"/>
              </a:rPr>
              <a:pPr/>
              <a:t>10</a:t>
            </a:fld>
            <a:endParaRPr lang="en-US" dirty="0">
              <a:solidFill>
                <a:prstClr val="black">
                  <a:tint val="75000"/>
                </a:prstClr>
              </a:solidFill>
              <a:latin typeface="Calibri"/>
            </a:endParaRPr>
          </a:p>
        </p:txBody>
      </p:sp>
      <p:pic>
        <p:nvPicPr>
          <p:cNvPr id="24" name="Picture 23"/>
          <p:cNvPicPr/>
          <p:nvPr/>
        </p:nvPicPr>
        <p:blipFill>
          <a:blip r:embed="rId3" cstate="print"/>
          <a:srcRect/>
          <a:stretch>
            <a:fillRect/>
          </a:stretch>
        </p:blipFill>
        <p:spPr bwMode="auto">
          <a:xfrm>
            <a:off x="1634819" y="4323627"/>
            <a:ext cx="5749636" cy="1661556"/>
          </a:xfrm>
          <a:prstGeom prst="rect">
            <a:avLst/>
          </a:prstGeom>
          <a:noFill/>
          <a:ln w="9525">
            <a:noFill/>
            <a:miter lim="800000"/>
            <a:headEnd/>
            <a:tailEnd/>
          </a:ln>
        </p:spPr>
      </p:pic>
      <p:pic>
        <p:nvPicPr>
          <p:cNvPr id="17412" name="Picture 4"/>
          <p:cNvPicPr>
            <a:picLocks noChangeAspect="1" noChangeArrowheads="1"/>
          </p:cNvPicPr>
          <p:nvPr/>
        </p:nvPicPr>
        <p:blipFill>
          <a:blip r:embed="rId4" cstate="print"/>
          <a:srcRect l="43769" r="43509" b="15316"/>
          <a:stretch>
            <a:fillRect/>
          </a:stretch>
        </p:blipFill>
        <p:spPr bwMode="auto">
          <a:xfrm>
            <a:off x="1316148" y="6239481"/>
            <a:ext cx="1870362" cy="359080"/>
          </a:xfrm>
          <a:prstGeom prst="rect">
            <a:avLst/>
          </a:prstGeom>
          <a:noFill/>
          <a:ln w="9525">
            <a:noFill/>
            <a:miter lim="800000"/>
            <a:headEnd/>
            <a:tailEnd/>
          </a:ln>
          <a:effectLst/>
        </p:spPr>
      </p:pic>
      <p:pic>
        <p:nvPicPr>
          <p:cNvPr id="17413" name="Picture 5"/>
          <p:cNvPicPr>
            <a:picLocks noChangeAspect="1" noChangeArrowheads="1"/>
          </p:cNvPicPr>
          <p:nvPr/>
        </p:nvPicPr>
        <p:blipFill>
          <a:blip r:embed="rId5" cstate="print"/>
          <a:srcRect l="44222" t="-1235" r="43495" b="10472"/>
          <a:stretch>
            <a:fillRect/>
          </a:stretch>
        </p:blipFill>
        <p:spPr bwMode="auto">
          <a:xfrm>
            <a:off x="3380485" y="6248425"/>
            <a:ext cx="1745671" cy="372028"/>
          </a:xfrm>
          <a:prstGeom prst="rect">
            <a:avLst/>
          </a:prstGeom>
          <a:noFill/>
          <a:ln w="9525">
            <a:noFill/>
            <a:miter lim="800000"/>
            <a:headEnd/>
            <a:tailEnd/>
          </a:ln>
          <a:effectLst/>
        </p:spPr>
      </p:pic>
      <p:pic>
        <p:nvPicPr>
          <p:cNvPr id="17414" name="Picture 6"/>
          <p:cNvPicPr>
            <a:picLocks noChangeAspect="1" noChangeArrowheads="1"/>
          </p:cNvPicPr>
          <p:nvPr/>
        </p:nvPicPr>
        <p:blipFill>
          <a:blip r:embed="rId6" cstate="print"/>
          <a:srcRect l="39757" r="38054" b="13307"/>
          <a:stretch>
            <a:fillRect/>
          </a:stretch>
        </p:blipFill>
        <p:spPr bwMode="auto">
          <a:xfrm>
            <a:off x="3422074" y="3580419"/>
            <a:ext cx="3061854" cy="600803"/>
          </a:xfrm>
          <a:prstGeom prst="rect">
            <a:avLst/>
          </a:prstGeom>
          <a:noFill/>
          <a:ln w="9525">
            <a:noFill/>
            <a:miter lim="800000"/>
            <a:headEnd/>
            <a:tailEnd/>
          </a:ln>
          <a:effectLst/>
        </p:spPr>
      </p:pic>
      <p:sp>
        <p:nvSpPr>
          <p:cNvPr id="30" name="Rectangle 29"/>
          <p:cNvSpPr/>
          <p:nvPr/>
        </p:nvSpPr>
        <p:spPr>
          <a:xfrm>
            <a:off x="346284" y="6153154"/>
            <a:ext cx="900568" cy="400110"/>
          </a:xfrm>
          <a:prstGeom prst="rect">
            <a:avLst/>
          </a:prstGeom>
        </p:spPr>
        <p:txBody>
          <a:bodyPr wrap="square">
            <a:spAutoFit/>
          </a:bodyPr>
          <a:lstStyle/>
          <a:p>
            <a:r>
              <a:rPr lang="en-US" altLang="zh-CN" sz="2000" dirty="0" smtClean="0">
                <a:solidFill>
                  <a:schemeClr val="tx1"/>
                </a:solidFill>
              </a:rPr>
              <a:t>Trip 1:</a:t>
            </a:r>
          </a:p>
        </p:txBody>
      </p:sp>
      <p:pic>
        <p:nvPicPr>
          <p:cNvPr id="17415" name="Picture 7"/>
          <p:cNvPicPr>
            <a:picLocks noChangeAspect="1" noChangeArrowheads="1"/>
          </p:cNvPicPr>
          <p:nvPr/>
        </p:nvPicPr>
        <p:blipFill>
          <a:blip r:embed="rId7" cstate="print"/>
          <a:srcRect l="43057" t="5040" r="42622" b="4522"/>
          <a:stretch>
            <a:fillRect/>
          </a:stretch>
        </p:blipFill>
        <p:spPr bwMode="auto">
          <a:xfrm>
            <a:off x="5354726" y="6151418"/>
            <a:ext cx="2057400" cy="623455"/>
          </a:xfrm>
          <a:prstGeom prst="rect">
            <a:avLst/>
          </a:prstGeom>
          <a:noFill/>
          <a:ln w="9525">
            <a:noFill/>
            <a:miter lim="800000"/>
            <a:headEnd/>
            <a:tailEnd/>
          </a:ln>
          <a:effectLst/>
        </p:spPr>
      </p:pic>
      <p:pic>
        <p:nvPicPr>
          <p:cNvPr id="17416" name="Picture 8"/>
          <p:cNvPicPr>
            <a:picLocks noChangeAspect="1" noChangeArrowheads="1"/>
          </p:cNvPicPr>
          <p:nvPr/>
        </p:nvPicPr>
        <p:blipFill>
          <a:blip r:embed="rId8" cstate="print"/>
          <a:srcRect l="43925" t="-10187" r="43273" b="4858"/>
          <a:stretch>
            <a:fillRect/>
          </a:stretch>
        </p:blipFill>
        <p:spPr bwMode="auto">
          <a:xfrm>
            <a:off x="1330010" y="6733311"/>
            <a:ext cx="1751605" cy="415636"/>
          </a:xfrm>
          <a:prstGeom prst="rect">
            <a:avLst/>
          </a:prstGeom>
          <a:noFill/>
          <a:ln w="9525">
            <a:noFill/>
            <a:miter lim="800000"/>
            <a:headEnd/>
            <a:tailEnd/>
          </a:ln>
          <a:effectLst/>
        </p:spPr>
      </p:pic>
      <p:pic>
        <p:nvPicPr>
          <p:cNvPr id="17417" name="Picture 9"/>
          <p:cNvPicPr>
            <a:picLocks noChangeAspect="1" noChangeArrowheads="1"/>
          </p:cNvPicPr>
          <p:nvPr/>
        </p:nvPicPr>
        <p:blipFill>
          <a:blip r:embed="rId9" cstate="print"/>
          <a:srcRect l="43708" t="-17711" r="43056" b="12382"/>
          <a:stretch>
            <a:fillRect/>
          </a:stretch>
        </p:blipFill>
        <p:spPr bwMode="auto">
          <a:xfrm>
            <a:off x="3297357" y="6719456"/>
            <a:ext cx="1939636" cy="445164"/>
          </a:xfrm>
          <a:prstGeom prst="rect">
            <a:avLst/>
          </a:prstGeom>
          <a:noFill/>
          <a:ln w="9525">
            <a:noFill/>
            <a:miter lim="800000"/>
            <a:headEnd/>
            <a:tailEnd/>
          </a:ln>
          <a:effectLst/>
        </p:spPr>
      </p:pic>
      <p:pic>
        <p:nvPicPr>
          <p:cNvPr id="17418" name="Picture 10"/>
          <p:cNvPicPr>
            <a:picLocks noChangeAspect="1" noChangeArrowheads="1"/>
          </p:cNvPicPr>
          <p:nvPr/>
        </p:nvPicPr>
        <p:blipFill>
          <a:blip r:embed="rId10" cstate="print"/>
          <a:srcRect l="42623" t="516" r="41754" b="13568"/>
          <a:stretch>
            <a:fillRect/>
          </a:stretch>
        </p:blipFill>
        <p:spPr bwMode="auto">
          <a:xfrm>
            <a:off x="5292409" y="6691742"/>
            <a:ext cx="2100060" cy="554182"/>
          </a:xfrm>
          <a:prstGeom prst="rect">
            <a:avLst/>
          </a:prstGeom>
          <a:noFill/>
          <a:ln w="9525">
            <a:noFill/>
            <a:miter lim="800000"/>
            <a:headEnd/>
            <a:tailEnd/>
          </a:ln>
          <a:effectLst/>
        </p:spPr>
      </p:pic>
      <p:pic>
        <p:nvPicPr>
          <p:cNvPr id="17419" name="Picture 11"/>
          <p:cNvPicPr>
            <a:picLocks noChangeAspect="1" noChangeArrowheads="1"/>
          </p:cNvPicPr>
          <p:nvPr/>
        </p:nvPicPr>
        <p:blipFill>
          <a:blip r:embed="rId11" cstate="print"/>
          <a:srcRect l="30254" t="-4004" r="57264" b="9043"/>
          <a:stretch>
            <a:fillRect/>
          </a:stretch>
        </p:blipFill>
        <p:spPr bwMode="auto">
          <a:xfrm>
            <a:off x="1260736" y="7121239"/>
            <a:ext cx="1745673" cy="637309"/>
          </a:xfrm>
          <a:prstGeom prst="rect">
            <a:avLst/>
          </a:prstGeom>
          <a:noFill/>
          <a:ln w="9525">
            <a:noFill/>
            <a:miter lim="800000"/>
            <a:headEnd/>
            <a:tailEnd/>
          </a:ln>
          <a:effectLst/>
        </p:spPr>
      </p:pic>
      <p:pic>
        <p:nvPicPr>
          <p:cNvPr id="37" name="Picture 11"/>
          <p:cNvPicPr>
            <a:picLocks noChangeAspect="1" noChangeArrowheads="1"/>
          </p:cNvPicPr>
          <p:nvPr/>
        </p:nvPicPr>
        <p:blipFill>
          <a:blip r:embed="rId11" cstate="print"/>
          <a:srcRect l="43033" t="-4004" r="45079" b="9043"/>
          <a:stretch>
            <a:fillRect/>
          </a:stretch>
        </p:blipFill>
        <p:spPr bwMode="auto">
          <a:xfrm>
            <a:off x="3366631" y="7135094"/>
            <a:ext cx="1662545" cy="637309"/>
          </a:xfrm>
          <a:prstGeom prst="rect">
            <a:avLst/>
          </a:prstGeom>
          <a:noFill/>
          <a:ln w="9525">
            <a:noFill/>
            <a:miter lim="800000"/>
            <a:headEnd/>
            <a:tailEnd/>
          </a:ln>
          <a:effectLst/>
        </p:spPr>
      </p:pic>
      <p:pic>
        <p:nvPicPr>
          <p:cNvPr id="38" name="Picture 11"/>
          <p:cNvPicPr>
            <a:picLocks noChangeAspect="1" noChangeArrowheads="1"/>
          </p:cNvPicPr>
          <p:nvPr/>
        </p:nvPicPr>
        <p:blipFill>
          <a:blip r:embed="rId11" cstate="print"/>
          <a:srcRect l="55218" t="-4004" r="29923" b="9043"/>
          <a:stretch>
            <a:fillRect/>
          </a:stretch>
        </p:blipFill>
        <p:spPr bwMode="auto">
          <a:xfrm>
            <a:off x="5361684" y="7176658"/>
            <a:ext cx="2078181" cy="637309"/>
          </a:xfrm>
          <a:prstGeom prst="rect">
            <a:avLst/>
          </a:prstGeom>
          <a:noFill/>
          <a:ln w="9525">
            <a:noFill/>
            <a:miter lim="800000"/>
            <a:headEnd/>
            <a:tailEnd/>
          </a:ln>
          <a:effectLst/>
        </p:spPr>
      </p:pic>
      <p:sp>
        <p:nvSpPr>
          <p:cNvPr id="39" name="Rectangle 38"/>
          <p:cNvSpPr/>
          <p:nvPr/>
        </p:nvSpPr>
        <p:spPr>
          <a:xfrm>
            <a:off x="332426" y="6721192"/>
            <a:ext cx="900568" cy="400110"/>
          </a:xfrm>
          <a:prstGeom prst="rect">
            <a:avLst/>
          </a:prstGeom>
        </p:spPr>
        <p:txBody>
          <a:bodyPr wrap="square">
            <a:spAutoFit/>
          </a:bodyPr>
          <a:lstStyle/>
          <a:p>
            <a:r>
              <a:rPr lang="en-US" altLang="zh-CN" sz="2000" dirty="0" smtClean="0">
                <a:solidFill>
                  <a:schemeClr val="tx1"/>
                </a:solidFill>
              </a:rPr>
              <a:t>Trip 2:</a:t>
            </a:r>
          </a:p>
        </p:txBody>
      </p:sp>
      <p:sp>
        <p:nvSpPr>
          <p:cNvPr id="40" name="Rectangle 39"/>
          <p:cNvSpPr/>
          <p:nvPr/>
        </p:nvSpPr>
        <p:spPr>
          <a:xfrm>
            <a:off x="346281" y="7233812"/>
            <a:ext cx="900568" cy="400110"/>
          </a:xfrm>
          <a:prstGeom prst="rect">
            <a:avLst/>
          </a:prstGeom>
        </p:spPr>
        <p:txBody>
          <a:bodyPr wrap="square">
            <a:spAutoFit/>
          </a:bodyPr>
          <a:lstStyle/>
          <a:p>
            <a:r>
              <a:rPr lang="en-US" altLang="zh-CN" sz="2000" dirty="0" smtClean="0">
                <a:solidFill>
                  <a:schemeClr val="tx1"/>
                </a:solidFill>
              </a:rPr>
              <a:t>Trip 3:</a:t>
            </a:r>
          </a:p>
        </p:txBody>
      </p:sp>
      <p:pic>
        <p:nvPicPr>
          <p:cNvPr id="17420" name="Picture 12"/>
          <p:cNvPicPr>
            <a:picLocks noChangeAspect="1" noChangeArrowheads="1"/>
          </p:cNvPicPr>
          <p:nvPr/>
        </p:nvPicPr>
        <p:blipFill>
          <a:blip r:embed="rId12" cstate="print"/>
          <a:srcRect l="40670" t="518" r="41103" b="9044"/>
          <a:stretch>
            <a:fillRect/>
          </a:stretch>
        </p:blipFill>
        <p:spPr bwMode="auto">
          <a:xfrm>
            <a:off x="7761301" y="6317672"/>
            <a:ext cx="2560319" cy="609600"/>
          </a:xfrm>
          <a:prstGeom prst="rect">
            <a:avLst/>
          </a:prstGeom>
          <a:noFill/>
          <a:ln w="9525">
            <a:noFill/>
            <a:miter lim="800000"/>
            <a:headEnd/>
            <a:tailEnd/>
          </a:ln>
          <a:effectLst/>
        </p:spPr>
      </p:pic>
      <p:sp>
        <p:nvSpPr>
          <p:cNvPr id="42" name="Right Brace 41"/>
          <p:cNvSpPr/>
          <p:nvPr/>
        </p:nvSpPr>
        <p:spPr>
          <a:xfrm>
            <a:off x="7384455" y="6317671"/>
            <a:ext cx="387927" cy="1343891"/>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n w="28575">
                <a:solidFill>
                  <a:schemeClr val="tx1"/>
                </a:solidFill>
              </a:ln>
            </a:endParaRPr>
          </a:p>
        </p:txBody>
      </p:sp>
      <p:pic>
        <p:nvPicPr>
          <p:cNvPr id="17421" name="Picture 13"/>
          <p:cNvPicPr>
            <a:picLocks noChangeAspect="1" noChangeArrowheads="1"/>
          </p:cNvPicPr>
          <p:nvPr/>
        </p:nvPicPr>
        <p:blipFill>
          <a:blip r:embed="rId13" cstate="print"/>
          <a:srcRect l="38933" t="9562" r="38283" b="22609"/>
          <a:stretch>
            <a:fillRect/>
          </a:stretch>
        </p:blipFill>
        <p:spPr bwMode="auto">
          <a:xfrm>
            <a:off x="7606125" y="7038110"/>
            <a:ext cx="3297369" cy="471053"/>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Personalized Recommendation</a:t>
            </a:r>
            <a:endParaRPr lang="en-US" dirty="0"/>
          </a:p>
        </p:txBody>
      </p:sp>
      <p:sp>
        <p:nvSpPr>
          <p:cNvPr id="6" name="Text Placeholder 5"/>
          <p:cNvSpPr>
            <a:spLocks noGrp="1"/>
          </p:cNvSpPr>
          <p:nvPr>
            <p:ph type="body" idx="1"/>
          </p:nvPr>
        </p:nvSpPr>
        <p:spPr/>
        <p:txBody>
          <a:bodyPr>
            <a:normAutofit/>
          </a:bodyPr>
          <a:lstStyle/>
          <a:p>
            <a:r>
              <a:rPr lang="en-US" sz="3200" dirty="0" smtClean="0"/>
              <a:t>Integrate the location correlation into a CF model</a:t>
            </a:r>
          </a:p>
          <a:p>
            <a:pPr lvl="1"/>
            <a:r>
              <a:rPr lang="en-US" sz="2800" dirty="0" smtClean="0"/>
              <a:t>User-location matrix</a:t>
            </a:r>
          </a:p>
          <a:p>
            <a:pPr lvl="1"/>
            <a:r>
              <a:rPr lang="en-US" sz="2800" dirty="0" smtClean="0"/>
              <a:t>Slope-One: an item-based CF model</a:t>
            </a: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latin typeface="Calibri"/>
              </a:rPr>
              <a:pPr/>
              <a:t>11</a:t>
            </a:fld>
            <a:endParaRPr lang="en-US" dirty="0">
              <a:solidFill>
                <a:prstClr val="black">
                  <a:tint val="75000"/>
                </a:prstClr>
              </a:solidFill>
              <a:latin typeface="Calibri"/>
            </a:endParaRPr>
          </a:p>
        </p:txBody>
      </p:sp>
      <p:pic>
        <p:nvPicPr>
          <p:cNvPr id="40962" name="Picture 2"/>
          <p:cNvPicPr>
            <a:picLocks noChangeAspect="1" noChangeArrowheads="1"/>
          </p:cNvPicPr>
          <p:nvPr/>
        </p:nvPicPr>
        <p:blipFill>
          <a:blip r:embed="rId2" cstate="print"/>
          <a:srcRect l="35126" r="34917" b="5929"/>
          <a:stretch>
            <a:fillRect/>
          </a:stretch>
        </p:blipFill>
        <p:spPr bwMode="auto">
          <a:xfrm>
            <a:off x="1427040" y="4800626"/>
            <a:ext cx="4563227" cy="990600"/>
          </a:xfrm>
          <a:prstGeom prst="rect">
            <a:avLst/>
          </a:prstGeom>
          <a:noFill/>
          <a:ln w="9525">
            <a:noFill/>
            <a:miter lim="800000"/>
            <a:headEnd/>
            <a:tailEnd/>
          </a:ln>
          <a:effectLst/>
        </p:spPr>
      </p:pic>
      <p:pic>
        <p:nvPicPr>
          <p:cNvPr id="40963" name="Picture 3"/>
          <p:cNvPicPr>
            <a:picLocks noChangeAspect="1" noChangeArrowheads="1"/>
          </p:cNvPicPr>
          <p:nvPr/>
        </p:nvPicPr>
        <p:blipFill>
          <a:blip r:embed="rId3" cstate="print"/>
          <a:srcRect l="32956" r="32696" b="4978"/>
          <a:stretch>
            <a:fillRect/>
          </a:stretch>
        </p:blipFill>
        <p:spPr bwMode="auto">
          <a:xfrm>
            <a:off x="1482451" y="6602588"/>
            <a:ext cx="4634592" cy="865045"/>
          </a:xfrm>
          <a:prstGeom prst="rect">
            <a:avLst/>
          </a:prstGeom>
          <a:noFill/>
          <a:ln w="9525">
            <a:noFill/>
            <a:miter lim="800000"/>
            <a:headEnd/>
            <a:tailEnd/>
          </a:ln>
          <a:effectLst/>
        </p:spPr>
      </p:pic>
      <p:pic>
        <p:nvPicPr>
          <p:cNvPr id="40964" name="Picture 4"/>
          <p:cNvPicPr>
            <a:picLocks noChangeAspect="1" noChangeArrowheads="1"/>
          </p:cNvPicPr>
          <p:nvPr/>
        </p:nvPicPr>
        <p:blipFill>
          <a:blip r:embed="rId4" cstate="print"/>
          <a:srcRect l="38716" r="39151" b="2825"/>
          <a:stretch>
            <a:fillRect/>
          </a:stretch>
        </p:blipFill>
        <p:spPr bwMode="auto">
          <a:xfrm>
            <a:off x="6705616" y="5084955"/>
            <a:ext cx="3515227" cy="1703767"/>
          </a:xfrm>
          <a:prstGeom prst="rect">
            <a:avLst/>
          </a:prstGeom>
          <a:noFill/>
          <a:ln w="9525">
            <a:noFill/>
            <a:miter lim="800000"/>
            <a:headEnd/>
            <a:tailEnd/>
          </a:ln>
          <a:effectLst/>
        </p:spPr>
      </p:pic>
      <p:sp>
        <p:nvSpPr>
          <p:cNvPr id="10" name="Oval 9"/>
          <p:cNvSpPr/>
          <p:nvPr/>
        </p:nvSpPr>
        <p:spPr>
          <a:xfrm>
            <a:off x="5043077" y="4779842"/>
            <a:ext cx="900545" cy="54032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4502749" y="5223188"/>
            <a:ext cx="900545" cy="54032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597256" y="6470108"/>
            <a:ext cx="374074" cy="54032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779838" y="6955017"/>
            <a:ext cx="374074" cy="54032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c 13"/>
          <p:cNvSpPr/>
          <p:nvPr/>
        </p:nvSpPr>
        <p:spPr>
          <a:xfrm>
            <a:off x="5638821" y="5209331"/>
            <a:ext cx="623454" cy="1429770"/>
          </a:xfrm>
          <a:prstGeom prst="arc">
            <a:avLst>
              <a:gd name="adj1" fmla="val 16200000"/>
              <a:gd name="adj2" fmla="val 505527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Arc 14"/>
          <p:cNvSpPr/>
          <p:nvPr/>
        </p:nvSpPr>
        <p:spPr>
          <a:xfrm>
            <a:off x="4862969" y="5749658"/>
            <a:ext cx="609599" cy="1413144"/>
          </a:xfrm>
          <a:prstGeom prst="arc">
            <a:avLst>
              <a:gd name="adj1" fmla="val 16200000"/>
              <a:gd name="adj2" fmla="val 5374531"/>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Rectangle 15"/>
          <p:cNvSpPr/>
          <p:nvPr/>
        </p:nvSpPr>
        <p:spPr>
          <a:xfrm>
            <a:off x="632353" y="4404306"/>
            <a:ext cx="2609625" cy="461665"/>
          </a:xfrm>
          <a:prstGeom prst="rect">
            <a:avLst/>
          </a:prstGeom>
        </p:spPr>
        <p:txBody>
          <a:bodyPr wrap="square">
            <a:spAutoFit/>
          </a:bodyPr>
          <a:lstStyle/>
          <a:p>
            <a:r>
              <a:rPr lang="en-US" sz="2400" dirty="0" smtClean="0">
                <a:solidFill>
                  <a:schemeClr val="tx1"/>
                </a:solidFill>
                <a:latin typeface="+mj-lt"/>
              </a:rPr>
              <a:t>Slope-One model</a:t>
            </a:r>
            <a:endParaRPr lang="en-US" sz="2400" dirty="0">
              <a:solidFill>
                <a:schemeClr val="tx1"/>
              </a:solidFill>
              <a:latin typeface="+mj-lt"/>
            </a:endParaRPr>
          </a:p>
        </p:txBody>
      </p:sp>
      <p:sp>
        <p:nvSpPr>
          <p:cNvPr id="17" name="Rectangle 16"/>
          <p:cNvSpPr/>
          <p:nvPr/>
        </p:nvSpPr>
        <p:spPr>
          <a:xfrm>
            <a:off x="701628" y="6149988"/>
            <a:ext cx="2193989" cy="461665"/>
          </a:xfrm>
          <a:prstGeom prst="rect">
            <a:avLst/>
          </a:prstGeom>
        </p:spPr>
        <p:txBody>
          <a:bodyPr wrap="square">
            <a:spAutoFit/>
          </a:bodyPr>
          <a:lstStyle/>
          <a:p>
            <a:r>
              <a:rPr lang="en-US" sz="2400" dirty="0" smtClean="0">
                <a:solidFill>
                  <a:schemeClr val="tx1"/>
                </a:solidFill>
                <a:latin typeface="+mj-lt"/>
              </a:rPr>
              <a:t>Our method</a:t>
            </a:r>
            <a:endParaRPr lang="en-US" sz="2400" dirty="0">
              <a:solidFill>
                <a:schemeClr val="tx1"/>
              </a:solidFill>
              <a:latin typeface="+mj-lt"/>
            </a:endParaRPr>
          </a:p>
        </p:txBody>
      </p:sp>
      <p:sp>
        <p:nvSpPr>
          <p:cNvPr id="18" name="Arc 17"/>
          <p:cNvSpPr/>
          <p:nvPr/>
        </p:nvSpPr>
        <p:spPr>
          <a:xfrm>
            <a:off x="9042400" y="4838700"/>
            <a:ext cx="508000" cy="457200"/>
          </a:xfrm>
          <a:prstGeom prst="arc">
            <a:avLst>
              <a:gd name="adj1" fmla="val 11220563"/>
              <a:gd name="adj2" fmla="val 0"/>
            </a:avLst>
          </a:prstGeom>
          <a:ln w="28575">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40965" name="Picture 5"/>
          <p:cNvPicPr>
            <a:picLocks noChangeAspect="1" noChangeArrowheads="1"/>
          </p:cNvPicPr>
          <p:nvPr/>
        </p:nvPicPr>
        <p:blipFill>
          <a:blip r:embed="rId5" cstate="print"/>
          <a:srcRect l="47514" t="-32800" r="47116" b="17600"/>
          <a:stretch>
            <a:fillRect/>
          </a:stretch>
        </p:blipFill>
        <p:spPr bwMode="auto">
          <a:xfrm>
            <a:off x="8890000" y="4203700"/>
            <a:ext cx="838200" cy="558800"/>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fontScale="90000"/>
          </a:bodyPr>
          <a:lstStyle/>
          <a:p>
            <a:r>
              <a:rPr lang="en-US" dirty="0" smtClean="0"/>
              <a:t>Experimental Settings</a:t>
            </a:r>
            <a:endParaRPr lang="en-US" dirty="0"/>
          </a:p>
        </p:txBody>
      </p:sp>
      <p:sp>
        <p:nvSpPr>
          <p:cNvPr id="11" name="Text Placeholder 10"/>
          <p:cNvSpPr>
            <a:spLocks noGrp="1"/>
          </p:cNvSpPr>
          <p:nvPr>
            <p:ph type="body" idx="1"/>
          </p:nvPr>
        </p:nvSpPr>
        <p:spPr>
          <a:xfrm>
            <a:off x="457200" y="2369065"/>
            <a:ext cx="10056494" cy="5239265"/>
          </a:xfrm>
        </p:spPr>
        <p:txBody>
          <a:bodyPr>
            <a:normAutofit/>
          </a:bodyPr>
          <a:lstStyle/>
          <a:p>
            <a:r>
              <a:rPr lang="en-US" sz="2800" dirty="0" smtClean="0"/>
              <a:t>60 Devices and </a:t>
            </a:r>
            <a:r>
              <a:rPr lang="en-US" sz="2800" dirty="0" smtClean="0"/>
              <a:t>136 </a:t>
            </a:r>
            <a:r>
              <a:rPr lang="en-US" sz="2800" dirty="0" smtClean="0"/>
              <a:t>users</a:t>
            </a:r>
          </a:p>
          <a:p>
            <a:r>
              <a:rPr lang="en-US" sz="2800" dirty="0" smtClean="0"/>
              <a:t>From May 2007 ~ present</a:t>
            </a: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z="1400" smtClean="0">
                <a:solidFill>
                  <a:prstClr val="black">
                    <a:tint val="75000"/>
                  </a:prstClr>
                </a:solidFill>
                <a:latin typeface="Calibri"/>
              </a:rPr>
              <a:pPr/>
              <a:t>12</a:t>
            </a:fld>
            <a:endParaRPr lang="en-US" sz="1400" dirty="0">
              <a:solidFill>
                <a:prstClr val="black">
                  <a:tint val="75000"/>
                </a:prstClr>
              </a:solidFill>
              <a:latin typeface="Calibri"/>
            </a:endParaRPr>
          </a:p>
        </p:txBody>
      </p:sp>
      <p:pic>
        <p:nvPicPr>
          <p:cNvPr id="5" name="Picture 4" descr="GPS devices-all.jpg"/>
          <p:cNvPicPr/>
          <p:nvPr/>
        </p:nvPicPr>
        <p:blipFill>
          <a:blip r:embed="rId2" cstate="print"/>
          <a:stretch>
            <a:fillRect/>
          </a:stretch>
        </p:blipFill>
        <p:spPr>
          <a:xfrm>
            <a:off x="811186" y="3556000"/>
            <a:ext cx="3062315" cy="2198358"/>
          </a:xfrm>
          <a:prstGeom prst="rect">
            <a:avLst/>
          </a:prstGeom>
        </p:spPr>
      </p:pic>
      <p:pic>
        <p:nvPicPr>
          <p:cNvPr id="6" name="Picture 5" descr="IMAGE_458.jpg"/>
          <p:cNvPicPr/>
          <p:nvPr/>
        </p:nvPicPr>
        <p:blipFill>
          <a:blip r:embed="rId3" cstate="print"/>
          <a:stretch>
            <a:fillRect/>
          </a:stretch>
        </p:blipFill>
        <p:spPr>
          <a:xfrm>
            <a:off x="4035415" y="3543300"/>
            <a:ext cx="2797186" cy="2211058"/>
          </a:xfrm>
          <a:prstGeom prst="rect">
            <a:avLst/>
          </a:prstGeom>
        </p:spPr>
      </p:pic>
      <p:pic>
        <p:nvPicPr>
          <p:cNvPr id="7" name="Picture 6" descr="GPS loggers.jpg"/>
          <p:cNvPicPr/>
          <p:nvPr/>
        </p:nvPicPr>
        <p:blipFill>
          <a:blip r:embed="rId4" cstate="print"/>
          <a:stretch>
            <a:fillRect/>
          </a:stretch>
        </p:blipFill>
        <p:spPr>
          <a:xfrm>
            <a:off x="6989770" y="3530600"/>
            <a:ext cx="3043231" cy="2211058"/>
          </a:xfrm>
          <a:prstGeom prst="rect">
            <a:avLst/>
          </a:prstGeom>
        </p:spPr>
      </p:pic>
      <p:pic>
        <p:nvPicPr>
          <p:cNvPr id="8" name="Picture 7"/>
          <p:cNvPicPr/>
          <p:nvPr/>
        </p:nvPicPr>
        <p:blipFill>
          <a:blip r:embed="rId5" cstate="print"/>
          <a:srcRect/>
          <a:stretch>
            <a:fillRect/>
          </a:stretch>
        </p:blipFill>
        <p:spPr bwMode="auto">
          <a:xfrm>
            <a:off x="2187552" y="5867409"/>
            <a:ext cx="2888746" cy="2247892"/>
          </a:xfrm>
          <a:prstGeom prst="rect">
            <a:avLst/>
          </a:prstGeom>
          <a:noFill/>
          <a:ln w="9525">
            <a:noFill/>
            <a:miter lim="800000"/>
            <a:headEnd/>
            <a:tailEnd/>
          </a:ln>
        </p:spPr>
      </p:pic>
      <p:pic>
        <p:nvPicPr>
          <p:cNvPr id="9" name="Picture 8"/>
          <p:cNvPicPr/>
          <p:nvPr/>
        </p:nvPicPr>
        <p:blipFill>
          <a:blip r:embed="rId6" cstate="print"/>
          <a:srcRect/>
          <a:stretch>
            <a:fillRect/>
          </a:stretch>
        </p:blipFill>
        <p:spPr bwMode="auto">
          <a:xfrm>
            <a:off x="5697538" y="5867409"/>
            <a:ext cx="3344862" cy="2247892"/>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640" y="1457307"/>
            <a:ext cx="9875520" cy="2124094"/>
          </a:xfrm>
        </p:spPr>
        <p:txBody>
          <a:bodyPr>
            <a:normAutofit/>
          </a:bodyPr>
          <a:lstStyle/>
          <a:p>
            <a:r>
              <a:rPr lang="en-US" sz="3400" dirty="0" smtClean="0"/>
              <a:t>A large-scale GPS dataset (by Feb. 18, 2009)</a:t>
            </a:r>
          </a:p>
          <a:p>
            <a:pPr lvl="1"/>
            <a:r>
              <a:rPr lang="en-US" sz="2800" dirty="0" smtClean="0"/>
              <a:t>10+ </a:t>
            </a:r>
            <a:r>
              <a:rPr lang="en-US" sz="2400" dirty="0" smtClean="0"/>
              <a:t>million </a:t>
            </a:r>
            <a:r>
              <a:rPr lang="en-US" sz="2200" dirty="0" smtClean="0"/>
              <a:t>GPS points</a:t>
            </a:r>
          </a:p>
          <a:p>
            <a:pPr lvl="1"/>
            <a:r>
              <a:rPr lang="en-US" sz="2400" dirty="0" smtClean="0"/>
              <a:t>260+ million</a:t>
            </a:r>
            <a:r>
              <a:rPr lang="en-US" sz="2200" dirty="0" smtClean="0"/>
              <a:t> kilometers</a:t>
            </a:r>
          </a:p>
          <a:p>
            <a:pPr lvl="1"/>
            <a:r>
              <a:rPr lang="en-US" sz="2200" dirty="0" smtClean="0"/>
              <a:t>36 cities in China and a few city in the USA, Korea and Japan</a:t>
            </a:r>
            <a:endParaRPr lang="en-US" sz="2200" dirty="0"/>
          </a:p>
        </p:txBody>
      </p:sp>
      <p:pic>
        <p:nvPicPr>
          <p:cNvPr id="4" name="Picture 3" descr="China map.bmp"/>
          <p:cNvPicPr/>
          <p:nvPr/>
        </p:nvPicPr>
        <p:blipFill>
          <a:blip r:embed="rId2" cstate="print"/>
          <a:stretch>
            <a:fillRect/>
          </a:stretch>
        </p:blipFill>
        <p:spPr>
          <a:xfrm>
            <a:off x="685766" y="3686172"/>
            <a:ext cx="4286280" cy="4200554"/>
          </a:xfrm>
          <a:prstGeom prst="rect">
            <a:avLst/>
          </a:prstGeom>
          <a:ln w="1905">
            <a:solidFill>
              <a:schemeClr val="tx1"/>
            </a:solidFill>
          </a:ln>
        </p:spPr>
      </p:pic>
      <p:pic>
        <p:nvPicPr>
          <p:cNvPr id="5" name="Picture 4" descr="Beijing map.bmp"/>
          <p:cNvPicPr/>
          <p:nvPr/>
        </p:nvPicPr>
        <p:blipFill>
          <a:blip r:embed="rId3" cstate="print"/>
          <a:stretch>
            <a:fillRect/>
          </a:stretch>
        </p:blipFill>
        <p:spPr>
          <a:xfrm>
            <a:off x="5400676" y="3686172"/>
            <a:ext cx="4886359" cy="4200554"/>
          </a:xfrm>
          <a:prstGeom prst="rect">
            <a:avLst/>
          </a:prstGeom>
          <a:ln w="1905">
            <a:solidFill>
              <a:schemeClr val="tx1"/>
            </a:solid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Results</a:t>
            </a:r>
            <a:endParaRPr lang="en-US" dirty="0"/>
          </a:p>
        </p:txBody>
      </p:sp>
      <p:graphicFrame>
        <p:nvGraphicFramePr>
          <p:cNvPr id="5" name="Content Placeholder 4"/>
          <p:cNvGraphicFramePr>
            <a:graphicFrameLocks noGrp="1"/>
          </p:cNvGraphicFramePr>
          <p:nvPr>
            <p:ph idx="1"/>
          </p:nvPr>
        </p:nvGraphicFramePr>
        <p:xfrm>
          <a:off x="2105897" y="5237024"/>
          <a:ext cx="6982689" cy="1939635"/>
        </p:xfrm>
        <a:graphic>
          <a:graphicData uri="http://schemas.openxmlformats.org/drawingml/2006/table">
            <a:tbl>
              <a:tblPr/>
              <a:tblGrid>
                <a:gridCol w="1283170"/>
                <a:gridCol w="825846"/>
                <a:gridCol w="2598898"/>
                <a:gridCol w="2274775"/>
              </a:tblGrid>
              <a:tr h="596811">
                <a:tc>
                  <a:txBody>
                    <a:bodyPr/>
                    <a:lstStyle/>
                    <a:p>
                      <a:pPr marL="0" marR="0" algn="ctr">
                        <a:spcBef>
                          <a:spcPts val="0"/>
                        </a:spcBef>
                        <a:spcAft>
                          <a:spcPts val="0"/>
                        </a:spcAft>
                      </a:pPr>
                      <a:endParaRPr lang="en-US" sz="1600" dirty="0">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latin typeface="Times New Roman"/>
                          <a:ea typeface="SimSun"/>
                        </a:rPr>
                        <a:t>Ours</a:t>
                      </a:r>
                      <a:endParaRPr lang="en-US" sz="200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latin typeface="Times New Roman"/>
                          <a:ea typeface="SimSun"/>
                        </a:rPr>
                        <a:t>The Pearson Correlation-Based CF model</a:t>
                      </a:r>
                      <a:endParaRPr lang="en-US" sz="2000" dirty="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latin typeface="Times New Roman"/>
                          <a:ea typeface="SimSun"/>
                        </a:rPr>
                        <a:t>The Weighted Slope One Algorithm</a:t>
                      </a:r>
                      <a:endParaRPr lang="en-US" sz="200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7608">
                <a:tc>
                  <a:txBody>
                    <a:bodyPr/>
                    <a:lstStyle/>
                    <a:p>
                      <a:pPr marL="0" marR="0" algn="ctr">
                        <a:spcBef>
                          <a:spcPts val="0"/>
                        </a:spcBef>
                        <a:spcAft>
                          <a:spcPts val="0"/>
                        </a:spcAft>
                      </a:pPr>
                      <a:r>
                        <a:rPr lang="en-US" sz="1800" i="1">
                          <a:latin typeface="Times New Roman"/>
                          <a:ea typeface="SimSun"/>
                        </a:rPr>
                        <a:t>NDCG</a:t>
                      </a:r>
                      <a:r>
                        <a:rPr lang="en-US" sz="1800">
                          <a:latin typeface="Times New Roman"/>
                          <a:ea typeface="SimSun"/>
                        </a:rPr>
                        <a:t>@5</a:t>
                      </a:r>
                      <a:endParaRPr lang="en-US" sz="2000">
                        <a:latin typeface="Times New Roman"/>
                        <a:ea typeface="SimSu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rgbClr val="000000"/>
                          </a:solidFill>
                          <a:latin typeface="Times New Roman"/>
                          <a:ea typeface="SimSun"/>
                        </a:rPr>
                        <a:t>0.840</a:t>
                      </a:r>
                      <a:endParaRPr lang="en-US" sz="2000" dirty="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Times New Roman"/>
                          <a:ea typeface="SimSun"/>
                        </a:rPr>
                        <a:t>0.862</a:t>
                      </a:r>
                      <a:endParaRPr lang="en-US" sz="200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Times New Roman"/>
                          <a:ea typeface="SimSun"/>
                        </a:rPr>
                        <a:t>0.762</a:t>
                      </a:r>
                      <a:endParaRPr lang="en-US" sz="200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7608">
                <a:tc>
                  <a:txBody>
                    <a:bodyPr/>
                    <a:lstStyle/>
                    <a:p>
                      <a:pPr marL="0" marR="0" algn="ctr">
                        <a:spcBef>
                          <a:spcPts val="0"/>
                        </a:spcBef>
                        <a:spcAft>
                          <a:spcPts val="0"/>
                        </a:spcAft>
                      </a:pPr>
                      <a:r>
                        <a:rPr lang="en-US" sz="1800" i="1">
                          <a:latin typeface="Times New Roman"/>
                          <a:ea typeface="SimSun"/>
                        </a:rPr>
                        <a:t>NDCG</a:t>
                      </a:r>
                      <a:r>
                        <a:rPr lang="en-US" sz="1800">
                          <a:latin typeface="Times New Roman"/>
                          <a:ea typeface="SimSun"/>
                        </a:rPr>
                        <a:t>@10</a:t>
                      </a:r>
                      <a:endParaRPr lang="en-US" sz="2000">
                        <a:latin typeface="Times New Roman"/>
                        <a:ea typeface="SimSu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solidFill>
                            <a:srgbClr val="000000"/>
                          </a:solidFill>
                          <a:latin typeface="Times New Roman"/>
                          <a:ea typeface="SimSun"/>
                        </a:rPr>
                        <a:t>0.922</a:t>
                      </a:r>
                      <a:endParaRPr lang="en-US" sz="200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Times New Roman"/>
                          <a:ea typeface="SimSun"/>
                        </a:rPr>
                        <a:t>0.938</a:t>
                      </a:r>
                      <a:endParaRPr lang="en-US" sz="200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Times New Roman"/>
                          <a:ea typeface="SimSun"/>
                        </a:rPr>
                        <a:t>0.891</a:t>
                      </a:r>
                      <a:endParaRPr lang="en-US" sz="200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7608">
                <a:tc>
                  <a:txBody>
                    <a:bodyPr/>
                    <a:lstStyle/>
                    <a:p>
                      <a:pPr marL="0" marR="0" algn="ctr">
                        <a:spcBef>
                          <a:spcPts val="0"/>
                        </a:spcBef>
                        <a:spcAft>
                          <a:spcPts val="0"/>
                        </a:spcAft>
                      </a:pPr>
                      <a:r>
                        <a:rPr lang="en-US" sz="1800" i="1" dirty="0">
                          <a:latin typeface="Times New Roman"/>
                          <a:ea typeface="SimSun"/>
                        </a:rPr>
                        <a:t>MAP</a:t>
                      </a:r>
                      <a:endParaRPr lang="en-US" sz="2000" dirty="0">
                        <a:latin typeface="Times New Roman"/>
                        <a:ea typeface="SimSu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latin typeface="Times New Roman"/>
                          <a:ea typeface="SimSun"/>
                        </a:rPr>
                        <a:t>0.798</a:t>
                      </a:r>
                      <a:endParaRPr lang="en-US" sz="200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a:latin typeface="Times New Roman"/>
                          <a:ea typeface="SimSun"/>
                        </a:rPr>
                        <a:t>0.804</a:t>
                      </a:r>
                      <a:endParaRPr lang="en-US" sz="200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dirty="0">
                          <a:latin typeface="Times New Roman"/>
                          <a:ea typeface="SimSun"/>
                        </a:rPr>
                        <a:t>0.665</a:t>
                      </a:r>
                      <a:endParaRPr lang="en-US" sz="2000" dirty="0">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latin typeface="Calibri"/>
              </a:rPr>
              <a:pPr/>
              <a:t>14</a:t>
            </a:fld>
            <a:endParaRPr lang="en-US" dirty="0">
              <a:solidFill>
                <a:prstClr val="black">
                  <a:tint val="75000"/>
                </a:prstClr>
              </a:solidFill>
              <a:latin typeface="Calibri"/>
            </a:endParaRPr>
          </a:p>
        </p:txBody>
      </p:sp>
      <p:sp>
        <p:nvSpPr>
          <p:cNvPr id="6" name="Content Placeholder 2"/>
          <p:cNvSpPr txBox="1">
            <a:spLocks/>
          </p:cNvSpPr>
          <p:nvPr/>
        </p:nvSpPr>
        <p:spPr>
          <a:xfrm>
            <a:off x="631768" y="2288580"/>
            <a:ext cx="9875520" cy="2124094"/>
          </a:xfrm>
          <a:prstGeom prst="rect">
            <a:avLst/>
          </a:prstGeom>
        </p:spPr>
        <p:txBody>
          <a:bodyPr vert="horz" lIns="109723" tIns="54862" rIns="109723" bIns="54862" rtlCol="0">
            <a:normAutofit fontScale="85000" lnSpcReduction="20000"/>
          </a:bodyPr>
          <a:lstStyle/>
          <a:p>
            <a:pPr marL="411463" marR="0" lvl="0" indent="-411463" algn="l" defTabSz="1097236" rtl="0" eaLnBrk="1" fontAlgn="auto" latinLnBrk="0" hangingPunct="1">
              <a:lnSpc>
                <a:spcPct val="100000"/>
              </a:lnSpc>
              <a:spcBef>
                <a:spcPct val="20000"/>
              </a:spcBef>
              <a:spcAft>
                <a:spcPts val="0"/>
              </a:spcAft>
              <a:buClrTx/>
              <a:buSzTx/>
              <a:buFont typeface="Arial" pitchFamily="34" charset="0"/>
              <a:buChar char="•"/>
              <a:tabLst/>
              <a:defRPr/>
            </a:pPr>
            <a:r>
              <a:rPr kumimoji="0" lang="en-US" sz="3600" b="0" i="0" u="none" strike="noStrike" kern="1200" cap="none" spc="0" normalizeH="0" baseline="0" noProof="0" dirty="0" smtClean="0">
                <a:ln>
                  <a:noFill/>
                </a:ln>
                <a:solidFill>
                  <a:schemeClr val="tx1"/>
                </a:solidFill>
                <a:effectLst/>
                <a:uLnTx/>
                <a:uFillTx/>
                <a:latin typeface="+mn-lt"/>
                <a:ea typeface="+mn-ea"/>
                <a:cs typeface="+mn-cs"/>
              </a:rPr>
              <a:t>Effectiveness</a:t>
            </a:r>
          </a:p>
          <a:p>
            <a:pPr marL="868645" lvl="1" indent="-411463" defTabSz="1097236" fontAlgn="auto">
              <a:spcBef>
                <a:spcPct val="20000"/>
              </a:spcBef>
              <a:spcAft>
                <a:spcPts val="0"/>
              </a:spcAft>
              <a:buFont typeface="Arial" pitchFamily="34" charset="0"/>
              <a:buChar char="•"/>
            </a:pPr>
            <a:r>
              <a:rPr lang="en-US" sz="2800" dirty="0" smtClean="0">
                <a:solidFill>
                  <a:schemeClr val="tx1"/>
                </a:solidFill>
                <a:latin typeface="+mj-lt"/>
              </a:rPr>
              <a:t>Perform a user study-based evaluation</a:t>
            </a:r>
          </a:p>
          <a:p>
            <a:pPr marL="868645" lvl="1" indent="-411463" defTabSz="1097236" fontAlgn="auto">
              <a:spcBef>
                <a:spcPct val="20000"/>
              </a:spcBef>
              <a:spcAft>
                <a:spcPts val="0"/>
              </a:spcAft>
              <a:buFont typeface="Arial" pitchFamily="34" charset="0"/>
              <a:buChar cha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Metric: NDCG &amp; MAP</a:t>
            </a:r>
          </a:p>
          <a:p>
            <a:pPr marL="868645" lvl="1" indent="-411463" defTabSz="1097236" fontAlgn="auto">
              <a:spcBef>
                <a:spcPct val="20000"/>
              </a:spcBef>
              <a:spcAft>
                <a:spcPts val="0"/>
              </a:spcAft>
              <a:buFont typeface="Arial" pitchFamily="34" charset="0"/>
              <a:buChar char="•"/>
            </a:pPr>
            <a:r>
              <a:rPr lang="en-US" sz="2800" dirty="0" smtClean="0">
                <a:solidFill>
                  <a:schemeClr val="tx1"/>
                </a:solidFill>
                <a:latin typeface="+mj-lt"/>
              </a:rPr>
              <a:t>More effective than the slop-one-based method </a:t>
            </a:r>
          </a:p>
          <a:p>
            <a:pPr marL="868645" lvl="1" indent="-411463" defTabSz="1097236" fontAlgn="auto">
              <a:spcBef>
                <a:spcPct val="20000"/>
              </a:spcBef>
              <a:spcAft>
                <a:spcPts val="0"/>
              </a:spcAft>
              <a:buFont typeface="Arial" pitchFamily="34" charset="0"/>
              <a:buChar char="•"/>
            </a:pPr>
            <a:r>
              <a:rPr lang="en-US" sz="2800" dirty="0" smtClean="0">
                <a:solidFill>
                  <a:schemeClr val="tx1"/>
                </a:solidFill>
                <a:latin typeface="+mj-lt"/>
              </a:rPr>
              <a:t>Same performance with the Pearson correlation-based CF</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Results</a:t>
            </a:r>
            <a:endParaRPr lang="en-US" dirty="0"/>
          </a:p>
        </p:txBody>
      </p:sp>
      <p:sp>
        <p:nvSpPr>
          <p:cNvPr id="3" name="Content Placeholder 2"/>
          <p:cNvSpPr>
            <a:spLocks noGrp="1"/>
          </p:cNvSpPr>
          <p:nvPr>
            <p:ph idx="1"/>
          </p:nvPr>
        </p:nvSpPr>
        <p:spPr>
          <a:xfrm>
            <a:off x="548640" y="2274014"/>
            <a:ext cx="9875520" cy="4966542"/>
          </a:xfrm>
        </p:spPr>
        <p:txBody>
          <a:bodyPr/>
          <a:lstStyle/>
          <a:p>
            <a:r>
              <a:rPr lang="en-US" dirty="0" smtClean="0"/>
              <a:t>Efficiency</a:t>
            </a:r>
          </a:p>
          <a:p>
            <a:pPr lvl="1"/>
            <a:r>
              <a:rPr lang="en-US" sz="2800" dirty="0" smtClean="0"/>
              <a:t>Faster than the Pearson-based one</a:t>
            </a:r>
          </a:p>
          <a:p>
            <a:pPr lvl="1"/>
            <a:r>
              <a:rPr lang="en-US" sz="2800" dirty="0" smtClean="0"/>
              <a:t>Almost have the same efficiency as the slop one</a:t>
            </a:r>
          </a:p>
          <a:p>
            <a:pPr lvl="1">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latin typeface="Calibri"/>
              </a:rPr>
              <a:pPr/>
              <a:t>15</a:t>
            </a:fld>
            <a:endParaRPr lang="en-US" dirty="0">
              <a:solidFill>
                <a:prstClr val="black">
                  <a:tint val="75000"/>
                </a:prstClr>
              </a:solidFill>
              <a:latin typeface="Calibri"/>
            </a:endParaRPr>
          </a:p>
        </p:txBody>
      </p:sp>
      <p:pic>
        <p:nvPicPr>
          <p:cNvPr id="5" name="Picture 4"/>
          <p:cNvPicPr/>
          <p:nvPr/>
        </p:nvPicPr>
        <p:blipFill>
          <a:blip r:embed="rId2" cstate="print"/>
          <a:srcRect/>
          <a:stretch>
            <a:fillRect/>
          </a:stretch>
        </p:blipFill>
        <p:spPr bwMode="auto">
          <a:xfrm>
            <a:off x="2729346" y="4312409"/>
            <a:ext cx="5985165" cy="3141337"/>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zh-CN" dirty="0" smtClean="0"/>
              <a:t>Conclusion</a:t>
            </a:r>
            <a:endParaRPr lang="zh-CN" altLang="en-US" dirty="0"/>
          </a:p>
        </p:txBody>
      </p:sp>
      <p:sp>
        <p:nvSpPr>
          <p:cNvPr id="5" name="Text Placeholder 4"/>
          <p:cNvSpPr>
            <a:spLocks noGrp="1"/>
          </p:cNvSpPr>
          <p:nvPr>
            <p:ph type="body" idx="1"/>
          </p:nvPr>
        </p:nvSpPr>
        <p:spPr/>
        <p:txBody>
          <a:bodyPr>
            <a:normAutofit/>
          </a:bodyPr>
          <a:lstStyle/>
          <a:p>
            <a:r>
              <a:rPr lang="en-US" altLang="zh-CN" sz="2400" dirty="0" smtClean="0"/>
              <a:t>The correlation between locations in the space of human behavior</a:t>
            </a:r>
          </a:p>
          <a:p>
            <a:pPr lvl="1"/>
            <a:r>
              <a:rPr lang="en-US" altLang="zh-CN" sz="2000" dirty="0" smtClean="0"/>
              <a:t>Sequence property</a:t>
            </a:r>
          </a:p>
          <a:p>
            <a:pPr lvl="1"/>
            <a:r>
              <a:rPr lang="en-US" altLang="zh-CN" sz="2000" dirty="0" smtClean="0"/>
              <a:t>User experience</a:t>
            </a:r>
          </a:p>
          <a:p>
            <a:r>
              <a:rPr lang="en-US" altLang="zh-CN" sz="2400" dirty="0" smtClean="0"/>
              <a:t>Conduct </a:t>
            </a:r>
            <a:r>
              <a:rPr lang="en-US" altLang="zh-CN" sz="2400" dirty="0" smtClean="0"/>
              <a:t>a personalized </a:t>
            </a:r>
            <a:r>
              <a:rPr lang="en-US" altLang="zh-CN" sz="2400" dirty="0" smtClean="0"/>
              <a:t>location recommender based on the correlation</a:t>
            </a:r>
          </a:p>
          <a:p>
            <a:r>
              <a:rPr lang="en-US" altLang="zh-CN" sz="2400" dirty="0" smtClean="0"/>
              <a:t>The recommender </a:t>
            </a:r>
            <a:r>
              <a:rPr lang="en-US" altLang="zh-CN" sz="2400" dirty="0" smtClean="0"/>
              <a:t>is</a:t>
            </a:r>
            <a:endParaRPr lang="en-US" altLang="zh-CN" sz="2400" dirty="0" smtClean="0"/>
          </a:p>
          <a:p>
            <a:pPr lvl="1"/>
            <a:r>
              <a:rPr lang="en-US" altLang="zh-CN" sz="2000" smtClean="0"/>
              <a:t>Efficient </a:t>
            </a:r>
            <a:r>
              <a:rPr lang="en-US" altLang="zh-CN" sz="2000" dirty="0" smtClean="0"/>
              <a:t>than the Pearson correlation-based method and </a:t>
            </a:r>
          </a:p>
          <a:p>
            <a:pPr lvl="1"/>
            <a:r>
              <a:rPr lang="en-US" altLang="zh-CN" sz="2000" dirty="0" smtClean="0"/>
              <a:t>Effective than the slop one based approach</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latin typeface="Calibri"/>
              </a:rPr>
              <a:pPr/>
              <a:t>16</a:t>
            </a:fld>
            <a:endParaRPr lang="en-US" dirty="0">
              <a:solidFill>
                <a:prstClr val="black">
                  <a:tint val="75000"/>
                </a:prstClr>
              </a:solidFill>
              <a:latin typeface="Calibri"/>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zh-CN" dirty="0" smtClean="0"/>
              <a:t>Thanks!</a:t>
            </a:r>
            <a:endParaRPr lang="zh-CN" altLang="en-US" dirty="0"/>
          </a:p>
        </p:txBody>
      </p:sp>
      <p:sp>
        <p:nvSpPr>
          <p:cNvPr id="3" name="Subtitle 2"/>
          <p:cNvSpPr>
            <a:spLocks noGrp="1"/>
          </p:cNvSpPr>
          <p:nvPr>
            <p:ph type="subTitle" idx="1"/>
          </p:nvPr>
        </p:nvSpPr>
        <p:spPr/>
        <p:txBody>
          <a:bodyPr/>
          <a:lstStyle/>
          <a:p>
            <a:r>
              <a:rPr lang="en-US" altLang="zh-CN" dirty="0" smtClean="0">
                <a:hlinkClick r:id="rId2"/>
              </a:rPr>
              <a:t>yuzheng@microsoft.com</a:t>
            </a:r>
            <a:r>
              <a:rPr lang="en-US" altLang="zh-CN" dirty="0" smtClean="0"/>
              <a:t> </a:t>
            </a:r>
            <a:endParaRPr lang="zh-CN" alt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latin typeface="Calibri"/>
              </a:rPr>
              <a:pPr/>
              <a:t>17</a:t>
            </a:fld>
            <a:endParaRPr lang="en-US" dirty="0">
              <a:solidFill>
                <a:prstClr val="black">
                  <a:tint val="75000"/>
                </a:prstClr>
              </a:solidFill>
              <a:latin typeface="Calibri"/>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81914" y="1294565"/>
            <a:ext cx="10056494" cy="664798"/>
          </a:xfrm>
        </p:spPr>
        <p:txBody>
          <a:bodyPr>
            <a:normAutofit fontScale="90000"/>
          </a:bodyPr>
          <a:lstStyle/>
          <a:p>
            <a:r>
              <a:rPr altLang="zh-CN" smtClean="0"/>
              <a:t>Background</a:t>
            </a:r>
            <a:endParaRPr lang="zh-CN" alt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latin typeface="Calibri"/>
              </a:rPr>
              <a:pPr/>
              <a:t>2</a:t>
            </a:fld>
            <a:endParaRPr lang="en-US" dirty="0">
              <a:solidFill>
                <a:prstClr val="black">
                  <a:tint val="75000"/>
                </a:prstClr>
              </a:solidFill>
              <a:latin typeface="Calibri"/>
            </a:endParaRPr>
          </a:p>
        </p:txBody>
      </p:sp>
      <p:sp>
        <p:nvSpPr>
          <p:cNvPr id="7" name="Text Placeholder 6"/>
          <p:cNvSpPr>
            <a:spLocks noGrp="1"/>
          </p:cNvSpPr>
          <p:nvPr>
            <p:ph type="body" idx="1"/>
          </p:nvPr>
        </p:nvSpPr>
        <p:spPr>
          <a:xfrm>
            <a:off x="360219" y="1968671"/>
            <a:ext cx="10051142" cy="5267902"/>
          </a:xfrm>
        </p:spPr>
        <p:txBody>
          <a:bodyPr>
            <a:normAutofit/>
          </a:bodyPr>
          <a:lstStyle/>
          <a:p>
            <a:r>
              <a:rPr lang="en-US" altLang="zh-CN" sz="2800" dirty="0" smtClean="0">
                <a:latin typeface="+mj-lt"/>
                <a:cs typeface="Times New Roman" pitchFamily="18" charset="0"/>
              </a:rPr>
              <a:t>Locations are correlated in the space of human behavior</a:t>
            </a:r>
          </a:p>
          <a:p>
            <a:r>
              <a:rPr lang="en-US" altLang="zh-CN" sz="2800" dirty="0" smtClean="0">
                <a:latin typeface="+mj-lt"/>
                <a:cs typeface="Times New Roman" pitchFamily="18" charset="0"/>
              </a:rPr>
              <a:t>These location might not belong to the same business categories</a:t>
            </a:r>
          </a:p>
          <a:p>
            <a:r>
              <a:rPr lang="en-US" altLang="zh-CN" sz="2800" dirty="0" smtClean="0">
                <a:latin typeface="+mj-lt"/>
                <a:cs typeface="Times New Roman" pitchFamily="18" charset="0"/>
              </a:rPr>
              <a:t>They would not be co-located</a:t>
            </a:r>
          </a:p>
        </p:txBody>
      </p:sp>
      <p:pic>
        <p:nvPicPr>
          <p:cNvPr id="1026" name="Picture 2" descr="C:\Users\yuzheng\AppData\Local\Microsoft\Windows\Temporary Internet Files\Content.IE5\AJP7QR29\MC900053973[1].wmf"/>
          <p:cNvPicPr>
            <a:picLocks noChangeAspect="1" noChangeArrowheads="1"/>
          </p:cNvPicPr>
          <p:nvPr/>
        </p:nvPicPr>
        <p:blipFill>
          <a:blip r:embed="rId2" cstate="print"/>
          <a:srcRect/>
          <a:stretch>
            <a:fillRect/>
          </a:stretch>
        </p:blipFill>
        <p:spPr bwMode="auto">
          <a:xfrm>
            <a:off x="663275" y="4994138"/>
            <a:ext cx="1054678" cy="1101677"/>
          </a:xfrm>
          <a:prstGeom prst="rect">
            <a:avLst/>
          </a:prstGeom>
          <a:noFill/>
        </p:spPr>
      </p:pic>
      <p:pic>
        <p:nvPicPr>
          <p:cNvPr id="1028" name="Picture 4" descr="C:\Users\yuzheng\AppData\Local\Microsoft\Windows\Temporary Internet Files\Content.IE5\AJP7QR29\MC900286930[1].wmf"/>
          <p:cNvPicPr>
            <a:picLocks noChangeAspect="1" noChangeArrowheads="1"/>
          </p:cNvPicPr>
          <p:nvPr/>
        </p:nvPicPr>
        <p:blipFill>
          <a:blip r:embed="rId3" cstate="print"/>
          <a:srcRect/>
          <a:stretch>
            <a:fillRect/>
          </a:stretch>
        </p:blipFill>
        <p:spPr bwMode="auto">
          <a:xfrm>
            <a:off x="3062601" y="4403764"/>
            <a:ext cx="1966426" cy="1997043"/>
          </a:xfrm>
          <a:prstGeom prst="rect">
            <a:avLst/>
          </a:prstGeom>
          <a:noFill/>
        </p:spPr>
      </p:pic>
      <p:sp>
        <p:nvSpPr>
          <p:cNvPr id="10" name="Rectangle 9"/>
          <p:cNvSpPr/>
          <p:nvPr/>
        </p:nvSpPr>
        <p:spPr>
          <a:xfrm>
            <a:off x="692716" y="6319407"/>
            <a:ext cx="858983" cy="400110"/>
          </a:xfrm>
          <a:prstGeom prst="rect">
            <a:avLst/>
          </a:prstGeom>
        </p:spPr>
        <p:txBody>
          <a:bodyPr wrap="square">
            <a:spAutoFit/>
          </a:bodyPr>
          <a:lstStyle/>
          <a:p>
            <a:r>
              <a:rPr lang="en-US" altLang="zh-CN" sz="2000" dirty="0" smtClean="0">
                <a:solidFill>
                  <a:schemeClr val="tx1"/>
                </a:solidFill>
              </a:rPr>
              <a:t>Cafe</a:t>
            </a:r>
          </a:p>
        </p:txBody>
      </p:sp>
      <p:sp>
        <p:nvSpPr>
          <p:cNvPr id="11" name="Rectangle 10"/>
          <p:cNvSpPr/>
          <p:nvPr/>
        </p:nvSpPr>
        <p:spPr>
          <a:xfrm>
            <a:off x="3283527" y="6374821"/>
            <a:ext cx="1260763" cy="400110"/>
          </a:xfrm>
          <a:prstGeom prst="rect">
            <a:avLst/>
          </a:prstGeom>
        </p:spPr>
        <p:txBody>
          <a:bodyPr wrap="square">
            <a:spAutoFit/>
          </a:bodyPr>
          <a:lstStyle/>
          <a:p>
            <a:r>
              <a:rPr lang="en-US" altLang="zh-CN" sz="2000" dirty="0" smtClean="0">
                <a:solidFill>
                  <a:schemeClr val="tx1"/>
                </a:solidFill>
              </a:rPr>
              <a:t>Cinema</a:t>
            </a:r>
          </a:p>
        </p:txBody>
      </p:sp>
      <p:cxnSp>
        <p:nvCxnSpPr>
          <p:cNvPr id="13" name="Straight Arrow Connector 12"/>
          <p:cNvCxnSpPr/>
          <p:nvPr/>
        </p:nvCxnSpPr>
        <p:spPr>
          <a:xfrm>
            <a:off x="1898063" y="5555680"/>
            <a:ext cx="9144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1260788" y="7039848"/>
            <a:ext cx="2479940" cy="400110"/>
          </a:xfrm>
          <a:prstGeom prst="rect">
            <a:avLst/>
          </a:prstGeom>
        </p:spPr>
        <p:txBody>
          <a:bodyPr wrap="square">
            <a:spAutoFit/>
          </a:bodyPr>
          <a:lstStyle/>
          <a:p>
            <a:r>
              <a:rPr lang="en-US" altLang="zh-CN" sz="2000" dirty="0" smtClean="0">
                <a:solidFill>
                  <a:schemeClr val="tx1"/>
                </a:solidFill>
              </a:rPr>
              <a:t>Different categories</a:t>
            </a:r>
          </a:p>
        </p:txBody>
      </p:sp>
      <p:pic>
        <p:nvPicPr>
          <p:cNvPr id="1029" name="Picture 5" descr="C:\Users\yuzheng\AppData\Local\Microsoft\Windows\Temporary Internet Files\Content.IE5\0K143IHJ\MC900215048[1].wmf"/>
          <p:cNvPicPr>
            <a:picLocks noChangeAspect="1" noChangeArrowheads="1"/>
          </p:cNvPicPr>
          <p:nvPr/>
        </p:nvPicPr>
        <p:blipFill>
          <a:blip r:embed="rId4" cstate="print"/>
          <a:srcRect/>
          <a:stretch>
            <a:fillRect/>
          </a:stretch>
        </p:blipFill>
        <p:spPr bwMode="auto">
          <a:xfrm>
            <a:off x="6560460" y="4323402"/>
            <a:ext cx="699311" cy="579147"/>
          </a:xfrm>
          <a:prstGeom prst="rect">
            <a:avLst/>
          </a:prstGeom>
          <a:noFill/>
        </p:spPr>
      </p:pic>
      <p:pic>
        <p:nvPicPr>
          <p:cNvPr id="1030" name="Picture 6" descr="C:\Users\yuzheng\AppData\Local\Microsoft\Windows\Temporary Internet Files\Content.IE5\D0AGODMX\MC900197537[1].wmf"/>
          <p:cNvPicPr>
            <a:picLocks noChangeAspect="1" noChangeArrowheads="1"/>
          </p:cNvPicPr>
          <p:nvPr/>
        </p:nvPicPr>
        <p:blipFill>
          <a:blip r:embed="rId5" cstate="print"/>
          <a:srcRect/>
          <a:stretch>
            <a:fillRect/>
          </a:stretch>
        </p:blipFill>
        <p:spPr bwMode="auto">
          <a:xfrm>
            <a:off x="9179674" y="4830775"/>
            <a:ext cx="463097" cy="494504"/>
          </a:xfrm>
          <a:prstGeom prst="rect">
            <a:avLst/>
          </a:prstGeom>
          <a:noFill/>
        </p:spPr>
      </p:pic>
      <p:pic>
        <p:nvPicPr>
          <p:cNvPr id="1031" name="Picture 7" descr="C:\Users\yuzheng\AppData\Local\Microsoft\Windows\Temporary Internet Files\Content.IE5\0K143IHJ\MC900432613[1].png"/>
          <p:cNvPicPr>
            <a:picLocks noChangeAspect="1" noChangeArrowheads="1"/>
          </p:cNvPicPr>
          <p:nvPr/>
        </p:nvPicPr>
        <p:blipFill>
          <a:blip r:embed="rId6" cstate="print"/>
          <a:srcRect/>
          <a:stretch>
            <a:fillRect/>
          </a:stretch>
        </p:blipFill>
        <p:spPr bwMode="auto">
          <a:xfrm>
            <a:off x="7550887" y="6387070"/>
            <a:ext cx="512491" cy="512491"/>
          </a:xfrm>
          <a:prstGeom prst="rect">
            <a:avLst/>
          </a:prstGeom>
          <a:noFill/>
        </p:spPr>
      </p:pic>
      <p:pic>
        <p:nvPicPr>
          <p:cNvPr id="1032" name="Picture 8" descr="C:\Users\yuzheng\AppData\Local\Microsoft\Windows\Temporary Internet Files\Content.IE5\D0AGODMX\MC900183014[1].wmf"/>
          <p:cNvPicPr>
            <a:picLocks noChangeAspect="1" noChangeArrowheads="1"/>
          </p:cNvPicPr>
          <p:nvPr/>
        </p:nvPicPr>
        <p:blipFill>
          <a:blip r:embed="rId7" cstate="print"/>
          <a:srcRect/>
          <a:stretch>
            <a:fillRect/>
          </a:stretch>
        </p:blipFill>
        <p:spPr bwMode="auto">
          <a:xfrm>
            <a:off x="9199425" y="4284709"/>
            <a:ext cx="498764" cy="499015"/>
          </a:xfrm>
          <a:prstGeom prst="rect">
            <a:avLst/>
          </a:prstGeom>
          <a:noFill/>
        </p:spPr>
      </p:pic>
      <p:pic>
        <p:nvPicPr>
          <p:cNvPr id="1033" name="Picture 9" descr="C:\Users\yuzheng\AppData\Local\Microsoft\Windows\Temporary Internet Files\Content.IE5\D0AGODMX\MC900113334[1].wmf"/>
          <p:cNvPicPr>
            <a:picLocks noChangeAspect="1" noChangeArrowheads="1"/>
          </p:cNvPicPr>
          <p:nvPr/>
        </p:nvPicPr>
        <p:blipFill>
          <a:blip r:embed="rId8" cstate="print"/>
          <a:srcRect/>
          <a:stretch>
            <a:fillRect/>
          </a:stretch>
        </p:blipFill>
        <p:spPr bwMode="auto">
          <a:xfrm>
            <a:off x="6527017" y="4845187"/>
            <a:ext cx="247845" cy="269334"/>
          </a:xfrm>
          <a:prstGeom prst="rect">
            <a:avLst/>
          </a:prstGeom>
          <a:noFill/>
        </p:spPr>
      </p:pic>
      <p:pic>
        <p:nvPicPr>
          <p:cNvPr id="1034" name="Picture 10" descr="C:\Users\yuzheng\AppData\Local\Microsoft\Windows\Temporary Internet Files\Content.IE5\D0AGODMX\MC900156085[1].wmf"/>
          <p:cNvPicPr>
            <a:picLocks noChangeAspect="1" noChangeArrowheads="1"/>
          </p:cNvPicPr>
          <p:nvPr/>
        </p:nvPicPr>
        <p:blipFill>
          <a:blip r:embed="rId9" cstate="print"/>
          <a:srcRect/>
          <a:stretch>
            <a:fillRect/>
          </a:stretch>
        </p:blipFill>
        <p:spPr bwMode="auto">
          <a:xfrm>
            <a:off x="9655824" y="4580130"/>
            <a:ext cx="333484" cy="435213"/>
          </a:xfrm>
          <a:prstGeom prst="rect">
            <a:avLst/>
          </a:prstGeom>
          <a:noFill/>
        </p:spPr>
      </p:pic>
      <p:pic>
        <p:nvPicPr>
          <p:cNvPr id="1035" name="Picture 11" descr="C:\Users\yuzheng\AppData\Local\Microsoft\Windows\Temporary Internet Files\Content.IE5\AJP7QR29\MC900232698[1].wmf"/>
          <p:cNvPicPr>
            <a:picLocks noChangeAspect="1" noChangeArrowheads="1"/>
          </p:cNvPicPr>
          <p:nvPr/>
        </p:nvPicPr>
        <p:blipFill>
          <a:blip r:embed="rId10" cstate="print"/>
          <a:srcRect/>
          <a:stretch>
            <a:fillRect/>
          </a:stretch>
        </p:blipFill>
        <p:spPr bwMode="auto">
          <a:xfrm>
            <a:off x="7942453" y="6426666"/>
            <a:ext cx="941568" cy="666871"/>
          </a:xfrm>
          <a:prstGeom prst="rect">
            <a:avLst/>
          </a:prstGeom>
          <a:noFill/>
        </p:spPr>
      </p:pic>
      <p:cxnSp>
        <p:nvCxnSpPr>
          <p:cNvPr id="22" name="Straight Arrow Connector 21"/>
          <p:cNvCxnSpPr/>
          <p:nvPr/>
        </p:nvCxnSpPr>
        <p:spPr>
          <a:xfrm>
            <a:off x="7398327" y="4613564"/>
            <a:ext cx="1663123" cy="2886"/>
          </a:xfrm>
          <a:prstGeom prst="straightConnector1">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8666023" y="5604163"/>
            <a:ext cx="817415" cy="471059"/>
          </a:xfrm>
          <a:prstGeom prst="straightConnector1">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16200000" flipH="1">
            <a:off x="7079670" y="5361707"/>
            <a:ext cx="1039088" cy="512631"/>
          </a:xfrm>
          <a:prstGeom prst="straightConnector1">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7564583" y="7109123"/>
            <a:ext cx="1745672" cy="400110"/>
          </a:xfrm>
          <a:prstGeom prst="rect">
            <a:avLst/>
          </a:prstGeom>
        </p:spPr>
        <p:txBody>
          <a:bodyPr wrap="square">
            <a:spAutoFit/>
          </a:bodyPr>
          <a:lstStyle/>
          <a:p>
            <a:r>
              <a:rPr lang="en-US" altLang="zh-CN" sz="2000" dirty="0" smtClean="0">
                <a:solidFill>
                  <a:schemeClr val="tx1"/>
                </a:solidFill>
              </a:rPr>
              <a:t>Jewel shop A</a:t>
            </a:r>
          </a:p>
        </p:txBody>
      </p:sp>
      <p:sp>
        <p:nvSpPr>
          <p:cNvPr id="30" name="Rectangle 29"/>
          <p:cNvSpPr/>
          <p:nvPr/>
        </p:nvSpPr>
        <p:spPr>
          <a:xfrm>
            <a:off x="5818892" y="3839438"/>
            <a:ext cx="1745672" cy="400110"/>
          </a:xfrm>
          <a:prstGeom prst="rect">
            <a:avLst/>
          </a:prstGeom>
        </p:spPr>
        <p:txBody>
          <a:bodyPr wrap="square">
            <a:spAutoFit/>
          </a:bodyPr>
          <a:lstStyle/>
          <a:p>
            <a:r>
              <a:rPr lang="en-US" altLang="zh-CN" sz="2000" dirty="0" smtClean="0">
                <a:solidFill>
                  <a:schemeClr val="tx1"/>
                </a:solidFill>
              </a:rPr>
              <a:t>Jewel shop B</a:t>
            </a:r>
          </a:p>
        </p:txBody>
      </p:sp>
      <p:sp>
        <p:nvSpPr>
          <p:cNvPr id="31" name="Rectangle 30"/>
          <p:cNvSpPr/>
          <p:nvPr/>
        </p:nvSpPr>
        <p:spPr>
          <a:xfrm>
            <a:off x="8700657" y="3811729"/>
            <a:ext cx="1745672" cy="400110"/>
          </a:xfrm>
          <a:prstGeom prst="rect">
            <a:avLst/>
          </a:prstGeom>
        </p:spPr>
        <p:txBody>
          <a:bodyPr wrap="square">
            <a:spAutoFit/>
          </a:bodyPr>
          <a:lstStyle/>
          <a:p>
            <a:r>
              <a:rPr lang="en-US" altLang="zh-CN" sz="2000" dirty="0" smtClean="0">
                <a:solidFill>
                  <a:schemeClr val="tx1"/>
                </a:solidFill>
              </a:rPr>
              <a:t>Jewel shop C</a:t>
            </a:r>
          </a:p>
        </p:txBody>
      </p:sp>
      <p:sp>
        <p:nvSpPr>
          <p:cNvPr id="32" name="Rectangle 31"/>
          <p:cNvSpPr/>
          <p:nvPr/>
        </p:nvSpPr>
        <p:spPr>
          <a:xfrm>
            <a:off x="6620351" y="5575816"/>
            <a:ext cx="1077167" cy="307777"/>
          </a:xfrm>
          <a:prstGeom prst="rect">
            <a:avLst/>
          </a:prstGeom>
        </p:spPr>
        <p:txBody>
          <a:bodyPr wrap="square">
            <a:spAutoFit/>
          </a:bodyPr>
          <a:lstStyle/>
          <a:p>
            <a:r>
              <a:rPr lang="en-US" altLang="zh-CN" sz="1400" dirty="0" smtClean="0">
                <a:solidFill>
                  <a:schemeClr val="tx1"/>
                </a:solidFill>
              </a:rPr>
              <a:t>Far away</a:t>
            </a:r>
          </a:p>
        </p:txBody>
      </p:sp>
      <p:sp>
        <p:nvSpPr>
          <p:cNvPr id="33" name="Rectangle 32"/>
          <p:cNvSpPr/>
          <p:nvPr/>
        </p:nvSpPr>
        <p:spPr>
          <a:xfrm>
            <a:off x="9194593" y="5765230"/>
            <a:ext cx="1077167" cy="307777"/>
          </a:xfrm>
          <a:prstGeom prst="rect">
            <a:avLst/>
          </a:prstGeom>
        </p:spPr>
        <p:txBody>
          <a:bodyPr wrap="square">
            <a:spAutoFit/>
          </a:bodyPr>
          <a:lstStyle/>
          <a:p>
            <a:r>
              <a:rPr lang="en-US" altLang="zh-CN" sz="1400" dirty="0" smtClean="0">
                <a:solidFill>
                  <a:schemeClr val="tx1"/>
                </a:solidFill>
              </a:rPr>
              <a:t>Far away</a:t>
            </a:r>
          </a:p>
        </p:txBody>
      </p:sp>
      <p:sp>
        <p:nvSpPr>
          <p:cNvPr id="34" name="Rectangle 33"/>
          <p:cNvSpPr/>
          <p:nvPr/>
        </p:nvSpPr>
        <p:spPr>
          <a:xfrm>
            <a:off x="7766622" y="4180963"/>
            <a:ext cx="1077167" cy="307777"/>
          </a:xfrm>
          <a:prstGeom prst="rect">
            <a:avLst/>
          </a:prstGeom>
        </p:spPr>
        <p:txBody>
          <a:bodyPr wrap="square">
            <a:spAutoFit/>
          </a:bodyPr>
          <a:lstStyle/>
          <a:p>
            <a:r>
              <a:rPr lang="en-US" altLang="zh-CN" sz="1400" dirty="0" smtClean="0">
                <a:solidFill>
                  <a:schemeClr val="tx1"/>
                </a:solidFill>
              </a:rPr>
              <a:t>Far away</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altLang="zh-CN" dirty="0" smtClean="0"/>
              <a:t>What  We  Do</a:t>
            </a:r>
            <a:endParaRPr lang="zh-CN" altLang="en-US" dirty="0"/>
          </a:p>
        </p:txBody>
      </p:sp>
      <p:sp>
        <p:nvSpPr>
          <p:cNvPr id="6" name="Text Placeholder 5"/>
          <p:cNvSpPr>
            <a:spLocks noGrp="1"/>
          </p:cNvSpPr>
          <p:nvPr>
            <p:ph type="body" idx="1"/>
          </p:nvPr>
        </p:nvSpPr>
        <p:spPr>
          <a:xfrm>
            <a:off x="449944" y="2292874"/>
            <a:ext cx="9942286" cy="1974325"/>
          </a:xfrm>
        </p:spPr>
        <p:txBody>
          <a:bodyPr>
            <a:normAutofit/>
          </a:bodyPr>
          <a:lstStyle/>
          <a:p>
            <a:r>
              <a:rPr lang="en-US" altLang="zh-CN" sz="2800" dirty="0" smtClean="0"/>
              <a:t>Mine the correlation between locations from GPS trajectories</a:t>
            </a:r>
          </a:p>
          <a:p>
            <a:r>
              <a:rPr lang="en-US" altLang="zh-CN" sz="2800" dirty="0" smtClean="0"/>
              <a:t>The relation between locations in the space of human behavior</a:t>
            </a:r>
          </a:p>
          <a:p>
            <a:r>
              <a:rPr lang="en-US" altLang="zh-CN" sz="2800" dirty="0" smtClean="0"/>
              <a:t>Enable a location recommendation system</a:t>
            </a: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latin typeface="Calibri"/>
              </a:rPr>
              <a:pPr/>
              <a:t>3</a:t>
            </a:fld>
            <a:endParaRPr lang="en-US" dirty="0">
              <a:solidFill>
                <a:prstClr val="black">
                  <a:tint val="75000"/>
                </a:prstClr>
              </a:solidFill>
              <a:latin typeface="Calibri"/>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81914" y="1342061"/>
            <a:ext cx="10056494" cy="664798"/>
          </a:xfrm>
        </p:spPr>
        <p:txBody>
          <a:bodyPr>
            <a:normAutofit fontScale="90000"/>
          </a:bodyPr>
          <a:lstStyle/>
          <a:p>
            <a:r>
              <a:rPr altLang="zh-CN" dirty="0" smtClean="0"/>
              <a:t>Challenges</a:t>
            </a:r>
            <a:endParaRPr lang="zh-CN" altLang="en-US" dirty="0"/>
          </a:p>
        </p:txBody>
      </p:sp>
      <p:sp>
        <p:nvSpPr>
          <p:cNvPr id="6" name="Text Placeholder 5"/>
          <p:cNvSpPr>
            <a:spLocks noGrp="1"/>
          </p:cNvSpPr>
          <p:nvPr>
            <p:ph type="body" idx="1"/>
          </p:nvPr>
        </p:nvSpPr>
        <p:spPr>
          <a:xfrm>
            <a:off x="457200" y="2329806"/>
            <a:ext cx="10056494" cy="5239265"/>
          </a:xfrm>
        </p:spPr>
        <p:txBody>
          <a:bodyPr>
            <a:normAutofit/>
          </a:bodyPr>
          <a:lstStyle/>
          <a:p>
            <a:r>
              <a:rPr lang="en-US" altLang="zh-CN" sz="2800" dirty="0" smtClean="0"/>
              <a:t>The correlation between locations depends on</a:t>
            </a:r>
          </a:p>
          <a:p>
            <a:pPr lvl="1"/>
            <a:r>
              <a:rPr lang="en-US" altLang="zh-CN" sz="2400" b="1" dirty="0" smtClean="0">
                <a:solidFill>
                  <a:srgbClr val="C00000"/>
                </a:solidFill>
              </a:rPr>
              <a:t>Sequence</a:t>
            </a:r>
            <a:r>
              <a:rPr lang="en-US" altLang="zh-CN" sz="2400" dirty="0" smtClean="0"/>
              <a:t> between locations being visited</a:t>
            </a:r>
          </a:p>
          <a:p>
            <a:pPr lvl="1"/>
            <a:r>
              <a:rPr lang="en-US" altLang="zh-CN" sz="2400" dirty="0" smtClean="0"/>
              <a:t>The travel </a:t>
            </a:r>
            <a:r>
              <a:rPr lang="en-US" altLang="zh-CN" sz="2400" b="1" dirty="0" smtClean="0">
                <a:solidFill>
                  <a:srgbClr val="C00000"/>
                </a:solidFill>
              </a:rPr>
              <a:t>experience</a:t>
            </a:r>
            <a:r>
              <a:rPr lang="en-US" altLang="zh-CN" sz="2400" dirty="0" smtClean="0"/>
              <a:t> (knowledge) of a user </a:t>
            </a:r>
            <a:r>
              <a:rPr lang="en-US" altLang="zh-CN" sz="2400" dirty="0" smtClean="0"/>
              <a:t>accessing these locations</a:t>
            </a:r>
          </a:p>
        </p:txBody>
      </p:sp>
      <p:sp>
        <p:nvSpPr>
          <p:cNvPr id="4" name="Slide Number Placeholder 3"/>
          <p:cNvSpPr>
            <a:spLocks noGrp="1"/>
          </p:cNvSpPr>
          <p:nvPr>
            <p:ph type="sldNum" sz="quarter" idx="12"/>
          </p:nvPr>
        </p:nvSpPr>
        <p:spPr>
          <a:xfrm>
            <a:off x="7833706" y="7479550"/>
            <a:ext cx="2286000" cy="548640"/>
          </a:xfrm>
        </p:spPr>
        <p:txBody>
          <a:bodyPr/>
          <a:lstStyle/>
          <a:p>
            <a:fld id="{B6F15528-21DE-4FAA-801E-634DDDAF4B2B}" type="slidenum">
              <a:rPr lang="en-US" smtClean="0">
                <a:solidFill>
                  <a:prstClr val="black">
                    <a:tint val="75000"/>
                  </a:prstClr>
                </a:solidFill>
                <a:latin typeface="Calibri"/>
              </a:rPr>
              <a:pPr/>
              <a:t>4</a:t>
            </a:fld>
            <a:endParaRPr lang="en-US" dirty="0">
              <a:solidFill>
                <a:prstClr val="black">
                  <a:tint val="75000"/>
                </a:prstClr>
              </a:solidFill>
              <a:latin typeface="Calibri"/>
            </a:endParaRPr>
          </a:p>
        </p:txBody>
      </p:sp>
      <p:pic>
        <p:nvPicPr>
          <p:cNvPr id="8" name="Picture 7"/>
          <p:cNvPicPr/>
          <p:nvPr/>
        </p:nvPicPr>
        <p:blipFill>
          <a:blip r:embed="rId3" cstate="print"/>
          <a:srcRect l="3059" t="32136" r="80008" b="9637"/>
          <a:stretch>
            <a:fillRect/>
          </a:stretch>
        </p:blipFill>
        <p:spPr bwMode="auto">
          <a:xfrm>
            <a:off x="973102" y="4085923"/>
            <a:ext cx="1159330" cy="927100"/>
          </a:xfrm>
          <a:prstGeom prst="rect">
            <a:avLst/>
          </a:prstGeom>
          <a:noFill/>
          <a:ln w="9525">
            <a:noFill/>
            <a:miter lim="800000"/>
            <a:headEnd/>
            <a:tailEnd/>
          </a:ln>
        </p:spPr>
      </p:pic>
      <p:pic>
        <p:nvPicPr>
          <p:cNvPr id="9" name="Picture 8"/>
          <p:cNvPicPr/>
          <p:nvPr/>
        </p:nvPicPr>
        <p:blipFill>
          <a:blip r:embed="rId3" cstate="print"/>
          <a:srcRect l="68407" t="29310" r="14744" b="8621"/>
          <a:stretch>
            <a:fillRect/>
          </a:stretch>
        </p:blipFill>
        <p:spPr bwMode="auto">
          <a:xfrm>
            <a:off x="2856332" y="4036278"/>
            <a:ext cx="1130300" cy="1003300"/>
          </a:xfrm>
          <a:prstGeom prst="rect">
            <a:avLst/>
          </a:prstGeom>
          <a:noFill/>
          <a:ln w="9525">
            <a:noFill/>
            <a:miter lim="800000"/>
            <a:headEnd/>
            <a:tailEnd/>
          </a:ln>
        </p:spPr>
      </p:pic>
      <p:sp>
        <p:nvSpPr>
          <p:cNvPr id="10" name="Rectangle 9"/>
          <p:cNvSpPr/>
          <p:nvPr/>
        </p:nvSpPr>
        <p:spPr>
          <a:xfrm>
            <a:off x="2299844" y="4282788"/>
            <a:ext cx="526484" cy="646331"/>
          </a:xfrm>
          <a:prstGeom prst="rect">
            <a:avLst/>
          </a:prstGeom>
        </p:spPr>
        <p:txBody>
          <a:bodyPr wrap="square">
            <a:spAutoFit/>
          </a:bodyPr>
          <a:lstStyle/>
          <a:p>
            <a:r>
              <a:rPr lang="en-US" altLang="zh-CN" sz="3600" b="1" dirty="0" smtClean="0">
                <a:solidFill>
                  <a:srgbClr val="FF0000"/>
                </a:solidFill>
              </a:rPr>
              <a:t>≠</a:t>
            </a:r>
          </a:p>
        </p:txBody>
      </p:sp>
      <p:sp>
        <p:nvSpPr>
          <p:cNvPr id="11" name="Rectangle 10"/>
          <p:cNvSpPr/>
          <p:nvPr/>
        </p:nvSpPr>
        <p:spPr>
          <a:xfrm>
            <a:off x="1108342" y="5169479"/>
            <a:ext cx="3380521" cy="400110"/>
          </a:xfrm>
          <a:prstGeom prst="rect">
            <a:avLst/>
          </a:prstGeom>
        </p:spPr>
        <p:txBody>
          <a:bodyPr wrap="square">
            <a:spAutoFit/>
          </a:bodyPr>
          <a:lstStyle/>
          <a:p>
            <a:r>
              <a:rPr lang="en-US" altLang="zh-CN" sz="2000" dirty="0" smtClean="0">
                <a:solidFill>
                  <a:schemeClr val="tx1"/>
                </a:solidFill>
              </a:rPr>
              <a:t>e.g., One-way, accessibility </a:t>
            </a:r>
          </a:p>
        </p:txBody>
      </p:sp>
      <p:sp>
        <p:nvSpPr>
          <p:cNvPr id="12" name="Rectangle 11"/>
          <p:cNvSpPr/>
          <p:nvPr/>
        </p:nvSpPr>
        <p:spPr>
          <a:xfrm>
            <a:off x="955928" y="6873588"/>
            <a:ext cx="3685351" cy="400110"/>
          </a:xfrm>
          <a:prstGeom prst="rect">
            <a:avLst/>
          </a:prstGeom>
        </p:spPr>
        <p:txBody>
          <a:bodyPr wrap="square">
            <a:spAutoFit/>
          </a:bodyPr>
          <a:lstStyle/>
          <a:p>
            <a:r>
              <a:rPr lang="en-US" altLang="zh-CN" sz="2000" dirty="0" err="1" smtClean="0">
                <a:solidFill>
                  <a:schemeClr val="tx1"/>
                </a:solidFill>
              </a:rPr>
              <a:t>Cor</a:t>
            </a:r>
            <a:r>
              <a:rPr lang="en-US" altLang="zh-CN" sz="2000" dirty="0" smtClean="0">
                <a:solidFill>
                  <a:schemeClr val="tx1"/>
                </a:solidFill>
              </a:rPr>
              <a:t>(A, B)&gt;</a:t>
            </a:r>
            <a:r>
              <a:rPr lang="en-US" altLang="zh-CN" sz="2000" dirty="0" err="1" smtClean="0">
                <a:solidFill>
                  <a:schemeClr val="tx1"/>
                </a:solidFill>
              </a:rPr>
              <a:t>Cor</a:t>
            </a:r>
            <a:r>
              <a:rPr lang="en-US" altLang="zh-CN" sz="2000" dirty="0" smtClean="0">
                <a:solidFill>
                  <a:schemeClr val="tx1"/>
                </a:solidFill>
              </a:rPr>
              <a:t>(A, C)&gt;</a:t>
            </a:r>
            <a:r>
              <a:rPr lang="en-US" altLang="zh-CN" sz="2000" dirty="0" err="1" smtClean="0">
                <a:solidFill>
                  <a:schemeClr val="tx1"/>
                </a:solidFill>
              </a:rPr>
              <a:t>Cor</a:t>
            </a:r>
            <a:r>
              <a:rPr lang="en-US" altLang="zh-CN" sz="2000" dirty="0" smtClean="0">
                <a:solidFill>
                  <a:schemeClr val="tx1"/>
                </a:solidFill>
              </a:rPr>
              <a:t>(A,D)</a:t>
            </a:r>
          </a:p>
        </p:txBody>
      </p:sp>
      <p:pic>
        <p:nvPicPr>
          <p:cNvPr id="2050" name="Picture 2" descr="C:\Users\yuzheng\AppData\Local\Microsoft\Windows\Temporary Internet Files\Content.IE5\0K143IHJ\MC900383476[1].wmf"/>
          <p:cNvPicPr>
            <a:picLocks noChangeAspect="1" noChangeArrowheads="1"/>
          </p:cNvPicPr>
          <p:nvPr/>
        </p:nvPicPr>
        <p:blipFill>
          <a:blip r:embed="rId4" cstate="print"/>
          <a:srcRect/>
          <a:stretch>
            <a:fillRect/>
          </a:stretch>
        </p:blipFill>
        <p:spPr bwMode="auto">
          <a:xfrm>
            <a:off x="6346740" y="4120714"/>
            <a:ext cx="774509" cy="1102464"/>
          </a:xfrm>
          <a:prstGeom prst="rect">
            <a:avLst/>
          </a:prstGeom>
          <a:noFill/>
        </p:spPr>
      </p:pic>
      <p:pic>
        <p:nvPicPr>
          <p:cNvPr id="2052" name="Picture 4" descr="C:\Users\yuzheng\AppData\Local\Microsoft\Windows\Temporary Internet Files\Content.IE5\D0AGODMX\MC900300954[1].wmf"/>
          <p:cNvPicPr>
            <a:picLocks noChangeAspect="1" noChangeArrowheads="1"/>
          </p:cNvPicPr>
          <p:nvPr/>
        </p:nvPicPr>
        <p:blipFill>
          <a:blip r:embed="rId5" cstate="print"/>
          <a:srcRect/>
          <a:stretch>
            <a:fillRect/>
          </a:stretch>
        </p:blipFill>
        <p:spPr bwMode="auto">
          <a:xfrm>
            <a:off x="6114447" y="5755072"/>
            <a:ext cx="1380879" cy="1232382"/>
          </a:xfrm>
          <a:prstGeom prst="rect">
            <a:avLst/>
          </a:prstGeom>
          <a:noFill/>
        </p:spPr>
      </p:pic>
      <p:sp>
        <p:nvSpPr>
          <p:cNvPr id="14" name="Rectangle 13"/>
          <p:cNvSpPr/>
          <p:nvPr/>
        </p:nvSpPr>
        <p:spPr>
          <a:xfrm>
            <a:off x="6276087" y="5197194"/>
            <a:ext cx="1025274" cy="400110"/>
          </a:xfrm>
          <a:prstGeom prst="rect">
            <a:avLst/>
          </a:prstGeom>
        </p:spPr>
        <p:txBody>
          <a:bodyPr wrap="square">
            <a:spAutoFit/>
          </a:bodyPr>
          <a:lstStyle/>
          <a:p>
            <a:r>
              <a:rPr lang="en-US" altLang="zh-CN" sz="2000" dirty="0" smtClean="0">
                <a:solidFill>
                  <a:schemeClr val="tx1"/>
                </a:solidFill>
              </a:rPr>
              <a:t>Tourist</a:t>
            </a:r>
          </a:p>
        </p:txBody>
      </p:sp>
      <p:sp>
        <p:nvSpPr>
          <p:cNvPr id="15" name="Rectangle 14"/>
          <p:cNvSpPr/>
          <p:nvPr/>
        </p:nvSpPr>
        <p:spPr>
          <a:xfrm>
            <a:off x="6012889" y="7025985"/>
            <a:ext cx="1662541" cy="400110"/>
          </a:xfrm>
          <a:prstGeom prst="rect">
            <a:avLst/>
          </a:prstGeom>
        </p:spPr>
        <p:txBody>
          <a:bodyPr wrap="square">
            <a:spAutoFit/>
          </a:bodyPr>
          <a:lstStyle/>
          <a:p>
            <a:r>
              <a:rPr lang="en-US" altLang="zh-CN" sz="2000" dirty="0" smtClean="0">
                <a:solidFill>
                  <a:schemeClr val="tx1"/>
                </a:solidFill>
              </a:rPr>
              <a:t>Local expert</a:t>
            </a:r>
          </a:p>
        </p:txBody>
      </p:sp>
      <p:pic>
        <p:nvPicPr>
          <p:cNvPr id="2053" name="Picture 5"/>
          <p:cNvPicPr>
            <a:picLocks noChangeAspect="1" noChangeArrowheads="1"/>
          </p:cNvPicPr>
          <p:nvPr/>
        </p:nvPicPr>
        <p:blipFill>
          <a:blip r:embed="rId6" cstate="print"/>
          <a:srcRect/>
          <a:stretch>
            <a:fillRect/>
          </a:stretch>
        </p:blipFill>
        <p:spPr bwMode="auto">
          <a:xfrm>
            <a:off x="1070380" y="5691329"/>
            <a:ext cx="2632080" cy="1083541"/>
          </a:xfrm>
          <a:prstGeom prst="rect">
            <a:avLst/>
          </a:prstGeom>
          <a:noFill/>
          <a:ln w="9525">
            <a:noFill/>
            <a:miter lim="800000"/>
            <a:headEnd/>
            <a:tailEnd/>
          </a:ln>
          <a:effectLst/>
        </p:spPr>
      </p:pic>
      <p:pic>
        <p:nvPicPr>
          <p:cNvPr id="17" name="Picture 16"/>
          <p:cNvPicPr/>
          <p:nvPr/>
        </p:nvPicPr>
        <p:blipFill>
          <a:blip r:embed="rId3" cstate="print"/>
          <a:srcRect l="3059" t="32136" r="80008" b="9637"/>
          <a:stretch>
            <a:fillRect/>
          </a:stretch>
        </p:blipFill>
        <p:spPr bwMode="auto">
          <a:xfrm>
            <a:off x="8399147" y="4515414"/>
            <a:ext cx="1159330" cy="927100"/>
          </a:xfrm>
          <a:prstGeom prst="rect">
            <a:avLst/>
          </a:prstGeom>
          <a:noFill/>
          <a:ln w="9525">
            <a:noFill/>
            <a:miter lim="800000"/>
            <a:headEnd/>
            <a:tailEnd/>
          </a:ln>
        </p:spPr>
      </p:pic>
      <p:pic>
        <p:nvPicPr>
          <p:cNvPr id="19" name="Picture 18"/>
          <p:cNvPicPr/>
          <p:nvPr/>
        </p:nvPicPr>
        <p:blipFill>
          <a:blip r:embed="rId3" cstate="print"/>
          <a:srcRect l="3059" t="32136" r="80008" b="9637"/>
          <a:stretch>
            <a:fillRect/>
          </a:stretch>
        </p:blipFill>
        <p:spPr bwMode="auto">
          <a:xfrm>
            <a:off x="8385294" y="5970136"/>
            <a:ext cx="1159330" cy="927100"/>
          </a:xfrm>
          <a:prstGeom prst="rect">
            <a:avLst/>
          </a:prstGeom>
          <a:noFill/>
          <a:ln w="9525">
            <a:noFill/>
            <a:miter lim="800000"/>
            <a:headEnd/>
            <a:tailEnd/>
          </a:ln>
        </p:spPr>
      </p:pic>
      <p:sp>
        <p:nvSpPr>
          <p:cNvPr id="20" name="Rectangle 19"/>
          <p:cNvSpPr/>
          <p:nvPr/>
        </p:nvSpPr>
        <p:spPr>
          <a:xfrm>
            <a:off x="6010541" y="7521575"/>
            <a:ext cx="3853897" cy="369332"/>
          </a:xfrm>
          <a:prstGeom prst="rect">
            <a:avLst/>
          </a:prstGeom>
        </p:spPr>
        <p:txBody>
          <a:bodyPr wrap="square">
            <a:spAutoFit/>
          </a:bodyPr>
          <a:lstStyle/>
          <a:p>
            <a:r>
              <a:rPr lang="en-US" altLang="zh-CN" sz="1800" dirty="0" err="1" smtClean="0">
                <a:solidFill>
                  <a:schemeClr val="tx1"/>
                </a:solidFill>
              </a:rPr>
              <a:t>CorExpert</a:t>
            </a:r>
            <a:r>
              <a:rPr lang="en-US" altLang="zh-CN" sz="1800" dirty="0" smtClean="0">
                <a:solidFill>
                  <a:schemeClr val="tx1"/>
                </a:solidFill>
              </a:rPr>
              <a:t>(A, B)&gt;</a:t>
            </a:r>
            <a:r>
              <a:rPr lang="en-US" altLang="zh-CN" sz="1800" dirty="0" err="1" smtClean="0">
                <a:solidFill>
                  <a:schemeClr val="tx1"/>
                </a:solidFill>
              </a:rPr>
              <a:t>CorTourist</a:t>
            </a:r>
            <a:r>
              <a:rPr lang="en-US" altLang="zh-CN" sz="1800" dirty="0" smtClean="0">
                <a:solidFill>
                  <a:schemeClr val="tx1"/>
                </a:solidFill>
              </a:rPr>
              <a:t>(A, B)</a:t>
            </a:r>
            <a:endParaRPr lang="en-US" sz="1800" dirty="0"/>
          </a:p>
        </p:txBody>
      </p:sp>
      <p:sp>
        <p:nvSpPr>
          <p:cNvPr id="21" name="Rectangle 20"/>
          <p:cNvSpPr/>
          <p:nvPr/>
        </p:nvSpPr>
        <p:spPr>
          <a:xfrm>
            <a:off x="7479123" y="3988669"/>
            <a:ext cx="2800767" cy="369332"/>
          </a:xfrm>
          <a:prstGeom prst="rect">
            <a:avLst/>
          </a:prstGeom>
        </p:spPr>
        <p:txBody>
          <a:bodyPr wrap="none">
            <a:spAutoFit/>
          </a:bodyPr>
          <a:lstStyle/>
          <a:p>
            <a:r>
              <a:rPr lang="en-US" altLang="zh-CN" sz="1800" dirty="0" smtClean="0">
                <a:solidFill>
                  <a:schemeClr val="tx1"/>
                </a:solidFill>
              </a:rPr>
              <a:t>Could be random access</a:t>
            </a:r>
            <a:endParaRPr lang="en-US" sz="1800"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Methodology</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latin typeface="Calibri"/>
              </a:rPr>
              <a:pPr/>
              <a:t>5</a:t>
            </a:fld>
            <a:endParaRPr lang="en-US" dirty="0">
              <a:solidFill>
                <a:prstClr val="black">
                  <a:tint val="75000"/>
                </a:prstClr>
              </a:solidFill>
              <a:latin typeface="Calibri"/>
            </a:endParaRPr>
          </a:p>
        </p:txBody>
      </p:sp>
      <p:sp>
        <p:nvSpPr>
          <p:cNvPr id="9" name="Rectangle 8"/>
          <p:cNvSpPr/>
          <p:nvPr/>
        </p:nvSpPr>
        <p:spPr>
          <a:xfrm>
            <a:off x="2682240" y="2682240"/>
            <a:ext cx="4639056" cy="682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bg1"/>
                </a:solidFill>
              </a:rPr>
              <a:t>Modeling human location </a:t>
            </a:r>
            <a:r>
              <a:rPr lang="en-US" sz="2400" dirty="0" smtClean="0">
                <a:solidFill>
                  <a:schemeClr val="bg1"/>
                </a:solidFill>
              </a:rPr>
              <a:t>history</a:t>
            </a:r>
            <a:endParaRPr lang="en-US" sz="2400" dirty="0" smtClean="0">
              <a:solidFill>
                <a:schemeClr val="bg1"/>
              </a:solidFill>
            </a:endParaRPr>
          </a:p>
        </p:txBody>
      </p:sp>
      <p:sp>
        <p:nvSpPr>
          <p:cNvPr id="10" name="Rectangle 9"/>
          <p:cNvSpPr/>
          <p:nvPr/>
        </p:nvSpPr>
        <p:spPr>
          <a:xfrm>
            <a:off x="2676144" y="3944112"/>
            <a:ext cx="4639056" cy="682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bg1"/>
                </a:solidFill>
              </a:rPr>
              <a:t>Inferring user experiences</a:t>
            </a:r>
            <a:endParaRPr lang="en-US" sz="2400" dirty="0" smtClean="0">
              <a:solidFill>
                <a:schemeClr val="bg1"/>
              </a:solidFill>
            </a:endParaRPr>
          </a:p>
        </p:txBody>
      </p:sp>
      <p:sp>
        <p:nvSpPr>
          <p:cNvPr id="11" name="Rectangle 10"/>
          <p:cNvSpPr/>
          <p:nvPr/>
        </p:nvSpPr>
        <p:spPr>
          <a:xfrm>
            <a:off x="2676144" y="5187696"/>
            <a:ext cx="4639056" cy="682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bg1"/>
                </a:solidFill>
              </a:rPr>
              <a:t>Computing location correlation</a:t>
            </a:r>
            <a:endParaRPr lang="en-US" sz="2400" dirty="0" smtClean="0">
              <a:solidFill>
                <a:schemeClr val="bg1"/>
              </a:solidFill>
            </a:endParaRPr>
          </a:p>
        </p:txBody>
      </p:sp>
      <p:sp>
        <p:nvSpPr>
          <p:cNvPr id="12" name="Rectangle 11"/>
          <p:cNvSpPr/>
          <p:nvPr/>
        </p:nvSpPr>
        <p:spPr>
          <a:xfrm>
            <a:off x="2682240" y="6412992"/>
            <a:ext cx="4639056" cy="682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bg1"/>
                </a:solidFill>
              </a:rPr>
              <a:t>Personalized location recommender</a:t>
            </a:r>
            <a:endParaRPr lang="en-US" sz="2400" dirty="0" smtClean="0">
              <a:solidFill>
                <a:schemeClr val="bg1"/>
              </a:solidFill>
            </a:endParaRPr>
          </a:p>
        </p:txBody>
      </p:sp>
      <p:cxnSp>
        <p:nvCxnSpPr>
          <p:cNvPr id="14" name="Straight Arrow Connector 13"/>
          <p:cNvCxnSpPr>
            <a:stCxn id="9" idx="2"/>
            <a:endCxn id="10" idx="0"/>
          </p:cNvCxnSpPr>
          <p:nvPr/>
        </p:nvCxnSpPr>
        <p:spPr>
          <a:xfrm rot="5400000">
            <a:off x="4709160" y="3651504"/>
            <a:ext cx="579120" cy="609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10" idx="2"/>
            <a:endCxn id="11" idx="0"/>
          </p:cNvCxnSpPr>
          <p:nvPr/>
        </p:nvCxnSpPr>
        <p:spPr>
          <a:xfrm rot="5400000">
            <a:off x="4715256" y="4907280"/>
            <a:ext cx="560832"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1" idx="2"/>
            <a:endCxn id="12" idx="0"/>
          </p:cNvCxnSpPr>
          <p:nvPr/>
        </p:nvCxnSpPr>
        <p:spPr>
          <a:xfrm rot="16200000" flipH="1">
            <a:off x="4727448" y="6138672"/>
            <a:ext cx="542544" cy="609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Solution – </a:t>
            </a:r>
            <a:r>
              <a:rPr lang="en-US" sz="4000" dirty="0" smtClean="0"/>
              <a:t>Step 1:</a:t>
            </a:r>
            <a:r>
              <a:rPr lang="en-US" sz="3100" dirty="0" smtClean="0"/>
              <a:t> </a:t>
            </a:r>
            <a:r>
              <a:rPr lang="en-US" sz="4000" dirty="0" smtClean="0"/>
              <a:t>Modeling human location history </a:t>
            </a:r>
            <a:endParaRPr lang="en-US" dirty="0"/>
          </a:p>
        </p:txBody>
      </p:sp>
      <p:sp>
        <p:nvSpPr>
          <p:cNvPr id="3" name="Content Placeholder 2"/>
          <p:cNvSpPr>
            <a:spLocks noGrp="1"/>
          </p:cNvSpPr>
          <p:nvPr>
            <p:ph type="body" idx="1"/>
          </p:nvPr>
        </p:nvSpPr>
        <p:spPr>
          <a:xfrm>
            <a:off x="457200" y="2104188"/>
            <a:ext cx="10056494" cy="5239265"/>
          </a:xfrm>
        </p:spPr>
        <p:txBody>
          <a:bodyPr>
            <a:normAutofit fontScale="92500" lnSpcReduction="10000"/>
          </a:bodyPr>
          <a:lstStyle/>
          <a:p>
            <a:r>
              <a:rPr lang="en-US" sz="2800" dirty="0" smtClean="0"/>
              <a:t>GPS logs </a:t>
            </a:r>
            <a:r>
              <a:rPr lang="en-US" sz="2800" i="1" dirty="0" smtClean="0"/>
              <a:t>P</a:t>
            </a:r>
            <a:r>
              <a:rPr lang="en-US" sz="2800" dirty="0" smtClean="0"/>
              <a:t> and GPS trajectory</a:t>
            </a:r>
          </a:p>
          <a:p>
            <a:endParaRPr lang="en-US" sz="2800" dirty="0" smtClean="0"/>
          </a:p>
          <a:p>
            <a:endParaRPr lang="en-US" sz="2800" dirty="0" smtClean="0"/>
          </a:p>
          <a:p>
            <a:endParaRPr lang="en-US" sz="2800" dirty="0" smtClean="0"/>
          </a:p>
          <a:p>
            <a:endParaRPr lang="en-US" sz="2800" dirty="0" smtClean="0"/>
          </a:p>
          <a:p>
            <a:endParaRPr lang="en-US" sz="2800" dirty="0" smtClean="0"/>
          </a:p>
          <a:p>
            <a:r>
              <a:rPr lang="en-US" sz="2800" dirty="0" smtClean="0"/>
              <a:t>Stay points </a:t>
            </a:r>
            <a:r>
              <a:rPr lang="en-US" sz="2800" i="1" dirty="0" smtClean="0"/>
              <a:t>S</a:t>
            </a:r>
            <a:r>
              <a:rPr lang="en-US" sz="2800" dirty="0" smtClean="0"/>
              <a:t>={s</a:t>
            </a:r>
            <a:r>
              <a:rPr lang="en-US" sz="1800" dirty="0" smtClean="0"/>
              <a:t>1</a:t>
            </a:r>
            <a:r>
              <a:rPr lang="en-US" sz="2800" dirty="0" smtClean="0"/>
              <a:t>, s</a:t>
            </a:r>
            <a:r>
              <a:rPr lang="en-US" sz="1800" dirty="0" smtClean="0"/>
              <a:t>2</a:t>
            </a:r>
            <a:r>
              <a:rPr lang="en-US" sz="2800" dirty="0" smtClean="0"/>
              <a:t>,…, </a:t>
            </a:r>
            <a:r>
              <a:rPr lang="en-US" sz="2800" dirty="0" err="1" smtClean="0"/>
              <a:t>s</a:t>
            </a:r>
            <a:r>
              <a:rPr lang="en-US" sz="1800" dirty="0" err="1" smtClean="0"/>
              <a:t>n</a:t>
            </a:r>
            <a:r>
              <a:rPr lang="en-US" sz="2800" dirty="0" smtClean="0"/>
              <a:t>}.</a:t>
            </a:r>
          </a:p>
          <a:p>
            <a:pPr lvl="1"/>
            <a:r>
              <a:rPr lang="en-US" sz="2000" dirty="0" smtClean="0"/>
              <a:t>Stands for a geo-region where a user has stayed for a while</a:t>
            </a:r>
          </a:p>
          <a:p>
            <a:pPr lvl="1"/>
            <a:r>
              <a:rPr lang="en-US" sz="2000" dirty="0" smtClean="0"/>
              <a:t>Carry a semantic meaning beyond a raw GPS point</a:t>
            </a:r>
          </a:p>
          <a:p>
            <a:pPr>
              <a:spcBef>
                <a:spcPts val="1440"/>
              </a:spcBef>
            </a:pPr>
            <a:r>
              <a:rPr lang="en-US" sz="2800" dirty="0" smtClean="0"/>
              <a:t>Location history: </a:t>
            </a:r>
          </a:p>
          <a:p>
            <a:pPr lvl="1"/>
            <a:r>
              <a:rPr lang="en-US" sz="2000" dirty="0" smtClean="0"/>
              <a:t>represented by a sequence of stay points</a:t>
            </a:r>
          </a:p>
          <a:p>
            <a:pPr lvl="1"/>
            <a:r>
              <a:rPr lang="en-US" sz="2000" dirty="0" smtClean="0"/>
              <a:t>with transition intervals </a:t>
            </a:r>
          </a:p>
          <a:p>
            <a:pPr lvl="2"/>
            <a:endParaRPr lang="en-US" sz="2000" dirty="0"/>
          </a:p>
        </p:txBody>
      </p:sp>
      <p:pic>
        <p:nvPicPr>
          <p:cNvPr id="4" name="Picture 3"/>
          <p:cNvPicPr/>
          <p:nvPr/>
        </p:nvPicPr>
        <p:blipFill>
          <a:blip r:embed="rId2" cstate="print"/>
          <a:srcRect/>
          <a:stretch>
            <a:fillRect/>
          </a:stretch>
        </p:blipFill>
        <p:spPr bwMode="auto">
          <a:xfrm>
            <a:off x="1459543" y="2602975"/>
            <a:ext cx="7886755" cy="1885963"/>
          </a:xfrm>
          <a:prstGeom prst="rect">
            <a:avLst/>
          </a:prstGeom>
          <a:noFill/>
          <a:ln w="9525">
            <a:noFill/>
            <a:miter lim="800000"/>
            <a:headEnd/>
            <a:tailEnd/>
          </a:ln>
        </p:spPr>
      </p:pic>
      <p:sp>
        <p:nvSpPr>
          <p:cNvPr id="1026" name="Rectangle 2"/>
          <p:cNvSpPr>
            <a:spLocks noChangeArrowheads="1"/>
          </p:cNvSpPr>
          <p:nvPr/>
        </p:nvSpPr>
        <p:spPr bwMode="auto">
          <a:xfrm>
            <a:off x="0" y="0"/>
            <a:ext cx="221664" cy="557076"/>
          </a:xfrm>
          <a:prstGeom prst="rect">
            <a:avLst/>
          </a:prstGeom>
          <a:noFill/>
          <a:ln w="9525">
            <a:noFill/>
            <a:miter lim="800000"/>
            <a:headEnd/>
            <a:tailEnd/>
          </a:ln>
          <a:effectLst/>
        </p:spPr>
        <p:txBody>
          <a:bodyPr vert="horz" wrap="none" lIns="109728" tIns="54864" rIns="109728" bIns="54864"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3" cstate="print"/>
          <a:srcRect l="29698" r="23411" b="-53846"/>
          <a:stretch>
            <a:fillRect/>
          </a:stretch>
        </p:blipFill>
        <p:spPr bwMode="auto">
          <a:xfrm>
            <a:off x="4739866" y="6707462"/>
            <a:ext cx="5207857" cy="771532"/>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85697"/>
            <a:ext cx="9875520" cy="1028707"/>
          </a:xfrm>
        </p:spPr>
        <p:txBody>
          <a:bodyPr>
            <a:normAutofit/>
          </a:bodyPr>
          <a:lstStyle/>
          <a:p>
            <a:endParaRPr lang="en-US" sz="4300" dirty="0"/>
          </a:p>
        </p:txBody>
      </p:sp>
      <p:pic>
        <p:nvPicPr>
          <p:cNvPr id="2050" name="Picture 2"/>
          <p:cNvPicPr>
            <a:picLocks noChangeAspect="1" noChangeArrowheads="1"/>
          </p:cNvPicPr>
          <p:nvPr/>
        </p:nvPicPr>
        <p:blipFill>
          <a:blip r:embed="rId2" cstate="print"/>
          <a:srcRect/>
          <a:stretch>
            <a:fillRect/>
          </a:stretch>
        </p:blipFill>
        <p:spPr bwMode="auto">
          <a:xfrm>
            <a:off x="828189" y="1358425"/>
            <a:ext cx="9197698" cy="857256"/>
          </a:xfrm>
          <a:prstGeom prst="rect">
            <a:avLst/>
          </a:prstGeom>
          <a:noFill/>
          <a:ln w="9525">
            <a:noFill/>
            <a:miter lim="800000"/>
            <a:headEnd/>
            <a:tailEnd/>
          </a:ln>
          <a:effectLst/>
        </p:spPr>
      </p:pic>
      <p:sp>
        <p:nvSpPr>
          <p:cNvPr id="8" name="Oval 7"/>
          <p:cNvSpPr/>
          <p:nvPr/>
        </p:nvSpPr>
        <p:spPr>
          <a:xfrm>
            <a:off x="2970269" y="2592868"/>
            <a:ext cx="2400317" cy="1508776"/>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109728" tIns="54864" rIns="109728" bIns="54864" rtlCol="0" anchor="ctr"/>
          <a:lstStyle/>
          <a:p>
            <a:pPr algn="ctr"/>
            <a:endParaRPr lang="en-US"/>
          </a:p>
        </p:txBody>
      </p:sp>
      <p:grpSp>
        <p:nvGrpSpPr>
          <p:cNvPr id="4" name="Group 78"/>
          <p:cNvGrpSpPr/>
          <p:nvPr/>
        </p:nvGrpSpPr>
        <p:grpSpPr>
          <a:xfrm>
            <a:off x="3161347" y="2681929"/>
            <a:ext cx="1891955" cy="1221770"/>
            <a:chOff x="3529485" y="2174466"/>
            <a:chExt cx="1576629" cy="1018142"/>
          </a:xfrm>
        </p:grpSpPr>
        <p:sp>
          <p:nvSpPr>
            <p:cNvPr id="11" name="Oval 10"/>
            <p:cNvSpPr/>
            <p:nvPr/>
          </p:nvSpPr>
          <p:spPr>
            <a:xfrm rot="1316892">
              <a:off x="3529485" y="2681536"/>
              <a:ext cx="360055" cy="295748"/>
            </a:xfrm>
            <a:prstGeom prst="ellipse">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rot="1316892">
              <a:off x="3900822" y="2896860"/>
              <a:ext cx="383750" cy="295748"/>
            </a:xfrm>
            <a:prstGeom prst="ellipse">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rot="1316892">
              <a:off x="4245799" y="2174466"/>
              <a:ext cx="471701" cy="384704"/>
            </a:xfrm>
            <a:prstGeom prst="ellipse">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rot="1316892">
              <a:off x="4822722" y="2415881"/>
              <a:ext cx="283392" cy="255019"/>
            </a:xfrm>
            <a:prstGeom prst="ellipse">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rot="1316892">
              <a:off x="4681514" y="2702067"/>
              <a:ext cx="321091" cy="238780"/>
            </a:xfrm>
            <a:prstGeom prst="ellipse">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 name="Group 67"/>
          <p:cNvGrpSpPr/>
          <p:nvPr/>
        </p:nvGrpSpPr>
        <p:grpSpPr>
          <a:xfrm>
            <a:off x="2801259" y="3965411"/>
            <a:ext cx="2911506" cy="4094755"/>
            <a:chOff x="3217316" y="3245166"/>
            <a:chExt cx="2426255" cy="3412296"/>
          </a:xfrm>
        </p:grpSpPr>
        <p:pic>
          <p:nvPicPr>
            <p:cNvPr id="2056" name="Picture 8"/>
            <p:cNvPicPr>
              <a:picLocks noChangeAspect="1" noChangeArrowheads="1"/>
            </p:cNvPicPr>
            <p:nvPr/>
          </p:nvPicPr>
          <p:blipFill>
            <a:blip r:embed="rId3" cstate="print"/>
            <a:srcRect/>
            <a:stretch>
              <a:fillRect/>
            </a:stretch>
          </p:blipFill>
          <p:spPr bwMode="auto">
            <a:xfrm>
              <a:off x="3217316" y="3643314"/>
              <a:ext cx="2426255" cy="3014148"/>
            </a:xfrm>
            <a:prstGeom prst="rect">
              <a:avLst/>
            </a:prstGeom>
            <a:noFill/>
            <a:ln w="9525">
              <a:noFill/>
              <a:miter lim="800000"/>
              <a:headEnd/>
              <a:tailEnd/>
            </a:ln>
            <a:effectLst/>
          </p:spPr>
        </p:pic>
        <p:sp>
          <p:nvSpPr>
            <p:cNvPr id="23" name="Down Arrow 22"/>
            <p:cNvSpPr/>
            <p:nvPr/>
          </p:nvSpPr>
          <p:spPr>
            <a:xfrm>
              <a:off x="4319586" y="3245166"/>
              <a:ext cx="214314"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85"/>
          <p:cNvGrpSpPr/>
          <p:nvPr/>
        </p:nvGrpSpPr>
        <p:grpSpPr>
          <a:xfrm>
            <a:off x="449943" y="2129956"/>
            <a:ext cx="4577014" cy="1716416"/>
            <a:chOff x="1257887" y="1714488"/>
            <a:chExt cx="3814179" cy="1430347"/>
          </a:xfrm>
        </p:grpSpPr>
        <p:grpSp>
          <p:nvGrpSpPr>
            <p:cNvPr id="29" name="Group 81"/>
            <p:cNvGrpSpPr/>
            <p:nvPr/>
          </p:nvGrpSpPr>
          <p:grpSpPr>
            <a:xfrm>
              <a:off x="3571868" y="1714488"/>
              <a:ext cx="1500198" cy="1430347"/>
              <a:chOff x="3571868" y="1714488"/>
              <a:chExt cx="1500198" cy="1430347"/>
            </a:xfrm>
          </p:grpSpPr>
          <p:sp>
            <p:nvSpPr>
              <p:cNvPr id="16" name="Down Arrow 15"/>
              <p:cNvSpPr/>
              <p:nvPr/>
            </p:nvSpPr>
            <p:spPr>
              <a:xfrm>
                <a:off x="4295126" y="1714488"/>
                <a:ext cx="20543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79"/>
              <p:cNvGrpSpPr/>
              <p:nvPr/>
            </p:nvGrpSpPr>
            <p:grpSpPr>
              <a:xfrm>
                <a:off x="3571868" y="2244001"/>
                <a:ext cx="1500198" cy="900834"/>
                <a:chOff x="3571868" y="2244001"/>
                <a:chExt cx="1500198" cy="900834"/>
              </a:xfrm>
            </p:grpSpPr>
            <p:pic>
              <p:nvPicPr>
                <p:cNvPr id="2060" name="Picture 12"/>
                <p:cNvPicPr>
                  <a:picLocks noChangeAspect="1" noChangeArrowheads="1"/>
                </p:cNvPicPr>
                <p:nvPr/>
              </p:nvPicPr>
              <p:blipFill>
                <a:blip r:embed="rId4" cstate="print"/>
                <a:srcRect/>
                <a:stretch>
                  <a:fillRect/>
                </a:stretch>
              </p:blipFill>
              <p:spPr bwMode="auto">
                <a:xfrm>
                  <a:off x="3571868" y="2714620"/>
                  <a:ext cx="230189" cy="214314"/>
                </a:xfrm>
                <a:prstGeom prst="rect">
                  <a:avLst/>
                </a:prstGeom>
                <a:noFill/>
                <a:ln w="9525">
                  <a:noFill/>
                  <a:miter lim="800000"/>
                  <a:headEnd/>
                  <a:tailEnd/>
                </a:ln>
                <a:effectLst/>
              </p:spPr>
            </p:pic>
            <p:pic>
              <p:nvPicPr>
                <p:cNvPr id="2061" name="Picture 13"/>
                <p:cNvPicPr>
                  <a:picLocks noChangeAspect="1" noChangeArrowheads="1"/>
                </p:cNvPicPr>
                <p:nvPr/>
              </p:nvPicPr>
              <p:blipFill>
                <a:blip r:embed="rId5" cstate="print"/>
                <a:srcRect/>
                <a:stretch>
                  <a:fillRect/>
                </a:stretch>
              </p:blipFill>
              <p:spPr bwMode="auto">
                <a:xfrm>
                  <a:off x="3929058" y="2928934"/>
                  <a:ext cx="317104" cy="215901"/>
                </a:xfrm>
                <a:prstGeom prst="rect">
                  <a:avLst/>
                </a:prstGeom>
                <a:noFill/>
                <a:ln w="9525">
                  <a:noFill/>
                  <a:miter lim="800000"/>
                  <a:headEnd/>
                  <a:tailEnd/>
                </a:ln>
                <a:effectLst/>
              </p:spPr>
            </p:pic>
            <p:pic>
              <p:nvPicPr>
                <p:cNvPr id="2063" name="Picture 15"/>
                <p:cNvPicPr>
                  <a:picLocks noChangeAspect="1" noChangeArrowheads="1"/>
                </p:cNvPicPr>
                <p:nvPr/>
              </p:nvPicPr>
              <p:blipFill>
                <a:blip r:embed="rId6" cstate="print"/>
                <a:srcRect/>
                <a:stretch>
                  <a:fillRect/>
                </a:stretch>
              </p:blipFill>
              <p:spPr bwMode="auto">
                <a:xfrm>
                  <a:off x="4286248" y="2244001"/>
                  <a:ext cx="366713" cy="256305"/>
                </a:xfrm>
                <a:prstGeom prst="rect">
                  <a:avLst/>
                </a:prstGeom>
                <a:noFill/>
                <a:ln w="9525">
                  <a:noFill/>
                  <a:miter lim="800000"/>
                  <a:headEnd/>
                  <a:tailEnd/>
                </a:ln>
                <a:effectLst/>
              </p:spPr>
            </p:pic>
            <p:pic>
              <p:nvPicPr>
                <p:cNvPr id="2064" name="Picture 16"/>
                <p:cNvPicPr>
                  <a:picLocks noChangeAspect="1" noChangeArrowheads="1"/>
                </p:cNvPicPr>
                <p:nvPr/>
              </p:nvPicPr>
              <p:blipFill>
                <a:blip r:embed="rId7" cstate="print"/>
                <a:srcRect/>
                <a:stretch>
                  <a:fillRect/>
                </a:stretch>
              </p:blipFill>
              <p:spPr bwMode="auto">
                <a:xfrm>
                  <a:off x="4884743" y="2455859"/>
                  <a:ext cx="187323" cy="187323"/>
                </a:xfrm>
                <a:prstGeom prst="rect">
                  <a:avLst/>
                </a:prstGeom>
                <a:noFill/>
                <a:ln w="9525">
                  <a:noFill/>
                  <a:miter lim="800000"/>
                  <a:headEnd/>
                  <a:tailEnd/>
                </a:ln>
                <a:effectLst/>
              </p:spPr>
            </p:pic>
            <p:pic>
              <p:nvPicPr>
                <p:cNvPr id="2065" name="Picture 17"/>
                <p:cNvPicPr>
                  <a:picLocks noChangeAspect="1" noChangeArrowheads="1"/>
                </p:cNvPicPr>
                <p:nvPr/>
              </p:nvPicPr>
              <p:blipFill>
                <a:blip r:embed="rId8" cstate="print"/>
                <a:srcRect/>
                <a:stretch>
                  <a:fillRect/>
                </a:stretch>
              </p:blipFill>
              <p:spPr bwMode="auto">
                <a:xfrm>
                  <a:off x="4714876" y="2714620"/>
                  <a:ext cx="247363" cy="179385"/>
                </a:xfrm>
                <a:prstGeom prst="rect">
                  <a:avLst/>
                </a:prstGeom>
                <a:noFill/>
                <a:ln w="9525">
                  <a:noFill/>
                  <a:miter lim="800000"/>
                  <a:headEnd/>
                  <a:tailEnd/>
                </a:ln>
                <a:effectLst/>
              </p:spPr>
            </p:pic>
          </p:grpSp>
        </p:grpSp>
        <p:sp>
          <p:nvSpPr>
            <p:cNvPr id="83" name="Rectangle 82"/>
            <p:cNvSpPr/>
            <p:nvPr/>
          </p:nvSpPr>
          <p:spPr>
            <a:xfrm>
              <a:off x="1257887" y="1865038"/>
              <a:ext cx="2177144" cy="320601"/>
            </a:xfrm>
            <a:prstGeom prst="rect">
              <a:avLst/>
            </a:prstGeom>
          </p:spPr>
          <p:txBody>
            <a:bodyPr wrap="square">
              <a:spAutoFit/>
            </a:bodyPr>
            <a:lstStyle/>
            <a:p>
              <a:r>
                <a:rPr lang="en-US" altLang="zh-CN" sz="1900" dirty="0" smtClean="0">
                  <a:solidFill>
                    <a:srgbClr val="0000FF"/>
                  </a:solidFill>
                </a:rPr>
                <a:t>1. Stay point detection</a:t>
              </a:r>
            </a:p>
          </p:txBody>
        </p:sp>
      </p:grpSp>
      <p:grpSp>
        <p:nvGrpSpPr>
          <p:cNvPr id="31" name="Group 86"/>
          <p:cNvGrpSpPr/>
          <p:nvPr/>
        </p:nvGrpSpPr>
        <p:grpSpPr>
          <a:xfrm>
            <a:off x="188682" y="2702013"/>
            <a:ext cx="5089906" cy="1193322"/>
            <a:chOff x="991790" y="2191202"/>
            <a:chExt cx="4241588" cy="994435"/>
          </a:xfrm>
        </p:grpSpPr>
        <p:grpSp>
          <p:nvGrpSpPr>
            <p:cNvPr id="2048" name="Group 80"/>
            <p:cNvGrpSpPr/>
            <p:nvPr/>
          </p:nvGrpSpPr>
          <p:grpSpPr>
            <a:xfrm>
              <a:off x="3374819" y="2191202"/>
              <a:ext cx="1858559" cy="994435"/>
              <a:chOff x="3374819" y="2191202"/>
              <a:chExt cx="1858559" cy="994435"/>
            </a:xfrm>
          </p:grpSpPr>
          <p:sp>
            <p:nvSpPr>
              <p:cNvPr id="9" name="Oval 8"/>
              <p:cNvSpPr/>
              <p:nvPr/>
            </p:nvSpPr>
            <p:spPr>
              <a:xfrm rot="1847652">
                <a:off x="3374819" y="2657752"/>
                <a:ext cx="985641" cy="527885"/>
              </a:xfrm>
              <a:prstGeom prst="ellipse">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856219">
                <a:off x="4013774" y="2191202"/>
                <a:ext cx="1219604" cy="745545"/>
              </a:xfrm>
              <a:prstGeom prst="ellipse">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4" name="Rectangle 83"/>
            <p:cNvSpPr/>
            <p:nvPr/>
          </p:nvSpPr>
          <p:spPr>
            <a:xfrm>
              <a:off x="991790" y="2603608"/>
              <a:ext cx="2660954" cy="320601"/>
            </a:xfrm>
            <a:prstGeom prst="rect">
              <a:avLst/>
            </a:prstGeom>
          </p:spPr>
          <p:txBody>
            <a:bodyPr wrap="square">
              <a:spAutoFit/>
            </a:bodyPr>
            <a:lstStyle/>
            <a:p>
              <a:r>
                <a:rPr lang="en-US" altLang="zh-CN" sz="1900" dirty="0" smtClean="0">
                  <a:solidFill>
                    <a:srgbClr val="0000FF"/>
                  </a:solidFill>
                </a:rPr>
                <a:t>2. Hierarchical clustering</a:t>
              </a:r>
            </a:p>
          </p:txBody>
        </p:sp>
      </p:grpSp>
      <p:grpSp>
        <p:nvGrpSpPr>
          <p:cNvPr id="80" name="Group 79"/>
          <p:cNvGrpSpPr/>
          <p:nvPr/>
        </p:nvGrpSpPr>
        <p:grpSpPr>
          <a:xfrm>
            <a:off x="5805721" y="2230951"/>
            <a:ext cx="3896027" cy="5490647"/>
            <a:chOff x="5805721" y="2230951"/>
            <a:chExt cx="3896027" cy="5490647"/>
          </a:xfrm>
        </p:grpSpPr>
        <p:pic>
          <p:nvPicPr>
            <p:cNvPr id="75" name="Picture 2"/>
            <p:cNvPicPr>
              <a:picLocks noChangeAspect="1" noChangeArrowheads="1"/>
            </p:cNvPicPr>
            <p:nvPr/>
          </p:nvPicPr>
          <p:blipFill>
            <a:blip r:embed="rId9" cstate="print"/>
            <a:srcRect/>
            <a:stretch>
              <a:fillRect/>
            </a:stretch>
          </p:blipFill>
          <p:spPr bwMode="auto">
            <a:xfrm>
              <a:off x="6758766" y="4437733"/>
              <a:ext cx="2942982" cy="3283865"/>
            </a:xfrm>
            <a:prstGeom prst="rect">
              <a:avLst/>
            </a:prstGeom>
            <a:noFill/>
            <a:ln w="9525">
              <a:noFill/>
              <a:miter lim="800000"/>
              <a:headEnd/>
              <a:tailEnd/>
            </a:ln>
            <a:effectLst/>
          </p:spPr>
        </p:pic>
        <p:grpSp>
          <p:nvGrpSpPr>
            <p:cNvPr id="79" name="Group 78"/>
            <p:cNvGrpSpPr/>
            <p:nvPr/>
          </p:nvGrpSpPr>
          <p:grpSpPr>
            <a:xfrm>
              <a:off x="5805721" y="2230951"/>
              <a:ext cx="2554508" cy="3981161"/>
              <a:chOff x="5805721" y="2230951"/>
              <a:chExt cx="2554508" cy="3981161"/>
            </a:xfrm>
          </p:grpSpPr>
          <p:sp>
            <p:nvSpPr>
              <p:cNvPr id="76" name="Down Arrow 75"/>
              <p:cNvSpPr/>
              <p:nvPr/>
            </p:nvSpPr>
            <p:spPr>
              <a:xfrm>
                <a:off x="8137181" y="2230951"/>
                <a:ext cx="223048" cy="21668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Down Arrow 76"/>
              <p:cNvSpPr/>
              <p:nvPr/>
            </p:nvSpPr>
            <p:spPr>
              <a:xfrm rot="16200000">
                <a:off x="6064575" y="5672683"/>
                <a:ext cx="280575" cy="7982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6016166" y="3726673"/>
                <a:ext cx="2111833" cy="384721"/>
              </a:xfrm>
              <a:prstGeom prst="rect">
                <a:avLst/>
              </a:prstGeom>
            </p:spPr>
            <p:txBody>
              <a:bodyPr wrap="square">
                <a:spAutoFit/>
              </a:bodyPr>
              <a:lstStyle/>
              <a:p>
                <a:r>
                  <a:rPr lang="en-US" altLang="zh-CN" sz="1900" dirty="0" smtClean="0">
                    <a:solidFill>
                      <a:srgbClr val="0000FF"/>
                    </a:solidFill>
                  </a:rPr>
                  <a:t>3.Graph Building</a:t>
                </a: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20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fade">
                                      <p:cBhvr>
                                        <p:cTn id="17" dur="2000"/>
                                        <p:tgtEl>
                                          <p:spTgt spid="3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2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ox(in)">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0"/>
                                        </p:tgtEl>
                                        <p:attrNameLst>
                                          <p:attrName>style.visibility</p:attrName>
                                        </p:attrNameLst>
                                      </p:cBhvr>
                                      <p:to>
                                        <p:strVal val="visible"/>
                                      </p:to>
                                    </p:set>
                                    <p:animEffect transition="in" filter="box(in)">
                                      <p:cBhvr>
                                        <p:cTn id="32"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zh-CN" dirty="0" smtClean="0"/>
              <a:t>Solution – </a:t>
            </a:r>
            <a:r>
              <a:rPr lang="en-US" altLang="zh-CN" sz="3800" dirty="0" smtClean="0"/>
              <a:t>2. Infer  a user’s experience</a:t>
            </a:r>
            <a:endParaRPr lang="zh-CN" altLang="en-US" sz="3800" dirty="0"/>
          </a:p>
        </p:txBody>
      </p:sp>
      <p:sp>
        <p:nvSpPr>
          <p:cNvPr id="3" name="Content Placeholder 2"/>
          <p:cNvSpPr>
            <a:spLocks noGrp="1"/>
          </p:cNvSpPr>
          <p:nvPr>
            <p:ph type="body" idx="1"/>
          </p:nvPr>
        </p:nvSpPr>
        <p:spPr>
          <a:xfrm>
            <a:off x="457199" y="2496066"/>
            <a:ext cx="9659257" cy="5239265"/>
          </a:xfrm>
        </p:spPr>
        <p:txBody>
          <a:bodyPr>
            <a:normAutofit/>
          </a:bodyPr>
          <a:lstStyle/>
          <a:p>
            <a:r>
              <a:rPr lang="en-US" altLang="zh-CN" sz="2400" dirty="0" smtClean="0"/>
              <a:t>Mutual reinforcement relationship</a:t>
            </a:r>
          </a:p>
          <a:p>
            <a:pPr lvl="1"/>
            <a:r>
              <a:rPr lang="en-US" altLang="zh-CN" sz="2000" dirty="0" smtClean="0"/>
              <a:t>A user with rich travel knowledge are more likely to visit more interesting locations</a:t>
            </a:r>
          </a:p>
          <a:p>
            <a:pPr lvl="1"/>
            <a:r>
              <a:rPr lang="en-US" altLang="zh-CN" sz="2000" dirty="0" smtClean="0"/>
              <a:t>A interesting location would be accessed by many users with rich travel knowledge</a:t>
            </a:r>
          </a:p>
          <a:p>
            <a:r>
              <a:rPr lang="en-US" altLang="zh-CN" sz="2400" dirty="0" smtClean="0"/>
              <a:t>A HITS-based inference model</a:t>
            </a:r>
          </a:p>
          <a:p>
            <a:pPr lvl="1"/>
            <a:r>
              <a:rPr lang="en-US" altLang="zh-CN" sz="2000" dirty="0" smtClean="0"/>
              <a:t>Users are hub nodes</a:t>
            </a:r>
          </a:p>
          <a:p>
            <a:pPr lvl="1"/>
            <a:r>
              <a:rPr lang="en-US" altLang="zh-CN" sz="2000" dirty="0" smtClean="0"/>
              <a:t>Locations are authority nodes</a:t>
            </a:r>
          </a:p>
          <a:p>
            <a:pPr lvl="1"/>
            <a:r>
              <a:rPr lang="en-US" altLang="zh-CN" sz="2000" dirty="0" smtClean="0"/>
              <a:t>Topic is the geo-region</a:t>
            </a:r>
          </a:p>
          <a:p>
            <a:pPr lvl="1"/>
            <a:endParaRPr lang="zh-CN" alt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latin typeface="Calibri"/>
              </a:rPr>
              <a:pPr/>
              <a:t>8</a:t>
            </a:fld>
            <a:endParaRPr lang="en-US" dirty="0">
              <a:solidFill>
                <a:prstClr val="black">
                  <a:tint val="75000"/>
                </a:prstClr>
              </a:solidFill>
              <a:latin typeface="Calibri"/>
            </a:endParaRPr>
          </a:p>
        </p:txBody>
      </p:sp>
      <p:grpSp>
        <p:nvGrpSpPr>
          <p:cNvPr id="5" name="Group 4"/>
          <p:cNvGrpSpPr/>
          <p:nvPr/>
        </p:nvGrpSpPr>
        <p:grpSpPr>
          <a:xfrm>
            <a:off x="6146318" y="4513761"/>
            <a:ext cx="3759793" cy="508586"/>
            <a:chOff x="1266317" y="3397644"/>
            <a:chExt cx="3759793" cy="508586"/>
          </a:xfrm>
        </p:grpSpPr>
        <p:pic>
          <p:nvPicPr>
            <p:cNvPr id="6" name="Picture 4"/>
            <p:cNvPicPr>
              <a:picLocks noChangeAspect="1" noChangeArrowheads="1"/>
            </p:cNvPicPr>
            <p:nvPr/>
          </p:nvPicPr>
          <p:blipFill>
            <a:blip r:embed="rId2" cstate="print"/>
            <a:srcRect/>
            <a:stretch>
              <a:fillRect/>
            </a:stretch>
          </p:blipFill>
          <p:spPr bwMode="auto">
            <a:xfrm>
              <a:off x="1266317" y="3401654"/>
              <a:ext cx="358852" cy="472488"/>
            </a:xfrm>
            <a:prstGeom prst="rect">
              <a:avLst/>
            </a:prstGeom>
            <a:noFill/>
            <a:ln w="9525">
              <a:noFill/>
              <a:miter lim="800000"/>
              <a:headEnd/>
              <a:tailEnd/>
            </a:ln>
            <a:effectLst/>
          </p:spPr>
        </p:pic>
        <p:pic>
          <p:nvPicPr>
            <p:cNvPr id="7" name="Picture 4"/>
            <p:cNvPicPr>
              <a:picLocks noChangeAspect="1" noChangeArrowheads="1"/>
            </p:cNvPicPr>
            <p:nvPr/>
          </p:nvPicPr>
          <p:blipFill>
            <a:blip r:embed="rId2" cstate="print"/>
            <a:srcRect/>
            <a:stretch>
              <a:fillRect/>
            </a:stretch>
          </p:blipFill>
          <p:spPr bwMode="auto">
            <a:xfrm>
              <a:off x="2128589" y="3397644"/>
              <a:ext cx="358852" cy="472488"/>
            </a:xfrm>
            <a:prstGeom prst="rect">
              <a:avLst/>
            </a:prstGeom>
            <a:noFill/>
            <a:ln w="9525">
              <a:noFill/>
              <a:miter lim="800000"/>
              <a:headEnd/>
              <a:tailEnd/>
            </a:ln>
            <a:effectLst/>
          </p:spPr>
        </p:pic>
        <p:pic>
          <p:nvPicPr>
            <p:cNvPr id="8" name="Picture 4"/>
            <p:cNvPicPr>
              <a:picLocks noChangeAspect="1" noChangeArrowheads="1"/>
            </p:cNvPicPr>
            <p:nvPr/>
          </p:nvPicPr>
          <p:blipFill>
            <a:blip r:embed="rId2" cstate="print"/>
            <a:srcRect/>
            <a:stretch>
              <a:fillRect/>
            </a:stretch>
          </p:blipFill>
          <p:spPr bwMode="auto">
            <a:xfrm>
              <a:off x="3018926" y="3409678"/>
              <a:ext cx="358852" cy="472488"/>
            </a:xfrm>
            <a:prstGeom prst="rect">
              <a:avLst/>
            </a:prstGeom>
            <a:noFill/>
            <a:ln w="9525">
              <a:noFill/>
              <a:miter lim="800000"/>
              <a:headEnd/>
              <a:tailEnd/>
            </a:ln>
            <a:effectLst/>
          </p:spPr>
        </p:pic>
        <p:pic>
          <p:nvPicPr>
            <p:cNvPr id="9" name="Picture 4"/>
            <p:cNvPicPr>
              <a:picLocks noChangeAspect="1" noChangeArrowheads="1"/>
            </p:cNvPicPr>
            <p:nvPr/>
          </p:nvPicPr>
          <p:blipFill>
            <a:blip r:embed="rId2" cstate="print"/>
            <a:srcRect/>
            <a:stretch>
              <a:fillRect/>
            </a:stretch>
          </p:blipFill>
          <p:spPr bwMode="auto">
            <a:xfrm>
              <a:off x="3837076" y="3409675"/>
              <a:ext cx="358852" cy="472488"/>
            </a:xfrm>
            <a:prstGeom prst="rect">
              <a:avLst/>
            </a:prstGeom>
            <a:noFill/>
            <a:ln w="9525">
              <a:noFill/>
              <a:miter lim="800000"/>
              <a:headEnd/>
              <a:tailEnd/>
            </a:ln>
            <a:effectLst/>
          </p:spPr>
        </p:pic>
        <p:pic>
          <p:nvPicPr>
            <p:cNvPr id="10" name="Picture 4"/>
            <p:cNvPicPr>
              <a:picLocks noChangeAspect="1" noChangeArrowheads="1"/>
            </p:cNvPicPr>
            <p:nvPr/>
          </p:nvPicPr>
          <p:blipFill>
            <a:blip r:embed="rId2" cstate="print"/>
            <a:srcRect/>
            <a:stretch>
              <a:fillRect/>
            </a:stretch>
          </p:blipFill>
          <p:spPr bwMode="auto">
            <a:xfrm>
              <a:off x="4667258" y="3433742"/>
              <a:ext cx="358852" cy="472488"/>
            </a:xfrm>
            <a:prstGeom prst="rect">
              <a:avLst/>
            </a:prstGeom>
            <a:noFill/>
            <a:ln w="9525">
              <a:noFill/>
              <a:miter lim="800000"/>
              <a:headEnd/>
              <a:tailEnd/>
            </a:ln>
            <a:effectLst/>
          </p:spPr>
        </p:pic>
      </p:grpSp>
      <p:grpSp>
        <p:nvGrpSpPr>
          <p:cNvPr id="11" name="Group 10"/>
          <p:cNvGrpSpPr/>
          <p:nvPr/>
        </p:nvGrpSpPr>
        <p:grpSpPr>
          <a:xfrm>
            <a:off x="5522687" y="5543721"/>
            <a:ext cx="4848726" cy="1744579"/>
            <a:chOff x="642687" y="4427604"/>
            <a:chExt cx="4848726" cy="1744579"/>
          </a:xfrm>
        </p:grpSpPr>
        <p:sp>
          <p:nvSpPr>
            <p:cNvPr id="12" name="Trapezoid 11"/>
            <p:cNvSpPr/>
            <p:nvPr/>
          </p:nvSpPr>
          <p:spPr>
            <a:xfrm>
              <a:off x="642687" y="4427604"/>
              <a:ext cx="4848726" cy="1744579"/>
            </a:xfrm>
            <a:prstGeom prst="trapezoid">
              <a:avLst>
                <a:gd name="adj" fmla="val 38386"/>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94"/>
            <p:cNvGrpSpPr/>
            <p:nvPr/>
          </p:nvGrpSpPr>
          <p:grpSpPr>
            <a:xfrm>
              <a:off x="1134978" y="4584017"/>
              <a:ext cx="3761883" cy="1467852"/>
              <a:chOff x="1134978" y="4584017"/>
              <a:chExt cx="3761883" cy="1467852"/>
            </a:xfrm>
            <a:solidFill>
              <a:srgbClr val="FFFFCC"/>
            </a:solidFill>
          </p:grpSpPr>
          <p:sp>
            <p:nvSpPr>
              <p:cNvPr id="14" name="Oval 13"/>
              <p:cNvSpPr/>
              <p:nvPr/>
            </p:nvSpPr>
            <p:spPr>
              <a:xfrm>
                <a:off x="2490538" y="4716366"/>
                <a:ext cx="553452" cy="204537"/>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2005272" y="5157517"/>
                <a:ext cx="533400" cy="3048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2"/>
              <p:cNvSpPr/>
              <p:nvPr/>
            </p:nvSpPr>
            <p:spPr>
              <a:xfrm>
                <a:off x="2803357" y="5714984"/>
                <a:ext cx="685800" cy="336885"/>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4022057" y="4584017"/>
                <a:ext cx="565484" cy="2286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4211061" y="5486387"/>
                <a:ext cx="685800" cy="348916"/>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3152281" y="5065279"/>
                <a:ext cx="685800" cy="312821"/>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1134978" y="5694932"/>
                <a:ext cx="533400" cy="3048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1511968" y="4592033"/>
                <a:ext cx="533400" cy="172452"/>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2" name="Group 21"/>
          <p:cNvGrpSpPr/>
          <p:nvPr/>
        </p:nvGrpSpPr>
        <p:grpSpPr>
          <a:xfrm>
            <a:off x="6093094" y="4972393"/>
            <a:ext cx="3633592" cy="1949773"/>
            <a:chOff x="1213094" y="4301459"/>
            <a:chExt cx="3633591" cy="1949773"/>
          </a:xfrm>
        </p:grpSpPr>
        <p:cxnSp>
          <p:nvCxnSpPr>
            <p:cNvPr id="23" name="Straight Arrow Connector 22"/>
            <p:cNvCxnSpPr>
              <a:stCxn id="9" idx="2"/>
              <a:endCxn id="19" idx="0"/>
            </p:cNvCxnSpPr>
            <p:nvPr/>
          </p:nvCxnSpPr>
          <p:spPr>
            <a:xfrm rot="5400000">
              <a:off x="3164283" y="4644388"/>
              <a:ext cx="1183116" cy="521322"/>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6" idx="2"/>
              <a:endCxn id="14" idx="1"/>
            </p:cNvCxnSpPr>
            <p:nvPr/>
          </p:nvCxnSpPr>
          <p:spPr>
            <a:xfrm rot="16200000" flipH="1">
              <a:off x="1572577" y="4178636"/>
              <a:ext cx="872178" cy="1125845"/>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7" idx="2"/>
              <a:endCxn id="20" idx="0"/>
            </p:cNvCxnSpPr>
            <p:nvPr/>
          </p:nvCxnSpPr>
          <p:spPr>
            <a:xfrm rot="5400000">
              <a:off x="942447" y="4760691"/>
              <a:ext cx="1824800" cy="906338"/>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16200000" flipH="1">
              <a:off x="1702350" y="5006250"/>
              <a:ext cx="1894188" cy="595775"/>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8" idx="2"/>
              <a:endCxn id="15" idx="7"/>
            </p:cNvCxnSpPr>
            <p:nvPr/>
          </p:nvCxnSpPr>
          <p:spPr>
            <a:xfrm rot="5400000">
              <a:off x="2169461" y="4604590"/>
              <a:ext cx="1319988" cy="737796"/>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8" idx="2"/>
              <a:endCxn id="18" idx="1"/>
            </p:cNvCxnSpPr>
            <p:nvPr/>
          </p:nvCxnSpPr>
          <p:spPr>
            <a:xfrm rot="16200000" flipH="1">
              <a:off x="2927263" y="4584582"/>
              <a:ext cx="1655319" cy="1113141"/>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9" idx="2"/>
              <a:endCxn id="18" idx="0"/>
            </p:cNvCxnSpPr>
            <p:nvPr/>
          </p:nvCxnSpPr>
          <p:spPr>
            <a:xfrm rot="16200000" flipH="1">
              <a:off x="3483119" y="4846874"/>
              <a:ext cx="1604224" cy="537458"/>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0" idx="2"/>
              <a:endCxn id="17" idx="7"/>
            </p:cNvCxnSpPr>
            <p:nvPr/>
          </p:nvCxnSpPr>
          <p:spPr>
            <a:xfrm rot="5400000">
              <a:off x="4320074" y="4522212"/>
              <a:ext cx="711265" cy="341957"/>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0" idx="2"/>
              <a:endCxn id="18" idx="0"/>
            </p:cNvCxnSpPr>
            <p:nvPr/>
          </p:nvCxnSpPr>
          <p:spPr>
            <a:xfrm rot="5400000">
              <a:off x="3910244" y="4981274"/>
              <a:ext cx="1580157" cy="292724"/>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9" idx="2"/>
              <a:endCxn id="14" idx="7"/>
            </p:cNvCxnSpPr>
            <p:nvPr/>
          </p:nvCxnSpPr>
          <p:spPr>
            <a:xfrm rot="5400000">
              <a:off x="3057642" y="4218787"/>
              <a:ext cx="864157" cy="1053564"/>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7" idx="2"/>
              <a:endCxn id="19" idx="1"/>
            </p:cNvCxnSpPr>
            <p:nvPr/>
          </p:nvCxnSpPr>
          <p:spPr>
            <a:xfrm rot="16200000" flipH="1">
              <a:off x="2159886" y="4449590"/>
              <a:ext cx="1240959" cy="944698"/>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6" idx="2"/>
              <a:endCxn id="20" idx="1"/>
            </p:cNvCxnSpPr>
            <p:nvPr/>
          </p:nvCxnSpPr>
          <p:spPr>
            <a:xfrm rot="5400000">
              <a:off x="396706" y="5121858"/>
              <a:ext cx="1865427" cy="232651"/>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6" idx="2"/>
              <a:endCxn id="15" idx="1"/>
            </p:cNvCxnSpPr>
            <p:nvPr/>
          </p:nvCxnSpPr>
          <p:spPr>
            <a:xfrm rot="16200000" flipH="1">
              <a:off x="1100559" y="4650654"/>
              <a:ext cx="1328012" cy="637643"/>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5400000">
              <a:off x="2255896" y="5273954"/>
              <a:ext cx="1832818" cy="52095"/>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7" idx="2"/>
              <a:endCxn id="21" idx="0"/>
            </p:cNvCxnSpPr>
            <p:nvPr/>
          </p:nvCxnSpPr>
          <p:spPr>
            <a:xfrm rot="5400000">
              <a:off x="1682392" y="4397736"/>
              <a:ext cx="721901" cy="529348"/>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7" idx="2"/>
              <a:endCxn id="15" idx="0"/>
            </p:cNvCxnSpPr>
            <p:nvPr/>
          </p:nvCxnSpPr>
          <p:spPr>
            <a:xfrm rot="5400000">
              <a:off x="1646302" y="4927130"/>
              <a:ext cx="1287385" cy="36044"/>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8" idx="2"/>
              <a:endCxn id="17" idx="1"/>
            </p:cNvCxnSpPr>
            <p:nvPr/>
          </p:nvCxnSpPr>
          <p:spPr>
            <a:xfrm rot="16200000" flipH="1">
              <a:off x="3283946" y="4227899"/>
              <a:ext cx="735329" cy="906517"/>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5400000">
              <a:off x="3174145" y="4520637"/>
              <a:ext cx="1858090" cy="1457960"/>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i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blinds(vertical)">
                                      <p:cBhvr>
                                        <p:cTn id="1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latin typeface="Calibri"/>
              </a:rPr>
              <a:pPr/>
              <a:t>9</a:t>
            </a:fld>
            <a:endParaRPr lang="en-US" dirty="0">
              <a:solidFill>
                <a:prstClr val="black">
                  <a:tint val="75000"/>
                </a:prstClr>
              </a:solidFill>
              <a:latin typeface="Calibri"/>
            </a:endParaRPr>
          </a:p>
        </p:txBody>
      </p:sp>
      <p:grpSp>
        <p:nvGrpSpPr>
          <p:cNvPr id="123" name="Group 122"/>
          <p:cNvGrpSpPr/>
          <p:nvPr/>
        </p:nvGrpSpPr>
        <p:grpSpPr>
          <a:xfrm>
            <a:off x="323380" y="4894404"/>
            <a:ext cx="4848726" cy="2774539"/>
            <a:chOff x="323380" y="4894404"/>
            <a:chExt cx="4848726" cy="2774539"/>
          </a:xfrm>
        </p:grpSpPr>
        <p:pic>
          <p:nvPicPr>
            <p:cNvPr id="8" name="Picture 4"/>
            <p:cNvPicPr>
              <a:picLocks noChangeAspect="1" noChangeArrowheads="1"/>
            </p:cNvPicPr>
            <p:nvPr/>
          </p:nvPicPr>
          <p:blipFill>
            <a:blip r:embed="rId2" cstate="print">
              <a:grayscl/>
            </a:blip>
            <a:srcRect/>
            <a:stretch>
              <a:fillRect/>
            </a:stretch>
          </p:blipFill>
          <p:spPr bwMode="auto">
            <a:xfrm>
              <a:off x="947011" y="4898414"/>
              <a:ext cx="358852" cy="472488"/>
            </a:xfrm>
            <a:prstGeom prst="rect">
              <a:avLst/>
            </a:prstGeom>
            <a:noFill/>
            <a:ln w="9525">
              <a:noFill/>
              <a:miter lim="800000"/>
              <a:headEnd/>
              <a:tailEnd/>
            </a:ln>
            <a:effectLst/>
          </p:spPr>
        </p:pic>
        <p:pic>
          <p:nvPicPr>
            <p:cNvPr id="9" name="Picture 4"/>
            <p:cNvPicPr>
              <a:picLocks noChangeAspect="1" noChangeArrowheads="1"/>
            </p:cNvPicPr>
            <p:nvPr/>
          </p:nvPicPr>
          <p:blipFill>
            <a:blip r:embed="rId2" cstate="print">
              <a:grayscl/>
            </a:blip>
            <a:srcRect/>
            <a:stretch>
              <a:fillRect/>
            </a:stretch>
          </p:blipFill>
          <p:spPr bwMode="auto">
            <a:xfrm>
              <a:off x="1809283" y="4894404"/>
              <a:ext cx="358852" cy="472488"/>
            </a:xfrm>
            <a:prstGeom prst="rect">
              <a:avLst/>
            </a:prstGeom>
            <a:noFill/>
            <a:ln w="9525">
              <a:noFill/>
              <a:miter lim="800000"/>
              <a:headEnd/>
              <a:tailEnd/>
            </a:ln>
            <a:effectLst/>
          </p:spPr>
        </p:pic>
        <p:pic>
          <p:nvPicPr>
            <p:cNvPr id="10" name="Picture 4"/>
            <p:cNvPicPr>
              <a:picLocks noChangeAspect="1" noChangeArrowheads="1"/>
            </p:cNvPicPr>
            <p:nvPr/>
          </p:nvPicPr>
          <p:blipFill>
            <a:blip r:embed="rId2" cstate="print"/>
            <a:srcRect/>
            <a:stretch>
              <a:fillRect/>
            </a:stretch>
          </p:blipFill>
          <p:spPr bwMode="auto">
            <a:xfrm>
              <a:off x="2699620" y="4906438"/>
              <a:ext cx="358852" cy="472488"/>
            </a:xfrm>
            <a:prstGeom prst="rect">
              <a:avLst/>
            </a:prstGeom>
            <a:noFill/>
            <a:ln w="9525">
              <a:noFill/>
              <a:miter lim="800000"/>
              <a:headEnd/>
              <a:tailEnd/>
            </a:ln>
            <a:effectLst/>
          </p:spPr>
        </p:pic>
        <p:pic>
          <p:nvPicPr>
            <p:cNvPr id="11" name="Picture 4"/>
            <p:cNvPicPr>
              <a:picLocks noChangeAspect="1" noChangeArrowheads="1"/>
            </p:cNvPicPr>
            <p:nvPr/>
          </p:nvPicPr>
          <p:blipFill>
            <a:blip r:embed="rId2" cstate="print">
              <a:grayscl/>
            </a:blip>
            <a:srcRect/>
            <a:stretch>
              <a:fillRect/>
            </a:stretch>
          </p:blipFill>
          <p:spPr bwMode="auto">
            <a:xfrm>
              <a:off x="3517770" y="4906435"/>
              <a:ext cx="358852" cy="472488"/>
            </a:xfrm>
            <a:prstGeom prst="rect">
              <a:avLst/>
            </a:prstGeom>
            <a:noFill/>
            <a:ln w="9525">
              <a:noFill/>
              <a:miter lim="800000"/>
              <a:headEnd/>
              <a:tailEnd/>
            </a:ln>
            <a:effectLst/>
          </p:spPr>
        </p:pic>
        <p:pic>
          <p:nvPicPr>
            <p:cNvPr id="12" name="Picture 4"/>
            <p:cNvPicPr>
              <a:picLocks noChangeAspect="1" noChangeArrowheads="1"/>
            </p:cNvPicPr>
            <p:nvPr/>
          </p:nvPicPr>
          <p:blipFill>
            <a:blip r:embed="rId2" cstate="print">
              <a:grayscl/>
            </a:blip>
            <a:srcRect/>
            <a:stretch>
              <a:fillRect/>
            </a:stretch>
          </p:blipFill>
          <p:spPr bwMode="auto">
            <a:xfrm>
              <a:off x="4347952" y="4930502"/>
              <a:ext cx="358852" cy="472488"/>
            </a:xfrm>
            <a:prstGeom prst="rect">
              <a:avLst/>
            </a:prstGeom>
            <a:noFill/>
            <a:ln w="9525">
              <a:noFill/>
              <a:miter lim="800000"/>
              <a:headEnd/>
              <a:tailEnd/>
            </a:ln>
            <a:effectLst/>
          </p:spPr>
        </p:pic>
        <p:sp>
          <p:nvSpPr>
            <p:cNvPr id="14" name="Trapezoid 13"/>
            <p:cNvSpPr/>
            <p:nvPr/>
          </p:nvSpPr>
          <p:spPr>
            <a:xfrm>
              <a:off x="323380" y="5924364"/>
              <a:ext cx="4848726" cy="1744579"/>
            </a:xfrm>
            <a:prstGeom prst="trapezoid">
              <a:avLst>
                <a:gd name="adj" fmla="val 38386"/>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2171231" y="6213126"/>
              <a:ext cx="553452" cy="204537"/>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685965" y="6654277"/>
              <a:ext cx="533400" cy="3048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2"/>
            <p:cNvSpPr/>
            <p:nvPr/>
          </p:nvSpPr>
          <p:spPr>
            <a:xfrm>
              <a:off x="2484050" y="7211744"/>
              <a:ext cx="685800" cy="33688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3702750" y="6080777"/>
              <a:ext cx="565484" cy="2286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891754" y="6983147"/>
              <a:ext cx="685800" cy="348916"/>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2832974" y="6562039"/>
              <a:ext cx="685800" cy="312821"/>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815671" y="7191692"/>
              <a:ext cx="533400" cy="304800"/>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1192661" y="6088793"/>
              <a:ext cx="533400" cy="172452"/>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3" name="Group 82"/>
          <p:cNvGrpSpPr/>
          <p:nvPr/>
        </p:nvGrpSpPr>
        <p:grpSpPr>
          <a:xfrm>
            <a:off x="2141250" y="5378926"/>
            <a:ext cx="1850937" cy="2022002"/>
            <a:chOff x="2141250" y="5378926"/>
            <a:chExt cx="1850937" cy="2022002"/>
          </a:xfrm>
        </p:grpSpPr>
        <p:cxnSp>
          <p:nvCxnSpPr>
            <p:cNvPr id="29" name="Straight Arrow Connector 28"/>
            <p:cNvCxnSpPr>
              <a:stCxn id="10" idx="2"/>
              <a:endCxn id="17" idx="7"/>
            </p:cNvCxnSpPr>
            <p:nvPr/>
          </p:nvCxnSpPr>
          <p:spPr>
            <a:xfrm rot="5400000">
              <a:off x="1850154" y="5670022"/>
              <a:ext cx="1319988" cy="737796"/>
            </a:xfrm>
            <a:prstGeom prst="straightConnector1">
              <a:avLst/>
            </a:prstGeom>
            <a:ln w="28575">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0" idx="2"/>
              <a:endCxn id="20" idx="1"/>
            </p:cNvCxnSpPr>
            <p:nvPr/>
          </p:nvCxnSpPr>
          <p:spPr>
            <a:xfrm rot="16200000" flipH="1">
              <a:off x="2607957" y="5664528"/>
              <a:ext cx="1655319" cy="1113141"/>
            </a:xfrm>
            <a:prstGeom prst="straightConnector1">
              <a:avLst/>
            </a:prstGeom>
            <a:ln w="28575">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5400000">
              <a:off x="1804432" y="6326313"/>
              <a:ext cx="1965758" cy="183472"/>
            </a:xfrm>
            <a:prstGeom prst="straightConnector1">
              <a:avLst/>
            </a:prstGeom>
            <a:ln w="28575">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10" idx="2"/>
              <a:endCxn id="19" idx="1"/>
            </p:cNvCxnSpPr>
            <p:nvPr/>
          </p:nvCxnSpPr>
          <p:spPr>
            <a:xfrm rot="16200000" flipH="1">
              <a:off x="2964640" y="5307845"/>
              <a:ext cx="735329" cy="906517"/>
            </a:xfrm>
            <a:prstGeom prst="straightConnector1">
              <a:avLst/>
            </a:prstGeom>
            <a:ln w="28575">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24" name="Group 123"/>
          <p:cNvGrpSpPr/>
          <p:nvPr/>
        </p:nvGrpSpPr>
        <p:grpSpPr>
          <a:xfrm>
            <a:off x="5591962" y="4887846"/>
            <a:ext cx="4848726" cy="2774539"/>
            <a:chOff x="5591962" y="4887846"/>
            <a:chExt cx="4848726" cy="2774539"/>
          </a:xfrm>
        </p:grpSpPr>
        <p:pic>
          <p:nvPicPr>
            <p:cNvPr id="46" name="Picture 4"/>
            <p:cNvPicPr>
              <a:picLocks noChangeAspect="1" noChangeArrowheads="1"/>
            </p:cNvPicPr>
            <p:nvPr/>
          </p:nvPicPr>
          <p:blipFill>
            <a:blip r:embed="rId2" cstate="print">
              <a:grayscl/>
            </a:blip>
            <a:srcRect/>
            <a:stretch>
              <a:fillRect/>
            </a:stretch>
          </p:blipFill>
          <p:spPr bwMode="auto">
            <a:xfrm>
              <a:off x="6215593" y="4891856"/>
              <a:ext cx="358852" cy="472488"/>
            </a:xfrm>
            <a:prstGeom prst="rect">
              <a:avLst/>
            </a:prstGeom>
            <a:noFill/>
            <a:ln w="9525">
              <a:noFill/>
              <a:miter lim="800000"/>
              <a:headEnd/>
              <a:tailEnd/>
            </a:ln>
            <a:effectLst/>
          </p:spPr>
        </p:pic>
        <p:pic>
          <p:nvPicPr>
            <p:cNvPr id="47" name="Picture 4"/>
            <p:cNvPicPr>
              <a:picLocks noChangeAspect="1" noChangeArrowheads="1"/>
            </p:cNvPicPr>
            <p:nvPr/>
          </p:nvPicPr>
          <p:blipFill>
            <a:blip r:embed="rId2" cstate="print"/>
            <a:srcRect/>
            <a:stretch>
              <a:fillRect/>
            </a:stretch>
          </p:blipFill>
          <p:spPr bwMode="auto">
            <a:xfrm>
              <a:off x="7077865" y="4887846"/>
              <a:ext cx="358852" cy="472488"/>
            </a:xfrm>
            <a:prstGeom prst="rect">
              <a:avLst/>
            </a:prstGeom>
            <a:noFill/>
            <a:ln w="9525">
              <a:noFill/>
              <a:miter lim="800000"/>
              <a:headEnd/>
              <a:tailEnd/>
            </a:ln>
            <a:effectLst/>
          </p:spPr>
        </p:pic>
        <p:pic>
          <p:nvPicPr>
            <p:cNvPr id="48" name="Picture 4"/>
            <p:cNvPicPr>
              <a:picLocks noChangeAspect="1" noChangeArrowheads="1"/>
            </p:cNvPicPr>
            <p:nvPr/>
          </p:nvPicPr>
          <p:blipFill>
            <a:blip r:embed="rId2" cstate="print"/>
            <a:srcRect/>
            <a:stretch>
              <a:fillRect/>
            </a:stretch>
          </p:blipFill>
          <p:spPr bwMode="auto">
            <a:xfrm>
              <a:off x="7968202" y="4899880"/>
              <a:ext cx="358852" cy="472488"/>
            </a:xfrm>
            <a:prstGeom prst="rect">
              <a:avLst/>
            </a:prstGeom>
            <a:noFill/>
            <a:ln w="9525">
              <a:noFill/>
              <a:miter lim="800000"/>
              <a:headEnd/>
              <a:tailEnd/>
            </a:ln>
            <a:effectLst/>
          </p:spPr>
        </p:pic>
        <p:pic>
          <p:nvPicPr>
            <p:cNvPr id="49" name="Picture 4"/>
            <p:cNvPicPr>
              <a:picLocks noChangeAspect="1" noChangeArrowheads="1"/>
            </p:cNvPicPr>
            <p:nvPr/>
          </p:nvPicPr>
          <p:blipFill>
            <a:blip r:embed="rId2" cstate="print">
              <a:grayscl/>
            </a:blip>
            <a:srcRect/>
            <a:stretch>
              <a:fillRect/>
            </a:stretch>
          </p:blipFill>
          <p:spPr bwMode="auto">
            <a:xfrm>
              <a:off x="8786352" y="4899877"/>
              <a:ext cx="358852" cy="472488"/>
            </a:xfrm>
            <a:prstGeom prst="rect">
              <a:avLst/>
            </a:prstGeom>
            <a:noFill/>
            <a:ln w="9525">
              <a:noFill/>
              <a:miter lim="800000"/>
              <a:headEnd/>
              <a:tailEnd/>
            </a:ln>
            <a:effectLst/>
          </p:spPr>
        </p:pic>
        <p:pic>
          <p:nvPicPr>
            <p:cNvPr id="50" name="Picture 4"/>
            <p:cNvPicPr>
              <a:picLocks noChangeAspect="1" noChangeArrowheads="1"/>
            </p:cNvPicPr>
            <p:nvPr/>
          </p:nvPicPr>
          <p:blipFill>
            <a:blip r:embed="rId2" cstate="print"/>
            <a:srcRect/>
            <a:stretch>
              <a:fillRect/>
            </a:stretch>
          </p:blipFill>
          <p:spPr bwMode="auto">
            <a:xfrm>
              <a:off x="9616534" y="4923944"/>
              <a:ext cx="358852" cy="472488"/>
            </a:xfrm>
            <a:prstGeom prst="rect">
              <a:avLst/>
            </a:prstGeom>
            <a:noFill/>
            <a:ln w="9525">
              <a:noFill/>
              <a:miter lim="800000"/>
              <a:headEnd/>
              <a:tailEnd/>
            </a:ln>
            <a:effectLst/>
          </p:spPr>
        </p:pic>
        <p:sp>
          <p:nvSpPr>
            <p:cNvPr id="52" name="Trapezoid 51"/>
            <p:cNvSpPr/>
            <p:nvPr/>
          </p:nvSpPr>
          <p:spPr>
            <a:xfrm>
              <a:off x="5591962" y="5917806"/>
              <a:ext cx="4848726" cy="1744579"/>
            </a:xfrm>
            <a:prstGeom prst="trapezoid">
              <a:avLst>
                <a:gd name="adj" fmla="val 38386"/>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7439813" y="6206568"/>
              <a:ext cx="553452" cy="204537"/>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6954547" y="6647719"/>
              <a:ext cx="533400" cy="304800"/>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12"/>
            <p:cNvSpPr/>
            <p:nvPr/>
          </p:nvSpPr>
          <p:spPr>
            <a:xfrm>
              <a:off x="7752632" y="7205186"/>
              <a:ext cx="685800" cy="33688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8971332" y="6074219"/>
              <a:ext cx="565484" cy="228600"/>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9160336" y="6976589"/>
              <a:ext cx="685800" cy="348916"/>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8101556" y="6555481"/>
              <a:ext cx="685800" cy="312821"/>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6084253" y="7185134"/>
              <a:ext cx="533400" cy="304800"/>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6461243" y="6082235"/>
              <a:ext cx="533400" cy="172452"/>
            </a:xfrm>
            <a:prstGeom prst="ellipse">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2" name="Group 81"/>
          <p:cNvGrpSpPr/>
          <p:nvPr/>
        </p:nvGrpSpPr>
        <p:grpSpPr>
          <a:xfrm>
            <a:off x="7300831" y="5365591"/>
            <a:ext cx="2480615" cy="1930660"/>
            <a:chOff x="7300831" y="5365591"/>
            <a:chExt cx="2480615" cy="1930660"/>
          </a:xfrm>
        </p:grpSpPr>
        <p:cxnSp>
          <p:nvCxnSpPr>
            <p:cNvPr id="66" name="Straight Arrow Connector 65"/>
            <p:cNvCxnSpPr/>
            <p:nvPr/>
          </p:nvCxnSpPr>
          <p:spPr>
            <a:xfrm rot="16200000" flipH="1">
              <a:off x="6651625" y="6051269"/>
              <a:ext cx="1894188" cy="595775"/>
            </a:xfrm>
            <a:prstGeom prst="straightConnector1">
              <a:avLst/>
            </a:prstGeom>
            <a:ln w="28575">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rot="5400000">
              <a:off x="7205172" y="6318973"/>
              <a:ext cx="1832818" cy="52095"/>
            </a:xfrm>
            <a:prstGeom prst="straightConnector1">
              <a:avLst/>
            </a:prstGeom>
            <a:ln w="28575">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p:nvPr/>
          </p:nvCxnSpPr>
          <p:spPr>
            <a:xfrm rot="5400000">
              <a:off x="8123421" y="5565656"/>
              <a:ext cx="1858090" cy="1457960"/>
            </a:xfrm>
            <a:prstGeom prst="straightConnector1">
              <a:avLst/>
            </a:prstGeom>
            <a:ln w="28575">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84" name="Group 83"/>
          <p:cNvGrpSpPr/>
          <p:nvPr/>
        </p:nvGrpSpPr>
        <p:grpSpPr>
          <a:xfrm>
            <a:off x="3777113" y="1188561"/>
            <a:ext cx="3759793" cy="508586"/>
            <a:chOff x="1266317" y="3397644"/>
            <a:chExt cx="3759793" cy="508586"/>
          </a:xfrm>
        </p:grpSpPr>
        <p:pic>
          <p:nvPicPr>
            <p:cNvPr id="85" name="Picture 4"/>
            <p:cNvPicPr>
              <a:picLocks noChangeAspect="1" noChangeArrowheads="1"/>
            </p:cNvPicPr>
            <p:nvPr/>
          </p:nvPicPr>
          <p:blipFill>
            <a:blip r:embed="rId2" cstate="print"/>
            <a:srcRect/>
            <a:stretch>
              <a:fillRect/>
            </a:stretch>
          </p:blipFill>
          <p:spPr bwMode="auto">
            <a:xfrm>
              <a:off x="1266317" y="3401654"/>
              <a:ext cx="358852" cy="472488"/>
            </a:xfrm>
            <a:prstGeom prst="rect">
              <a:avLst/>
            </a:prstGeom>
            <a:noFill/>
            <a:ln w="9525">
              <a:noFill/>
              <a:miter lim="800000"/>
              <a:headEnd/>
              <a:tailEnd/>
            </a:ln>
            <a:effectLst/>
          </p:spPr>
        </p:pic>
        <p:pic>
          <p:nvPicPr>
            <p:cNvPr id="86" name="Picture 4"/>
            <p:cNvPicPr>
              <a:picLocks noChangeAspect="1" noChangeArrowheads="1"/>
            </p:cNvPicPr>
            <p:nvPr/>
          </p:nvPicPr>
          <p:blipFill>
            <a:blip r:embed="rId2" cstate="print"/>
            <a:srcRect/>
            <a:stretch>
              <a:fillRect/>
            </a:stretch>
          </p:blipFill>
          <p:spPr bwMode="auto">
            <a:xfrm>
              <a:off x="2128589" y="3397644"/>
              <a:ext cx="358852" cy="472488"/>
            </a:xfrm>
            <a:prstGeom prst="rect">
              <a:avLst/>
            </a:prstGeom>
            <a:noFill/>
            <a:ln w="9525">
              <a:noFill/>
              <a:miter lim="800000"/>
              <a:headEnd/>
              <a:tailEnd/>
            </a:ln>
            <a:effectLst/>
          </p:spPr>
        </p:pic>
        <p:pic>
          <p:nvPicPr>
            <p:cNvPr id="87" name="Picture 4"/>
            <p:cNvPicPr>
              <a:picLocks noChangeAspect="1" noChangeArrowheads="1"/>
            </p:cNvPicPr>
            <p:nvPr/>
          </p:nvPicPr>
          <p:blipFill>
            <a:blip r:embed="rId2" cstate="print"/>
            <a:srcRect/>
            <a:stretch>
              <a:fillRect/>
            </a:stretch>
          </p:blipFill>
          <p:spPr bwMode="auto">
            <a:xfrm>
              <a:off x="3018926" y="3409678"/>
              <a:ext cx="358852" cy="472488"/>
            </a:xfrm>
            <a:prstGeom prst="rect">
              <a:avLst/>
            </a:prstGeom>
            <a:noFill/>
            <a:ln w="9525">
              <a:noFill/>
              <a:miter lim="800000"/>
              <a:headEnd/>
              <a:tailEnd/>
            </a:ln>
            <a:effectLst/>
          </p:spPr>
        </p:pic>
        <p:pic>
          <p:nvPicPr>
            <p:cNvPr id="88" name="Picture 4"/>
            <p:cNvPicPr>
              <a:picLocks noChangeAspect="1" noChangeArrowheads="1"/>
            </p:cNvPicPr>
            <p:nvPr/>
          </p:nvPicPr>
          <p:blipFill>
            <a:blip r:embed="rId2" cstate="print"/>
            <a:srcRect/>
            <a:stretch>
              <a:fillRect/>
            </a:stretch>
          </p:blipFill>
          <p:spPr bwMode="auto">
            <a:xfrm>
              <a:off x="3837076" y="3409675"/>
              <a:ext cx="358852" cy="472488"/>
            </a:xfrm>
            <a:prstGeom prst="rect">
              <a:avLst/>
            </a:prstGeom>
            <a:noFill/>
            <a:ln w="9525">
              <a:noFill/>
              <a:miter lim="800000"/>
              <a:headEnd/>
              <a:tailEnd/>
            </a:ln>
            <a:effectLst/>
          </p:spPr>
        </p:pic>
        <p:pic>
          <p:nvPicPr>
            <p:cNvPr id="89" name="Picture 4"/>
            <p:cNvPicPr>
              <a:picLocks noChangeAspect="1" noChangeArrowheads="1"/>
            </p:cNvPicPr>
            <p:nvPr/>
          </p:nvPicPr>
          <p:blipFill>
            <a:blip r:embed="rId2" cstate="print"/>
            <a:srcRect/>
            <a:stretch>
              <a:fillRect/>
            </a:stretch>
          </p:blipFill>
          <p:spPr bwMode="auto">
            <a:xfrm>
              <a:off x="4667258" y="3433742"/>
              <a:ext cx="358852" cy="472488"/>
            </a:xfrm>
            <a:prstGeom prst="rect">
              <a:avLst/>
            </a:prstGeom>
            <a:noFill/>
            <a:ln w="9525">
              <a:noFill/>
              <a:miter lim="800000"/>
              <a:headEnd/>
              <a:tailEnd/>
            </a:ln>
            <a:effectLst/>
          </p:spPr>
        </p:pic>
      </p:grpSp>
      <p:grpSp>
        <p:nvGrpSpPr>
          <p:cNvPr id="90" name="Group 89"/>
          <p:cNvGrpSpPr/>
          <p:nvPr/>
        </p:nvGrpSpPr>
        <p:grpSpPr>
          <a:xfrm>
            <a:off x="3153482" y="2218521"/>
            <a:ext cx="4848726" cy="1744579"/>
            <a:chOff x="642687" y="4427604"/>
            <a:chExt cx="4848726" cy="1744579"/>
          </a:xfrm>
        </p:grpSpPr>
        <p:sp>
          <p:nvSpPr>
            <p:cNvPr id="91" name="Trapezoid 90"/>
            <p:cNvSpPr/>
            <p:nvPr/>
          </p:nvSpPr>
          <p:spPr>
            <a:xfrm>
              <a:off x="642687" y="4427604"/>
              <a:ext cx="4848726" cy="1744579"/>
            </a:xfrm>
            <a:prstGeom prst="trapezoid">
              <a:avLst>
                <a:gd name="adj" fmla="val 38386"/>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2" name="Group 94"/>
            <p:cNvGrpSpPr/>
            <p:nvPr/>
          </p:nvGrpSpPr>
          <p:grpSpPr>
            <a:xfrm>
              <a:off x="1134978" y="4584017"/>
              <a:ext cx="3761883" cy="1467852"/>
              <a:chOff x="1134978" y="4584017"/>
              <a:chExt cx="3761883" cy="1467852"/>
            </a:xfrm>
            <a:solidFill>
              <a:srgbClr val="FFFFCC"/>
            </a:solidFill>
          </p:grpSpPr>
          <p:sp>
            <p:nvSpPr>
              <p:cNvPr id="93" name="Oval 92"/>
              <p:cNvSpPr/>
              <p:nvPr/>
            </p:nvSpPr>
            <p:spPr>
              <a:xfrm>
                <a:off x="2490538" y="4716366"/>
                <a:ext cx="553452" cy="204537"/>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2005272" y="5157517"/>
                <a:ext cx="533400" cy="3048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12"/>
              <p:cNvSpPr/>
              <p:nvPr/>
            </p:nvSpPr>
            <p:spPr>
              <a:xfrm>
                <a:off x="2803357" y="5714984"/>
                <a:ext cx="685800" cy="336885"/>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4022057" y="4584017"/>
                <a:ext cx="565484" cy="2286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4211061" y="5486387"/>
                <a:ext cx="685800" cy="348916"/>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p:cNvSpPr/>
              <p:nvPr/>
            </p:nvSpPr>
            <p:spPr>
              <a:xfrm>
                <a:off x="3152281" y="5065279"/>
                <a:ext cx="685800" cy="312821"/>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1134978" y="5694932"/>
                <a:ext cx="533400" cy="3048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1511968" y="4592033"/>
                <a:ext cx="533400" cy="172452"/>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01" name="Group 100"/>
          <p:cNvGrpSpPr/>
          <p:nvPr/>
        </p:nvGrpSpPr>
        <p:grpSpPr>
          <a:xfrm>
            <a:off x="3723889" y="1647193"/>
            <a:ext cx="3633592" cy="1949773"/>
            <a:chOff x="1213094" y="4301459"/>
            <a:chExt cx="3633591" cy="1949773"/>
          </a:xfrm>
        </p:grpSpPr>
        <p:cxnSp>
          <p:nvCxnSpPr>
            <p:cNvPr id="102" name="Straight Arrow Connector 101"/>
            <p:cNvCxnSpPr>
              <a:stCxn id="88" idx="2"/>
              <a:endCxn id="98" idx="0"/>
            </p:cNvCxnSpPr>
            <p:nvPr/>
          </p:nvCxnSpPr>
          <p:spPr>
            <a:xfrm rot="5400000">
              <a:off x="3164283" y="4644388"/>
              <a:ext cx="1183116" cy="521322"/>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stCxn id="85" idx="2"/>
              <a:endCxn id="93" idx="1"/>
            </p:cNvCxnSpPr>
            <p:nvPr/>
          </p:nvCxnSpPr>
          <p:spPr>
            <a:xfrm rot="16200000" flipH="1">
              <a:off x="1572577" y="4178636"/>
              <a:ext cx="872178" cy="1125845"/>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a:stCxn id="86" idx="2"/>
              <a:endCxn id="99" idx="0"/>
            </p:cNvCxnSpPr>
            <p:nvPr/>
          </p:nvCxnSpPr>
          <p:spPr>
            <a:xfrm rot="5400000">
              <a:off x="942447" y="4760691"/>
              <a:ext cx="1824800" cy="906338"/>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p:nvPr/>
          </p:nvCxnSpPr>
          <p:spPr>
            <a:xfrm rot="16200000" flipH="1">
              <a:off x="1702350" y="5006250"/>
              <a:ext cx="1894188" cy="595775"/>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a:stCxn id="87" idx="2"/>
              <a:endCxn id="94" idx="7"/>
            </p:cNvCxnSpPr>
            <p:nvPr/>
          </p:nvCxnSpPr>
          <p:spPr>
            <a:xfrm rot="5400000">
              <a:off x="2169461" y="4604590"/>
              <a:ext cx="1319988" cy="737796"/>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a:stCxn id="87" idx="2"/>
              <a:endCxn id="97" idx="1"/>
            </p:cNvCxnSpPr>
            <p:nvPr/>
          </p:nvCxnSpPr>
          <p:spPr>
            <a:xfrm rot="16200000" flipH="1">
              <a:off x="2927263" y="4584582"/>
              <a:ext cx="1655319" cy="1113141"/>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a:stCxn id="88" idx="2"/>
              <a:endCxn id="97" idx="0"/>
            </p:cNvCxnSpPr>
            <p:nvPr/>
          </p:nvCxnSpPr>
          <p:spPr>
            <a:xfrm rot="16200000" flipH="1">
              <a:off x="3483119" y="4846874"/>
              <a:ext cx="1604224" cy="537458"/>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stCxn id="89" idx="2"/>
              <a:endCxn id="96" idx="7"/>
            </p:cNvCxnSpPr>
            <p:nvPr/>
          </p:nvCxnSpPr>
          <p:spPr>
            <a:xfrm rot="5400000">
              <a:off x="4320074" y="4522212"/>
              <a:ext cx="711265" cy="341957"/>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a:stCxn id="89" idx="2"/>
              <a:endCxn id="97" idx="0"/>
            </p:cNvCxnSpPr>
            <p:nvPr/>
          </p:nvCxnSpPr>
          <p:spPr>
            <a:xfrm rot="5400000">
              <a:off x="3910244" y="4981274"/>
              <a:ext cx="1580157" cy="292724"/>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a:stCxn id="88" idx="2"/>
              <a:endCxn id="93" idx="7"/>
            </p:cNvCxnSpPr>
            <p:nvPr/>
          </p:nvCxnSpPr>
          <p:spPr>
            <a:xfrm rot="5400000">
              <a:off x="3057642" y="4218787"/>
              <a:ext cx="864157" cy="1053564"/>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a:stCxn id="86" idx="2"/>
              <a:endCxn id="98" idx="1"/>
            </p:cNvCxnSpPr>
            <p:nvPr/>
          </p:nvCxnSpPr>
          <p:spPr>
            <a:xfrm rot="16200000" flipH="1">
              <a:off x="2159886" y="4449590"/>
              <a:ext cx="1240959" cy="944698"/>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a:stCxn id="85" idx="2"/>
              <a:endCxn id="99" idx="1"/>
            </p:cNvCxnSpPr>
            <p:nvPr/>
          </p:nvCxnSpPr>
          <p:spPr>
            <a:xfrm rot="5400000">
              <a:off x="396706" y="5121858"/>
              <a:ext cx="1865427" cy="232651"/>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4" name="Straight Arrow Connector 113"/>
            <p:cNvCxnSpPr>
              <a:stCxn id="85" idx="2"/>
              <a:endCxn id="94" idx="1"/>
            </p:cNvCxnSpPr>
            <p:nvPr/>
          </p:nvCxnSpPr>
          <p:spPr>
            <a:xfrm rot="16200000" flipH="1">
              <a:off x="1100559" y="4650654"/>
              <a:ext cx="1328012" cy="637643"/>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p:nvPr/>
          </p:nvCxnSpPr>
          <p:spPr>
            <a:xfrm rot="5400000">
              <a:off x="2255896" y="5273954"/>
              <a:ext cx="1832818" cy="52095"/>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a:stCxn id="86" idx="2"/>
              <a:endCxn id="100" idx="0"/>
            </p:cNvCxnSpPr>
            <p:nvPr/>
          </p:nvCxnSpPr>
          <p:spPr>
            <a:xfrm rot="5400000">
              <a:off x="1682392" y="4397736"/>
              <a:ext cx="721901" cy="529348"/>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a:stCxn id="86" idx="2"/>
              <a:endCxn id="94" idx="0"/>
            </p:cNvCxnSpPr>
            <p:nvPr/>
          </p:nvCxnSpPr>
          <p:spPr>
            <a:xfrm rot="5400000">
              <a:off x="1646302" y="4927130"/>
              <a:ext cx="1287385" cy="36044"/>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a:stCxn id="87" idx="2"/>
              <a:endCxn id="96" idx="1"/>
            </p:cNvCxnSpPr>
            <p:nvPr/>
          </p:nvCxnSpPr>
          <p:spPr>
            <a:xfrm rot="16200000" flipH="1">
              <a:off x="3283946" y="4227899"/>
              <a:ext cx="735329" cy="906517"/>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p:nvPr/>
          </p:nvCxnSpPr>
          <p:spPr>
            <a:xfrm rot="5400000">
              <a:off x="3174145" y="4520637"/>
              <a:ext cx="1858090" cy="1457960"/>
            </a:xfrm>
            <a:prstGeom prst="straightConnector1">
              <a:avLst/>
            </a:prstGeom>
            <a:ln w="12700">
              <a:solidFill>
                <a:srgbClr val="1D3FE9"/>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20" name="Rectangle 119"/>
          <p:cNvSpPr/>
          <p:nvPr/>
        </p:nvSpPr>
        <p:spPr>
          <a:xfrm>
            <a:off x="7982813" y="1148485"/>
            <a:ext cx="1812354" cy="707886"/>
          </a:xfrm>
          <a:prstGeom prst="rect">
            <a:avLst/>
          </a:prstGeom>
        </p:spPr>
        <p:txBody>
          <a:bodyPr wrap="square">
            <a:spAutoFit/>
          </a:bodyPr>
          <a:lstStyle/>
          <a:p>
            <a:r>
              <a:rPr lang="en-US" altLang="zh-CN" sz="2000" dirty="0" smtClean="0">
                <a:solidFill>
                  <a:schemeClr val="tx1"/>
                </a:solidFill>
              </a:rPr>
              <a:t>Users: </a:t>
            </a:r>
          </a:p>
          <a:p>
            <a:r>
              <a:rPr lang="en-US" altLang="zh-CN" sz="2000" dirty="0" smtClean="0">
                <a:solidFill>
                  <a:schemeClr val="tx1"/>
                </a:solidFill>
              </a:rPr>
              <a:t>Hub nodes</a:t>
            </a:r>
          </a:p>
        </p:txBody>
      </p:sp>
      <p:sp>
        <p:nvSpPr>
          <p:cNvPr id="121" name="Rectangle 120"/>
          <p:cNvSpPr/>
          <p:nvPr/>
        </p:nvSpPr>
        <p:spPr>
          <a:xfrm>
            <a:off x="8024370" y="2783319"/>
            <a:ext cx="1965603" cy="707886"/>
          </a:xfrm>
          <a:prstGeom prst="rect">
            <a:avLst/>
          </a:prstGeom>
        </p:spPr>
        <p:txBody>
          <a:bodyPr wrap="none">
            <a:spAutoFit/>
          </a:bodyPr>
          <a:lstStyle/>
          <a:p>
            <a:r>
              <a:rPr lang="en-US" altLang="zh-CN" sz="2000" dirty="0" smtClean="0">
                <a:solidFill>
                  <a:schemeClr val="tx1"/>
                </a:solidFill>
              </a:rPr>
              <a:t>Locations: </a:t>
            </a:r>
          </a:p>
          <a:p>
            <a:r>
              <a:rPr lang="en-US" altLang="zh-CN" sz="2000" dirty="0" smtClean="0">
                <a:solidFill>
                  <a:schemeClr val="tx1"/>
                </a:solidFill>
              </a:rPr>
              <a:t>Authority nodes</a:t>
            </a:r>
          </a:p>
        </p:txBody>
      </p:sp>
      <p:sp>
        <p:nvSpPr>
          <p:cNvPr id="122" name="Rectangle 121"/>
          <p:cNvSpPr/>
          <p:nvPr/>
        </p:nvSpPr>
        <p:spPr>
          <a:xfrm>
            <a:off x="277090" y="1941359"/>
            <a:ext cx="2743201" cy="830997"/>
          </a:xfrm>
          <a:prstGeom prst="rect">
            <a:avLst/>
          </a:prstGeom>
        </p:spPr>
        <p:txBody>
          <a:bodyPr wrap="square">
            <a:spAutoFit/>
          </a:bodyPr>
          <a:lstStyle/>
          <a:p>
            <a:r>
              <a:rPr lang="en-US" altLang="zh-CN" sz="2400" dirty="0" smtClean="0">
                <a:solidFill>
                  <a:schemeClr val="tx1"/>
                </a:solidFill>
              </a:rPr>
              <a:t>The HITS-based inference model</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23"/>
                                        </p:tgtEl>
                                        <p:attrNameLst>
                                          <p:attrName>style.visibility</p:attrName>
                                        </p:attrNameLst>
                                      </p:cBhvr>
                                      <p:to>
                                        <p:strVal val="visible"/>
                                      </p:to>
                                    </p:set>
                                    <p:animEffect transition="in" filter="box(in)">
                                      <p:cBhvr>
                                        <p:cTn id="7" dur="500"/>
                                        <p:tgtEl>
                                          <p:spTgt spid="12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nodeType="clickEffect">
                                  <p:stCondLst>
                                    <p:cond delay="0"/>
                                  </p:stCondLst>
                                  <p:childTnLst>
                                    <p:set>
                                      <p:cBhvr>
                                        <p:cTn id="11" dur="1" fill="hold">
                                          <p:stCondLst>
                                            <p:cond delay="0"/>
                                          </p:stCondLst>
                                        </p:cTn>
                                        <p:tgtEl>
                                          <p:spTgt spid="83"/>
                                        </p:tgtEl>
                                        <p:attrNameLst>
                                          <p:attrName>style.visibility</p:attrName>
                                        </p:attrNameLst>
                                      </p:cBhvr>
                                      <p:to>
                                        <p:strVal val="visible"/>
                                      </p:to>
                                    </p:set>
                                    <p:animEffect transition="in" filter="blinds(vertical)">
                                      <p:cBhvr>
                                        <p:cTn id="12" dur="500"/>
                                        <p:tgtEl>
                                          <p:spTgt spid="8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24"/>
                                        </p:tgtEl>
                                        <p:attrNameLst>
                                          <p:attrName>style.visibility</p:attrName>
                                        </p:attrNameLst>
                                      </p:cBhvr>
                                      <p:to>
                                        <p:strVal val="visible"/>
                                      </p:to>
                                    </p:set>
                                    <p:animEffect transition="in" filter="box(in)">
                                      <p:cBhvr>
                                        <p:cTn id="17" dur="500"/>
                                        <p:tgtEl>
                                          <p:spTgt spid="12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5" fill="hold" nodeType="clickEffect">
                                  <p:stCondLst>
                                    <p:cond delay="0"/>
                                  </p:stCondLst>
                                  <p:childTnLst>
                                    <p:set>
                                      <p:cBhvr>
                                        <p:cTn id="21" dur="1" fill="hold">
                                          <p:stCondLst>
                                            <p:cond delay="0"/>
                                          </p:stCondLst>
                                        </p:cTn>
                                        <p:tgtEl>
                                          <p:spTgt spid="82"/>
                                        </p:tgtEl>
                                        <p:attrNameLst>
                                          <p:attrName>style.visibility</p:attrName>
                                        </p:attrNameLst>
                                      </p:cBhvr>
                                      <p:to>
                                        <p:strVal val="visible"/>
                                      </p:to>
                                    </p:set>
                                    <p:animEffect transition="in" filter="blinds(vertical)">
                                      <p:cBhvr>
                                        <p:cTn id="22"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14589</TotalTime>
  <Words>822</Words>
  <Application>Microsoft Office PowerPoint</Application>
  <PresentationFormat>Custom</PresentationFormat>
  <Paragraphs>143</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Learning Location Correlation From GPS Trajectories</vt:lpstr>
      <vt:lpstr>Background</vt:lpstr>
      <vt:lpstr>What  We  Do</vt:lpstr>
      <vt:lpstr>Challenges</vt:lpstr>
      <vt:lpstr>Methodology</vt:lpstr>
      <vt:lpstr>Solution – Step 1: Modeling human location history </vt:lpstr>
      <vt:lpstr>Slide 7</vt:lpstr>
      <vt:lpstr>Solution – 2. Infer  a user’s experience</vt:lpstr>
      <vt:lpstr>Slide 9</vt:lpstr>
      <vt:lpstr>Solution – 3. Mining the location correlation</vt:lpstr>
      <vt:lpstr>Personalized Recommendation</vt:lpstr>
      <vt:lpstr>Experimental Settings</vt:lpstr>
      <vt:lpstr>Slide 13</vt:lpstr>
      <vt:lpstr>Results</vt:lpstr>
      <vt:lpstr>Results</vt:lpstr>
      <vt:lpstr>Conclusion</vt:lpstr>
      <vt:lpstr>Thanks!</vt:lpstr>
    </vt:vector>
  </TitlesOfParts>
  <Company>Insight Creative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&lt;presentation title here&gt;</dc:title>
  <dc:creator>&lt;speaker name here&gt;</dc:creator>
  <dc:description>Template design: Mark Johnson, Silver Fox Productions
Formatter:
Event Date:
Event Location:
Speech Length:
Audience:
Key Topics:</dc:description>
  <cp:lastModifiedBy>yuzheng</cp:lastModifiedBy>
  <cp:revision>1742</cp:revision>
  <dcterms:created xsi:type="dcterms:W3CDTF">2006-07-12T22:22:29Z</dcterms:created>
  <dcterms:modified xsi:type="dcterms:W3CDTF">2010-05-17T07:41:09Z</dcterms:modified>
</cp:coreProperties>
</file>