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70" r:id="rId5"/>
    <p:sldId id="271" r:id="rId6"/>
    <p:sldId id="259" r:id="rId7"/>
    <p:sldId id="264" r:id="rId8"/>
    <p:sldId id="265" r:id="rId9"/>
    <p:sldId id="279" r:id="rId10"/>
    <p:sldId id="266" r:id="rId11"/>
    <p:sldId id="280" r:id="rId12"/>
    <p:sldId id="268" r:id="rId13"/>
    <p:sldId id="269" r:id="rId14"/>
    <p:sldId id="261" r:id="rId15"/>
    <p:sldId id="281" r:id="rId16"/>
    <p:sldId id="272" r:id="rId17"/>
    <p:sldId id="273" r:id="rId18"/>
    <p:sldId id="274" r:id="rId19"/>
    <p:sldId id="262" r:id="rId20"/>
    <p:sldId id="276" r:id="rId21"/>
    <p:sldId id="277" r:id="rId22"/>
    <p:sldId id="282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CF57B"/>
    <a:srgbClr val="F29B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60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2008/11/14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yuzheng@microsoft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Mining User Similarity Based on Location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Yu Zheng</a:t>
            </a:r>
            <a:r>
              <a:rPr lang="en-US" dirty="0" smtClean="0"/>
              <a:t>, </a:t>
            </a:r>
            <a:r>
              <a:rPr lang="en-US" dirty="0" err="1" smtClean="0"/>
              <a:t>Quannan</a:t>
            </a:r>
            <a:r>
              <a:rPr lang="en-US" dirty="0" smtClean="0"/>
              <a:t> Li, Xing Xie</a:t>
            </a:r>
          </a:p>
          <a:p>
            <a:r>
              <a:rPr lang="en-US" dirty="0" smtClean="0"/>
              <a:t>Microsoft Research Asia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357158" y="3643314"/>
            <a:ext cx="2514600" cy="3071834"/>
            <a:chOff x="357158" y="3643314"/>
            <a:chExt cx="2514600" cy="3071834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3643314"/>
              <a:ext cx="2514600" cy="261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5" name="Rectangle 84"/>
            <p:cNvSpPr/>
            <p:nvPr/>
          </p:nvSpPr>
          <p:spPr>
            <a:xfrm>
              <a:off x="357158" y="6376594"/>
              <a:ext cx="24326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00FF"/>
                  </a:solidFill>
                </a:rPr>
                <a:t>3. Individual graph building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57256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Modeling Location History (2)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766474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370254" y="2100248"/>
            <a:ext cx="2000264" cy="125731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3529485" y="2174466"/>
            <a:ext cx="1576629" cy="1018142"/>
            <a:chOff x="3529485" y="2174466"/>
            <a:chExt cx="1576629" cy="1018142"/>
          </a:xfrm>
        </p:grpSpPr>
        <p:sp>
          <p:nvSpPr>
            <p:cNvPr id="11" name="Oval 10"/>
            <p:cNvSpPr/>
            <p:nvPr/>
          </p:nvSpPr>
          <p:spPr>
            <a:xfrm rot="1316892">
              <a:off x="3529485" y="2681536"/>
              <a:ext cx="360055" cy="295748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316892">
              <a:off x="3900822" y="2896860"/>
              <a:ext cx="383750" cy="295748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316892">
              <a:off x="4245799" y="2174466"/>
              <a:ext cx="471701" cy="384704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316892">
              <a:off x="4822722" y="2415881"/>
              <a:ext cx="283392" cy="255019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316892">
              <a:off x="4681514" y="2702067"/>
              <a:ext cx="321091" cy="238780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285889" y="3316604"/>
            <a:ext cx="2357681" cy="3327106"/>
            <a:chOff x="3285889" y="3245166"/>
            <a:chExt cx="2357681" cy="3327106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85889" y="3643314"/>
              <a:ext cx="235768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Down Arrow 22"/>
            <p:cNvSpPr/>
            <p:nvPr/>
          </p:nvSpPr>
          <p:spPr>
            <a:xfrm>
              <a:off x="4319586" y="3245166"/>
              <a:ext cx="214314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31"/>
          <p:cNvGrpSpPr/>
          <p:nvPr/>
        </p:nvGrpSpPr>
        <p:grpSpPr>
          <a:xfrm>
            <a:off x="875318" y="4938714"/>
            <a:ext cx="1066800" cy="899160"/>
            <a:chOff x="1661160" y="4800600"/>
            <a:chExt cx="1066800" cy="89916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1661160" y="5547360"/>
              <a:ext cx="45720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423160" y="5486400"/>
              <a:ext cx="304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1981200" y="4800600"/>
              <a:ext cx="30480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69"/>
          <p:cNvGrpSpPr/>
          <p:nvPr/>
        </p:nvGrpSpPr>
        <p:grpSpPr>
          <a:xfrm>
            <a:off x="738158" y="3948115"/>
            <a:ext cx="1447800" cy="1969647"/>
            <a:chOff x="1524000" y="3810000"/>
            <a:chExt cx="1447800" cy="1969647"/>
          </a:xfrm>
        </p:grpSpPr>
        <p:grpSp>
          <p:nvGrpSpPr>
            <p:cNvPr id="30" name="Group 65"/>
            <p:cNvGrpSpPr/>
            <p:nvPr/>
          </p:nvGrpSpPr>
          <p:grpSpPr>
            <a:xfrm>
              <a:off x="1524000" y="5421351"/>
              <a:ext cx="1371600" cy="358296"/>
              <a:chOff x="1524000" y="5421351"/>
              <a:chExt cx="1371600" cy="358296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524000" y="5705002"/>
                <a:ext cx="68580" cy="74645"/>
              </a:xfrm>
              <a:prstGeom prst="ellipse">
                <a:avLst/>
              </a:prstGeom>
              <a:solidFill>
                <a:srgbClr val="2218F4"/>
              </a:solidFill>
              <a:ln>
                <a:solidFill>
                  <a:srgbClr val="2218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230374" y="5421351"/>
                <a:ext cx="68580" cy="74645"/>
              </a:xfrm>
              <a:prstGeom prst="ellipse">
                <a:avLst/>
              </a:prstGeom>
              <a:solidFill>
                <a:srgbClr val="2218F4"/>
              </a:solidFill>
              <a:ln>
                <a:solidFill>
                  <a:srgbClr val="2218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827020" y="5421351"/>
                <a:ext cx="68580" cy="74645"/>
              </a:xfrm>
              <a:prstGeom prst="ellipse">
                <a:avLst/>
              </a:prstGeom>
              <a:solidFill>
                <a:srgbClr val="2218F4"/>
              </a:solidFill>
              <a:ln>
                <a:solidFill>
                  <a:srgbClr val="2218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Group 64"/>
            <p:cNvGrpSpPr/>
            <p:nvPr/>
          </p:nvGrpSpPr>
          <p:grpSpPr>
            <a:xfrm>
              <a:off x="1600200" y="3810000"/>
              <a:ext cx="1371600" cy="1219200"/>
              <a:chOff x="1600200" y="3810000"/>
              <a:chExt cx="1371600" cy="1219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1600200" y="4954555"/>
                <a:ext cx="68580" cy="74645"/>
              </a:xfrm>
              <a:prstGeom prst="ellipse">
                <a:avLst/>
              </a:prstGeom>
              <a:solidFill>
                <a:srgbClr val="2218F4"/>
              </a:solidFill>
              <a:ln>
                <a:solidFill>
                  <a:srgbClr val="2218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06574" y="4670904"/>
                <a:ext cx="68580" cy="74645"/>
              </a:xfrm>
              <a:prstGeom prst="ellipse">
                <a:avLst/>
              </a:prstGeom>
              <a:solidFill>
                <a:srgbClr val="2218F4"/>
              </a:solidFill>
              <a:ln>
                <a:solidFill>
                  <a:srgbClr val="2218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903220" y="4670904"/>
                <a:ext cx="68580" cy="74645"/>
              </a:xfrm>
              <a:prstGeom prst="ellipse">
                <a:avLst/>
              </a:prstGeom>
              <a:solidFill>
                <a:srgbClr val="2218F4"/>
              </a:solidFill>
              <a:ln>
                <a:solidFill>
                  <a:srgbClr val="2218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676400" y="3941251"/>
                <a:ext cx="68580" cy="74645"/>
              </a:xfrm>
              <a:prstGeom prst="ellipse">
                <a:avLst/>
              </a:prstGeom>
              <a:solidFill>
                <a:srgbClr val="2218F4"/>
              </a:solidFill>
              <a:ln>
                <a:solidFill>
                  <a:srgbClr val="2218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286000" y="3810000"/>
                <a:ext cx="68580" cy="74645"/>
              </a:xfrm>
              <a:prstGeom prst="ellipse">
                <a:avLst/>
              </a:prstGeom>
              <a:solidFill>
                <a:srgbClr val="2218F4"/>
              </a:solidFill>
              <a:ln>
                <a:solidFill>
                  <a:srgbClr val="2218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827020" y="3810000"/>
                <a:ext cx="68580" cy="74645"/>
              </a:xfrm>
              <a:prstGeom prst="ellipse">
                <a:avLst/>
              </a:prstGeom>
              <a:solidFill>
                <a:srgbClr val="2218F4"/>
              </a:solidFill>
              <a:ln>
                <a:solidFill>
                  <a:srgbClr val="2218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1" name="Group 68"/>
          <p:cNvGrpSpPr/>
          <p:nvPr/>
        </p:nvGrpSpPr>
        <p:grpSpPr>
          <a:xfrm>
            <a:off x="758732" y="3991969"/>
            <a:ext cx="1375410" cy="1933257"/>
            <a:chOff x="1544574" y="3853854"/>
            <a:chExt cx="1375410" cy="1933257"/>
          </a:xfrm>
        </p:grpSpPr>
        <p:sp>
          <p:nvSpPr>
            <p:cNvPr id="42" name="Freeform 41"/>
            <p:cNvSpPr/>
            <p:nvPr/>
          </p:nvSpPr>
          <p:spPr>
            <a:xfrm>
              <a:off x="1544574" y="5449965"/>
              <a:ext cx="1289304" cy="337146"/>
            </a:xfrm>
            <a:custGeom>
              <a:avLst/>
              <a:gdLst>
                <a:gd name="connsiteX0" fmla="*/ 0 w 1432560"/>
                <a:gd name="connsiteY0" fmla="*/ 344170 h 344170"/>
                <a:gd name="connsiteX1" fmla="*/ 251460 w 1432560"/>
                <a:gd name="connsiteY1" fmla="*/ 54610 h 344170"/>
                <a:gd name="connsiteX2" fmla="*/ 1432560 w 1432560"/>
                <a:gd name="connsiteY2" fmla="*/ 16510 h 344170"/>
                <a:gd name="connsiteX3" fmla="*/ 1432560 w 1432560"/>
                <a:gd name="connsiteY3" fmla="*/ 16510 h 34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560" h="344170">
                  <a:moveTo>
                    <a:pt x="0" y="344170"/>
                  </a:moveTo>
                  <a:cubicBezTo>
                    <a:pt x="6350" y="226695"/>
                    <a:pt x="12700" y="109220"/>
                    <a:pt x="251460" y="54610"/>
                  </a:cubicBezTo>
                  <a:cubicBezTo>
                    <a:pt x="490220" y="0"/>
                    <a:pt x="1432560" y="16510"/>
                    <a:pt x="1432560" y="16510"/>
                  </a:cubicBezTo>
                  <a:lnTo>
                    <a:pt x="1432560" y="16510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630680" y="4699674"/>
              <a:ext cx="1289304" cy="337146"/>
            </a:xfrm>
            <a:custGeom>
              <a:avLst/>
              <a:gdLst>
                <a:gd name="connsiteX0" fmla="*/ 0 w 1432560"/>
                <a:gd name="connsiteY0" fmla="*/ 344170 h 344170"/>
                <a:gd name="connsiteX1" fmla="*/ 251460 w 1432560"/>
                <a:gd name="connsiteY1" fmla="*/ 54610 h 344170"/>
                <a:gd name="connsiteX2" fmla="*/ 1432560 w 1432560"/>
                <a:gd name="connsiteY2" fmla="*/ 16510 h 344170"/>
                <a:gd name="connsiteX3" fmla="*/ 1432560 w 1432560"/>
                <a:gd name="connsiteY3" fmla="*/ 16510 h 34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560" h="344170">
                  <a:moveTo>
                    <a:pt x="0" y="344170"/>
                  </a:moveTo>
                  <a:cubicBezTo>
                    <a:pt x="6350" y="226695"/>
                    <a:pt x="12700" y="109220"/>
                    <a:pt x="251460" y="54610"/>
                  </a:cubicBezTo>
                  <a:cubicBezTo>
                    <a:pt x="490220" y="0"/>
                    <a:pt x="1432560" y="16510"/>
                    <a:pt x="1432560" y="16510"/>
                  </a:cubicBezTo>
                  <a:lnTo>
                    <a:pt x="1432560" y="16510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696974" y="3853854"/>
              <a:ext cx="1198626" cy="184746"/>
            </a:xfrm>
            <a:custGeom>
              <a:avLst/>
              <a:gdLst>
                <a:gd name="connsiteX0" fmla="*/ 0 w 1432560"/>
                <a:gd name="connsiteY0" fmla="*/ 344170 h 344170"/>
                <a:gd name="connsiteX1" fmla="*/ 251460 w 1432560"/>
                <a:gd name="connsiteY1" fmla="*/ 54610 h 344170"/>
                <a:gd name="connsiteX2" fmla="*/ 1432560 w 1432560"/>
                <a:gd name="connsiteY2" fmla="*/ 16510 h 344170"/>
                <a:gd name="connsiteX3" fmla="*/ 1432560 w 1432560"/>
                <a:gd name="connsiteY3" fmla="*/ 16510 h 34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560" h="344170">
                  <a:moveTo>
                    <a:pt x="0" y="344170"/>
                  </a:moveTo>
                  <a:cubicBezTo>
                    <a:pt x="6350" y="226695"/>
                    <a:pt x="12700" y="109220"/>
                    <a:pt x="251460" y="54610"/>
                  </a:cubicBezTo>
                  <a:cubicBezTo>
                    <a:pt x="490220" y="0"/>
                    <a:pt x="1432560" y="16510"/>
                    <a:pt x="1432560" y="16510"/>
                  </a:cubicBezTo>
                  <a:lnTo>
                    <a:pt x="1432560" y="16510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/>
          <a:srcRect l="11183"/>
          <a:stretch>
            <a:fillRect/>
          </a:stretch>
        </p:blipFill>
        <p:spPr bwMode="auto">
          <a:xfrm>
            <a:off x="6429388" y="3714752"/>
            <a:ext cx="2571768" cy="265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" name="Group 56"/>
          <p:cNvGrpSpPr/>
          <p:nvPr/>
        </p:nvGrpSpPr>
        <p:grpSpPr>
          <a:xfrm>
            <a:off x="7305700" y="5010153"/>
            <a:ext cx="838200" cy="1100347"/>
            <a:chOff x="4724400" y="4800600"/>
            <a:chExt cx="838200" cy="1100347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4800600" y="5791200"/>
              <a:ext cx="479454" cy="1097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5448300" y="5600700"/>
              <a:ext cx="1524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724400" y="4800600"/>
              <a:ext cx="30480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72"/>
          <p:cNvGrpSpPr/>
          <p:nvPr/>
        </p:nvGrpSpPr>
        <p:grpSpPr>
          <a:xfrm>
            <a:off x="7016132" y="3962681"/>
            <a:ext cx="1142999" cy="2171142"/>
            <a:chOff x="4419600" y="3753129"/>
            <a:chExt cx="1142999" cy="2171142"/>
          </a:xfrm>
        </p:grpSpPr>
        <p:sp>
          <p:nvSpPr>
            <p:cNvPr id="51" name="Freeform 50"/>
            <p:cNvSpPr/>
            <p:nvPr/>
          </p:nvSpPr>
          <p:spPr>
            <a:xfrm>
              <a:off x="4560848" y="5562600"/>
              <a:ext cx="1001751" cy="361671"/>
            </a:xfrm>
            <a:custGeom>
              <a:avLst/>
              <a:gdLst>
                <a:gd name="connsiteX0" fmla="*/ 0 w 1188720"/>
                <a:gd name="connsiteY0" fmla="*/ 426720 h 426720"/>
                <a:gd name="connsiteX1" fmla="*/ 853440 w 1188720"/>
                <a:gd name="connsiteY1" fmla="*/ 320040 h 426720"/>
                <a:gd name="connsiteX2" fmla="*/ 1188720 w 1188720"/>
                <a:gd name="connsiteY2" fmla="*/ 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0" h="426720">
                  <a:moveTo>
                    <a:pt x="0" y="426720"/>
                  </a:moveTo>
                  <a:cubicBezTo>
                    <a:pt x="327660" y="408940"/>
                    <a:pt x="655320" y="391160"/>
                    <a:pt x="853440" y="320040"/>
                  </a:cubicBezTo>
                  <a:cubicBezTo>
                    <a:pt x="1051560" y="248920"/>
                    <a:pt x="1120140" y="124460"/>
                    <a:pt x="1188720" y="0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495800" y="3753129"/>
              <a:ext cx="1001751" cy="361671"/>
            </a:xfrm>
            <a:custGeom>
              <a:avLst/>
              <a:gdLst>
                <a:gd name="connsiteX0" fmla="*/ 0 w 1188720"/>
                <a:gd name="connsiteY0" fmla="*/ 426720 h 426720"/>
                <a:gd name="connsiteX1" fmla="*/ 853440 w 1188720"/>
                <a:gd name="connsiteY1" fmla="*/ 320040 h 426720"/>
                <a:gd name="connsiteX2" fmla="*/ 1188720 w 1188720"/>
                <a:gd name="connsiteY2" fmla="*/ 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0" h="426720">
                  <a:moveTo>
                    <a:pt x="0" y="426720"/>
                  </a:moveTo>
                  <a:cubicBezTo>
                    <a:pt x="327660" y="408940"/>
                    <a:pt x="655320" y="391160"/>
                    <a:pt x="853440" y="320040"/>
                  </a:cubicBezTo>
                  <a:cubicBezTo>
                    <a:pt x="1051560" y="248920"/>
                    <a:pt x="1120140" y="124460"/>
                    <a:pt x="1188720" y="0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419600" y="4648200"/>
              <a:ext cx="1001751" cy="361671"/>
            </a:xfrm>
            <a:custGeom>
              <a:avLst/>
              <a:gdLst>
                <a:gd name="connsiteX0" fmla="*/ 0 w 1188720"/>
                <a:gd name="connsiteY0" fmla="*/ 426720 h 426720"/>
                <a:gd name="connsiteX1" fmla="*/ 853440 w 1188720"/>
                <a:gd name="connsiteY1" fmla="*/ 320040 h 426720"/>
                <a:gd name="connsiteX2" fmla="*/ 1188720 w 1188720"/>
                <a:gd name="connsiteY2" fmla="*/ 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0" h="426720">
                  <a:moveTo>
                    <a:pt x="0" y="426720"/>
                  </a:moveTo>
                  <a:cubicBezTo>
                    <a:pt x="327660" y="408940"/>
                    <a:pt x="655320" y="391160"/>
                    <a:pt x="853440" y="320040"/>
                  </a:cubicBezTo>
                  <a:cubicBezTo>
                    <a:pt x="1051560" y="248920"/>
                    <a:pt x="1120140" y="124460"/>
                    <a:pt x="1188720" y="0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Group 57"/>
          <p:cNvGrpSpPr/>
          <p:nvPr/>
        </p:nvGrpSpPr>
        <p:grpSpPr>
          <a:xfrm>
            <a:off x="6929454" y="3977921"/>
            <a:ext cx="1295400" cy="2194002"/>
            <a:chOff x="4343400" y="3768369"/>
            <a:chExt cx="1295400" cy="2194002"/>
          </a:xfrm>
        </p:grpSpPr>
        <p:sp>
          <p:nvSpPr>
            <p:cNvPr id="55" name="Oval 54"/>
            <p:cNvSpPr/>
            <p:nvPr/>
          </p:nvSpPr>
          <p:spPr>
            <a:xfrm>
              <a:off x="4560849" y="5886171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376189" y="5726151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562600" y="54864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343400" y="49530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257800" y="4811751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444211" y="45720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029200" y="401574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436591" y="3768369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495800" y="4038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Right Arrow 65"/>
          <p:cNvSpPr/>
          <p:nvPr/>
        </p:nvSpPr>
        <p:spPr>
          <a:xfrm>
            <a:off x="5786446" y="4714884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rot="10800000">
            <a:off x="2786050" y="4786322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786058"/>
            <a:ext cx="100590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2862827"/>
            <a:ext cx="1000132" cy="92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6" name="Group 85"/>
          <p:cNvGrpSpPr/>
          <p:nvPr/>
        </p:nvGrpSpPr>
        <p:grpSpPr>
          <a:xfrm>
            <a:off x="3571868" y="1714488"/>
            <a:ext cx="3130936" cy="1430347"/>
            <a:chOff x="3571868" y="1714488"/>
            <a:chExt cx="3130936" cy="1430347"/>
          </a:xfrm>
        </p:grpSpPr>
        <p:grpSp>
          <p:nvGrpSpPr>
            <p:cNvPr id="82" name="Group 81"/>
            <p:cNvGrpSpPr/>
            <p:nvPr/>
          </p:nvGrpSpPr>
          <p:grpSpPr>
            <a:xfrm>
              <a:off x="3571868" y="1714488"/>
              <a:ext cx="1500198" cy="1430347"/>
              <a:chOff x="3571868" y="1714488"/>
              <a:chExt cx="1500198" cy="1430347"/>
            </a:xfrm>
          </p:grpSpPr>
          <p:sp>
            <p:nvSpPr>
              <p:cNvPr id="16" name="Down Arrow 15"/>
              <p:cNvSpPr/>
              <p:nvPr/>
            </p:nvSpPr>
            <p:spPr>
              <a:xfrm>
                <a:off x="4295126" y="1714488"/>
                <a:ext cx="205436" cy="35719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3571868" y="2244001"/>
                <a:ext cx="1500198" cy="900834"/>
                <a:chOff x="3571868" y="2244001"/>
                <a:chExt cx="1500198" cy="900834"/>
              </a:xfrm>
            </p:grpSpPr>
            <p:pic>
              <p:nvPicPr>
                <p:cNvPr id="2060" name="Picture 12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3571868" y="2714620"/>
                  <a:ext cx="230189" cy="214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061" name="Picture 13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929058" y="2928934"/>
                  <a:ext cx="317104" cy="2159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063" name="Picture 15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4286248" y="2244001"/>
                  <a:ext cx="366713" cy="2563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064" name="Picture 16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884743" y="2455859"/>
                  <a:ext cx="187323" cy="1873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065" name="Picture 17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4714876" y="2714620"/>
                  <a:ext cx="247363" cy="1793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3" name="Rectangle 82"/>
            <p:cNvSpPr/>
            <p:nvPr/>
          </p:nvSpPr>
          <p:spPr>
            <a:xfrm>
              <a:off x="4641278" y="1804562"/>
              <a:ext cx="20615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00FF"/>
                  </a:solidFill>
                </a:rPr>
                <a:t>1. Stay point detection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423199" y="2215392"/>
            <a:ext cx="4577825" cy="970245"/>
            <a:chOff x="3423199" y="2215392"/>
            <a:chExt cx="4577825" cy="970245"/>
          </a:xfrm>
        </p:grpSpPr>
        <p:grpSp>
          <p:nvGrpSpPr>
            <p:cNvPr id="81" name="Group 80"/>
            <p:cNvGrpSpPr/>
            <p:nvPr/>
          </p:nvGrpSpPr>
          <p:grpSpPr>
            <a:xfrm>
              <a:off x="3423199" y="2215392"/>
              <a:ext cx="1894844" cy="970245"/>
              <a:chOff x="3423199" y="2215392"/>
              <a:chExt cx="1894844" cy="970245"/>
            </a:xfrm>
          </p:grpSpPr>
          <p:sp>
            <p:nvSpPr>
              <p:cNvPr id="9" name="Oval 8"/>
              <p:cNvSpPr/>
              <p:nvPr/>
            </p:nvSpPr>
            <p:spPr>
              <a:xfrm rot="1847652">
                <a:off x="3423199" y="2657752"/>
                <a:ext cx="985641" cy="527885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rot="1856219">
                <a:off x="4098439" y="2215392"/>
                <a:ext cx="1219604" cy="745545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5357818" y="2518942"/>
              <a:ext cx="264320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solidFill>
                    <a:srgbClr val="0000FF"/>
                  </a:solidFill>
                </a:rPr>
                <a:t>2. Hierarchical clustering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66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User Similarity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4286256"/>
            <a:ext cx="3286148" cy="12858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1. Sequence Extraction</a:t>
            </a:r>
          </a:p>
          <a:p>
            <a:pPr>
              <a:buNone/>
            </a:pPr>
            <a:r>
              <a:rPr lang="en-US" sz="2000" dirty="0" smtClean="0"/>
              <a:t>2. Sequence Matching</a:t>
            </a:r>
          </a:p>
          <a:p>
            <a:pPr>
              <a:buNone/>
            </a:pPr>
            <a:r>
              <a:rPr lang="en-US" sz="2000" dirty="0" smtClean="0"/>
              <a:t>3. Similarity Score Calculating</a:t>
            </a: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500562" y="2114367"/>
            <a:ext cx="4214842" cy="3743525"/>
            <a:chOff x="4286248" y="2114367"/>
            <a:chExt cx="4214842" cy="3743525"/>
          </a:xfrm>
        </p:grpSpPr>
        <p:sp>
          <p:nvSpPr>
            <p:cNvPr id="5" name="Rectangle 4"/>
            <p:cNvSpPr/>
            <p:nvPr/>
          </p:nvSpPr>
          <p:spPr>
            <a:xfrm>
              <a:off x="5000628" y="4710528"/>
              <a:ext cx="2928957" cy="504422"/>
            </a:xfrm>
            <a:prstGeom prst="rect">
              <a:avLst/>
            </a:prstGeom>
            <a:solidFill>
              <a:srgbClr val="F29B1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Measuring Similarity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48" y="2114367"/>
              <a:ext cx="4214842" cy="444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Down Arrow 6"/>
            <p:cNvSpPr/>
            <p:nvPr/>
          </p:nvSpPr>
          <p:spPr>
            <a:xfrm>
              <a:off x="6250434" y="2471557"/>
              <a:ext cx="157135" cy="2665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8369" y="3507119"/>
              <a:ext cx="707107" cy="892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86137" y="3507119"/>
              <a:ext cx="707107" cy="892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21895" y="3507119"/>
              <a:ext cx="688349" cy="888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4561234" y="3272940"/>
              <a:ext cx="3614103" cy="121543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6255316" y="2999808"/>
              <a:ext cx="157135" cy="2665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6289718" y="4443942"/>
              <a:ext cx="157135" cy="2665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289718" y="5241380"/>
              <a:ext cx="157135" cy="2665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57653" y="5502444"/>
              <a:ext cx="3260550" cy="35544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A similarity score </a:t>
              </a:r>
              <a:r>
                <a:rPr lang="en-US" sz="1000" i="1" dirty="0" err="1" smtClean="0">
                  <a:solidFill>
                    <a:schemeClr val="tx1"/>
                  </a:solidFill>
                </a:rPr>
                <a:t>Sij</a:t>
              </a:r>
              <a:r>
                <a:rPr lang="en-US" sz="1000" i="1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smtClean="0">
                  <a:solidFill>
                    <a:schemeClr val="tx1"/>
                  </a:solidFill>
                </a:rPr>
                <a:t>for each pair of users</a:t>
              </a:r>
              <a:endParaRPr lang="en-US" sz="1000" i="1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68823" y="3259117"/>
              <a:ext cx="2357024" cy="2665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A Hierarchical Graph for each individual</a:t>
              </a:r>
            </a:p>
          </p:txBody>
        </p:sp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67506" y="3510892"/>
              <a:ext cx="689980" cy="888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Rectangle 17"/>
            <p:cNvSpPr/>
            <p:nvPr/>
          </p:nvSpPr>
          <p:spPr>
            <a:xfrm>
              <a:off x="5357818" y="2743664"/>
              <a:ext cx="2000264" cy="256708"/>
            </a:xfrm>
            <a:prstGeom prst="rect">
              <a:avLst/>
            </a:prstGeom>
            <a:solidFill>
              <a:srgbClr val="F29B1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Modeling Location History</a:t>
              </a: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rot="10800000" flipV="1">
            <a:off x="3643307" y="4929198"/>
            <a:ext cx="1428760" cy="13873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Measuring Similarity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Similar sequence Extraction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428728" y="1500174"/>
            <a:ext cx="6643734" cy="2897664"/>
            <a:chOff x="1428728" y="1500174"/>
            <a:chExt cx="6643734" cy="2897664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5008" y="1500174"/>
              <a:ext cx="2357454" cy="2897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728" y="1500174"/>
              <a:ext cx="2286016" cy="279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9" name="Group 28"/>
          <p:cNvGrpSpPr/>
          <p:nvPr/>
        </p:nvGrpSpPr>
        <p:grpSpPr>
          <a:xfrm>
            <a:off x="1285852" y="3071810"/>
            <a:ext cx="6786610" cy="990606"/>
            <a:chOff x="1285852" y="5295914"/>
            <a:chExt cx="6786610" cy="990606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85852" y="5295914"/>
              <a:ext cx="245076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2132" y="5379209"/>
              <a:ext cx="2500330" cy="907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27"/>
          <p:cNvGrpSpPr/>
          <p:nvPr/>
        </p:nvGrpSpPr>
        <p:grpSpPr>
          <a:xfrm>
            <a:off x="1939907" y="5676916"/>
            <a:ext cx="5453100" cy="752480"/>
            <a:chOff x="1949432" y="5006986"/>
            <a:chExt cx="5453100" cy="752480"/>
          </a:xfrm>
        </p:grpSpPr>
        <p:grpSp>
          <p:nvGrpSpPr>
            <p:cNvPr id="22" name="Group 21"/>
            <p:cNvGrpSpPr/>
            <p:nvPr/>
          </p:nvGrpSpPr>
          <p:grpSpPr>
            <a:xfrm>
              <a:off x="1949432" y="5006986"/>
              <a:ext cx="1162058" cy="630242"/>
              <a:chOff x="1949432" y="5006986"/>
              <a:chExt cx="1162058" cy="630242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422510" y="5006986"/>
                <a:ext cx="357190" cy="2857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49432" y="5351476"/>
                <a:ext cx="357190" cy="2857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754300" y="5330838"/>
                <a:ext cx="357190" cy="2857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202374" y="5116524"/>
              <a:ext cx="1200158" cy="642942"/>
              <a:chOff x="6202374" y="5116524"/>
              <a:chExt cx="1200158" cy="642942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6611952" y="5116524"/>
                <a:ext cx="357190" cy="2857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202374" y="5473714"/>
                <a:ext cx="357190" cy="2857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45342" y="5421326"/>
                <a:ext cx="357190" cy="2857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738709"/>
            <a:ext cx="285591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4714884"/>
            <a:ext cx="301170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8"/>
          <a:srcRect t="40000"/>
          <a:stretch>
            <a:fillRect/>
          </a:stretch>
        </p:blipFill>
        <p:spPr bwMode="auto">
          <a:xfrm>
            <a:off x="1116312" y="3714752"/>
            <a:ext cx="72419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8"/>
          <a:srcRect b="50000"/>
          <a:stretch>
            <a:fillRect/>
          </a:stretch>
        </p:blipFill>
        <p:spPr bwMode="auto">
          <a:xfrm>
            <a:off x="1142976" y="3286124"/>
            <a:ext cx="724190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2.5E-6 0.367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Similarity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31929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Sequence matching</a:t>
            </a:r>
          </a:p>
          <a:p>
            <a:pPr lvl="1"/>
            <a:r>
              <a:rPr lang="en-US" sz="1800" dirty="0" smtClean="0"/>
              <a:t>We aim to find out the maximum-length similar sequence</a:t>
            </a:r>
          </a:p>
          <a:p>
            <a:pPr lvl="1"/>
            <a:r>
              <a:rPr lang="en-US" sz="1800" dirty="0" smtClean="0"/>
              <a:t>A pair of similar sequence: two individuals share the property of visiting the </a:t>
            </a:r>
            <a:r>
              <a:rPr lang="en-US" sz="1800" i="1" dirty="0" smtClean="0"/>
              <a:t>same</a:t>
            </a:r>
            <a:r>
              <a:rPr lang="en-US" sz="1800" dirty="0" smtClean="0"/>
              <a:t> sequence of places with a </a:t>
            </a:r>
            <a:r>
              <a:rPr lang="en-US" sz="1800" i="1" dirty="0" smtClean="0"/>
              <a:t>similar</a:t>
            </a:r>
            <a:r>
              <a:rPr lang="en-US" sz="1800" dirty="0" smtClean="0"/>
              <a:t> time interval</a:t>
            </a:r>
          </a:p>
          <a:p>
            <a:pPr lvl="1">
              <a:buNone/>
            </a:pPr>
            <a:endParaRPr lang="en-US" altLang="zh-CN" sz="1600" dirty="0" smtClean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143380"/>
            <a:ext cx="421484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86512" y="4857760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512" y="5836997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</a:t>
            </a:r>
            <a:r>
              <a:rPr lang="en-US" sz="2000" b="1" dirty="0" smtClean="0">
                <a:solidFill>
                  <a:srgbClr val="0000FF"/>
                </a:solidFill>
                <a:sym typeface="Wingdings" pitchFamily="2" charset="2"/>
              </a:rPr>
              <a:t>BC         </a:t>
            </a:r>
            <a:r>
              <a:rPr lang="en-US" sz="2400" b="1" dirty="0" smtClean="0">
                <a:solidFill>
                  <a:srgbClr val="0000FF"/>
                </a:solidFill>
                <a:sym typeface="Wingdings" pitchFamily="2" charset="2"/>
              </a:rPr>
              <a:t>√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00100" y="4143380"/>
            <a:ext cx="4143404" cy="1928826"/>
            <a:chOff x="1000100" y="4143380"/>
            <a:chExt cx="4143404" cy="1928826"/>
          </a:xfrm>
        </p:grpSpPr>
        <p:sp>
          <p:nvSpPr>
            <p:cNvPr id="7" name="Rectangle 6"/>
            <p:cNvSpPr/>
            <p:nvPr/>
          </p:nvSpPr>
          <p:spPr>
            <a:xfrm>
              <a:off x="1857356" y="4143380"/>
              <a:ext cx="3286148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00100" y="5286388"/>
              <a:ext cx="2857520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496"/>
            <a:ext cx="430132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4071934" y="2857496"/>
            <a:ext cx="342902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Aft>
                <a:spcPts val="1200"/>
              </a:spcAft>
              <a:buNone/>
            </a:pPr>
            <a:r>
              <a:rPr lang="en-US" altLang="zh-CN" dirty="0" smtClean="0">
                <a:solidFill>
                  <a:schemeClr val="tx1"/>
                </a:solidFill>
              </a:rPr>
              <a:t>Same visiting order: </a:t>
            </a:r>
            <a:r>
              <a:rPr lang="en-US" altLang="zh-CN" dirty="0" err="1" smtClean="0">
                <a:solidFill>
                  <a:schemeClr val="tx1"/>
                </a:solidFill>
              </a:rPr>
              <a:t>a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i</a:t>
            </a:r>
            <a:r>
              <a:rPr lang="en-US" altLang="zh-CN" sz="1400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== b</a:t>
            </a:r>
            <a:r>
              <a:rPr lang="en-US" altLang="zh-CN" sz="1400" dirty="0" smtClean="0">
                <a:solidFill>
                  <a:schemeClr val="tx1"/>
                </a:solidFill>
              </a:rPr>
              <a:t>i 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buNone/>
            </a:pPr>
            <a:r>
              <a:rPr lang="en-US" altLang="zh-CN" dirty="0" smtClean="0">
                <a:solidFill>
                  <a:schemeClr val="tx1"/>
                </a:solidFill>
              </a:rPr>
              <a:t>Similar transition time: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 l="37513" r="35915" b="10358"/>
          <a:stretch>
            <a:fillRect/>
          </a:stretch>
        </p:blipFill>
        <p:spPr bwMode="auto">
          <a:xfrm>
            <a:off x="6700852" y="3214686"/>
            <a:ext cx="1728800" cy="50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1000100" y="4143380"/>
            <a:ext cx="2714644" cy="1928826"/>
            <a:chOff x="1000100" y="4143380"/>
            <a:chExt cx="2714644" cy="1928826"/>
          </a:xfrm>
        </p:grpSpPr>
        <p:sp>
          <p:nvSpPr>
            <p:cNvPr id="14" name="Rectangle 13"/>
            <p:cNvSpPr/>
            <p:nvPr/>
          </p:nvSpPr>
          <p:spPr>
            <a:xfrm>
              <a:off x="1857356" y="4143380"/>
              <a:ext cx="1857388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0100" y="5286388"/>
              <a:ext cx="1714512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286513" y="5214950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>
                <a:sym typeface="Wingdings" pitchFamily="2" charset="2"/>
              </a:rPr>
              <a:t>B      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28794" y="4143380"/>
            <a:ext cx="3000396" cy="1928826"/>
            <a:chOff x="1000100" y="4143380"/>
            <a:chExt cx="3000396" cy="1928826"/>
          </a:xfrm>
        </p:grpSpPr>
        <p:sp>
          <p:nvSpPr>
            <p:cNvPr id="21" name="Rectangle 20"/>
            <p:cNvSpPr/>
            <p:nvPr/>
          </p:nvSpPr>
          <p:spPr>
            <a:xfrm>
              <a:off x="1928794" y="4143380"/>
              <a:ext cx="2071702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00100" y="5286388"/>
              <a:ext cx="1714512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7224" y="4143380"/>
            <a:ext cx="4071966" cy="1928826"/>
            <a:chOff x="1857356" y="4071942"/>
            <a:chExt cx="4071966" cy="1928826"/>
          </a:xfrm>
        </p:grpSpPr>
        <p:sp>
          <p:nvSpPr>
            <p:cNvPr id="24" name="Rectangle 23"/>
            <p:cNvSpPr/>
            <p:nvPr/>
          </p:nvSpPr>
          <p:spPr>
            <a:xfrm>
              <a:off x="1857356" y="4071942"/>
              <a:ext cx="1857388" cy="78581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29058" y="5214950"/>
              <a:ext cx="2000264" cy="78581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286512" y="4274114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BA     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X</a:t>
            </a:r>
            <a:r>
              <a:rPr lang="en-US" dirty="0" smtClean="0">
                <a:sym typeface="Wingdings" pitchFamily="2" charset="2"/>
              </a:rPr>
              <a:t>  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215206" y="4929198"/>
            <a:ext cx="571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Measuring Similarity (4)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114"/>
            <a:ext cx="8305800" cy="2219324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Similarity Calculating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Two factors</a:t>
            </a:r>
          </a:p>
          <a:p>
            <a:pPr lvl="2"/>
            <a:r>
              <a:rPr lang="en-US" altLang="zh-CN" sz="1600" dirty="0" smtClean="0"/>
              <a:t>The length of the matched similar sequence</a:t>
            </a:r>
          </a:p>
          <a:p>
            <a:pPr lvl="2"/>
            <a:r>
              <a:rPr lang="en-US" altLang="zh-CN" sz="1600" dirty="0" smtClean="0"/>
              <a:t>The level of the matched similar sequence</a:t>
            </a:r>
            <a:endParaRPr lang="zh-CN" altLang="en-US" sz="2800" dirty="0" smtClean="0"/>
          </a:p>
          <a:p>
            <a:pPr lvl="1"/>
            <a:r>
              <a:rPr lang="en-US" altLang="zh-CN" sz="2000" dirty="0" smtClean="0"/>
              <a:t>Calculation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243443" cy="23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914363"/>
            <a:r>
              <a:rPr lang="en-US" altLang="zh-CN" sz="9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endParaRPr lang="en-US" altLang="zh-CN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47700"/>
            <a:ext cx="64632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914363"/>
            <a:r>
              <a:rPr lang="en-US" altLang="zh-CN" sz="9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endParaRPr lang="en-US" altLang="zh-CN" sz="9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defTabSz="914363" eaLnBrk="0" hangingPunct="0"/>
            <a:r>
              <a:rPr lang="en-US" altLang="zh-CN" sz="9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</a:t>
            </a:r>
            <a:endParaRPr lang="en-US" altLang="zh-CN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" y="838200"/>
            <a:ext cx="214054" cy="23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914363"/>
            <a:r>
              <a:rPr lang="en-US" altLang="zh-CN" sz="9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endParaRPr lang="en-US" altLang="zh-CN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33250" r="39493" b="-1171"/>
          <a:stretch>
            <a:fillRect/>
          </a:stretch>
        </p:blipFill>
        <p:spPr bwMode="auto">
          <a:xfrm>
            <a:off x="4786314" y="3929066"/>
            <a:ext cx="307183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Rectangle 69"/>
          <p:cNvSpPr/>
          <p:nvPr/>
        </p:nvSpPr>
        <p:spPr>
          <a:xfrm>
            <a:off x="714348" y="3929066"/>
            <a:ext cx="357190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1. Calculating similarity score for each sequence (weighted by its length)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6894" y="2857496"/>
            <a:ext cx="430132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 l="34616" r="44168" b="-7656"/>
          <a:stretch>
            <a:fillRect/>
          </a:stretch>
        </p:blipFill>
        <p:spPr bwMode="auto">
          <a:xfrm>
            <a:off x="4772026" y="4572008"/>
            <a:ext cx="24431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Rectangle 72"/>
          <p:cNvSpPr/>
          <p:nvPr/>
        </p:nvSpPr>
        <p:spPr>
          <a:xfrm>
            <a:off x="857224" y="4631304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2. Adding up similarity score of each sequence found on a level</a:t>
            </a:r>
            <a:endParaRPr lang="en-US" sz="1600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 l="41316" r="38585" b="-7656"/>
          <a:stretch>
            <a:fillRect/>
          </a:stretch>
        </p:blipFill>
        <p:spPr bwMode="auto">
          <a:xfrm>
            <a:off x="5143504" y="5214950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Rectangle 78"/>
          <p:cNvSpPr/>
          <p:nvPr/>
        </p:nvSpPr>
        <p:spPr>
          <a:xfrm>
            <a:off x="857224" y="5286388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3. Weighted Summing up the score of multiple levels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Similarity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9079" y="2785240"/>
            <a:ext cx="3132493" cy="287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703" y="2714620"/>
            <a:ext cx="3126806" cy="286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88"/>
          <p:cNvGrpSpPr/>
          <p:nvPr/>
        </p:nvGrpSpPr>
        <p:grpSpPr>
          <a:xfrm>
            <a:off x="1371600" y="5144467"/>
            <a:ext cx="3200400" cy="502920"/>
            <a:chOff x="1371600" y="6050280"/>
            <a:chExt cx="3200400" cy="502920"/>
          </a:xfrm>
        </p:grpSpPr>
        <p:grpSp>
          <p:nvGrpSpPr>
            <p:cNvPr id="7" name="Group 84"/>
            <p:cNvGrpSpPr/>
            <p:nvPr/>
          </p:nvGrpSpPr>
          <p:grpSpPr>
            <a:xfrm>
              <a:off x="1371600" y="6050280"/>
              <a:ext cx="891540" cy="236220"/>
              <a:chOff x="1371600" y="6050280"/>
              <a:chExt cx="891540" cy="236220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1371600" y="6096000"/>
                <a:ext cx="838200" cy="152400"/>
              </a:xfrm>
              <a:custGeom>
                <a:avLst/>
                <a:gdLst>
                  <a:gd name="connsiteX0" fmla="*/ 0 w 1188720"/>
                  <a:gd name="connsiteY0" fmla="*/ 426720 h 426720"/>
                  <a:gd name="connsiteX1" fmla="*/ 853440 w 1188720"/>
                  <a:gd name="connsiteY1" fmla="*/ 320040 h 426720"/>
                  <a:gd name="connsiteX2" fmla="*/ 1188720 w 1188720"/>
                  <a:gd name="connsiteY2" fmla="*/ 0 h 4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8720" h="426720">
                    <a:moveTo>
                      <a:pt x="0" y="426720"/>
                    </a:moveTo>
                    <a:cubicBezTo>
                      <a:pt x="327660" y="408940"/>
                      <a:pt x="655320" y="391160"/>
                      <a:pt x="853440" y="320040"/>
                    </a:cubicBezTo>
                    <a:cubicBezTo>
                      <a:pt x="1051560" y="248920"/>
                      <a:pt x="1120140" y="124460"/>
                      <a:pt x="1188720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371600" y="6210300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186940" y="6050280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048000" y="6172200"/>
              <a:ext cx="15240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1400" dirty="0" smtClean="0">
                  <a:solidFill>
                    <a:schemeClr val="tx1"/>
                  </a:solidFill>
                  <a:sym typeface="Wingdings" pitchFamily="2" charset="2"/>
                </a:rPr>
                <a:t>User 2: </a:t>
              </a:r>
              <a:r>
                <a:rPr lang="en-US" altLang="zh-CN" sz="1400" dirty="0" err="1" smtClean="0">
                  <a:solidFill>
                    <a:schemeClr val="tx1"/>
                  </a:solidFill>
                  <a:sym typeface="Wingdings" pitchFamily="2" charset="2"/>
                </a:rPr>
                <a:t>bd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95"/>
          <p:cNvGrpSpPr/>
          <p:nvPr/>
        </p:nvGrpSpPr>
        <p:grpSpPr>
          <a:xfrm>
            <a:off x="990601" y="3894787"/>
            <a:ext cx="3385459" cy="533400"/>
            <a:chOff x="990600" y="4800600"/>
            <a:chExt cx="3385459" cy="533400"/>
          </a:xfrm>
        </p:grpSpPr>
        <p:sp>
          <p:nvSpPr>
            <p:cNvPr id="13" name="Oval 12"/>
            <p:cNvSpPr/>
            <p:nvPr/>
          </p:nvSpPr>
          <p:spPr>
            <a:xfrm>
              <a:off x="990600" y="5173980"/>
              <a:ext cx="76200" cy="76200"/>
            </a:xfrm>
            <a:prstGeom prst="ellipse">
              <a:avLst/>
            </a:prstGeom>
            <a:solidFill>
              <a:srgbClr val="2218F4"/>
            </a:solidFill>
            <a:ln>
              <a:solidFill>
                <a:srgbClr val="221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Group 91"/>
            <p:cNvGrpSpPr/>
            <p:nvPr/>
          </p:nvGrpSpPr>
          <p:grpSpPr>
            <a:xfrm>
              <a:off x="1013460" y="4800600"/>
              <a:ext cx="3362599" cy="533400"/>
              <a:chOff x="1013460" y="4800600"/>
              <a:chExt cx="3362599" cy="533400"/>
            </a:xfrm>
          </p:grpSpPr>
          <p:grpSp>
            <p:nvGrpSpPr>
              <p:cNvPr id="15" name="Group 85"/>
              <p:cNvGrpSpPr/>
              <p:nvPr/>
            </p:nvGrpSpPr>
            <p:grpSpPr>
              <a:xfrm>
                <a:off x="1013460" y="4884420"/>
                <a:ext cx="1501140" cy="373380"/>
                <a:chOff x="1013460" y="4884420"/>
                <a:chExt cx="1501140" cy="373380"/>
              </a:xfrm>
            </p:grpSpPr>
            <p:sp>
              <p:nvSpPr>
                <p:cNvPr id="17" name="Freeform 16"/>
                <p:cNvSpPr/>
                <p:nvPr/>
              </p:nvSpPr>
              <p:spPr>
                <a:xfrm>
                  <a:off x="1013460" y="4913630"/>
                  <a:ext cx="1432560" cy="344170"/>
                </a:xfrm>
                <a:custGeom>
                  <a:avLst/>
                  <a:gdLst>
                    <a:gd name="connsiteX0" fmla="*/ 0 w 1432560"/>
                    <a:gd name="connsiteY0" fmla="*/ 344170 h 344170"/>
                    <a:gd name="connsiteX1" fmla="*/ 251460 w 1432560"/>
                    <a:gd name="connsiteY1" fmla="*/ 54610 h 344170"/>
                    <a:gd name="connsiteX2" fmla="*/ 1432560 w 1432560"/>
                    <a:gd name="connsiteY2" fmla="*/ 16510 h 344170"/>
                    <a:gd name="connsiteX3" fmla="*/ 1432560 w 1432560"/>
                    <a:gd name="connsiteY3" fmla="*/ 16510 h 344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32560" h="344170">
                      <a:moveTo>
                        <a:pt x="0" y="344170"/>
                      </a:moveTo>
                      <a:cubicBezTo>
                        <a:pt x="6350" y="226695"/>
                        <a:pt x="12700" y="109220"/>
                        <a:pt x="251460" y="54610"/>
                      </a:cubicBezTo>
                      <a:cubicBezTo>
                        <a:pt x="490220" y="0"/>
                        <a:pt x="1432560" y="16510"/>
                        <a:pt x="1432560" y="16510"/>
                      </a:cubicBezTo>
                      <a:lnTo>
                        <a:pt x="1432560" y="16510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775460" y="4884420"/>
                  <a:ext cx="76200" cy="76200"/>
                </a:xfrm>
                <a:prstGeom prst="ellipse">
                  <a:avLst/>
                </a:prstGeom>
                <a:solidFill>
                  <a:srgbClr val="2218F4"/>
                </a:solidFill>
                <a:ln>
                  <a:solidFill>
                    <a:srgbClr val="2218F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438400" y="4884420"/>
                  <a:ext cx="76200" cy="76200"/>
                </a:xfrm>
                <a:prstGeom prst="ellipse">
                  <a:avLst/>
                </a:prstGeom>
                <a:solidFill>
                  <a:srgbClr val="2218F4"/>
                </a:solidFill>
                <a:ln>
                  <a:solidFill>
                    <a:srgbClr val="2218F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3124201" y="4800600"/>
                <a:ext cx="1251858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altLang="zh-CN" sz="1400" dirty="0" smtClean="0">
                    <a:solidFill>
                      <a:schemeClr val="tx1"/>
                    </a:solidFill>
                    <a:sym typeface="Wingdings" pitchFamily="2" charset="2"/>
                  </a:rPr>
                  <a:t>User 1: A B</a:t>
                </a:r>
              </a:p>
            </p:txBody>
          </p:sp>
        </p:grpSp>
      </p:grpSp>
      <p:grpSp>
        <p:nvGrpSpPr>
          <p:cNvPr id="20" name="Group 94"/>
          <p:cNvGrpSpPr/>
          <p:nvPr/>
        </p:nvGrpSpPr>
        <p:grpSpPr>
          <a:xfrm>
            <a:off x="5497552" y="4859742"/>
            <a:ext cx="3646449" cy="638223"/>
            <a:chOff x="5345151" y="5762577"/>
            <a:chExt cx="3646449" cy="638223"/>
          </a:xfrm>
        </p:grpSpPr>
        <p:grpSp>
          <p:nvGrpSpPr>
            <p:cNvPr id="21" name="Group 56"/>
            <p:cNvGrpSpPr/>
            <p:nvPr/>
          </p:nvGrpSpPr>
          <p:grpSpPr>
            <a:xfrm>
              <a:off x="5345151" y="5762577"/>
              <a:ext cx="1524000" cy="373380"/>
              <a:chOff x="5610225" y="5684520"/>
              <a:chExt cx="1524000" cy="373380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5633085" y="5713730"/>
                <a:ext cx="1432560" cy="344170"/>
              </a:xfrm>
              <a:custGeom>
                <a:avLst/>
                <a:gdLst>
                  <a:gd name="connsiteX0" fmla="*/ 0 w 1432560"/>
                  <a:gd name="connsiteY0" fmla="*/ 344170 h 344170"/>
                  <a:gd name="connsiteX1" fmla="*/ 251460 w 1432560"/>
                  <a:gd name="connsiteY1" fmla="*/ 54610 h 344170"/>
                  <a:gd name="connsiteX2" fmla="*/ 1432560 w 1432560"/>
                  <a:gd name="connsiteY2" fmla="*/ 16510 h 344170"/>
                  <a:gd name="connsiteX3" fmla="*/ 1432560 w 1432560"/>
                  <a:gd name="connsiteY3" fmla="*/ 16510 h 3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2560" h="344170">
                    <a:moveTo>
                      <a:pt x="0" y="344170"/>
                    </a:moveTo>
                    <a:cubicBezTo>
                      <a:pt x="6350" y="226695"/>
                      <a:pt x="12700" y="109220"/>
                      <a:pt x="251460" y="54610"/>
                    </a:cubicBezTo>
                    <a:cubicBezTo>
                      <a:pt x="490220" y="0"/>
                      <a:pt x="1432560" y="16510"/>
                      <a:pt x="1432560" y="16510"/>
                    </a:cubicBezTo>
                    <a:lnTo>
                      <a:pt x="1432560" y="16510"/>
                    </a:lnTo>
                  </a:path>
                </a:pathLst>
              </a:cu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610225" y="5974080"/>
                <a:ext cx="76200" cy="76200"/>
              </a:xfrm>
              <a:prstGeom prst="ellipse">
                <a:avLst/>
              </a:prstGeom>
              <a:solidFill>
                <a:srgbClr val="2218F4"/>
              </a:solidFill>
              <a:ln>
                <a:solidFill>
                  <a:srgbClr val="2218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395085" y="5684520"/>
                <a:ext cx="76200" cy="76200"/>
              </a:xfrm>
              <a:prstGeom prst="ellipse">
                <a:avLst/>
              </a:prstGeom>
              <a:solidFill>
                <a:srgbClr val="2218F4"/>
              </a:solidFill>
              <a:ln>
                <a:solidFill>
                  <a:srgbClr val="2218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58025" y="5684520"/>
                <a:ext cx="76200" cy="76200"/>
              </a:xfrm>
              <a:prstGeom prst="ellipse">
                <a:avLst/>
              </a:prstGeom>
              <a:solidFill>
                <a:srgbClr val="2218F4"/>
              </a:solidFill>
              <a:ln>
                <a:solidFill>
                  <a:srgbClr val="2218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7467600" y="6019800"/>
              <a:ext cx="15240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1400" dirty="0" smtClean="0">
                  <a:solidFill>
                    <a:schemeClr val="tx1"/>
                  </a:solidFill>
                  <a:sym typeface="Wingdings" pitchFamily="2" charset="2"/>
                </a:rPr>
                <a:t>User 1: a c  e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772400" y="4047187"/>
            <a:ext cx="125185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just"/>
            <a:r>
              <a:rPr lang="en-US" altLang="zh-CN" sz="1400" dirty="0" smtClean="0">
                <a:solidFill>
                  <a:schemeClr val="tx1"/>
                </a:solidFill>
                <a:sym typeface="Wingdings" pitchFamily="2" charset="2"/>
              </a:rPr>
              <a:t>User 1: A B</a:t>
            </a:r>
          </a:p>
          <a:p>
            <a:pPr algn="just"/>
            <a:r>
              <a:rPr lang="en-US" altLang="zh-CN" sz="1400" dirty="0" smtClean="0">
                <a:solidFill>
                  <a:schemeClr val="tx1"/>
                </a:solidFill>
                <a:sym typeface="Wingdings" pitchFamily="2" charset="2"/>
              </a:rPr>
              <a:t>User 3: A B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93129" y="3513787"/>
            <a:ext cx="721664" cy="36932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sym typeface="Wingdings" pitchFamily="2" charset="2"/>
              </a:rPr>
              <a:t>A B</a:t>
            </a:r>
            <a:endParaRPr lang="zh-CN" altLang="en-US" dirty="0"/>
          </a:p>
        </p:txBody>
      </p:sp>
      <p:sp>
        <p:nvSpPr>
          <p:cNvPr id="29" name="Rectangle 28"/>
          <p:cNvSpPr/>
          <p:nvPr/>
        </p:nvSpPr>
        <p:spPr>
          <a:xfrm>
            <a:off x="8037263" y="4820855"/>
            <a:ext cx="676780" cy="36932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sym typeface="Wingdings" pitchFamily="2" charset="2"/>
              </a:rPr>
              <a:t>c e</a:t>
            </a:r>
            <a:endParaRPr lang="zh-CN" altLang="en-US" dirty="0"/>
          </a:p>
        </p:txBody>
      </p:sp>
      <p:sp>
        <p:nvSpPr>
          <p:cNvPr id="30" name="Rectangle 29"/>
          <p:cNvSpPr/>
          <p:nvPr/>
        </p:nvSpPr>
        <p:spPr>
          <a:xfrm>
            <a:off x="8001000" y="3677855"/>
            <a:ext cx="721664" cy="36932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sym typeface="Wingdings" pitchFamily="2" charset="2"/>
              </a:rPr>
              <a:t>A B</a:t>
            </a:r>
            <a:endParaRPr lang="zh-CN" altLang="en-US" dirty="0"/>
          </a:p>
        </p:txBody>
      </p:sp>
      <p:grpSp>
        <p:nvGrpSpPr>
          <p:cNvPr id="31" name="Group 73"/>
          <p:cNvGrpSpPr/>
          <p:nvPr/>
        </p:nvGrpSpPr>
        <p:grpSpPr>
          <a:xfrm>
            <a:off x="5534025" y="4037662"/>
            <a:ext cx="1524000" cy="373380"/>
            <a:chOff x="5610225" y="5684520"/>
            <a:chExt cx="1524000" cy="373380"/>
          </a:xfrm>
        </p:grpSpPr>
        <p:sp>
          <p:nvSpPr>
            <p:cNvPr id="32" name="Freeform 31"/>
            <p:cNvSpPr/>
            <p:nvPr/>
          </p:nvSpPr>
          <p:spPr>
            <a:xfrm>
              <a:off x="5633085" y="5713730"/>
              <a:ext cx="1432560" cy="344170"/>
            </a:xfrm>
            <a:custGeom>
              <a:avLst/>
              <a:gdLst>
                <a:gd name="connsiteX0" fmla="*/ 0 w 1432560"/>
                <a:gd name="connsiteY0" fmla="*/ 344170 h 344170"/>
                <a:gd name="connsiteX1" fmla="*/ 251460 w 1432560"/>
                <a:gd name="connsiteY1" fmla="*/ 54610 h 344170"/>
                <a:gd name="connsiteX2" fmla="*/ 1432560 w 1432560"/>
                <a:gd name="connsiteY2" fmla="*/ 16510 h 344170"/>
                <a:gd name="connsiteX3" fmla="*/ 1432560 w 1432560"/>
                <a:gd name="connsiteY3" fmla="*/ 16510 h 34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560" h="344170">
                  <a:moveTo>
                    <a:pt x="0" y="344170"/>
                  </a:moveTo>
                  <a:cubicBezTo>
                    <a:pt x="6350" y="226695"/>
                    <a:pt x="12700" y="109220"/>
                    <a:pt x="251460" y="54610"/>
                  </a:cubicBezTo>
                  <a:cubicBezTo>
                    <a:pt x="490220" y="0"/>
                    <a:pt x="1432560" y="16510"/>
                    <a:pt x="1432560" y="16510"/>
                  </a:cubicBezTo>
                  <a:lnTo>
                    <a:pt x="1432560" y="16510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10225" y="5974080"/>
              <a:ext cx="76200" cy="76200"/>
            </a:xfrm>
            <a:prstGeom prst="ellipse">
              <a:avLst/>
            </a:prstGeom>
            <a:solidFill>
              <a:srgbClr val="2218F4"/>
            </a:solidFill>
            <a:ln>
              <a:solidFill>
                <a:srgbClr val="221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395085" y="5684520"/>
              <a:ext cx="76200" cy="76200"/>
            </a:xfrm>
            <a:prstGeom prst="ellipse">
              <a:avLst/>
            </a:prstGeom>
            <a:solidFill>
              <a:srgbClr val="2218F4"/>
            </a:solidFill>
            <a:ln>
              <a:solidFill>
                <a:srgbClr val="221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058025" y="5684520"/>
              <a:ext cx="76200" cy="76200"/>
            </a:xfrm>
            <a:prstGeom prst="ellipse">
              <a:avLst/>
            </a:prstGeom>
            <a:solidFill>
              <a:srgbClr val="2218F4"/>
            </a:solidFill>
            <a:ln>
              <a:solidFill>
                <a:srgbClr val="221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Group 78"/>
          <p:cNvGrpSpPr/>
          <p:nvPr/>
        </p:nvGrpSpPr>
        <p:grpSpPr>
          <a:xfrm>
            <a:off x="5781676" y="4151963"/>
            <a:ext cx="1266825" cy="400050"/>
            <a:chOff x="5979160" y="5788660"/>
            <a:chExt cx="1238250" cy="473710"/>
          </a:xfrm>
        </p:grpSpPr>
        <p:sp>
          <p:nvSpPr>
            <p:cNvPr id="37" name="Oval 36"/>
            <p:cNvSpPr/>
            <p:nvPr/>
          </p:nvSpPr>
          <p:spPr>
            <a:xfrm>
              <a:off x="5979160" y="618617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042660" y="5788660"/>
              <a:ext cx="1104900" cy="391160"/>
            </a:xfrm>
            <a:custGeom>
              <a:avLst/>
              <a:gdLst>
                <a:gd name="connsiteX0" fmla="*/ 0 w 1104900"/>
                <a:gd name="connsiteY0" fmla="*/ 391160 h 391160"/>
                <a:gd name="connsiteX1" fmla="*/ 381000 w 1104900"/>
                <a:gd name="connsiteY1" fmla="*/ 55880 h 391160"/>
                <a:gd name="connsiteX2" fmla="*/ 1104900 w 1104900"/>
                <a:gd name="connsiteY2" fmla="*/ 55880 h 39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4900" h="391160">
                  <a:moveTo>
                    <a:pt x="0" y="391160"/>
                  </a:moveTo>
                  <a:cubicBezTo>
                    <a:pt x="98425" y="251460"/>
                    <a:pt x="196850" y="111760"/>
                    <a:pt x="381000" y="55880"/>
                  </a:cubicBezTo>
                  <a:cubicBezTo>
                    <a:pt x="565150" y="0"/>
                    <a:pt x="835025" y="27940"/>
                    <a:pt x="1104900" y="55880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400800" y="579755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141210" y="581152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Group 87"/>
          <p:cNvGrpSpPr/>
          <p:nvPr/>
        </p:nvGrpSpPr>
        <p:grpSpPr>
          <a:xfrm>
            <a:off x="990601" y="4824426"/>
            <a:ext cx="3524468" cy="518160"/>
            <a:chOff x="990600" y="5730240"/>
            <a:chExt cx="3524468" cy="518160"/>
          </a:xfrm>
        </p:grpSpPr>
        <p:grpSp>
          <p:nvGrpSpPr>
            <p:cNvPr id="42" name="Group 83"/>
            <p:cNvGrpSpPr/>
            <p:nvPr/>
          </p:nvGrpSpPr>
          <p:grpSpPr>
            <a:xfrm>
              <a:off x="990600" y="5730240"/>
              <a:ext cx="1524000" cy="373380"/>
              <a:chOff x="990600" y="5730240"/>
              <a:chExt cx="1524000" cy="373380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1013460" y="5759450"/>
                <a:ext cx="1432560" cy="344170"/>
              </a:xfrm>
              <a:custGeom>
                <a:avLst/>
                <a:gdLst>
                  <a:gd name="connsiteX0" fmla="*/ 0 w 1432560"/>
                  <a:gd name="connsiteY0" fmla="*/ 344170 h 344170"/>
                  <a:gd name="connsiteX1" fmla="*/ 251460 w 1432560"/>
                  <a:gd name="connsiteY1" fmla="*/ 54610 h 344170"/>
                  <a:gd name="connsiteX2" fmla="*/ 1432560 w 1432560"/>
                  <a:gd name="connsiteY2" fmla="*/ 16510 h 344170"/>
                  <a:gd name="connsiteX3" fmla="*/ 1432560 w 1432560"/>
                  <a:gd name="connsiteY3" fmla="*/ 16510 h 3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2560" h="344170">
                    <a:moveTo>
                      <a:pt x="0" y="344170"/>
                    </a:moveTo>
                    <a:cubicBezTo>
                      <a:pt x="6350" y="226695"/>
                      <a:pt x="12700" y="109220"/>
                      <a:pt x="251460" y="54610"/>
                    </a:cubicBezTo>
                    <a:cubicBezTo>
                      <a:pt x="490220" y="0"/>
                      <a:pt x="1432560" y="16510"/>
                      <a:pt x="1432560" y="16510"/>
                    </a:cubicBezTo>
                    <a:lnTo>
                      <a:pt x="1432560" y="16510"/>
                    </a:lnTo>
                  </a:path>
                </a:pathLst>
              </a:cu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990600" y="6019800"/>
                <a:ext cx="76200" cy="76200"/>
              </a:xfrm>
              <a:prstGeom prst="ellipse">
                <a:avLst/>
              </a:prstGeom>
              <a:solidFill>
                <a:srgbClr val="2218F4"/>
              </a:solidFill>
              <a:ln>
                <a:solidFill>
                  <a:srgbClr val="2218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775460" y="5730240"/>
                <a:ext cx="76200" cy="76200"/>
              </a:xfrm>
              <a:prstGeom prst="ellipse">
                <a:avLst/>
              </a:prstGeom>
              <a:solidFill>
                <a:srgbClr val="2218F4"/>
              </a:solidFill>
              <a:ln>
                <a:solidFill>
                  <a:srgbClr val="2218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438400" y="5730240"/>
                <a:ext cx="76200" cy="76200"/>
              </a:xfrm>
              <a:prstGeom prst="ellipse">
                <a:avLst/>
              </a:prstGeom>
              <a:solidFill>
                <a:srgbClr val="2218F4"/>
              </a:solidFill>
              <a:ln>
                <a:solidFill>
                  <a:srgbClr val="2218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3048000" y="5940623"/>
              <a:ext cx="1467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400" dirty="0" smtClean="0">
                  <a:sym typeface="Wingdings" pitchFamily="2" charset="2"/>
                </a:rPr>
                <a:t>User 1: a c  e</a:t>
              </a:r>
            </a:p>
          </p:txBody>
        </p:sp>
      </p:grpSp>
      <p:grpSp>
        <p:nvGrpSpPr>
          <p:cNvPr id="48" name="Group 90"/>
          <p:cNvGrpSpPr/>
          <p:nvPr/>
        </p:nvGrpSpPr>
        <p:grpSpPr>
          <a:xfrm>
            <a:off x="1295400" y="4161482"/>
            <a:ext cx="2981679" cy="419102"/>
            <a:chOff x="1295400" y="5067300"/>
            <a:chExt cx="2981680" cy="419102"/>
          </a:xfrm>
        </p:grpSpPr>
        <p:grpSp>
          <p:nvGrpSpPr>
            <p:cNvPr id="49" name="Group 36"/>
            <p:cNvGrpSpPr/>
            <p:nvPr/>
          </p:nvGrpSpPr>
          <p:grpSpPr>
            <a:xfrm>
              <a:off x="1295400" y="5067300"/>
              <a:ext cx="891540" cy="236220"/>
              <a:chOff x="1981200" y="6050280"/>
              <a:chExt cx="891540" cy="236220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1981200" y="6096000"/>
                <a:ext cx="838200" cy="152400"/>
              </a:xfrm>
              <a:custGeom>
                <a:avLst/>
                <a:gdLst>
                  <a:gd name="connsiteX0" fmla="*/ 0 w 1188720"/>
                  <a:gd name="connsiteY0" fmla="*/ 426720 h 426720"/>
                  <a:gd name="connsiteX1" fmla="*/ 853440 w 1188720"/>
                  <a:gd name="connsiteY1" fmla="*/ 320040 h 426720"/>
                  <a:gd name="connsiteX2" fmla="*/ 1188720 w 1188720"/>
                  <a:gd name="connsiteY2" fmla="*/ 0 h 4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8720" h="426720">
                    <a:moveTo>
                      <a:pt x="0" y="426720"/>
                    </a:moveTo>
                    <a:cubicBezTo>
                      <a:pt x="327660" y="408940"/>
                      <a:pt x="655320" y="391160"/>
                      <a:pt x="853440" y="320040"/>
                    </a:cubicBezTo>
                    <a:cubicBezTo>
                      <a:pt x="1051560" y="248920"/>
                      <a:pt x="1120140" y="124460"/>
                      <a:pt x="1188720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981200" y="6210300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Oval 39"/>
              <p:cNvSpPr/>
              <p:nvPr/>
            </p:nvSpPr>
            <p:spPr>
              <a:xfrm>
                <a:off x="2796540" y="6050280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3124200" y="5178625"/>
              <a:ext cx="11528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400" dirty="0" smtClean="0">
                  <a:sym typeface="Wingdings" pitchFamily="2" charset="2"/>
                </a:rPr>
                <a:t>User 2: A</a:t>
              </a:r>
              <a:r>
                <a:rPr lang="en-US" altLang="zh-CN" sz="1100" dirty="0" smtClean="0">
                  <a:sym typeface="Wingdings" pitchFamily="2" charset="2"/>
                </a:rPr>
                <a:t> </a:t>
              </a:r>
              <a:r>
                <a:rPr lang="en-US" altLang="zh-CN" sz="1400" dirty="0" smtClean="0">
                  <a:sym typeface="Wingdings" pitchFamily="2" charset="2"/>
                </a:rPr>
                <a:t>B</a:t>
              </a:r>
              <a:endParaRPr lang="zh-CN" altLang="en-US" sz="1400" dirty="0"/>
            </a:p>
          </p:txBody>
        </p:sp>
      </p:grpSp>
      <p:grpSp>
        <p:nvGrpSpPr>
          <p:cNvPr id="54" name="Group 93"/>
          <p:cNvGrpSpPr/>
          <p:nvPr/>
        </p:nvGrpSpPr>
        <p:grpSpPr>
          <a:xfrm>
            <a:off x="5781445" y="4960903"/>
            <a:ext cx="3273564" cy="765665"/>
            <a:chOff x="5629044" y="5866717"/>
            <a:chExt cx="3273564" cy="765665"/>
          </a:xfrm>
        </p:grpSpPr>
        <p:grpSp>
          <p:nvGrpSpPr>
            <p:cNvPr id="55" name="Group 55"/>
            <p:cNvGrpSpPr/>
            <p:nvPr/>
          </p:nvGrpSpPr>
          <p:grpSpPr>
            <a:xfrm>
              <a:off x="5629044" y="5866717"/>
              <a:ext cx="1238250" cy="473710"/>
              <a:chOff x="5979160" y="5788660"/>
              <a:chExt cx="1238250" cy="47371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5979160" y="6186170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6042660" y="5788660"/>
                <a:ext cx="1104900" cy="391160"/>
              </a:xfrm>
              <a:custGeom>
                <a:avLst/>
                <a:gdLst>
                  <a:gd name="connsiteX0" fmla="*/ 0 w 1104900"/>
                  <a:gd name="connsiteY0" fmla="*/ 391160 h 391160"/>
                  <a:gd name="connsiteX1" fmla="*/ 381000 w 1104900"/>
                  <a:gd name="connsiteY1" fmla="*/ 55880 h 391160"/>
                  <a:gd name="connsiteX2" fmla="*/ 1104900 w 1104900"/>
                  <a:gd name="connsiteY2" fmla="*/ 55880 h 39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4900" h="391160">
                    <a:moveTo>
                      <a:pt x="0" y="391160"/>
                    </a:moveTo>
                    <a:cubicBezTo>
                      <a:pt x="98425" y="251460"/>
                      <a:pt x="196850" y="111760"/>
                      <a:pt x="381000" y="55880"/>
                    </a:cubicBezTo>
                    <a:cubicBezTo>
                      <a:pt x="565150" y="0"/>
                      <a:pt x="835025" y="27940"/>
                      <a:pt x="1104900" y="55880"/>
                    </a:cubicBezTo>
                  </a:path>
                </a:pathLst>
              </a:cu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400800" y="5797550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Oval 52"/>
              <p:cNvSpPr/>
              <p:nvPr/>
            </p:nvSpPr>
            <p:spPr>
              <a:xfrm>
                <a:off x="7141210" y="5811520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7467600" y="6324605"/>
              <a:ext cx="14350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sym typeface="Wingdings" pitchFamily="2" charset="2"/>
                </a:rPr>
                <a:t>User 3: </a:t>
              </a:r>
              <a:r>
                <a:rPr lang="en-US" altLang="zh-CN" sz="1400" dirty="0" err="1" smtClean="0">
                  <a:sym typeface="Wingdings" pitchFamily="2" charset="2"/>
                </a:rPr>
                <a:t>bc</a:t>
              </a:r>
              <a:r>
                <a:rPr lang="en-US" altLang="zh-CN" sz="1400" dirty="0" smtClean="0">
                  <a:sym typeface="Wingdings" pitchFamily="2" charset="2"/>
                </a:rPr>
                <a:t>  e</a:t>
              </a:r>
              <a:endParaRPr lang="zh-CN" altLang="en-US" sz="1400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3357554" y="2143116"/>
            <a:ext cx="2743200" cy="35393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1700" b="1" dirty="0" smtClean="0">
                <a:solidFill>
                  <a:srgbClr val="2218F4"/>
                </a:solidFill>
              </a:rPr>
              <a:t>User 1:    User3&gt; User 2</a:t>
            </a:r>
            <a:endParaRPr lang="zh-CN" altLang="en-US" sz="1700" b="1" dirty="0">
              <a:solidFill>
                <a:srgbClr val="2218F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n-US" dirty="0" smtClean="0"/>
              <a:t>Experiments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GPS Devices and Users</a:t>
            </a:r>
          </a:p>
          <a:p>
            <a:pPr lvl="1"/>
            <a:r>
              <a:rPr lang="en-US" sz="2400" dirty="0" smtClean="0"/>
              <a:t>112 users collecting the data in the past year</a:t>
            </a:r>
            <a:endParaRPr lang="en-US" sz="2400" dirty="0"/>
          </a:p>
        </p:txBody>
      </p:sp>
      <p:pic>
        <p:nvPicPr>
          <p:cNvPr id="4" name="Picture 3" descr="GPS devices-al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2571744"/>
            <a:ext cx="2357454" cy="1714512"/>
          </a:xfrm>
          <a:prstGeom prst="rect">
            <a:avLst/>
          </a:prstGeom>
        </p:spPr>
      </p:pic>
      <p:pic>
        <p:nvPicPr>
          <p:cNvPr id="5" name="Picture 4" descr="IMAGE_45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6116" y="2571744"/>
            <a:ext cx="2214578" cy="1714512"/>
          </a:xfrm>
          <a:prstGeom prst="rect">
            <a:avLst/>
          </a:prstGeom>
        </p:spPr>
      </p:pic>
      <p:pic>
        <p:nvPicPr>
          <p:cNvPr id="6" name="Picture 5" descr="GPS loggers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3570" y="2571744"/>
            <a:ext cx="2428892" cy="171451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572008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572008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GPS dataset</a:t>
            </a:r>
          </a:p>
          <a:p>
            <a:pPr lvl="1"/>
            <a:r>
              <a:rPr lang="en-US" sz="1800" dirty="0" smtClean="0"/>
              <a:t> &gt; 6 million GPS points</a:t>
            </a:r>
          </a:p>
          <a:p>
            <a:pPr lvl="1"/>
            <a:r>
              <a:rPr lang="en-US" sz="1800" dirty="0" smtClean="0"/>
              <a:t>&gt; 170,000 kilometers</a:t>
            </a:r>
          </a:p>
          <a:p>
            <a:pPr lvl="1"/>
            <a:r>
              <a:rPr lang="en-US" sz="1800" dirty="0" smtClean="0"/>
              <a:t>36 cities in China and a few city in the USA, Korea and Japan</a:t>
            </a:r>
            <a:endParaRPr lang="en-US" sz="1800" dirty="0"/>
          </a:p>
        </p:txBody>
      </p:sp>
      <p:pic>
        <p:nvPicPr>
          <p:cNvPr id="4" name="Picture 3" descr="China map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3071810"/>
            <a:ext cx="3571900" cy="3500462"/>
          </a:xfrm>
          <a:prstGeom prst="rect">
            <a:avLst/>
          </a:prstGeom>
          <a:ln w="1905">
            <a:solidFill>
              <a:schemeClr val="tx1"/>
            </a:solidFill>
          </a:ln>
        </p:spPr>
      </p:pic>
      <p:pic>
        <p:nvPicPr>
          <p:cNvPr id="5" name="Picture 4" descr="Beijing map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0562" y="3071810"/>
            <a:ext cx="4071966" cy="3500462"/>
          </a:xfrm>
          <a:prstGeom prst="rect">
            <a:avLst/>
          </a:prstGeom>
          <a:ln w="190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28694"/>
          </a:xfrm>
        </p:spPr>
        <p:txBody>
          <a:bodyPr/>
          <a:lstStyle/>
          <a:p>
            <a:r>
              <a:rPr lang="en-US" dirty="0" smtClean="0"/>
              <a:t>Experiments (3)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28794" y="2285992"/>
          <a:ext cx="5143536" cy="1928828"/>
        </p:xfrm>
        <a:graphic>
          <a:graphicData uri="http://schemas.openxmlformats.org/drawingml/2006/table">
            <a:tbl>
              <a:tblPr/>
              <a:tblGrid>
                <a:gridCol w="449282"/>
                <a:gridCol w="1384758"/>
                <a:gridCol w="3309496"/>
              </a:tblGrid>
              <a:tr h="32338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Relevance level</a:t>
                      </a:r>
                      <a:endParaRPr lang="en-US" sz="14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Relationships suggestion</a:t>
                      </a:r>
                      <a:endParaRPr lang="en-US" sz="14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4</a:t>
                      </a:r>
                      <a:endParaRPr lang="en-US" sz="14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Strongly similar</a:t>
                      </a:r>
                      <a:endParaRPr lang="en-US" sz="14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Family members/intimate lovers/roommate </a:t>
                      </a:r>
                      <a:endParaRPr lang="en-US" sz="14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3</a:t>
                      </a:r>
                      <a:endParaRPr lang="en-US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Similar</a:t>
                      </a:r>
                      <a:endParaRPr lang="en-US" sz="14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Good friends/workmates/classmates</a:t>
                      </a:r>
                      <a:endParaRPr lang="en-US" sz="14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2</a:t>
                      </a:r>
                      <a:endParaRPr lang="en-US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Weakly similar</a:t>
                      </a:r>
                      <a:endParaRPr lang="en-US" sz="14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Ordinary friends, neighbors in a community  </a:t>
                      </a:r>
                      <a:endParaRPr lang="en-US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1</a:t>
                      </a:r>
                      <a:endParaRPr lang="en-US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Different</a:t>
                      </a:r>
                      <a:endParaRPr lang="en-US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Strangers in the same city</a:t>
                      </a:r>
                      <a:endParaRPr lang="en-US" sz="14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</a:t>
                      </a:r>
                      <a:endParaRPr lang="en-US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Quite different</a:t>
                      </a:r>
                      <a:endParaRPr lang="en-US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Strangers in other cities</a:t>
                      </a:r>
                      <a:endParaRPr lang="en-US" sz="14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00109"/>
            <a:ext cx="82296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approach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Evaluated as an information retrieval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problem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truth: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label the relationship with a ratings show in this Table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256"/>
            <a:ext cx="392909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1414"/>
            <a:ext cx="8839200" cy="928694"/>
          </a:xfrm>
        </p:spPr>
        <p:txBody>
          <a:bodyPr>
            <a:noAutofit/>
          </a:bodyPr>
          <a:lstStyle/>
          <a:p>
            <a:r>
              <a:rPr lang="en-US" sz="3600" dirty="0" smtClean="0"/>
              <a:t>Experiments (4)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Comparing with baselines</a:t>
            </a:r>
          </a:p>
          <a:p>
            <a:pPr lvl="1"/>
            <a:r>
              <a:rPr lang="en-US" altLang="zh-CN" sz="2000" dirty="0" smtClean="0"/>
              <a:t>The Pearson Correlation</a:t>
            </a:r>
          </a:p>
          <a:p>
            <a:pPr lvl="1"/>
            <a:r>
              <a:rPr lang="en-US" altLang="zh-CN" sz="2000" dirty="0" smtClean="0"/>
              <a:t>Cosine Similarity</a:t>
            </a:r>
            <a:endParaRPr lang="zh-CN" alt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86058"/>
            <a:ext cx="66437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Modeling Location History</a:t>
            </a:r>
          </a:p>
          <a:p>
            <a:pPr lvl="1"/>
            <a:r>
              <a:rPr lang="en-US" dirty="0" smtClean="0"/>
              <a:t>Measuring User Similarity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NDCG comparison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14620"/>
            <a:ext cx="62151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hierarchical graph </a:t>
            </a:r>
          </a:p>
          <a:p>
            <a:pPr lvl="1"/>
            <a:r>
              <a:rPr lang="en-US" sz="2000" dirty="0" smtClean="0"/>
              <a:t>A uniform framework to measure various users’ location histories</a:t>
            </a:r>
          </a:p>
          <a:p>
            <a:pPr lvl="1"/>
            <a:r>
              <a:rPr lang="en-US" sz="2000" dirty="0" smtClean="0"/>
              <a:t>Effectively modeling users’ outdoor movements</a:t>
            </a:r>
          </a:p>
          <a:p>
            <a:pPr lvl="2"/>
            <a:r>
              <a:rPr lang="en-US" sz="1600" dirty="0" smtClean="0"/>
              <a:t>Sequentially </a:t>
            </a:r>
          </a:p>
          <a:p>
            <a:pPr lvl="2"/>
            <a:r>
              <a:rPr lang="en-US" sz="1600" dirty="0" smtClean="0"/>
              <a:t>Hierarchically</a:t>
            </a:r>
          </a:p>
          <a:p>
            <a:r>
              <a:rPr lang="en-US" sz="2400" dirty="0" smtClean="0"/>
              <a:t>Our similarity measurement outperformed existing methods</a:t>
            </a:r>
          </a:p>
          <a:p>
            <a:pPr lvl="1"/>
            <a:r>
              <a:rPr lang="en-US" sz="2000" dirty="0" smtClean="0"/>
              <a:t>The Person measurement and </a:t>
            </a:r>
          </a:p>
          <a:p>
            <a:pPr lvl="1"/>
            <a:r>
              <a:rPr lang="en-US" sz="2000" dirty="0" smtClean="0"/>
              <a:t>Cosine similarity measurement</a:t>
            </a:r>
          </a:p>
          <a:p>
            <a:pPr lvl="1"/>
            <a:r>
              <a:rPr lang="en-US" sz="2000" dirty="0" smtClean="0"/>
              <a:t>Hierarchy + Sequence achieved the best performance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Thanks!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Microsoft Research Asia</a:t>
            </a:r>
          </a:p>
          <a:p>
            <a:pPr algn="ctr">
              <a:buNone/>
            </a:pPr>
            <a:r>
              <a:rPr lang="en-US" sz="2400" dirty="0" smtClean="0">
                <a:hlinkClick r:id="rId2"/>
              </a:rPr>
              <a:t>yuzheng@microsoft.com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1414"/>
            <a:ext cx="8686800" cy="1000124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Introduction (1)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401080" cy="5143536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Goals</a:t>
            </a:r>
          </a:p>
          <a:p>
            <a:pPr lvl="1"/>
            <a:r>
              <a:rPr lang="en-US" altLang="zh-CN" sz="1800" dirty="0" smtClean="0"/>
              <a:t>Inferring the similarity (correlations ) between users from their location histories</a:t>
            </a:r>
          </a:p>
          <a:p>
            <a:pPr lvl="1"/>
            <a:r>
              <a:rPr lang="en-US" altLang="zh-CN" sz="1800" dirty="0" smtClean="0"/>
              <a:t>Enable friend recommendation </a:t>
            </a:r>
            <a:r>
              <a:rPr lang="en-US" altLang="zh-CN" sz="1800" dirty="0" smtClean="0">
                <a:sym typeface="Wingdings" pitchFamily="2" charset="2"/>
              </a:rPr>
              <a:t> Personalized location recommendation</a:t>
            </a:r>
            <a:endParaRPr lang="en-US" altLang="zh-CN" sz="2400" dirty="0" smtClean="0">
              <a:sym typeface="Wingdings" pitchFamily="2" charset="2"/>
            </a:endParaRP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sym typeface="Wingdings" pitchFamily="2" charset="2"/>
              </a:rPr>
              <a:t>Motivation</a:t>
            </a:r>
          </a:p>
          <a:p>
            <a:pPr lvl="1"/>
            <a:r>
              <a:rPr lang="en-US" altLang="zh-CN" sz="1800" dirty="0" smtClean="0"/>
              <a:t>The increasing availability of user-generated trajectories</a:t>
            </a:r>
          </a:p>
          <a:p>
            <a:pPr lvl="2"/>
            <a:r>
              <a:rPr lang="en-US" sz="1400" dirty="0" smtClean="0"/>
              <a:t>Life logging, Travel experience sharing </a:t>
            </a:r>
          </a:p>
          <a:p>
            <a:pPr lvl="2"/>
            <a:r>
              <a:rPr lang="en-US" sz="1400" dirty="0" smtClean="0"/>
              <a:t>Sports activity analysis, Multimedia content management,…</a:t>
            </a:r>
            <a:endParaRPr lang="en-US" altLang="zh-CN" sz="1400" dirty="0" smtClean="0"/>
          </a:p>
          <a:p>
            <a:pPr lvl="1"/>
            <a:r>
              <a:rPr lang="en-US" sz="1800" dirty="0" smtClean="0"/>
              <a:t>People’s outdoor movements in the real world imply</a:t>
            </a:r>
            <a:r>
              <a:rPr lang="en-US" sz="1400" dirty="0" smtClean="0"/>
              <a:t> </a:t>
            </a:r>
            <a:r>
              <a:rPr lang="en-US" sz="1800" dirty="0" smtClean="0"/>
              <a:t>their interests</a:t>
            </a:r>
            <a:endParaRPr lang="en-US" sz="1400" dirty="0" smtClean="0"/>
          </a:p>
          <a:p>
            <a:pPr lvl="2"/>
            <a:r>
              <a:rPr lang="en-US" sz="1400" dirty="0" smtClean="0"/>
              <a:t>Like sports: if frequently visit gyms and stadiums</a:t>
            </a:r>
          </a:p>
          <a:p>
            <a:pPr lvl="2"/>
            <a:r>
              <a:rPr lang="en-US" sz="1400" dirty="0" smtClean="0"/>
              <a:t>Like Travel: if usually access mountains and lakes </a:t>
            </a:r>
          </a:p>
          <a:p>
            <a:pPr lvl="1"/>
            <a:r>
              <a:rPr lang="en-US" altLang="zh-CN" sz="1800" dirty="0" smtClean="0"/>
              <a:t>According to the first law of the geography</a:t>
            </a:r>
          </a:p>
          <a:p>
            <a:pPr lvl="2"/>
            <a:r>
              <a:rPr lang="en-US" sz="1400" i="1" dirty="0" smtClean="0">
                <a:solidFill>
                  <a:srgbClr val="0000FF"/>
                </a:solidFill>
              </a:rPr>
              <a:t>Everything is related to everything else, but near things are more related than distant things</a:t>
            </a:r>
            <a:r>
              <a:rPr lang="en-US" sz="1200" dirty="0" smtClean="0">
                <a:solidFill>
                  <a:srgbClr val="0000FF"/>
                </a:solidFill>
              </a:rPr>
              <a:t>. </a:t>
            </a:r>
          </a:p>
          <a:p>
            <a:pPr lvl="2"/>
            <a:r>
              <a:rPr lang="en-US" sz="1400" dirty="0" smtClean="0"/>
              <a:t>People with similar location histories might share similar interests and preferences</a:t>
            </a:r>
            <a:r>
              <a:rPr lang="en-US" sz="1600" dirty="0" smtClean="0"/>
              <a:t>.</a:t>
            </a:r>
            <a:endParaRPr lang="en-US" altLang="zh-CN" sz="1400" dirty="0" smtClean="0"/>
          </a:p>
          <a:p>
            <a:pPr lvl="1"/>
            <a:r>
              <a:rPr lang="en-US" altLang="zh-CN" sz="1800" dirty="0" smtClean="0"/>
              <a:t>Significance of user similarity in Web communities</a:t>
            </a:r>
          </a:p>
          <a:p>
            <a:pPr lvl="2"/>
            <a:r>
              <a:rPr lang="en-US" altLang="zh-CN" sz="1400" dirty="0" smtClean="0"/>
              <a:t>Generally, it help users find more relevant information from a large-scale dataset</a:t>
            </a:r>
          </a:p>
          <a:p>
            <a:pPr lvl="2"/>
            <a:r>
              <a:rPr lang="en-US" altLang="zh-CN" sz="1400" dirty="0" smtClean="0"/>
              <a:t>In GIS community: friend discovering and location recommendation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6715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ntact users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4315"/>
            <a:ext cx="9144000" cy="63579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4"/>
            <a:ext cx="8839200" cy="1143000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Introduction (2)</a:t>
            </a:r>
            <a:endParaRPr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86346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Difficulty &amp; Challenges</a:t>
            </a:r>
          </a:p>
          <a:p>
            <a:pPr lvl="1"/>
            <a:r>
              <a:rPr lang="en-US" altLang="zh-CN" sz="1800" dirty="0" smtClean="0"/>
              <a:t>How to model different users’ location history uniformly</a:t>
            </a:r>
          </a:p>
          <a:p>
            <a:pPr lvl="2"/>
            <a:r>
              <a:rPr lang="en-US" altLang="zh-CN" sz="1400" dirty="0" smtClean="0"/>
              <a:t>Various users’ location histories are inconsistent and incomparable </a:t>
            </a:r>
          </a:p>
          <a:p>
            <a:pPr lvl="2"/>
            <a:r>
              <a:rPr lang="en-US" altLang="zh-CN" sz="1400" dirty="0" smtClean="0"/>
              <a:t>What’s a shared location? By distance ?? X</a:t>
            </a:r>
          </a:p>
          <a:p>
            <a:pPr lvl="1"/>
            <a:r>
              <a:rPr lang="en-US" altLang="zh-CN" sz="1800" dirty="0" smtClean="0"/>
              <a:t>How to measure the similarity between users</a:t>
            </a:r>
          </a:p>
          <a:p>
            <a:pPr lvl="2"/>
            <a:r>
              <a:rPr lang="en-US" altLang="zh-CN" sz="1400" dirty="0" smtClean="0"/>
              <a:t>By counting the number of shared locations ??</a:t>
            </a:r>
          </a:p>
          <a:p>
            <a:pPr lvl="2"/>
            <a:r>
              <a:rPr lang="en-US" altLang="zh-CN" sz="1400" dirty="0" smtClean="0"/>
              <a:t>The Pearson correlation and the cosine correlation ??</a:t>
            </a:r>
          </a:p>
          <a:p>
            <a:pPr lvl="2"/>
            <a:r>
              <a:rPr lang="en-US" altLang="zh-CN" sz="1400" dirty="0" smtClean="0"/>
              <a:t>They do not take into account two important properties of people’s outdoor movements.</a:t>
            </a:r>
          </a:p>
          <a:p>
            <a:r>
              <a:rPr lang="en-US" altLang="zh-CN" sz="2400" dirty="0" smtClean="0"/>
              <a:t>Contribution and insights</a:t>
            </a:r>
          </a:p>
          <a:p>
            <a:pPr lvl="1"/>
            <a:r>
              <a:rPr lang="en-US" altLang="zh-CN" sz="1800" dirty="0" smtClean="0"/>
              <a:t>A step towards integrating social networking into GIS</a:t>
            </a:r>
          </a:p>
          <a:p>
            <a:pPr lvl="1"/>
            <a:r>
              <a:rPr lang="en-US" altLang="zh-CN" sz="1800" dirty="0" smtClean="0"/>
              <a:t>A hierarchical-graph </a:t>
            </a:r>
          </a:p>
          <a:p>
            <a:pPr lvl="2"/>
            <a:r>
              <a:rPr lang="en-US" altLang="zh-CN" sz="1400" dirty="0" smtClean="0"/>
              <a:t>Uniformly modeling different users’ location histories on a various scales of geo-spaces</a:t>
            </a:r>
          </a:p>
          <a:p>
            <a:pPr lvl="1"/>
            <a:r>
              <a:rPr lang="en-US" altLang="zh-CN" sz="1800" dirty="0" smtClean="0"/>
              <a:t>A similarity measure considering</a:t>
            </a:r>
          </a:p>
          <a:p>
            <a:pPr lvl="2"/>
            <a:r>
              <a:rPr lang="en-US" altLang="zh-CN" sz="1400" i="1" dirty="0" smtClean="0">
                <a:solidFill>
                  <a:srgbClr val="0000FF"/>
                </a:solidFill>
              </a:rPr>
              <a:t>Sequence</a:t>
            </a:r>
            <a:r>
              <a:rPr lang="en-US" altLang="zh-CN" sz="1400" dirty="0" smtClean="0"/>
              <a:t> property of users’ movement behavior</a:t>
            </a:r>
          </a:p>
          <a:p>
            <a:pPr lvl="2"/>
            <a:r>
              <a:rPr lang="en-US" altLang="zh-CN" sz="1400" i="1" dirty="0" smtClean="0">
                <a:solidFill>
                  <a:srgbClr val="0000FF"/>
                </a:solidFill>
              </a:rPr>
              <a:t>Hierarchy</a:t>
            </a:r>
            <a:r>
              <a:rPr lang="en-US" altLang="zh-CN" sz="1400" b="1" i="1" dirty="0" smtClean="0">
                <a:solidFill>
                  <a:srgbClr val="0000FF"/>
                </a:solidFill>
              </a:rPr>
              <a:t> </a:t>
            </a:r>
            <a:r>
              <a:rPr lang="en-US" altLang="zh-CN" sz="1400" dirty="0" smtClean="0"/>
              <a:t>property of geographic spaces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GPS logs </a:t>
            </a:r>
            <a:r>
              <a:rPr lang="en-US" sz="2400" i="1" dirty="0" smtClean="0"/>
              <a:t>P</a:t>
            </a:r>
            <a:r>
              <a:rPr lang="en-US" sz="2400" dirty="0" smtClean="0"/>
              <a:t> and GPS trajectory</a:t>
            </a:r>
          </a:p>
          <a:p>
            <a:r>
              <a:rPr lang="en-US" sz="2400" dirty="0" smtClean="0"/>
              <a:t>Stay points </a:t>
            </a:r>
            <a:r>
              <a:rPr lang="en-US" sz="2400" i="1" dirty="0" smtClean="0"/>
              <a:t>S</a:t>
            </a:r>
            <a:r>
              <a:rPr lang="en-US" sz="2400" dirty="0" smtClean="0"/>
              <a:t>={s</a:t>
            </a:r>
            <a:r>
              <a:rPr lang="en-US" sz="1600" dirty="0" smtClean="0"/>
              <a:t>1</a:t>
            </a:r>
            <a:r>
              <a:rPr lang="en-US" sz="2400" dirty="0" smtClean="0"/>
              <a:t>, s</a:t>
            </a:r>
            <a:r>
              <a:rPr lang="en-US" sz="1600" dirty="0" smtClean="0"/>
              <a:t>2</a:t>
            </a:r>
            <a:r>
              <a:rPr lang="en-US" sz="2400" dirty="0" smtClean="0"/>
              <a:t>,…, </a:t>
            </a:r>
            <a:r>
              <a:rPr lang="en-US" sz="2400" dirty="0" err="1" smtClean="0"/>
              <a:t>s</a:t>
            </a:r>
            <a:r>
              <a:rPr lang="en-US" sz="1600" dirty="0" err="1" smtClean="0"/>
              <a:t>n</a:t>
            </a:r>
            <a:r>
              <a:rPr lang="en-US" sz="2400" dirty="0" smtClean="0"/>
              <a:t>}.</a:t>
            </a:r>
          </a:p>
          <a:p>
            <a:pPr lvl="1"/>
            <a:r>
              <a:rPr lang="en-US" sz="1800" dirty="0" smtClean="0"/>
              <a:t>Stands for a geo-region where a user has stayed for a while</a:t>
            </a:r>
          </a:p>
          <a:p>
            <a:pPr lvl="1"/>
            <a:r>
              <a:rPr lang="en-US" sz="1800" dirty="0" smtClean="0"/>
              <a:t>E.g., if a user spent more 20 minutes within a distance of 200 meters</a:t>
            </a:r>
          </a:p>
          <a:p>
            <a:pPr lvl="1"/>
            <a:r>
              <a:rPr lang="en-US" sz="1800" dirty="0" smtClean="0"/>
              <a:t>Carry a semantic meaning beyond a raw GPS point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Location history: </a:t>
            </a:r>
          </a:p>
          <a:p>
            <a:pPr lvl="1"/>
            <a:r>
              <a:rPr lang="en-US" sz="1800" dirty="0" smtClean="0"/>
              <a:t>represented by a sequence of stay points</a:t>
            </a:r>
          </a:p>
          <a:p>
            <a:pPr lvl="1"/>
            <a:r>
              <a:rPr lang="en-US" sz="1800" dirty="0" smtClean="0"/>
              <a:t>with transition intervals </a:t>
            </a:r>
          </a:p>
          <a:p>
            <a:pPr lvl="2"/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714884"/>
            <a:ext cx="657229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9698" r="23411" b="-53846"/>
          <a:stretch>
            <a:fillRect/>
          </a:stretch>
        </p:blipFill>
        <p:spPr bwMode="auto">
          <a:xfrm>
            <a:off x="3107670" y="3500438"/>
            <a:ext cx="4339881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143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Architecture (1)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714348" y="785794"/>
            <a:ext cx="7664748" cy="5857916"/>
            <a:chOff x="714348" y="785794"/>
            <a:chExt cx="7664748" cy="5857916"/>
          </a:xfrm>
        </p:grpSpPr>
        <p:sp>
          <p:nvSpPr>
            <p:cNvPr id="4" name="Rectangle 3"/>
            <p:cNvSpPr/>
            <p:nvPr/>
          </p:nvSpPr>
          <p:spPr>
            <a:xfrm>
              <a:off x="2500298" y="1866242"/>
              <a:ext cx="3929090" cy="500066"/>
            </a:xfrm>
            <a:prstGeom prst="rect">
              <a:avLst/>
            </a:prstGeom>
            <a:solidFill>
              <a:srgbClr val="F29B1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Modeling Location History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571736" y="5143512"/>
              <a:ext cx="3929090" cy="500066"/>
            </a:xfrm>
            <a:prstGeom prst="rect">
              <a:avLst/>
            </a:prstGeom>
            <a:solidFill>
              <a:srgbClr val="F29B1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Measuring Similarity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785794"/>
              <a:ext cx="766474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Down Arrow 8"/>
            <p:cNvSpPr/>
            <p:nvPr/>
          </p:nvSpPr>
          <p:spPr>
            <a:xfrm>
              <a:off x="4286248" y="1428736"/>
              <a:ext cx="285752" cy="4286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00166" y="3208619"/>
              <a:ext cx="1285884" cy="143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4876" y="3208619"/>
              <a:ext cx="1285884" cy="143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3240" y="3208619"/>
              <a:ext cx="1251772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1214414" y="2832096"/>
              <a:ext cx="6572296" cy="195422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4295126" y="2392942"/>
              <a:ext cx="285752" cy="4286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4357686" y="4714884"/>
              <a:ext cx="285752" cy="4286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4357686" y="5652456"/>
              <a:ext cx="285752" cy="4286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71604" y="6072206"/>
              <a:ext cx="5929354" cy="57150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 similarity score </a:t>
              </a:r>
              <a:r>
                <a:rPr lang="en-US" i="1" dirty="0" err="1" smtClean="0">
                  <a:solidFill>
                    <a:schemeClr val="tx1"/>
                  </a:solidFill>
                </a:rPr>
                <a:t>Sij</a:t>
              </a:r>
              <a:r>
                <a:rPr lang="en-US" i="1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for each pair of users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19323" y="2809871"/>
              <a:ext cx="428628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 Hierarchical Graph for each individual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17658" y="3214686"/>
              <a:ext cx="1254738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Modeling Location History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257243"/>
            <a:ext cx="3000396" cy="12572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000" dirty="0" smtClean="0"/>
              <a:t>1. Stay point detection</a:t>
            </a:r>
          </a:p>
          <a:p>
            <a:pPr>
              <a:buNone/>
            </a:pPr>
            <a:r>
              <a:rPr lang="en-US" altLang="zh-CN" sz="2000" dirty="0" smtClean="0"/>
              <a:t>2. Hierarchical clustering</a:t>
            </a:r>
          </a:p>
          <a:p>
            <a:pPr>
              <a:buNone/>
            </a:pPr>
            <a:r>
              <a:rPr lang="en-US" altLang="zh-CN" sz="2000" dirty="0" smtClean="0"/>
              <a:t>3. Individual graph building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286248" y="2042929"/>
            <a:ext cx="4214842" cy="3600649"/>
            <a:chOff x="4857752" y="2714620"/>
            <a:chExt cx="4214842" cy="3600649"/>
          </a:xfrm>
        </p:grpSpPr>
        <p:sp>
          <p:nvSpPr>
            <p:cNvPr id="6" name="Rectangle 5"/>
            <p:cNvSpPr/>
            <p:nvPr/>
          </p:nvSpPr>
          <p:spPr>
            <a:xfrm>
              <a:off x="5879129" y="5382219"/>
              <a:ext cx="2160605" cy="311017"/>
            </a:xfrm>
            <a:prstGeom prst="rect">
              <a:avLst/>
            </a:prstGeom>
            <a:solidFill>
              <a:srgbClr val="F29B1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Measuring Similarity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57752" y="2714620"/>
              <a:ext cx="4214842" cy="444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Down Arrow 7"/>
            <p:cNvSpPr/>
            <p:nvPr/>
          </p:nvSpPr>
          <p:spPr>
            <a:xfrm>
              <a:off x="6821938" y="3071810"/>
              <a:ext cx="157135" cy="2665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9873" y="4178810"/>
              <a:ext cx="707107" cy="892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57641" y="4178810"/>
              <a:ext cx="707107" cy="892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93399" y="4178810"/>
              <a:ext cx="688349" cy="888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5132738" y="3944631"/>
              <a:ext cx="3614103" cy="121543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6826820" y="3671499"/>
              <a:ext cx="157135" cy="2665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861222" y="5115633"/>
              <a:ext cx="157135" cy="2665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6861222" y="5698757"/>
              <a:ext cx="157135" cy="2665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29157" y="5959821"/>
              <a:ext cx="3260550" cy="35544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A similarity score </a:t>
              </a:r>
              <a:r>
                <a:rPr lang="en-US" sz="1000" i="1" dirty="0" err="1" smtClean="0">
                  <a:solidFill>
                    <a:schemeClr val="tx1"/>
                  </a:solidFill>
                </a:rPr>
                <a:t>Sij</a:t>
              </a:r>
              <a:r>
                <a:rPr lang="en-US" sz="1000" i="1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smtClean="0">
                  <a:solidFill>
                    <a:schemeClr val="tx1"/>
                  </a:solidFill>
                </a:rPr>
                <a:t>for each pair of users</a:t>
              </a:r>
              <a:endParaRPr lang="en-US" sz="1000" i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40327" y="3930808"/>
              <a:ext cx="2357024" cy="2665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A Hierarchical Graph for each individual</a:t>
              </a:r>
            </a:p>
          </p:txBody>
        </p: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39010" y="4182583"/>
              <a:ext cx="689980" cy="888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5429256" y="3343917"/>
              <a:ext cx="3000395" cy="399584"/>
            </a:xfrm>
            <a:prstGeom prst="rect">
              <a:avLst/>
            </a:prstGeom>
            <a:solidFill>
              <a:srgbClr val="F29B1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Modeling Location History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rot="10800000" flipV="1">
            <a:off x="3314691" y="2872017"/>
            <a:ext cx="1428760" cy="13873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867</Words>
  <PresentationFormat>On-screen Show (4:3)</PresentationFormat>
  <Paragraphs>171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主题</vt:lpstr>
      <vt:lpstr>Mining User Similarity Based on Location History</vt:lpstr>
      <vt:lpstr>Outline</vt:lpstr>
      <vt:lpstr>Introduction (1)</vt:lpstr>
      <vt:lpstr>Slide 4</vt:lpstr>
      <vt:lpstr>Slide 5</vt:lpstr>
      <vt:lpstr>Introduction (2)</vt:lpstr>
      <vt:lpstr>Preliminary</vt:lpstr>
      <vt:lpstr>Architecture (1)</vt:lpstr>
      <vt:lpstr>Modeling Location History (1)</vt:lpstr>
      <vt:lpstr>Modeling Location History (2)</vt:lpstr>
      <vt:lpstr>Measuring User Similarity (1)</vt:lpstr>
      <vt:lpstr>Measuring Similarity (2)</vt:lpstr>
      <vt:lpstr>Measuring Similarity (3)</vt:lpstr>
      <vt:lpstr>Measuring Similarity (4)</vt:lpstr>
      <vt:lpstr>Measuring Similarity (5)</vt:lpstr>
      <vt:lpstr>Experiments (1)</vt:lpstr>
      <vt:lpstr>Experiments (2)</vt:lpstr>
      <vt:lpstr>Experiments (3)</vt:lpstr>
      <vt:lpstr>Experiments (4)</vt:lpstr>
      <vt:lpstr>Experiments (5)</vt:lpstr>
      <vt:lpstr>Conclusion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User Similarity Based on Location History</dc:title>
  <dc:creator>Yu Zheng</dc:creator>
  <cp:lastModifiedBy>Yu Zheng</cp:lastModifiedBy>
  <cp:revision>190</cp:revision>
  <dcterms:created xsi:type="dcterms:W3CDTF">2008-11-04T23:02:04Z</dcterms:created>
  <dcterms:modified xsi:type="dcterms:W3CDTF">2008-11-15T00:54:01Z</dcterms:modified>
</cp:coreProperties>
</file>