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874" r:id="rId3"/>
    <p:sldId id="875" r:id="rId4"/>
    <p:sldId id="876" r:id="rId5"/>
    <p:sldId id="877" r:id="rId6"/>
    <p:sldId id="878" r:id="rId7"/>
    <p:sldId id="894" r:id="rId8"/>
    <p:sldId id="879" r:id="rId9"/>
    <p:sldId id="880" r:id="rId10"/>
    <p:sldId id="881" r:id="rId11"/>
    <p:sldId id="886" r:id="rId12"/>
    <p:sldId id="882" r:id="rId13"/>
    <p:sldId id="883" r:id="rId14"/>
    <p:sldId id="895" r:id="rId15"/>
    <p:sldId id="890" r:id="rId16"/>
    <p:sldId id="887" r:id="rId17"/>
    <p:sldId id="888" r:id="rId18"/>
    <p:sldId id="892" r:id="rId19"/>
    <p:sldId id="893" r:id="rId20"/>
    <p:sldId id="545" r:id="rId21"/>
    <p:sldId id="891" r:id="rId22"/>
    <p:sldId id="885" r:id="rId23"/>
    <p:sldId id="8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7FF"/>
    <a:srgbClr val="DE7710"/>
    <a:srgbClr val="FFFF66"/>
    <a:srgbClr val="0033CC"/>
    <a:srgbClr val="FFFF99"/>
    <a:srgbClr val="F5800B"/>
    <a:srgbClr val="301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3" autoAdjust="0"/>
    <p:restoredTop sz="86792" autoAdjust="0"/>
  </p:normalViewPr>
  <p:slideViewPr>
    <p:cSldViewPr>
      <p:cViewPr varScale="1">
        <p:scale>
          <a:sx n="80" d="100"/>
          <a:sy n="80" d="100"/>
        </p:scale>
        <p:origin x="9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1EDA2-8BEE-4B8C-9761-6301935EC351}" type="datetimeFigureOut">
              <a:rPr lang="zh-CN" altLang="en-US" smtClean="0"/>
              <a:t>2014/8/25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080AD-B33F-4254-9C37-8250C2DB5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20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156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58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 time</a:t>
            </a:r>
            <a:r>
              <a:rPr lang="en-US" baseline="0" dirty="0" smtClean="0"/>
              <a:t> slots to formulate a tensor. tradeoff</a:t>
            </a:r>
          </a:p>
          <a:p>
            <a:r>
              <a:rPr lang="en-US" baseline="0" dirty="0" smtClean="0"/>
              <a:t>The number of partition. Tradeoff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143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select</a:t>
            </a:r>
            <a:r>
              <a:rPr lang="en-US" baseline="0" dirty="0" smtClean="0"/>
              <a:t> over 12,000 query paths, each of which has been entirely traveled at least twice by </a:t>
            </a:r>
            <a:r>
              <a:rPr lang="en-US" baseline="0" dirty="0" smtClean="0"/>
              <a:t>taxis. </a:t>
            </a:r>
            <a:r>
              <a:rPr lang="en-US" baseline="0" dirty="0" smtClean="0"/>
              <a:t>The average travel time of these taxis on such a route is used as the ground truth for the travel time estimation. We guarantee these queries have a wide a coverage in geospatial and temporal spaces.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79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?id=217493" TargetMode="External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?id=217493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people/yuzheng/" TargetMode="External"/><Relationship Id="rId2" Type="http://schemas.openxmlformats.org/officeDocument/2006/relationships/hyperlink" Target="mailto:yuzheng@microsof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search.microsoft.com/apps/pubs/?id=217493" TargetMode="External"/><Relationship Id="rId4" Type="http://schemas.openxmlformats.org/officeDocument/2006/relationships/image" Target="../media/image5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9" Type="http://schemas.openxmlformats.org/officeDocument/2006/relationships/image" Target="../media/image20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175"/>
            <a:ext cx="8305800" cy="14700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Travel Time Estimation of a Path using Sparse Trajectories</a:t>
            </a:r>
            <a:endParaRPr lang="zh-CN" altLang="en-US" sz="24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7391400" cy="1295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</a:t>
            </a:r>
            <a:r>
              <a:rPr lang="en-US" altLang="zh-CN" sz="2800" b="1" dirty="0">
                <a:solidFill>
                  <a:srgbClr val="002060"/>
                </a:solidFill>
              </a:rPr>
              <a:t>Yu 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Zheng    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yuzheng@microsoft.com</a:t>
            </a:r>
            <a:endParaRPr lang="en-US" altLang="zh-CN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altLang="zh-CN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Lead Researcher, Microsoft Research </a:t>
            </a:r>
          </a:p>
          <a:p>
            <a:pPr algn="l"/>
            <a:r>
              <a:rPr lang="en-US" altLang="zh-CN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Chair Professor at Shanghai Jiao Tong University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29" y="2786744"/>
            <a:ext cx="936171" cy="140425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29" y="5105400"/>
            <a:ext cx="4800600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38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38862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Support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D47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D47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0D47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D47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D47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 smtClean="0"/>
                  <a:t> vs. Variance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𝑉𝑎𝑟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 smtClean="0">
                  <a:solidFill>
                    <a:srgbClr val="C00000"/>
                  </a:solidFill>
                  <a:ea typeface="SimSun" panose="02010600030101010101" pitchFamily="2" charset="-122"/>
                </a:endParaRPr>
              </a:p>
              <a:p>
                <a:pPr lvl="1"/>
                <a:r>
                  <a:rPr lang="en-US" sz="2000" dirty="0" smtClean="0"/>
                  <a:t>The bigger the support is, the smaller the error is</a:t>
                </a:r>
              </a:p>
              <a:p>
                <a:pPr lvl="1"/>
                <a:r>
                  <a:rPr lang="en-US" sz="2000" dirty="0" smtClean="0"/>
                  <a:t>The bigger the variance the bigger the error 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 smtClean="0"/>
              </a:p>
              <a:p>
                <a:pPr lvl="1"/>
                <a:endParaRPr lang="en-US" sz="2400" dirty="0"/>
              </a:p>
              <a:p>
                <a:r>
                  <a:rPr lang="en-US" dirty="0" smtClean="0"/>
                  <a:t>Solved by dynamic programming</a:t>
                </a:r>
              </a:p>
              <a:p>
                <a:pPr lvl="1"/>
                <a:r>
                  <a:rPr lang="en-US" sz="1800" dirty="0" smtClean="0"/>
                  <a:t>Denote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3886200"/>
              </a:xfrm>
              <a:blipFill rotWithShape="0">
                <a:blip r:embed="rId2"/>
                <a:stretch>
                  <a:fillRect l="-1704" t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81200" y="2667000"/>
                <a:ext cx="4800600" cy="978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argmin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,⋯,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 </m:t>
                    </m:r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naryPr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𝑖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𝑛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𝑉𝑎𝑟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ubject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to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||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||⋯||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667000"/>
                <a:ext cx="4800600" cy="978217"/>
              </a:xfrm>
              <a:prstGeom prst="rect">
                <a:avLst/>
              </a:prstGeom>
              <a:blipFill rotWithShape="0">
                <a:blip r:embed="rId3"/>
                <a:stretch>
                  <a:fillRect l="-508" t="-4375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55800" y="4953000"/>
                <a:ext cx="4572000" cy="8187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argmin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,⋯,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𝑙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 </m:t>
                    </m:r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naryPr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𝑗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sup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subject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to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||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||⋯||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00" y="4953000"/>
                <a:ext cx="4572000" cy="818750"/>
              </a:xfrm>
              <a:prstGeom prst="rect">
                <a:avLst/>
              </a:prstGeom>
              <a:blipFill rotWithShape="0">
                <a:blip r:embed="rId4"/>
                <a:stretch>
                  <a:fillRect l="-667" t="-57463" b="-4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47809" y="5791200"/>
                <a:ext cx="4500591" cy="516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𝑜𝑝𝑡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1≤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𝑜𝑝𝑡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b>
                                  </m:s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||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809" y="5791200"/>
                <a:ext cx="4500591" cy="516232"/>
              </a:xfrm>
              <a:prstGeom prst="rect">
                <a:avLst/>
              </a:prstGeom>
              <a:blipFill rotWithShape="0">
                <a:blip r:embed="rId5"/>
                <a:stretch>
                  <a:fillRect t="-132941" r="-15583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7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Make optimal concatenation more efficient</a:t>
            </a:r>
          </a:p>
          <a:p>
            <a:r>
              <a:rPr lang="en-US" sz="2800" dirty="0" smtClean="0"/>
              <a:t>Frequent </a:t>
            </a:r>
            <a:r>
              <a:rPr lang="en-US" sz="2800" dirty="0" smtClean="0"/>
              <a:t>trajectory pattern mining</a:t>
            </a:r>
          </a:p>
          <a:p>
            <a:pPr lvl="1"/>
            <a:r>
              <a:rPr lang="en-US" sz="2000" dirty="0" smtClean="0"/>
              <a:t>Not necessary to check every combination</a:t>
            </a:r>
          </a:p>
          <a:p>
            <a:pPr lvl="1"/>
            <a:r>
              <a:rPr lang="en-US" sz="2000" dirty="0" smtClean="0"/>
              <a:t>Using suffix-tree-based method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64"/>
          <a:stretch/>
        </p:blipFill>
        <p:spPr bwMode="auto">
          <a:xfrm>
            <a:off x="914400" y="3863181"/>
            <a:ext cx="3035888" cy="11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6" t="697" r="54547" b="11441"/>
          <a:stretch/>
        </p:blipFill>
        <p:spPr bwMode="auto">
          <a:xfrm>
            <a:off x="4636088" y="3037831"/>
            <a:ext cx="3550532" cy="28654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938176" y="4436343"/>
            <a:ext cx="5455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9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28600"/>
            <a:ext cx="8229600" cy="114300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Combining the suffix tree with tensors</a:t>
            </a:r>
          </a:p>
          <a:p>
            <a:pPr lvl="1"/>
            <a:r>
              <a:rPr lang="en-US" sz="2000" dirty="0" smtClean="0"/>
              <a:t>Searching for frequent trajectory pattern from the suffix tree</a:t>
            </a:r>
          </a:p>
          <a:p>
            <a:pPr lvl="1"/>
            <a:r>
              <a:rPr lang="en-US" sz="2000" dirty="0" smtClean="0"/>
              <a:t>Find the travel time of a particular user from the tensor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7" b="12137"/>
          <a:stretch/>
        </p:blipFill>
        <p:spPr bwMode="auto">
          <a:xfrm>
            <a:off x="2813050" y="2819400"/>
            <a:ext cx="5111750" cy="34012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1600200" y="3710781"/>
            <a:ext cx="1327150" cy="762001"/>
            <a:chOff x="5181600" y="2139308"/>
            <a:chExt cx="1327150" cy="762001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127750" y="2496100"/>
              <a:ext cx="381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5181600" y="2139308"/>
              <a:ext cx="762000" cy="762001"/>
              <a:chOff x="4724400" y="914399"/>
              <a:chExt cx="762000" cy="762001"/>
            </a:xfrm>
          </p:grpSpPr>
          <p:sp>
            <p:nvSpPr>
              <p:cNvPr id="8" name="Flowchart: Magnetic Disk 7"/>
              <p:cNvSpPr/>
              <p:nvPr/>
            </p:nvSpPr>
            <p:spPr>
              <a:xfrm>
                <a:off x="4724400" y="914399"/>
                <a:ext cx="609600" cy="533400"/>
              </a:xfrm>
              <a:prstGeom prst="flowChartMagneticDisk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Magnetic Disk 8"/>
              <p:cNvSpPr/>
              <p:nvPr/>
            </p:nvSpPr>
            <p:spPr>
              <a:xfrm>
                <a:off x="4876800" y="1143000"/>
                <a:ext cx="609600" cy="533400"/>
              </a:xfrm>
              <a:prstGeom prst="flowChartMagneticDisk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64"/>
          <a:stretch/>
        </p:blipFill>
        <p:spPr bwMode="auto">
          <a:xfrm>
            <a:off x="838200" y="5350797"/>
            <a:ext cx="2667000" cy="98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77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7637"/>
            <a:ext cx="7467600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Deal with efficiency and scalability </a:t>
            </a:r>
          </a:p>
          <a:p>
            <a:pPr lvl="1"/>
            <a:r>
              <a:rPr lang="en-US" altLang="zh-CN" sz="2000" dirty="0" smtClean="0"/>
              <a:t>data-driven space partition </a:t>
            </a:r>
          </a:p>
          <a:p>
            <a:pPr lvl="1"/>
            <a:r>
              <a:rPr lang="en-US" sz="2000" dirty="0" smtClean="0"/>
              <a:t>an </a:t>
            </a:r>
            <a:r>
              <a:rPr lang="en-US" sz="2000" dirty="0"/>
              <a:t>element-wise optimization </a:t>
            </a:r>
            <a:r>
              <a:rPr lang="en-US" sz="2000" dirty="0" smtClean="0"/>
              <a:t>algorithm</a:t>
            </a:r>
          </a:p>
          <a:p>
            <a:pPr lvl="1"/>
            <a:r>
              <a:rPr lang="en-US" sz="2000" dirty="0" smtClean="0"/>
              <a:t>Use trajectory patterns as concatenation candidates</a:t>
            </a:r>
          </a:p>
          <a:p>
            <a:pPr lvl="1"/>
            <a:r>
              <a:rPr lang="en-US" altLang="zh-CN" sz="2000" dirty="0"/>
              <a:t>Indexing </a:t>
            </a:r>
            <a:r>
              <a:rPr lang="en-US" altLang="zh-CN" sz="2000" dirty="0" smtClean="0"/>
              <a:t>recent trajectories for a fast online retrieval</a:t>
            </a:r>
            <a:r>
              <a:rPr lang="en-US" sz="2000" dirty="0" smtClean="0"/>
              <a:t> </a:t>
            </a:r>
            <a:endParaRPr lang="en-US" altLang="zh-CN" sz="2000" dirty="0" smtClean="0"/>
          </a:p>
          <a:p>
            <a:pPr lvl="1"/>
            <a:endParaRPr lang="en-US" sz="24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2" b="3896"/>
          <a:stretch/>
        </p:blipFill>
        <p:spPr bwMode="auto">
          <a:xfrm>
            <a:off x="685800" y="4038600"/>
            <a:ext cx="3429000" cy="175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45309"/>
            <a:ext cx="3962400" cy="2045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7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Experiments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029200" cy="4648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Datasets</a:t>
                </a:r>
              </a:p>
              <a:p>
                <a:pPr lvl="1"/>
                <a:r>
                  <a:rPr lang="en-US" i="1" dirty="0"/>
                  <a:t>Taxi </a:t>
                </a:r>
                <a:r>
                  <a:rPr lang="en-US" i="1" dirty="0" smtClean="0"/>
                  <a:t>Trajectories:</a:t>
                </a:r>
                <a:r>
                  <a:rPr lang="en-US" dirty="0" smtClean="0"/>
                  <a:t> </a:t>
                </a:r>
              </a:p>
              <a:p>
                <a:pPr lvl="2"/>
                <a:r>
                  <a:rPr lang="en-US" sz="2200" dirty="0" smtClean="0"/>
                  <a:t>Generated </a:t>
                </a:r>
                <a:r>
                  <a:rPr lang="en-US" sz="2200" dirty="0"/>
                  <a:t>by 32,670 taxicabs in Beijing </a:t>
                </a:r>
                <a:endParaRPr lang="en-US" sz="2200" dirty="0" smtClean="0"/>
              </a:p>
              <a:p>
                <a:pPr lvl="2"/>
                <a:r>
                  <a:rPr lang="en-US" sz="2200" dirty="0" smtClean="0"/>
                  <a:t>From </a:t>
                </a:r>
                <a:r>
                  <a:rPr lang="en-US" sz="2200" dirty="0"/>
                  <a:t>Sept. 1 to Oct. 31, 2013. </a:t>
                </a:r>
                <a:endParaRPr lang="en-US" sz="2200" dirty="0" smtClean="0"/>
              </a:p>
              <a:p>
                <a:pPr lvl="2"/>
                <a:r>
                  <a:rPr lang="en-US" sz="2200" dirty="0" smtClean="0"/>
                  <a:t>673+ million GPS points </a:t>
                </a:r>
              </a:p>
              <a:p>
                <a:pPr lvl="2"/>
                <a:r>
                  <a:rPr lang="en-US" sz="2200" dirty="0" smtClean="0"/>
                  <a:t>Total length: over 26 million km</a:t>
                </a:r>
                <a:r>
                  <a:rPr lang="en-US" sz="2200" dirty="0"/>
                  <a:t>. </a:t>
                </a:r>
                <a:endParaRPr lang="en-US" sz="2200" dirty="0" smtClean="0"/>
              </a:p>
              <a:p>
                <a:pPr lvl="2"/>
                <a:r>
                  <a:rPr lang="en-US" sz="2200" dirty="0" smtClean="0"/>
                  <a:t>Sampling rate: </a:t>
                </a:r>
                <a:r>
                  <a:rPr lang="en-US" sz="2200" dirty="0"/>
                  <a:t>96 seconds per point.</a:t>
                </a:r>
              </a:p>
              <a:p>
                <a:pPr lvl="1"/>
                <a:endParaRPr lang="en-US" i="1" dirty="0" smtClean="0"/>
              </a:p>
              <a:p>
                <a:pPr lvl="1"/>
                <a:r>
                  <a:rPr lang="en-US" i="1" dirty="0" smtClean="0"/>
                  <a:t>Road </a:t>
                </a:r>
                <a:r>
                  <a:rPr lang="en-US" i="1" dirty="0"/>
                  <a:t>networks</a:t>
                </a:r>
                <a:r>
                  <a:rPr lang="en-US" dirty="0"/>
                  <a:t>: </a:t>
                </a:r>
                <a:endParaRPr lang="en-US" dirty="0" smtClean="0"/>
              </a:p>
              <a:p>
                <a:pPr lvl="2"/>
                <a:r>
                  <a:rPr lang="en-US" sz="2200" dirty="0" smtClean="0"/>
                  <a:t>148,110 </a:t>
                </a:r>
                <a:r>
                  <a:rPr lang="en-US" sz="2200" dirty="0"/>
                  <a:t>nodes and 196,307 edges. </a:t>
                </a:r>
                <a:endParaRPr lang="en-US" sz="2200" dirty="0" smtClean="0"/>
              </a:p>
              <a:p>
                <a:pPr lvl="2"/>
                <a:r>
                  <a:rPr lang="en-US" sz="2200" dirty="0" smtClean="0"/>
                  <a:t>Covers </a:t>
                </a:r>
                <a:r>
                  <a:rPr lang="en-US" sz="2200" dirty="0"/>
                  <a:t>a 40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200" dirty="0"/>
                  <a:t>50km spatial </a:t>
                </a:r>
                <a:r>
                  <a:rPr lang="en-US" sz="2200" dirty="0" smtClean="0"/>
                  <a:t>range</a:t>
                </a:r>
              </a:p>
              <a:p>
                <a:pPr lvl="2"/>
                <a:r>
                  <a:rPr lang="en-US" sz="2200" dirty="0" smtClean="0"/>
                  <a:t>Total </a:t>
                </a:r>
                <a:r>
                  <a:rPr lang="en-US" sz="2200" dirty="0"/>
                  <a:t>length </a:t>
                </a:r>
                <a:r>
                  <a:rPr lang="en-US" sz="2200" dirty="0" smtClean="0"/>
                  <a:t>of </a:t>
                </a:r>
                <a:r>
                  <a:rPr lang="en-US" sz="2200" dirty="0"/>
                  <a:t>road </a:t>
                </a:r>
                <a:r>
                  <a:rPr lang="en-US" sz="2200" dirty="0" smtClean="0"/>
                  <a:t>segments: </a:t>
                </a:r>
                <a:r>
                  <a:rPr lang="en-US" sz="2200" dirty="0"/>
                  <a:t>21,985km.   </a:t>
                </a:r>
              </a:p>
              <a:p>
                <a:pPr lvl="1"/>
                <a:endParaRPr lang="en-US" i="1" dirty="0" smtClean="0"/>
              </a:p>
              <a:p>
                <a:pPr lvl="1"/>
                <a:r>
                  <a:rPr lang="en-US" i="1" dirty="0" smtClean="0"/>
                  <a:t>POIs</a:t>
                </a:r>
                <a:r>
                  <a:rPr lang="en-US" dirty="0"/>
                  <a:t>: </a:t>
                </a:r>
                <a:endParaRPr lang="en-US" dirty="0" smtClean="0"/>
              </a:p>
              <a:p>
                <a:pPr lvl="2"/>
                <a:r>
                  <a:rPr lang="en-US" sz="2200" dirty="0" smtClean="0"/>
                  <a:t>Th273,165 </a:t>
                </a:r>
                <a:r>
                  <a:rPr lang="en-US" sz="2200" dirty="0"/>
                  <a:t>POIs of </a:t>
                </a:r>
                <a:r>
                  <a:rPr lang="en-US" sz="2200" dirty="0" smtClean="0"/>
                  <a:t>Beijing</a:t>
                </a:r>
              </a:p>
              <a:p>
                <a:pPr lvl="2"/>
                <a:r>
                  <a:rPr lang="en-US" sz="2200" dirty="0" smtClean="0"/>
                  <a:t>195 </a:t>
                </a:r>
                <a:r>
                  <a:rPr lang="en-US" sz="2200" dirty="0"/>
                  <a:t>tier two categories. </a:t>
                </a:r>
                <a:endParaRPr lang="en-US" sz="2200" dirty="0" smtClean="0"/>
              </a:p>
              <a:p>
                <a:pPr lvl="2"/>
                <a:r>
                  <a:rPr lang="en-US" sz="2200" dirty="0" smtClean="0"/>
                  <a:t>Chose </a:t>
                </a:r>
                <a:r>
                  <a:rPr lang="en-US" sz="2200" dirty="0"/>
                  <a:t>the top 10 categories that occur around road </a:t>
                </a:r>
                <a:r>
                  <a:rPr lang="en-US" sz="2200" dirty="0" smtClean="0"/>
                  <a:t>segments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029200" cy="4648200"/>
              </a:xfrm>
              <a:blipFill rotWithShape="0">
                <a:blip r:embed="rId2"/>
                <a:stretch>
                  <a:fillRect l="-1333" t="-2231" b="-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521873" y="533400"/>
            <a:ext cx="3317327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hlinkClick r:id="rId3"/>
              </a:rPr>
              <a:t>Download data here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689" y="5029200"/>
            <a:ext cx="1752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 descr="C:\Users\yuzheng\AppData\Local\Microsoft\Windows\Temporary Internet Files\Content.IE5\M511QNQ7\MP900400948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3" b="34441"/>
          <a:stretch/>
        </p:blipFill>
        <p:spPr bwMode="auto">
          <a:xfrm>
            <a:off x="6240689" y="3581400"/>
            <a:ext cx="1752600" cy="124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" t="2556" r="12611" b="4113"/>
          <a:stretch/>
        </p:blipFill>
        <p:spPr bwMode="auto">
          <a:xfrm>
            <a:off x="6240689" y="1911824"/>
            <a:ext cx="1752600" cy="151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8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txBody>
          <a:bodyPr/>
          <a:lstStyle/>
          <a:p>
            <a:r>
              <a:rPr lang="en-US" dirty="0"/>
              <a:t>Experiments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6992739"/>
                  </p:ext>
                </p:extLst>
              </p:nvPr>
            </p:nvGraphicFramePr>
            <p:xfrm>
              <a:off x="685800" y="2971800"/>
              <a:ext cx="4679799" cy="1295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76679"/>
                    <a:gridCol w="1361212"/>
                    <a:gridCol w="1141908"/>
                  </a:tblGrid>
                  <a:tr h="323850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MAE (min)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RMSE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3850">
                    <a:tc>
                      <a:txBody>
                        <a:bodyPr/>
                        <a:lstStyle/>
                        <a:p>
                          <a:pPr marL="0" marR="0" indent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𝑇𝐷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0.747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1.646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  <a:tr h="323850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𝑇𝐷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0.732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1.629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  <a:tr h="323850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𝐶𝐴𝑇𝐷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𝑇𝐷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0.714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1.613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6992739"/>
                  </p:ext>
                </p:extLst>
              </p:nvPr>
            </p:nvGraphicFramePr>
            <p:xfrm>
              <a:off x="685800" y="2971800"/>
              <a:ext cx="4679799" cy="1295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76679"/>
                    <a:gridCol w="1361212"/>
                    <a:gridCol w="1141908"/>
                  </a:tblGrid>
                  <a:tr h="323850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MAE (min)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RMSE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3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79" t="-100000" r="-115922" b="-22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0.747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1.646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  <a:tr h="323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79" t="-203774" r="-115922" b="-1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0.732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1.629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  <a:tr h="323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79" t="-303774" r="-115922" b="-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0.714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1.613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Fallback>
      </mc:AlternateContent>
      <p:pic>
        <p:nvPicPr>
          <p:cNvPr id="9" name="Picture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t="8722" r="10660" b="3160"/>
          <a:stretch/>
        </p:blipFill>
        <p:spPr bwMode="auto">
          <a:xfrm>
            <a:off x="5715000" y="1600200"/>
            <a:ext cx="2971800" cy="243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7" t="8947" r="8005" b="3587"/>
          <a:stretch/>
        </p:blipFill>
        <p:spPr bwMode="auto">
          <a:xfrm>
            <a:off x="5715000" y="4191000"/>
            <a:ext cx="2971800" cy="236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2" b="3896"/>
          <a:stretch/>
        </p:blipFill>
        <p:spPr bwMode="auto">
          <a:xfrm>
            <a:off x="2895600" y="4876800"/>
            <a:ext cx="2470000" cy="144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Flowchart: Alternate Process 12"/>
          <p:cNvSpPr/>
          <p:nvPr/>
        </p:nvSpPr>
        <p:spPr>
          <a:xfrm>
            <a:off x="7340425" y="3576481"/>
            <a:ext cx="296708" cy="300194"/>
          </a:xfrm>
          <a:prstGeom prst="flowChartAlternateProcess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7915796" y="6116926"/>
            <a:ext cx="311431" cy="274349"/>
          </a:xfrm>
          <a:prstGeom prst="flowChartAlternateProcess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609600" y="4648200"/>
                <a:ext cx="2286000" cy="175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 smtClean="0"/>
                  <a:t>Metrics</a:t>
                </a:r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𝑀𝐴𝐸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nary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1600" dirty="0" smtClean="0"/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𝑀𝑅𝐸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acc>
                              <m:accPr>
                                <m:chr m:val="̂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den>
                    </m:f>
                  </m:oMath>
                </a14:m>
                <a:endParaRPr lang="en-US" sz="1800" dirty="0" smtClean="0"/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𝑅𝑀𝑆𝐸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648200"/>
                <a:ext cx="2286000" cy="1752600"/>
              </a:xfrm>
              <a:prstGeom prst="rect">
                <a:avLst/>
              </a:prstGeom>
              <a:blipFill rotWithShape="0">
                <a:blip r:embed="rId8"/>
                <a:stretch>
                  <a:fillRect l="-1600" t="-3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1"/>
                <a:ext cx="8229600" cy="1295400"/>
              </a:xfrm>
            </p:spPr>
            <p:txBody>
              <a:bodyPr/>
              <a:lstStyle/>
              <a:p>
                <a:r>
                  <a:rPr lang="en-US" dirty="0" smtClean="0"/>
                  <a:t>Performance of CATD</a:t>
                </a:r>
              </a:p>
              <a:p>
                <a:pPr lvl="1" font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/>
                        </m:ctrlPr>
                      </m:sSubPr>
                      <m:e>
                        <m:r>
                          <a:rPr lang="en-US" sz="1800" b="0"/>
                          <m:t>𝒜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1"/>
                          <m:t>r</m:t>
                        </m:r>
                      </m:sub>
                    </m:sSub>
                  </m:oMath>
                </a14:m>
                <a:r>
                  <a:rPr lang="en-US" sz="1800" dirty="0"/>
                  <a:t>/(5×5</a:t>
                </a:r>
                <a:r>
                  <a:rPr lang="en-US" sz="1800" dirty="0" smtClean="0"/>
                  <a:t>): 4,736×12,674×4</a:t>
                </a:r>
                <a:endParaRPr lang="en-US" sz="1800" dirty="0"/>
              </a:p>
              <a:p>
                <a:pPr lvl="1" fontAlgn="ctr"/>
                <a:r>
                  <a:rPr lang="en-US" sz="1800" dirty="0"/>
                  <a:t>0.09%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1"/>
                <a:ext cx="8229600" cy="1295400"/>
              </a:xfrm>
              <a:blipFill rotWithShape="0">
                <a:blip r:embed="rId9"/>
                <a:stretch>
                  <a:fillRect l="-1704" t="-6132" b="-3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27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92162"/>
          </a:xfrm>
        </p:spPr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5237"/>
            <a:ext cx="5029200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Query paths</a:t>
            </a:r>
          </a:p>
          <a:p>
            <a:pPr lvl="1"/>
            <a:r>
              <a:rPr lang="en-US" sz="2000" dirty="0" smtClean="0"/>
              <a:t>From taxi trajectories </a:t>
            </a:r>
          </a:p>
          <a:p>
            <a:pPr lvl="2"/>
            <a:r>
              <a:rPr lang="en-US" sz="1600" dirty="0" smtClean="0"/>
              <a:t>12,384 queries, 50 paths per hour/day</a:t>
            </a:r>
          </a:p>
          <a:p>
            <a:pPr lvl="2"/>
            <a:r>
              <a:rPr lang="en-US" sz="1600" dirty="0" smtClean="0"/>
              <a:t>Traveled by at least two drivers</a:t>
            </a:r>
          </a:p>
          <a:p>
            <a:pPr lvl="2"/>
            <a:r>
              <a:rPr lang="en-US" sz="1600" dirty="0" smtClean="0"/>
              <a:t>Total length 76,412.6km </a:t>
            </a:r>
          </a:p>
          <a:p>
            <a:pPr lvl="2"/>
            <a:r>
              <a:rPr lang="en-US" sz="1600" dirty="0" smtClean="0"/>
              <a:t>Effective time span: 2,734 hours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019800" cy="29575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95800" y="1722437"/>
            <a:ext cx="40767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In the field study </a:t>
            </a:r>
          </a:p>
          <a:p>
            <a:pPr lvl="2"/>
            <a:r>
              <a:rPr lang="en-US" sz="1600" dirty="0" smtClean="0"/>
              <a:t>114 queries </a:t>
            </a:r>
          </a:p>
          <a:p>
            <a:pPr lvl="2"/>
            <a:r>
              <a:rPr lang="en-US" sz="1600" dirty="0"/>
              <a:t>from Sept. 1 to Oct. </a:t>
            </a:r>
            <a:r>
              <a:rPr lang="en-US" sz="1600" dirty="0" smtClean="0"/>
              <a:t>30, 2013</a:t>
            </a:r>
          </a:p>
          <a:p>
            <a:pPr lvl="2"/>
            <a:r>
              <a:rPr lang="en-US" sz="1600" dirty="0" smtClean="0"/>
              <a:t>Total length 999km </a:t>
            </a:r>
          </a:p>
          <a:p>
            <a:pPr lvl="2"/>
            <a:r>
              <a:rPr lang="en-US" sz="1600" dirty="0" smtClean="0"/>
              <a:t>Effective time span: 62 hours</a:t>
            </a:r>
          </a:p>
        </p:txBody>
      </p:sp>
    </p:spTree>
    <p:extLst>
      <p:ext uri="{BB962C8B-B14F-4D97-AF65-F5344CB8AC3E}">
        <p14:creationId xmlns:p14="http://schemas.microsoft.com/office/powerpoint/2010/main" val="27437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2133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Baselines</a:t>
            </a:r>
            <a:endParaRPr lang="en-US" sz="2000" dirty="0"/>
          </a:p>
          <a:p>
            <a:pPr lvl="1"/>
            <a:r>
              <a:rPr lang="en-US" sz="1600" i="1" dirty="0"/>
              <a:t>Speed-Constraint-based</a:t>
            </a:r>
            <a:r>
              <a:rPr lang="en-US" sz="1600" dirty="0"/>
              <a:t> (SC) method</a:t>
            </a:r>
          </a:p>
          <a:p>
            <a:pPr lvl="1"/>
            <a:r>
              <a:rPr lang="en-US" sz="1600" i="1" dirty="0"/>
              <a:t>Trajectory-based Simple Concatenation</a:t>
            </a:r>
            <a:r>
              <a:rPr lang="en-US" sz="1600" dirty="0"/>
              <a:t> (TSC) method. </a:t>
            </a:r>
          </a:p>
          <a:p>
            <a:pPr lvl="1"/>
            <a:r>
              <a:rPr lang="en-US" sz="1600" i="1" dirty="0"/>
              <a:t>Optimal Concatenation with Historical Travel Time</a:t>
            </a:r>
            <a:r>
              <a:rPr lang="en-US" sz="1600" dirty="0"/>
              <a:t> (OC+H) method.</a:t>
            </a:r>
          </a:p>
          <a:p>
            <a:pPr lvl="1"/>
            <a:r>
              <a:rPr lang="en-US" sz="1600" i="1" dirty="0"/>
              <a:t>Optimal Concatenation with Nonnegative Matrix Factorization</a:t>
            </a:r>
            <a:r>
              <a:rPr lang="en-US" sz="1600" dirty="0"/>
              <a:t> (</a:t>
            </a:r>
            <a:r>
              <a:rPr lang="en-US" sz="1600" dirty="0" smtClean="0"/>
              <a:t>OC+MF</a:t>
            </a:r>
            <a:r>
              <a:rPr lang="en-US" sz="16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4931498"/>
                  </p:ext>
                </p:extLst>
              </p:nvPr>
            </p:nvGraphicFramePr>
            <p:xfrm>
              <a:off x="1752599" y="2971800"/>
              <a:ext cx="5334001" cy="150474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51248"/>
                    <a:gridCol w="1227065"/>
                    <a:gridCol w="1246895"/>
                    <a:gridCol w="1708793"/>
                  </a:tblGrid>
                  <a:tr h="30842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MAE (min)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MRE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MAE/L (min/km)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 anchorCtr="1"/>
                    </a:tc>
                  </a:tr>
                  <a:tr h="258277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𝑆𝐶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8.808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0.665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1.428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58277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𝑇𝑆𝐶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5.244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0.396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0.850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58277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𝑂𝐶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3.245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0.245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0.526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58277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𝑂𝐶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𝑀𝐹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3.061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0.231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0.496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58277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𝑷𝑻𝑻𝑬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2.545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0.192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0.412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4931498"/>
                  </p:ext>
                </p:extLst>
              </p:nvPr>
            </p:nvGraphicFramePr>
            <p:xfrm>
              <a:off x="1752599" y="2971800"/>
              <a:ext cx="5334001" cy="150474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51248"/>
                    <a:gridCol w="1227065"/>
                    <a:gridCol w="1246895"/>
                    <a:gridCol w="1708793"/>
                  </a:tblGrid>
                  <a:tr h="213360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MAE (min)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MRE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MAE/L (min/km)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 anchorCtr="1"/>
                    </a:tc>
                  </a:tr>
                  <a:tr h="2582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529" t="-102326" r="-365608" b="-4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8.808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0.665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1.428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582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529" t="-207143" r="-365608" b="-34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5.244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0.396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0.850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582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529" t="-300000" r="-365608" b="-237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3.245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0.245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0.526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582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529" t="-409524" r="-365608" b="-1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3.061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0.231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0.496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582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529" t="-497674" r="-365608" b="-39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2.545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0.192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0.412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3118564"/>
                  </p:ext>
                </p:extLst>
              </p:nvPr>
            </p:nvGraphicFramePr>
            <p:xfrm>
              <a:off x="1752600" y="5029200"/>
              <a:ext cx="5334000" cy="1524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76197"/>
                    <a:gridCol w="1253657"/>
                    <a:gridCol w="1080862"/>
                    <a:gridCol w="1823284"/>
                  </a:tblGrid>
                  <a:tr h="254000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MAE (min)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MRE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MAE/L (min/km)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𝑆𝐶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18.193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0.561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2.075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𝑇𝑆𝐶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11.300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0.349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1.289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𝑂𝐶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4.990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0.154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0.569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𝑂𝐶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𝑀𝐹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4.052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0.125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0.462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𝑷𝑻𝑻𝑬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3.771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0.116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0.430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3118564"/>
                  </p:ext>
                </p:extLst>
              </p:nvPr>
            </p:nvGraphicFramePr>
            <p:xfrm>
              <a:off x="1752600" y="5029200"/>
              <a:ext cx="5334000" cy="1524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76197"/>
                    <a:gridCol w="1253657"/>
                    <a:gridCol w="1080862"/>
                    <a:gridCol w="1823284"/>
                  </a:tblGrid>
                  <a:tr h="254000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MAE (min)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MRE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MAE/L (min/km)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518" t="-124390" r="-355959" b="-45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18.193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0.561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2.075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518" t="-219048" r="-355959" b="-34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11.300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0.349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1.289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518" t="-319048" r="-355959" b="-24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4.990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0.154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0.569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518" t="-429268" r="-355959" b="-1463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4.052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0.125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0.462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518" t="-516667" r="-355959" b="-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3.771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0.116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0.430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Rectangle 10"/>
          <p:cNvSpPr/>
          <p:nvPr/>
        </p:nvSpPr>
        <p:spPr>
          <a:xfrm>
            <a:off x="3657600" y="4688443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In-the-field study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124200" y="25908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Query paths from taxi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09931425"/>
                  </p:ext>
                </p:extLst>
              </p:nvPr>
            </p:nvGraphicFramePr>
            <p:xfrm>
              <a:off x="1276349" y="1524000"/>
              <a:ext cx="6819902" cy="252305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87433"/>
                    <a:gridCol w="1419190"/>
                    <a:gridCol w="628299"/>
                    <a:gridCol w="1592490"/>
                    <a:gridCol w="1592490"/>
                  </a:tblGrid>
                  <a:tr h="34608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Components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Time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Memory (MB)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  <a:tr h="346082">
                    <a:tc rowSpan="5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Deal with missing values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𝐶𝐴𝑇𝐷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)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Building matrix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oMath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34ms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720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Tensor construction 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44ms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398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233ms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14.6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658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Decomposition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 5×5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6.31min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116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286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Total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6.4min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144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2861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Optimal Concatenation (OC)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Best OC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2.3ms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995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4608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w/o trajectory patterns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8.6ms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877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286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w/o index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12.2s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714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09931425"/>
                  </p:ext>
                </p:extLst>
              </p:nvPr>
            </p:nvGraphicFramePr>
            <p:xfrm>
              <a:off x="1276349" y="1524000"/>
              <a:ext cx="6819902" cy="252305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87433"/>
                    <a:gridCol w="1419190"/>
                    <a:gridCol w="628299"/>
                    <a:gridCol w="1592490"/>
                    <a:gridCol w="1592490"/>
                  </a:tblGrid>
                  <a:tr h="34608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Components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Time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Memory (MB)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b"/>
                    </a:tc>
                  </a:tr>
                  <a:tr h="346082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383" t="-25652" r="-330651" b="-6304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77976" t="-103509" r="-156845" b="-55789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34ms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641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Tensor construction 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80583" t="-269767" r="-511650" b="-639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44ms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398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80583" t="-353333" r="-511650" b="-5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233ms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14.6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658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Decomposition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 5×5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6.31min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116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33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Total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6.4min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144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3360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Optimal Concatenation (OC)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Best OC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2.3ms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995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4608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w/o trajectory patterns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8.6ms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877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33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w/o index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12.2s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714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990600"/>
            <a:ext cx="7848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Efficiency</a:t>
            </a:r>
            <a:endParaRPr lang="en-US" sz="2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6" t="16624" r="22401" b="14996"/>
          <a:stretch/>
        </p:blipFill>
        <p:spPr bwMode="auto">
          <a:xfrm>
            <a:off x="5029200" y="4291150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8965" r="26704" b="3592"/>
          <a:stretch/>
        </p:blipFill>
        <p:spPr bwMode="auto">
          <a:xfrm>
            <a:off x="1371600" y="4267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6" t="697" r="54547" b="11441"/>
          <a:stretch/>
        </p:blipFill>
        <p:spPr bwMode="auto">
          <a:xfrm>
            <a:off x="2787235" y="4291150"/>
            <a:ext cx="1612312" cy="1331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 very fundamental but challenging task</a:t>
            </a:r>
          </a:p>
          <a:p>
            <a:pPr lvl="1"/>
            <a:r>
              <a:rPr lang="en-US" sz="1800" dirty="0" smtClean="0"/>
              <a:t>Data </a:t>
            </a:r>
            <a:r>
              <a:rPr lang="en-US" sz="1800" dirty="0" err="1" smtClean="0"/>
              <a:t>sparsity</a:t>
            </a:r>
            <a:endParaRPr lang="en-US" sz="1800" dirty="0" smtClean="0"/>
          </a:p>
          <a:p>
            <a:pPr lvl="1"/>
            <a:r>
              <a:rPr lang="en-US" sz="1800" dirty="0" smtClean="0"/>
              <a:t>Trade off between length of a path and support of trajectories</a:t>
            </a:r>
          </a:p>
          <a:p>
            <a:pPr lvl="1"/>
            <a:r>
              <a:rPr lang="en-US" sz="1800" dirty="0" smtClean="0"/>
              <a:t>Efficiency and scalability</a:t>
            </a:r>
          </a:p>
          <a:p>
            <a:r>
              <a:rPr lang="en-US" sz="2400" dirty="0" smtClean="0"/>
              <a:t>Our method</a:t>
            </a:r>
          </a:p>
          <a:p>
            <a:pPr lvl="1"/>
            <a:r>
              <a:rPr lang="en-US" sz="1800" dirty="0" smtClean="0"/>
              <a:t>Context-Aware Tensor Decomposition</a:t>
            </a:r>
          </a:p>
          <a:p>
            <a:pPr lvl="1"/>
            <a:r>
              <a:rPr lang="en-US" sz="1800" dirty="0" smtClean="0"/>
              <a:t>Optimal Concatenation </a:t>
            </a:r>
          </a:p>
          <a:p>
            <a:r>
              <a:rPr lang="en-US" sz="2400" dirty="0" smtClean="0"/>
              <a:t>Results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ffectiveness</a:t>
            </a:r>
          </a:p>
          <a:p>
            <a:pPr lvl="2"/>
            <a:r>
              <a:rPr lang="en-US" sz="1600" dirty="0" smtClean="0"/>
              <a:t>12,384 </a:t>
            </a:r>
            <a:r>
              <a:rPr lang="en-US" sz="1600" dirty="0"/>
              <a:t>query </a:t>
            </a:r>
            <a:r>
              <a:rPr lang="en-US" sz="1600" dirty="0" smtClean="0"/>
              <a:t>paths</a:t>
            </a:r>
            <a:r>
              <a:rPr lang="en-US" sz="1600" dirty="0"/>
              <a:t> </a:t>
            </a:r>
            <a:r>
              <a:rPr lang="en-US" sz="1600" dirty="0" smtClean="0"/>
              <a:t>and 114 in the field study</a:t>
            </a:r>
          </a:p>
          <a:p>
            <a:pPr lvl="2"/>
            <a:r>
              <a:rPr lang="en-US" sz="1600" dirty="0" smtClean="0"/>
              <a:t>Relative error ratio: </a:t>
            </a:r>
            <a:r>
              <a:rPr lang="en-US" sz="1600" dirty="0" smtClean="0">
                <a:solidFill>
                  <a:srgbClr val="FF0000"/>
                </a:solidFill>
              </a:rPr>
              <a:t>19</a:t>
            </a:r>
            <a:r>
              <a:rPr lang="en-US" sz="1600" dirty="0">
                <a:solidFill>
                  <a:srgbClr val="FF0000"/>
                </a:solidFill>
              </a:rPr>
              <a:t>% </a:t>
            </a:r>
            <a:r>
              <a:rPr lang="en-US" sz="1600" dirty="0" smtClean="0">
                <a:solidFill>
                  <a:srgbClr val="FF0000"/>
                </a:solidFill>
              </a:rPr>
              <a:t>and 11.6% </a:t>
            </a:r>
          </a:p>
          <a:p>
            <a:pPr lvl="1"/>
            <a:r>
              <a:rPr lang="en-US" sz="1800" dirty="0" smtClean="0"/>
              <a:t>Efficiency</a:t>
            </a:r>
          </a:p>
          <a:p>
            <a:pPr lvl="2"/>
            <a:r>
              <a:rPr lang="en-US" sz="1600" dirty="0"/>
              <a:t>Partition a city into grids</a:t>
            </a:r>
          </a:p>
          <a:p>
            <a:pPr lvl="2"/>
            <a:r>
              <a:rPr lang="en-US" sz="1600" dirty="0" smtClean="0"/>
              <a:t>Suffix-tree-based pattern mining and index</a:t>
            </a:r>
          </a:p>
          <a:p>
            <a:pPr lvl="2"/>
            <a:r>
              <a:rPr lang="en-US" sz="1600" dirty="0" smtClean="0"/>
              <a:t>Infer the travel time of a </a:t>
            </a:r>
            <a:r>
              <a:rPr lang="en-US" sz="1600" dirty="0"/>
              <a:t>path in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2.3ms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5" y="2971800"/>
            <a:ext cx="2667000" cy="266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98073" y="5638800"/>
            <a:ext cx="3317327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hlinkClick r:id="rId3"/>
              </a:rPr>
              <a:t>Download 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data and codes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198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Estimate the travel time of </a:t>
            </a:r>
            <a:r>
              <a:rPr lang="en-US" sz="2800" dirty="0" smtClean="0">
                <a:solidFill>
                  <a:srgbClr val="00B050"/>
                </a:solidFill>
              </a:rPr>
              <a:t>any given path </a:t>
            </a:r>
          </a:p>
          <a:p>
            <a:pPr lvl="1"/>
            <a:r>
              <a:rPr lang="en-US" sz="2400" dirty="0" smtClean="0"/>
              <a:t>on road network </a:t>
            </a:r>
            <a:r>
              <a:rPr lang="en-US" sz="2400" dirty="0" smtClean="0">
                <a:solidFill>
                  <a:srgbClr val="C00000"/>
                </a:solidFill>
              </a:rPr>
              <a:t>instantly</a:t>
            </a:r>
          </a:p>
          <a:p>
            <a:pPr lvl="1"/>
            <a:r>
              <a:rPr lang="en-US" sz="2400" dirty="0" smtClean="0"/>
              <a:t>using historical and current trajectories generated by </a:t>
            </a:r>
            <a:r>
              <a:rPr lang="en-US" sz="2400" dirty="0" smtClean="0">
                <a:solidFill>
                  <a:srgbClr val="0D47FF"/>
                </a:solidFill>
              </a:rPr>
              <a:t>a sample of vehicles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52600" y="3276600"/>
            <a:ext cx="6019800" cy="3006079"/>
            <a:chOff x="1752600" y="3276600"/>
            <a:chExt cx="6019800" cy="3006079"/>
          </a:xfrm>
        </p:grpSpPr>
        <p:pic>
          <p:nvPicPr>
            <p:cNvPr id="4" name="Picture 3" descr="D:\papers\paper since join MSRA\published paper\Ubicomp 2011\Urban planning\images\road_new_1-3.bmp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98" t="1" r="19330" b="67254"/>
            <a:stretch/>
          </p:blipFill>
          <p:spPr bwMode="auto">
            <a:xfrm>
              <a:off x="1752600" y="3276600"/>
              <a:ext cx="6019800" cy="298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:\Users\yuzheng\AppData\Local\Microsoft\Windows\Temporary Internet Files\Content.IE5\E5KBZG30\MC90043389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98981" flipH="1">
              <a:off x="6546755" y="5166823"/>
              <a:ext cx="475002" cy="424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2"/>
            <p:cNvSpPr/>
            <p:nvPr/>
          </p:nvSpPr>
          <p:spPr>
            <a:xfrm>
              <a:off x="3185160" y="3885560"/>
              <a:ext cx="3169920" cy="1280800"/>
            </a:xfrm>
            <a:custGeom>
              <a:avLst/>
              <a:gdLst>
                <a:gd name="connsiteX0" fmla="*/ 0 w 3169920"/>
                <a:gd name="connsiteY0" fmla="*/ 1280800 h 1280800"/>
                <a:gd name="connsiteX1" fmla="*/ 480060 w 3169920"/>
                <a:gd name="connsiteY1" fmla="*/ 1250320 h 1280800"/>
                <a:gd name="connsiteX2" fmla="*/ 853440 w 3169920"/>
                <a:gd name="connsiteY2" fmla="*/ 1257940 h 1280800"/>
                <a:gd name="connsiteX3" fmla="*/ 1440180 w 3169920"/>
                <a:gd name="connsiteY3" fmla="*/ 1227460 h 1280800"/>
                <a:gd name="connsiteX4" fmla="*/ 1844040 w 3169920"/>
                <a:gd name="connsiteY4" fmla="*/ 1212220 h 1280800"/>
                <a:gd name="connsiteX5" fmla="*/ 2148840 w 3169920"/>
                <a:gd name="connsiteY5" fmla="*/ 1196980 h 1280800"/>
                <a:gd name="connsiteX6" fmla="*/ 2415540 w 3169920"/>
                <a:gd name="connsiteY6" fmla="*/ 1196980 h 1280800"/>
                <a:gd name="connsiteX7" fmla="*/ 2438400 w 3169920"/>
                <a:gd name="connsiteY7" fmla="*/ 1143640 h 1280800"/>
                <a:gd name="connsiteX8" fmla="*/ 2438400 w 3169920"/>
                <a:gd name="connsiteY8" fmla="*/ 1006480 h 1280800"/>
                <a:gd name="connsiteX9" fmla="*/ 2453640 w 3169920"/>
                <a:gd name="connsiteY9" fmla="*/ 785500 h 1280800"/>
                <a:gd name="connsiteX10" fmla="*/ 2453640 w 3169920"/>
                <a:gd name="connsiteY10" fmla="*/ 655960 h 1280800"/>
                <a:gd name="connsiteX11" fmla="*/ 2407920 w 3169920"/>
                <a:gd name="connsiteY11" fmla="*/ 465460 h 1280800"/>
                <a:gd name="connsiteX12" fmla="*/ 2415540 w 3169920"/>
                <a:gd name="connsiteY12" fmla="*/ 313060 h 1280800"/>
                <a:gd name="connsiteX13" fmla="*/ 2438400 w 3169920"/>
                <a:gd name="connsiteY13" fmla="*/ 107320 h 1280800"/>
                <a:gd name="connsiteX14" fmla="*/ 2446020 w 3169920"/>
                <a:gd name="connsiteY14" fmla="*/ 8260 h 1280800"/>
                <a:gd name="connsiteX15" fmla="*/ 2499360 w 3169920"/>
                <a:gd name="connsiteY15" fmla="*/ 8260 h 1280800"/>
                <a:gd name="connsiteX16" fmla="*/ 2750820 w 3169920"/>
                <a:gd name="connsiteY16" fmla="*/ 31120 h 1280800"/>
                <a:gd name="connsiteX17" fmla="*/ 2910840 w 3169920"/>
                <a:gd name="connsiteY17" fmla="*/ 15880 h 1280800"/>
                <a:gd name="connsiteX18" fmla="*/ 3063240 w 3169920"/>
                <a:gd name="connsiteY18" fmla="*/ 38740 h 1280800"/>
                <a:gd name="connsiteX19" fmla="*/ 3169920 w 3169920"/>
                <a:gd name="connsiteY19" fmla="*/ 92080 h 128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69920" h="1280800">
                  <a:moveTo>
                    <a:pt x="0" y="1280800"/>
                  </a:moveTo>
                  <a:cubicBezTo>
                    <a:pt x="168910" y="1267465"/>
                    <a:pt x="337820" y="1254130"/>
                    <a:pt x="480060" y="1250320"/>
                  </a:cubicBezTo>
                  <a:cubicBezTo>
                    <a:pt x="622300" y="1246510"/>
                    <a:pt x="693420" y="1261750"/>
                    <a:pt x="853440" y="1257940"/>
                  </a:cubicBezTo>
                  <a:cubicBezTo>
                    <a:pt x="1013460" y="1254130"/>
                    <a:pt x="1440180" y="1227460"/>
                    <a:pt x="1440180" y="1227460"/>
                  </a:cubicBezTo>
                  <a:lnTo>
                    <a:pt x="1844040" y="1212220"/>
                  </a:lnTo>
                  <a:cubicBezTo>
                    <a:pt x="1962150" y="1207140"/>
                    <a:pt x="2053590" y="1199520"/>
                    <a:pt x="2148840" y="1196980"/>
                  </a:cubicBezTo>
                  <a:cubicBezTo>
                    <a:pt x="2244090" y="1194440"/>
                    <a:pt x="2367280" y="1205870"/>
                    <a:pt x="2415540" y="1196980"/>
                  </a:cubicBezTo>
                  <a:cubicBezTo>
                    <a:pt x="2463800" y="1188090"/>
                    <a:pt x="2434590" y="1175390"/>
                    <a:pt x="2438400" y="1143640"/>
                  </a:cubicBezTo>
                  <a:cubicBezTo>
                    <a:pt x="2442210" y="1111890"/>
                    <a:pt x="2435860" y="1066170"/>
                    <a:pt x="2438400" y="1006480"/>
                  </a:cubicBezTo>
                  <a:cubicBezTo>
                    <a:pt x="2440940" y="946790"/>
                    <a:pt x="2451100" y="843920"/>
                    <a:pt x="2453640" y="785500"/>
                  </a:cubicBezTo>
                  <a:cubicBezTo>
                    <a:pt x="2456180" y="727080"/>
                    <a:pt x="2461260" y="709300"/>
                    <a:pt x="2453640" y="655960"/>
                  </a:cubicBezTo>
                  <a:cubicBezTo>
                    <a:pt x="2446020" y="602620"/>
                    <a:pt x="2414270" y="522610"/>
                    <a:pt x="2407920" y="465460"/>
                  </a:cubicBezTo>
                  <a:cubicBezTo>
                    <a:pt x="2401570" y="408310"/>
                    <a:pt x="2410460" y="372750"/>
                    <a:pt x="2415540" y="313060"/>
                  </a:cubicBezTo>
                  <a:cubicBezTo>
                    <a:pt x="2420620" y="253370"/>
                    <a:pt x="2433320" y="158120"/>
                    <a:pt x="2438400" y="107320"/>
                  </a:cubicBezTo>
                  <a:cubicBezTo>
                    <a:pt x="2443480" y="56520"/>
                    <a:pt x="2435860" y="24770"/>
                    <a:pt x="2446020" y="8260"/>
                  </a:cubicBezTo>
                  <a:cubicBezTo>
                    <a:pt x="2456180" y="-8250"/>
                    <a:pt x="2448560" y="4450"/>
                    <a:pt x="2499360" y="8260"/>
                  </a:cubicBezTo>
                  <a:cubicBezTo>
                    <a:pt x="2550160" y="12070"/>
                    <a:pt x="2682240" y="29850"/>
                    <a:pt x="2750820" y="31120"/>
                  </a:cubicBezTo>
                  <a:cubicBezTo>
                    <a:pt x="2819400" y="32390"/>
                    <a:pt x="2858770" y="14610"/>
                    <a:pt x="2910840" y="15880"/>
                  </a:cubicBezTo>
                  <a:cubicBezTo>
                    <a:pt x="2962910" y="17150"/>
                    <a:pt x="3020060" y="26040"/>
                    <a:pt x="3063240" y="38740"/>
                  </a:cubicBezTo>
                  <a:cubicBezTo>
                    <a:pt x="3106420" y="51440"/>
                    <a:pt x="3138170" y="71760"/>
                    <a:pt x="3169920" y="92080"/>
                  </a:cubicBezTo>
                </a:path>
              </a:pathLst>
            </a:custGeom>
            <a:noFill/>
            <a:ln w="28575">
              <a:solidFill>
                <a:srgbClr val="0D4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863340" y="4588502"/>
              <a:ext cx="2773680" cy="1553218"/>
            </a:xfrm>
            <a:custGeom>
              <a:avLst/>
              <a:gdLst>
                <a:gd name="connsiteX0" fmla="*/ 2773680 w 2773680"/>
                <a:gd name="connsiteY0" fmla="*/ 1553218 h 1553218"/>
                <a:gd name="connsiteX1" fmla="*/ 2567940 w 2773680"/>
                <a:gd name="connsiteY1" fmla="*/ 1393198 h 1553218"/>
                <a:gd name="connsiteX2" fmla="*/ 2369820 w 2773680"/>
                <a:gd name="connsiteY2" fmla="*/ 1202698 h 1553218"/>
                <a:gd name="connsiteX3" fmla="*/ 2225040 w 2773680"/>
                <a:gd name="connsiteY3" fmla="*/ 1164598 h 1553218"/>
                <a:gd name="connsiteX4" fmla="*/ 2065020 w 2773680"/>
                <a:gd name="connsiteY4" fmla="*/ 1164598 h 1553218"/>
                <a:gd name="connsiteX5" fmla="*/ 1676400 w 2773680"/>
                <a:gd name="connsiteY5" fmla="*/ 1187458 h 1553218"/>
                <a:gd name="connsiteX6" fmla="*/ 1303020 w 2773680"/>
                <a:gd name="connsiteY6" fmla="*/ 1202698 h 1553218"/>
                <a:gd name="connsiteX7" fmla="*/ 1021080 w 2773680"/>
                <a:gd name="connsiteY7" fmla="*/ 1202698 h 1553218"/>
                <a:gd name="connsiteX8" fmla="*/ 777240 w 2773680"/>
                <a:gd name="connsiteY8" fmla="*/ 1210318 h 1553218"/>
                <a:gd name="connsiteX9" fmla="*/ 807720 w 2773680"/>
                <a:gd name="connsiteY9" fmla="*/ 1035058 h 1553218"/>
                <a:gd name="connsiteX10" fmla="*/ 815340 w 2773680"/>
                <a:gd name="connsiteY10" fmla="*/ 844558 h 1553218"/>
                <a:gd name="connsiteX11" fmla="*/ 739140 w 2773680"/>
                <a:gd name="connsiteY11" fmla="*/ 631198 h 1553218"/>
                <a:gd name="connsiteX12" fmla="*/ 716280 w 2773680"/>
                <a:gd name="connsiteY12" fmla="*/ 440698 h 1553218"/>
                <a:gd name="connsiteX13" fmla="*/ 632460 w 2773680"/>
                <a:gd name="connsiteY13" fmla="*/ 242578 h 1553218"/>
                <a:gd name="connsiteX14" fmla="*/ 487680 w 2773680"/>
                <a:gd name="connsiteY14" fmla="*/ 13978 h 1553218"/>
                <a:gd name="connsiteX15" fmla="*/ 0 w 2773680"/>
                <a:gd name="connsiteY15" fmla="*/ 44458 h 155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73680" h="1553218">
                  <a:moveTo>
                    <a:pt x="2773680" y="1553218"/>
                  </a:moveTo>
                  <a:cubicBezTo>
                    <a:pt x="2704465" y="1502418"/>
                    <a:pt x="2635250" y="1451618"/>
                    <a:pt x="2567940" y="1393198"/>
                  </a:cubicBezTo>
                  <a:cubicBezTo>
                    <a:pt x="2500630" y="1334778"/>
                    <a:pt x="2426970" y="1240798"/>
                    <a:pt x="2369820" y="1202698"/>
                  </a:cubicBezTo>
                  <a:cubicBezTo>
                    <a:pt x="2312670" y="1164598"/>
                    <a:pt x="2275840" y="1170948"/>
                    <a:pt x="2225040" y="1164598"/>
                  </a:cubicBezTo>
                  <a:cubicBezTo>
                    <a:pt x="2174240" y="1158248"/>
                    <a:pt x="2156460" y="1160788"/>
                    <a:pt x="2065020" y="1164598"/>
                  </a:cubicBezTo>
                  <a:cubicBezTo>
                    <a:pt x="1973580" y="1168408"/>
                    <a:pt x="1676400" y="1187458"/>
                    <a:pt x="1676400" y="1187458"/>
                  </a:cubicBezTo>
                  <a:lnTo>
                    <a:pt x="1303020" y="1202698"/>
                  </a:lnTo>
                  <a:cubicBezTo>
                    <a:pt x="1193800" y="1205238"/>
                    <a:pt x="1108710" y="1201428"/>
                    <a:pt x="1021080" y="1202698"/>
                  </a:cubicBezTo>
                  <a:cubicBezTo>
                    <a:pt x="933450" y="1203968"/>
                    <a:pt x="812800" y="1238258"/>
                    <a:pt x="777240" y="1210318"/>
                  </a:cubicBezTo>
                  <a:cubicBezTo>
                    <a:pt x="741680" y="1182378"/>
                    <a:pt x="801370" y="1096018"/>
                    <a:pt x="807720" y="1035058"/>
                  </a:cubicBezTo>
                  <a:cubicBezTo>
                    <a:pt x="814070" y="974098"/>
                    <a:pt x="826770" y="911868"/>
                    <a:pt x="815340" y="844558"/>
                  </a:cubicBezTo>
                  <a:cubicBezTo>
                    <a:pt x="803910" y="777248"/>
                    <a:pt x="755650" y="698508"/>
                    <a:pt x="739140" y="631198"/>
                  </a:cubicBezTo>
                  <a:cubicBezTo>
                    <a:pt x="722630" y="563888"/>
                    <a:pt x="734060" y="505468"/>
                    <a:pt x="716280" y="440698"/>
                  </a:cubicBezTo>
                  <a:cubicBezTo>
                    <a:pt x="698500" y="375928"/>
                    <a:pt x="670560" y="313698"/>
                    <a:pt x="632460" y="242578"/>
                  </a:cubicBezTo>
                  <a:cubicBezTo>
                    <a:pt x="594360" y="171458"/>
                    <a:pt x="593090" y="46998"/>
                    <a:pt x="487680" y="13978"/>
                  </a:cubicBezTo>
                  <a:cubicBezTo>
                    <a:pt x="382270" y="-19042"/>
                    <a:pt x="191135" y="12708"/>
                    <a:pt x="0" y="44458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343150" y="3286125"/>
              <a:ext cx="3143660" cy="2838450"/>
            </a:xfrm>
            <a:custGeom>
              <a:avLst/>
              <a:gdLst>
                <a:gd name="connsiteX0" fmla="*/ 0 w 3143660"/>
                <a:gd name="connsiteY0" fmla="*/ 2838450 h 2838450"/>
                <a:gd name="connsiteX1" fmla="*/ 238125 w 3143660"/>
                <a:gd name="connsiteY1" fmla="*/ 2771775 h 2838450"/>
                <a:gd name="connsiteX2" fmla="*/ 647700 w 3143660"/>
                <a:gd name="connsiteY2" fmla="*/ 2562225 h 2838450"/>
                <a:gd name="connsiteX3" fmla="*/ 704850 w 3143660"/>
                <a:gd name="connsiteY3" fmla="*/ 2562225 h 2838450"/>
                <a:gd name="connsiteX4" fmla="*/ 609600 w 3143660"/>
                <a:gd name="connsiteY4" fmla="*/ 2228850 h 2838450"/>
                <a:gd name="connsiteX5" fmla="*/ 600075 w 3143660"/>
                <a:gd name="connsiteY5" fmla="*/ 1952625 h 2838450"/>
                <a:gd name="connsiteX6" fmla="*/ 552450 w 3143660"/>
                <a:gd name="connsiteY6" fmla="*/ 1562100 h 2838450"/>
                <a:gd name="connsiteX7" fmla="*/ 542925 w 3143660"/>
                <a:gd name="connsiteY7" fmla="*/ 1247775 h 2838450"/>
                <a:gd name="connsiteX8" fmla="*/ 619125 w 3143660"/>
                <a:gd name="connsiteY8" fmla="*/ 1162050 h 2838450"/>
                <a:gd name="connsiteX9" fmla="*/ 638175 w 3143660"/>
                <a:gd name="connsiteY9" fmla="*/ 1133475 h 2838450"/>
                <a:gd name="connsiteX10" fmla="*/ 647700 w 3143660"/>
                <a:gd name="connsiteY10" fmla="*/ 1009650 h 2838450"/>
                <a:gd name="connsiteX11" fmla="*/ 609600 w 3143660"/>
                <a:gd name="connsiteY11" fmla="*/ 809625 h 2838450"/>
                <a:gd name="connsiteX12" fmla="*/ 590550 w 3143660"/>
                <a:gd name="connsiteY12" fmla="*/ 752475 h 2838450"/>
                <a:gd name="connsiteX13" fmla="*/ 904875 w 3143660"/>
                <a:gd name="connsiteY13" fmla="*/ 666750 h 2838450"/>
                <a:gd name="connsiteX14" fmla="*/ 1123950 w 3143660"/>
                <a:gd name="connsiteY14" fmla="*/ 581025 h 2838450"/>
                <a:gd name="connsiteX15" fmla="*/ 1524000 w 3143660"/>
                <a:gd name="connsiteY15" fmla="*/ 571500 h 2838450"/>
                <a:gd name="connsiteX16" fmla="*/ 1885950 w 3143660"/>
                <a:gd name="connsiteY16" fmla="*/ 571500 h 2838450"/>
                <a:gd name="connsiteX17" fmla="*/ 2266950 w 3143660"/>
                <a:gd name="connsiteY17" fmla="*/ 581025 h 2838450"/>
                <a:gd name="connsiteX18" fmla="*/ 2714625 w 3143660"/>
                <a:gd name="connsiteY18" fmla="*/ 600075 h 2838450"/>
                <a:gd name="connsiteX19" fmla="*/ 2971800 w 3143660"/>
                <a:gd name="connsiteY19" fmla="*/ 619125 h 2838450"/>
                <a:gd name="connsiteX20" fmla="*/ 3048000 w 3143660"/>
                <a:gd name="connsiteY20" fmla="*/ 609600 h 2838450"/>
                <a:gd name="connsiteX21" fmla="*/ 3076575 w 3143660"/>
                <a:gd name="connsiteY21" fmla="*/ 381000 h 2838450"/>
                <a:gd name="connsiteX22" fmla="*/ 3133725 w 3143660"/>
                <a:gd name="connsiteY22" fmla="*/ 142875 h 2838450"/>
                <a:gd name="connsiteX23" fmla="*/ 3143250 w 3143660"/>
                <a:gd name="connsiteY23" fmla="*/ 0 h 283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43660" h="2838450">
                  <a:moveTo>
                    <a:pt x="0" y="2838450"/>
                  </a:moveTo>
                  <a:cubicBezTo>
                    <a:pt x="65087" y="2828131"/>
                    <a:pt x="130175" y="2817812"/>
                    <a:pt x="238125" y="2771775"/>
                  </a:cubicBezTo>
                  <a:cubicBezTo>
                    <a:pt x="346075" y="2725738"/>
                    <a:pt x="569913" y="2597150"/>
                    <a:pt x="647700" y="2562225"/>
                  </a:cubicBezTo>
                  <a:cubicBezTo>
                    <a:pt x="725487" y="2527300"/>
                    <a:pt x="711200" y="2617787"/>
                    <a:pt x="704850" y="2562225"/>
                  </a:cubicBezTo>
                  <a:cubicBezTo>
                    <a:pt x="698500" y="2506663"/>
                    <a:pt x="627062" y="2330450"/>
                    <a:pt x="609600" y="2228850"/>
                  </a:cubicBezTo>
                  <a:cubicBezTo>
                    <a:pt x="592138" y="2127250"/>
                    <a:pt x="609600" y="2063750"/>
                    <a:pt x="600075" y="1952625"/>
                  </a:cubicBezTo>
                  <a:cubicBezTo>
                    <a:pt x="590550" y="1841500"/>
                    <a:pt x="561975" y="1679575"/>
                    <a:pt x="552450" y="1562100"/>
                  </a:cubicBezTo>
                  <a:cubicBezTo>
                    <a:pt x="542925" y="1444625"/>
                    <a:pt x="531813" y="1314450"/>
                    <a:pt x="542925" y="1247775"/>
                  </a:cubicBezTo>
                  <a:cubicBezTo>
                    <a:pt x="554038" y="1181100"/>
                    <a:pt x="603250" y="1181100"/>
                    <a:pt x="619125" y="1162050"/>
                  </a:cubicBezTo>
                  <a:cubicBezTo>
                    <a:pt x="635000" y="1143000"/>
                    <a:pt x="633413" y="1158875"/>
                    <a:pt x="638175" y="1133475"/>
                  </a:cubicBezTo>
                  <a:cubicBezTo>
                    <a:pt x="642937" y="1108075"/>
                    <a:pt x="652463" y="1063625"/>
                    <a:pt x="647700" y="1009650"/>
                  </a:cubicBezTo>
                  <a:cubicBezTo>
                    <a:pt x="642937" y="955675"/>
                    <a:pt x="619125" y="852487"/>
                    <a:pt x="609600" y="809625"/>
                  </a:cubicBezTo>
                  <a:cubicBezTo>
                    <a:pt x="600075" y="766763"/>
                    <a:pt x="541338" y="776287"/>
                    <a:pt x="590550" y="752475"/>
                  </a:cubicBezTo>
                  <a:cubicBezTo>
                    <a:pt x="639763" y="728662"/>
                    <a:pt x="815975" y="695325"/>
                    <a:pt x="904875" y="666750"/>
                  </a:cubicBezTo>
                  <a:cubicBezTo>
                    <a:pt x="993775" y="638175"/>
                    <a:pt x="1020763" y="596900"/>
                    <a:pt x="1123950" y="581025"/>
                  </a:cubicBezTo>
                  <a:cubicBezTo>
                    <a:pt x="1227137" y="565150"/>
                    <a:pt x="1397000" y="573087"/>
                    <a:pt x="1524000" y="571500"/>
                  </a:cubicBezTo>
                  <a:cubicBezTo>
                    <a:pt x="1651000" y="569913"/>
                    <a:pt x="1762125" y="569913"/>
                    <a:pt x="1885950" y="571500"/>
                  </a:cubicBezTo>
                  <a:cubicBezTo>
                    <a:pt x="2009775" y="573087"/>
                    <a:pt x="2266950" y="581025"/>
                    <a:pt x="2266950" y="581025"/>
                  </a:cubicBezTo>
                  <a:lnTo>
                    <a:pt x="2714625" y="600075"/>
                  </a:lnTo>
                  <a:cubicBezTo>
                    <a:pt x="2832100" y="606425"/>
                    <a:pt x="2916238" y="617538"/>
                    <a:pt x="2971800" y="619125"/>
                  </a:cubicBezTo>
                  <a:cubicBezTo>
                    <a:pt x="3027362" y="620712"/>
                    <a:pt x="3030538" y="649287"/>
                    <a:pt x="3048000" y="609600"/>
                  </a:cubicBezTo>
                  <a:cubicBezTo>
                    <a:pt x="3065463" y="569912"/>
                    <a:pt x="3062288" y="458787"/>
                    <a:pt x="3076575" y="381000"/>
                  </a:cubicBezTo>
                  <a:cubicBezTo>
                    <a:pt x="3090863" y="303212"/>
                    <a:pt x="3122613" y="206375"/>
                    <a:pt x="3133725" y="142875"/>
                  </a:cubicBezTo>
                  <a:cubicBezTo>
                    <a:pt x="3144838" y="79375"/>
                    <a:pt x="3144044" y="39687"/>
                    <a:pt x="3143250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C:\Users\yuzheng\AppData\Local\Microsoft\Windows\Temporary Internet Files\Content.IE5\E5KBZG30\MC90043389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5456">
              <a:off x="2231069" y="5858341"/>
              <a:ext cx="424338" cy="424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:\Users\yuzheng\AppData\Local\Microsoft\Windows\Temporary Internet Files\Content.IE5\E5KBZG30\MC90043389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30598" y="5824062"/>
              <a:ext cx="475002" cy="424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C:\Users\yuzheng\AppData\Local\Microsoft\Windows\Temporary Internet Files\Content.IE5\E5KBZG30\MC90043389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92608" flipH="1">
              <a:off x="5922960" y="3698753"/>
              <a:ext cx="475002" cy="424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6318946" y="3456902"/>
              <a:ext cx="767963" cy="1846618"/>
            </a:xfrm>
            <a:custGeom>
              <a:avLst/>
              <a:gdLst>
                <a:gd name="connsiteX0" fmla="*/ 279974 w 767963"/>
                <a:gd name="connsiteY0" fmla="*/ 1846618 h 1846618"/>
                <a:gd name="connsiteX1" fmla="*/ 196154 w 767963"/>
                <a:gd name="connsiteY1" fmla="*/ 1778038 h 1846618"/>
                <a:gd name="connsiteX2" fmla="*/ 173294 w 767963"/>
                <a:gd name="connsiteY2" fmla="*/ 1762798 h 1846618"/>
                <a:gd name="connsiteX3" fmla="*/ 81854 w 767963"/>
                <a:gd name="connsiteY3" fmla="*/ 1717078 h 1846618"/>
                <a:gd name="connsiteX4" fmla="*/ 5654 w 767963"/>
                <a:gd name="connsiteY4" fmla="*/ 1671358 h 1846618"/>
                <a:gd name="connsiteX5" fmla="*/ 13274 w 767963"/>
                <a:gd name="connsiteY5" fmla="*/ 1602778 h 1846618"/>
                <a:gd name="connsiteX6" fmla="*/ 74234 w 767963"/>
                <a:gd name="connsiteY6" fmla="*/ 1473238 h 1846618"/>
                <a:gd name="connsiteX7" fmla="*/ 150434 w 767963"/>
                <a:gd name="connsiteY7" fmla="*/ 1343698 h 1846618"/>
                <a:gd name="connsiteX8" fmla="*/ 211394 w 767963"/>
                <a:gd name="connsiteY8" fmla="*/ 1137958 h 1846618"/>
                <a:gd name="connsiteX9" fmla="*/ 241874 w 767963"/>
                <a:gd name="connsiteY9" fmla="*/ 977938 h 1846618"/>
                <a:gd name="connsiteX10" fmla="*/ 310454 w 767963"/>
                <a:gd name="connsiteY10" fmla="*/ 756958 h 1846618"/>
                <a:gd name="connsiteX11" fmla="*/ 325694 w 767963"/>
                <a:gd name="connsiteY11" fmla="*/ 657898 h 1846618"/>
                <a:gd name="connsiteX12" fmla="*/ 371414 w 767963"/>
                <a:gd name="connsiteY12" fmla="*/ 482638 h 1846618"/>
                <a:gd name="connsiteX13" fmla="*/ 432374 w 767963"/>
                <a:gd name="connsiteY13" fmla="*/ 307378 h 1846618"/>
                <a:gd name="connsiteX14" fmla="*/ 645734 w 767963"/>
                <a:gd name="connsiteY14" fmla="*/ 116878 h 1846618"/>
                <a:gd name="connsiteX15" fmla="*/ 760034 w 767963"/>
                <a:gd name="connsiteY15" fmla="*/ 10198 h 1846618"/>
                <a:gd name="connsiteX16" fmla="*/ 760034 w 767963"/>
                <a:gd name="connsiteY16" fmla="*/ 2578 h 184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7963" h="1846618">
                  <a:moveTo>
                    <a:pt x="279974" y="1846618"/>
                  </a:moveTo>
                  <a:lnTo>
                    <a:pt x="196154" y="1778038"/>
                  </a:lnTo>
                  <a:cubicBezTo>
                    <a:pt x="178374" y="1764068"/>
                    <a:pt x="192344" y="1772958"/>
                    <a:pt x="173294" y="1762798"/>
                  </a:cubicBezTo>
                  <a:cubicBezTo>
                    <a:pt x="154244" y="1752638"/>
                    <a:pt x="109794" y="1732318"/>
                    <a:pt x="81854" y="1717078"/>
                  </a:cubicBezTo>
                  <a:cubicBezTo>
                    <a:pt x="53914" y="1701838"/>
                    <a:pt x="17084" y="1690408"/>
                    <a:pt x="5654" y="1671358"/>
                  </a:cubicBezTo>
                  <a:cubicBezTo>
                    <a:pt x="-5776" y="1652308"/>
                    <a:pt x="1844" y="1635798"/>
                    <a:pt x="13274" y="1602778"/>
                  </a:cubicBezTo>
                  <a:cubicBezTo>
                    <a:pt x="24704" y="1569758"/>
                    <a:pt x="51374" y="1516418"/>
                    <a:pt x="74234" y="1473238"/>
                  </a:cubicBezTo>
                  <a:cubicBezTo>
                    <a:pt x="97094" y="1430058"/>
                    <a:pt x="127574" y="1399578"/>
                    <a:pt x="150434" y="1343698"/>
                  </a:cubicBezTo>
                  <a:cubicBezTo>
                    <a:pt x="173294" y="1287818"/>
                    <a:pt x="196154" y="1198918"/>
                    <a:pt x="211394" y="1137958"/>
                  </a:cubicBezTo>
                  <a:cubicBezTo>
                    <a:pt x="226634" y="1076998"/>
                    <a:pt x="225364" y="1041438"/>
                    <a:pt x="241874" y="977938"/>
                  </a:cubicBezTo>
                  <a:cubicBezTo>
                    <a:pt x="258384" y="914438"/>
                    <a:pt x="296484" y="810298"/>
                    <a:pt x="310454" y="756958"/>
                  </a:cubicBezTo>
                  <a:cubicBezTo>
                    <a:pt x="324424" y="703618"/>
                    <a:pt x="315534" y="703618"/>
                    <a:pt x="325694" y="657898"/>
                  </a:cubicBezTo>
                  <a:cubicBezTo>
                    <a:pt x="335854" y="612178"/>
                    <a:pt x="353634" y="541058"/>
                    <a:pt x="371414" y="482638"/>
                  </a:cubicBezTo>
                  <a:cubicBezTo>
                    <a:pt x="389194" y="424218"/>
                    <a:pt x="386654" y="368338"/>
                    <a:pt x="432374" y="307378"/>
                  </a:cubicBezTo>
                  <a:cubicBezTo>
                    <a:pt x="478094" y="246418"/>
                    <a:pt x="591124" y="166408"/>
                    <a:pt x="645734" y="116878"/>
                  </a:cubicBezTo>
                  <a:cubicBezTo>
                    <a:pt x="700344" y="67348"/>
                    <a:pt x="740984" y="29248"/>
                    <a:pt x="760034" y="10198"/>
                  </a:cubicBezTo>
                  <a:cubicBezTo>
                    <a:pt x="779084" y="-8852"/>
                    <a:pt x="757494" y="5118"/>
                    <a:pt x="760034" y="2578"/>
                  </a:cubicBezTo>
                </a:path>
              </a:pathLst>
            </a:custGeom>
            <a:noFill/>
            <a:ln w="28575">
              <a:solidFill>
                <a:srgbClr val="DE77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 13"/>
          <p:cNvSpPr/>
          <p:nvPr/>
        </p:nvSpPr>
        <p:spPr>
          <a:xfrm>
            <a:off x="3352800" y="5264150"/>
            <a:ext cx="2877798" cy="552450"/>
          </a:xfrm>
          <a:custGeom>
            <a:avLst/>
            <a:gdLst>
              <a:gd name="connsiteX0" fmla="*/ 0 w 2875374"/>
              <a:gd name="connsiteY0" fmla="*/ 552450 h 552450"/>
              <a:gd name="connsiteX1" fmla="*/ 323850 w 2875374"/>
              <a:gd name="connsiteY1" fmla="*/ 539750 h 552450"/>
              <a:gd name="connsiteX2" fmla="*/ 495300 w 2875374"/>
              <a:gd name="connsiteY2" fmla="*/ 539750 h 552450"/>
              <a:gd name="connsiteX3" fmla="*/ 558800 w 2875374"/>
              <a:gd name="connsiteY3" fmla="*/ 387350 h 552450"/>
              <a:gd name="connsiteX4" fmla="*/ 565150 w 2875374"/>
              <a:gd name="connsiteY4" fmla="*/ 260350 h 552450"/>
              <a:gd name="connsiteX5" fmla="*/ 615950 w 2875374"/>
              <a:gd name="connsiteY5" fmla="*/ 228600 h 552450"/>
              <a:gd name="connsiteX6" fmla="*/ 755650 w 2875374"/>
              <a:gd name="connsiteY6" fmla="*/ 234950 h 552450"/>
              <a:gd name="connsiteX7" fmla="*/ 1016000 w 2875374"/>
              <a:gd name="connsiteY7" fmla="*/ 234950 h 552450"/>
              <a:gd name="connsiteX8" fmla="*/ 1327150 w 2875374"/>
              <a:gd name="connsiteY8" fmla="*/ 234950 h 552450"/>
              <a:gd name="connsiteX9" fmla="*/ 1752600 w 2875374"/>
              <a:gd name="connsiteY9" fmla="*/ 234950 h 552450"/>
              <a:gd name="connsiteX10" fmla="*/ 2171700 w 2875374"/>
              <a:gd name="connsiteY10" fmla="*/ 222250 h 552450"/>
              <a:gd name="connsiteX11" fmla="*/ 2527300 w 2875374"/>
              <a:gd name="connsiteY11" fmla="*/ 209550 h 552450"/>
              <a:gd name="connsiteX12" fmla="*/ 2724150 w 2875374"/>
              <a:gd name="connsiteY12" fmla="*/ 209550 h 552450"/>
              <a:gd name="connsiteX13" fmla="*/ 2863850 w 2875374"/>
              <a:gd name="connsiteY13" fmla="*/ 38100 h 552450"/>
              <a:gd name="connsiteX14" fmla="*/ 2857500 w 2875374"/>
              <a:gd name="connsiteY14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75374" h="552450">
                <a:moveTo>
                  <a:pt x="0" y="552450"/>
                </a:moveTo>
                <a:lnTo>
                  <a:pt x="323850" y="539750"/>
                </a:lnTo>
                <a:cubicBezTo>
                  <a:pt x="406400" y="537633"/>
                  <a:pt x="456142" y="565150"/>
                  <a:pt x="495300" y="539750"/>
                </a:cubicBezTo>
                <a:cubicBezTo>
                  <a:pt x="534458" y="514350"/>
                  <a:pt x="547158" y="433917"/>
                  <a:pt x="558800" y="387350"/>
                </a:cubicBezTo>
                <a:cubicBezTo>
                  <a:pt x="570442" y="340783"/>
                  <a:pt x="555625" y="286808"/>
                  <a:pt x="565150" y="260350"/>
                </a:cubicBezTo>
                <a:cubicBezTo>
                  <a:pt x="574675" y="233892"/>
                  <a:pt x="584200" y="232833"/>
                  <a:pt x="615950" y="228600"/>
                </a:cubicBezTo>
                <a:cubicBezTo>
                  <a:pt x="647700" y="224367"/>
                  <a:pt x="688975" y="233892"/>
                  <a:pt x="755650" y="234950"/>
                </a:cubicBezTo>
                <a:cubicBezTo>
                  <a:pt x="822325" y="236008"/>
                  <a:pt x="1016000" y="234950"/>
                  <a:pt x="1016000" y="234950"/>
                </a:cubicBezTo>
                <a:lnTo>
                  <a:pt x="1327150" y="234950"/>
                </a:lnTo>
                <a:lnTo>
                  <a:pt x="1752600" y="234950"/>
                </a:lnTo>
                <a:cubicBezTo>
                  <a:pt x="1893358" y="232833"/>
                  <a:pt x="2171700" y="222250"/>
                  <a:pt x="2171700" y="222250"/>
                </a:cubicBezTo>
                <a:lnTo>
                  <a:pt x="2527300" y="209550"/>
                </a:lnTo>
                <a:cubicBezTo>
                  <a:pt x="2619375" y="207433"/>
                  <a:pt x="2668058" y="238125"/>
                  <a:pt x="2724150" y="209550"/>
                </a:cubicBezTo>
                <a:cubicBezTo>
                  <a:pt x="2780242" y="180975"/>
                  <a:pt x="2841625" y="73025"/>
                  <a:pt x="2863850" y="38100"/>
                </a:cubicBezTo>
                <a:cubicBezTo>
                  <a:pt x="2886075" y="3175"/>
                  <a:pt x="2871787" y="1587"/>
                  <a:pt x="2857500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06780" y="5441990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5875501" y="5051083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3359056" y="5756275"/>
            <a:ext cx="101694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59116" y="5246369"/>
            <a:ext cx="101694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CN" dirty="0" smtClean="0"/>
              <a:t>Search for “</a:t>
            </a:r>
            <a:r>
              <a:rPr lang="en-US" altLang="zh-CN" dirty="0" smtClean="0">
                <a:solidFill>
                  <a:srgbClr val="0033CC"/>
                </a:solidFill>
              </a:rPr>
              <a:t>Urban Computing</a:t>
            </a:r>
            <a:r>
              <a:rPr lang="en-US" altLang="zh-CN" dirty="0" smtClean="0"/>
              <a:t>”</a:t>
            </a:r>
          </a:p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en-US" altLang="zh-CN" sz="4000" dirty="0" smtClean="0"/>
              <a:t>Thanks!</a:t>
            </a:r>
          </a:p>
          <a:p>
            <a:pPr marL="0" indent="0" algn="ctr">
              <a:buNone/>
            </a:pPr>
            <a:endParaRPr lang="en-US" altLang="zh-CN" sz="3600" dirty="0" smtClean="0"/>
          </a:p>
          <a:p>
            <a:pPr marL="0" indent="0" algn="ctr">
              <a:buNone/>
            </a:pPr>
            <a:r>
              <a:rPr lang="en-US" altLang="zh-CN" sz="3600" dirty="0" smtClean="0"/>
              <a:t>Yu Zheng</a:t>
            </a:r>
          </a:p>
          <a:p>
            <a:pPr marL="0" indent="0" algn="ctr">
              <a:buNone/>
            </a:pPr>
            <a:r>
              <a:rPr lang="en-US" altLang="zh-CN" sz="2400" dirty="0" smtClean="0">
                <a:hlinkClick r:id="rId2"/>
              </a:rPr>
              <a:t>yuzheng@microsoft.com</a:t>
            </a:r>
            <a:endParaRPr lang="en-US" altLang="zh-CN" sz="2400" dirty="0" smtClean="0"/>
          </a:p>
          <a:p>
            <a:pPr marL="0" indent="0" algn="ctr">
              <a:buNone/>
            </a:pPr>
            <a:endParaRPr lang="en-US" altLang="zh-CN" sz="2400" dirty="0"/>
          </a:p>
          <a:p>
            <a:pPr marL="0" indent="0" algn="ctr">
              <a:buNone/>
            </a:pP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835923" y="4552890"/>
            <a:ext cx="13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hlinkClick r:id="rId3"/>
              </a:rPr>
              <a:t>Homepage</a:t>
            </a:r>
            <a:endParaRPr lang="zh-CN" alt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048000"/>
            <a:ext cx="936171" cy="14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Experiments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t="34731" r="13354" b="6812"/>
          <a:stretch/>
        </p:blipFill>
        <p:spPr bwMode="auto">
          <a:xfrm>
            <a:off x="838200" y="121920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40333" r="13893" b="6967"/>
          <a:stretch/>
        </p:blipFill>
        <p:spPr bwMode="auto">
          <a:xfrm>
            <a:off x="4876800" y="1266825"/>
            <a:ext cx="3505200" cy="2466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" t="14534" r="3301" b="14790"/>
          <a:stretch/>
        </p:blipFill>
        <p:spPr bwMode="auto">
          <a:xfrm>
            <a:off x="2286000" y="4191000"/>
            <a:ext cx="4724400" cy="2381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09800" y="3701534"/>
            <a:ext cx="113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Weekdays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48400" y="3726418"/>
            <a:ext cx="1157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Weekends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5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1500" y="5105400"/>
                <a:ext cx="8115300" cy="16764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dirty="0" smtClean="0"/>
                  <a:t>:</a:t>
                </a:r>
                <a:r>
                  <a:rPr lang="en-US" sz="1800" dirty="0"/>
                  <a:t> the matrix multiplication</a:t>
                </a:r>
                <a:r>
                  <a:rPr lang="en-US" sz="1800" dirty="0" smtClean="0"/>
                  <a:t>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×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800" dirty="0" smtClean="0"/>
                  <a:t>: the </a:t>
                </a:r>
                <a:r>
                  <a:rPr lang="en-US" sz="1800" dirty="0"/>
                  <a:t>tensor-matrix multiplication, where the subscript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/>
                  <a:t> stands for the direction, e.g.,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×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𝑖𝑗𝑘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 smtClean="0"/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sz="1800" dirty="0"/>
                  <a:t> is the tensor outer product (also called </a:t>
                </a:r>
                <a:r>
                  <a:rPr lang="en-US" sz="1800" dirty="0" err="1"/>
                  <a:t>Kronecker</a:t>
                </a:r>
                <a:r>
                  <a:rPr lang="en-US" sz="1800" dirty="0"/>
                  <a:t> product); </a:t>
                </a:r>
                <a:endParaRPr lang="en-US" sz="1800" dirty="0" smtClean="0"/>
              </a:p>
              <a:p>
                <a:r>
                  <a:rPr lang="en-US" sz="1800" dirty="0" smtClean="0"/>
                  <a:t>the </a:t>
                </a:r>
                <a:r>
                  <a:rPr lang="en-US" sz="1800" dirty="0"/>
                  <a:t>entries of the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 err="1"/>
                  <a:t>th</a:t>
                </a:r>
                <a:r>
                  <a:rPr lang="en-US" sz="1800" dirty="0"/>
                  <a:t> row of matrix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/>
                  <a:t> are represented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18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00" y="5105400"/>
                <a:ext cx="8115300" cy="1676400"/>
              </a:xfrm>
              <a:blipFill rotWithShape="0">
                <a:blip r:embed="rId2"/>
                <a:stretch>
                  <a:fillRect l="-526" t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183" r="29462" b="5687"/>
          <a:stretch/>
        </p:blipFill>
        <p:spPr>
          <a:xfrm>
            <a:off x="1962150" y="613112"/>
            <a:ext cx="5334000" cy="4416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13329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An </a:t>
            </a:r>
            <a:r>
              <a:rPr lang="en-US" sz="2000" dirty="0"/>
              <a:t>element-wise optimization algorithm 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89133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Experiments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029200" cy="4648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Datasets</a:t>
                </a:r>
              </a:p>
              <a:p>
                <a:pPr lvl="1"/>
                <a:r>
                  <a:rPr lang="en-US" i="1" dirty="0"/>
                  <a:t>Taxi </a:t>
                </a:r>
                <a:r>
                  <a:rPr lang="en-US" i="1" dirty="0" smtClean="0"/>
                  <a:t>Trajectories:</a:t>
                </a:r>
                <a:r>
                  <a:rPr lang="en-US" dirty="0" smtClean="0"/>
                  <a:t> </a:t>
                </a:r>
              </a:p>
              <a:p>
                <a:pPr lvl="2"/>
                <a:r>
                  <a:rPr lang="en-US" sz="2200" dirty="0" smtClean="0"/>
                  <a:t>Generated </a:t>
                </a:r>
                <a:r>
                  <a:rPr lang="en-US" sz="2200" dirty="0"/>
                  <a:t>by 32,670 taxicabs in Beijing </a:t>
                </a:r>
                <a:endParaRPr lang="en-US" sz="2200" dirty="0" smtClean="0"/>
              </a:p>
              <a:p>
                <a:pPr lvl="2"/>
                <a:r>
                  <a:rPr lang="en-US" sz="2200" dirty="0" smtClean="0"/>
                  <a:t>From </a:t>
                </a:r>
                <a:r>
                  <a:rPr lang="en-US" sz="2200" dirty="0"/>
                  <a:t>Sept. 1 to Oct. 31, 2013. </a:t>
                </a:r>
                <a:endParaRPr lang="en-US" sz="2200" dirty="0" smtClean="0"/>
              </a:p>
              <a:p>
                <a:pPr lvl="2"/>
                <a:r>
                  <a:rPr lang="en-US" sz="2200" dirty="0" smtClean="0"/>
                  <a:t>673+ million GPS points </a:t>
                </a:r>
              </a:p>
              <a:p>
                <a:pPr lvl="2"/>
                <a:r>
                  <a:rPr lang="en-US" sz="2200" dirty="0" smtClean="0"/>
                  <a:t>Total length: over 26 million km</a:t>
                </a:r>
                <a:r>
                  <a:rPr lang="en-US" sz="2200" dirty="0"/>
                  <a:t>. </a:t>
                </a:r>
                <a:endParaRPr lang="en-US" sz="2200" dirty="0" smtClean="0"/>
              </a:p>
              <a:p>
                <a:pPr lvl="2"/>
                <a:r>
                  <a:rPr lang="en-US" sz="2200" dirty="0" smtClean="0"/>
                  <a:t>Sampling rate: </a:t>
                </a:r>
                <a:r>
                  <a:rPr lang="en-US" sz="2200" dirty="0"/>
                  <a:t>96 seconds per point.</a:t>
                </a:r>
              </a:p>
              <a:p>
                <a:pPr lvl="1"/>
                <a:endParaRPr lang="en-US" i="1" dirty="0" smtClean="0"/>
              </a:p>
              <a:p>
                <a:pPr lvl="1"/>
                <a:r>
                  <a:rPr lang="en-US" i="1" dirty="0" smtClean="0"/>
                  <a:t>Road </a:t>
                </a:r>
                <a:r>
                  <a:rPr lang="en-US" i="1" dirty="0"/>
                  <a:t>networks</a:t>
                </a:r>
                <a:r>
                  <a:rPr lang="en-US" dirty="0"/>
                  <a:t>: </a:t>
                </a:r>
                <a:endParaRPr lang="en-US" dirty="0" smtClean="0"/>
              </a:p>
              <a:p>
                <a:pPr lvl="2"/>
                <a:r>
                  <a:rPr lang="en-US" sz="2200" dirty="0" smtClean="0"/>
                  <a:t>148,110 </a:t>
                </a:r>
                <a:r>
                  <a:rPr lang="en-US" sz="2200" dirty="0"/>
                  <a:t>nodes and 196,307 edges. </a:t>
                </a:r>
                <a:endParaRPr lang="en-US" sz="2200" dirty="0" smtClean="0"/>
              </a:p>
              <a:p>
                <a:pPr lvl="2"/>
                <a:r>
                  <a:rPr lang="en-US" sz="2200" dirty="0" smtClean="0"/>
                  <a:t>Covers </a:t>
                </a:r>
                <a:r>
                  <a:rPr lang="en-US" sz="2200" dirty="0"/>
                  <a:t>a 40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200" dirty="0"/>
                  <a:t>50km spatial </a:t>
                </a:r>
                <a:r>
                  <a:rPr lang="en-US" sz="2200" dirty="0" smtClean="0"/>
                  <a:t>range</a:t>
                </a:r>
              </a:p>
              <a:p>
                <a:pPr lvl="2"/>
                <a:r>
                  <a:rPr lang="en-US" sz="2200" dirty="0" smtClean="0"/>
                  <a:t>Total </a:t>
                </a:r>
                <a:r>
                  <a:rPr lang="en-US" sz="2200" dirty="0"/>
                  <a:t>length </a:t>
                </a:r>
                <a:r>
                  <a:rPr lang="en-US" sz="2200" dirty="0" smtClean="0"/>
                  <a:t>of </a:t>
                </a:r>
                <a:r>
                  <a:rPr lang="en-US" sz="2200" dirty="0"/>
                  <a:t>road </a:t>
                </a:r>
                <a:r>
                  <a:rPr lang="en-US" sz="2200" dirty="0" smtClean="0"/>
                  <a:t>segments: </a:t>
                </a:r>
                <a:r>
                  <a:rPr lang="en-US" sz="2200" dirty="0"/>
                  <a:t>21,985km.   </a:t>
                </a:r>
              </a:p>
              <a:p>
                <a:pPr lvl="1"/>
                <a:endParaRPr lang="en-US" i="1" dirty="0" smtClean="0"/>
              </a:p>
              <a:p>
                <a:pPr lvl="1"/>
                <a:r>
                  <a:rPr lang="en-US" i="1" dirty="0" smtClean="0"/>
                  <a:t>POIs</a:t>
                </a:r>
                <a:r>
                  <a:rPr lang="en-US" dirty="0"/>
                  <a:t>: </a:t>
                </a:r>
                <a:endParaRPr lang="en-US" dirty="0" smtClean="0"/>
              </a:p>
              <a:p>
                <a:pPr lvl="2"/>
                <a:r>
                  <a:rPr lang="en-US" sz="2200" dirty="0" smtClean="0"/>
                  <a:t>Th273,165 </a:t>
                </a:r>
                <a:r>
                  <a:rPr lang="en-US" sz="2200" dirty="0"/>
                  <a:t>POIs of </a:t>
                </a:r>
                <a:r>
                  <a:rPr lang="en-US" sz="2200" dirty="0" smtClean="0"/>
                  <a:t>Beijing</a:t>
                </a:r>
              </a:p>
              <a:p>
                <a:pPr lvl="2"/>
                <a:r>
                  <a:rPr lang="en-US" sz="2200" dirty="0" smtClean="0"/>
                  <a:t>195 </a:t>
                </a:r>
                <a:r>
                  <a:rPr lang="en-US" sz="2200" dirty="0"/>
                  <a:t>tier two categories. </a:t>
                </a:r>
                <a:endParaRPr lang="en-US" sz="2200" dirty="0" smtClean="0"/>
              </a:p>
              <a:p>
                <a:pPr lvl="2"/>
                <a:r>
                  <a:rPr lang="en-US" sz="2200" dirty="0" smtClean="0"/>
                  <a:t>Chose </a:t>
                </a:r>
                <a:r>
                  <a:rPr lang="en-US" sz="2200" dirty="0"/>
                  <a:t>the top 10 categories that occur around road </a:t>
                </a:r>
                <a:r>
                  <a:rPr lang="en-US" sz="2200" dirty="0" smtClean="0"/>
                  <a:t>segments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029200" cy="4648200"/>
              </a:xfrm>
              <a:blipFill rotWithShape="0">
                <a:blip r:embed="rId2"/>
                <a:stretch>
                  <a:fillRect l="-1333" t="-2231" b="-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8721" r="21481" b="2900"/>
          <a:stretch/>
        </p:blipFill>
        <p:spPr bwMode="auto">
          <a:xfrm>
            <a:off x="5519651" y="1447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" t="10423" r="17265" b="2209"/>
          <a:stretch/>
        </p:blipFill>
        <p:spPr bwMode="auto">
          <a:xfrm>
            <a:off x="5643793" y="3848792"/>
            <a:ext cx="2771458" cy="2323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50473" y="762000"/>
            <a:ext cx="3317327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hlinkClick r:id="rId5"/>
              </a:rPr>
              <a:t>Download data here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</a:t>
            </a:r>
            <a:r>
              <a:rPr lang="en-US" sz="2400" dirty="0" err="1" smtClean="0"/>
              <a:t>sparsity</a:t>
            </a:r>
            <a:endParaRPr lang="en-US" sz="2400" dirty="0" smtClean="0"/>
          </a:p>
          <a:p>
            <a:r>
              <a:rPr lang="en-US" sz="2400" dirty="0" smtClean="0"/>
              <a:t>Trajectory concatenation</a:t>
            </a:r>
          </a:p>
          <a:p>
            <a:pPr lvl="1"/>
            <a:r>
              <a:rPr lang="en-US" sz="2000" dirty="0" smtClean="0"/>
              <a:t>Multiple ways to combine sub-trajectories</a:t>
            </a:r>
          </a:p>
          <a:p>
            <a:pPr lvl="1"/>
            <a:r>
              <a:rPr lang="en-US" sz="2000" dirty="0" smtClean="0"/>
              <a:t>Length of a sub-trajectory and its support</a:t>
            </a:r>
          </a:p>
          <a:p>
            <a:r>
              <a:rPr lang="en-US" sz="2400" dirty="0" smtClean="0"/>
              <a:t>Scalability and efficiency</a:t>
            </a:r>
          </a:p>
          <a:p>
            <a:pPr lvl="1"/>
            <a:r>
              <a:rPr lang="en-US" sz="2000" dirty="0" smtClean="0"/>
              <a:t>A citywide estimation</a:t>
            </a:r>
          </a:p>
          <a:p>
            <a:pPr lvl="1"/>
            <a:r>
              <a:rPr lang="en-US" sz="2000" dirty="0" smtClean="0"/>
              <a:t>E.g. Beijing has over 100,000 road segments</a:t>
            </a:r>
            <a:endParaRPr lang="en-US" sz="2000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24400"/>
            <a:ext cx="4699588" cy="134691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2417239" y="4350175"/>
                <a:ext cx="19527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239" y="4350175"/>
                <a:ext cx="195277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981200" y="4387334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886200" y="5942924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477000" y="4876800"/>
            <a:ext cx="1615425" cy="1052214"/>
            <a:chOff x="6279315" y="2120477"/>
            <a:chExt cx="1615425" cy="105221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6279315" y="2120477"/>
                  <a:ext cx="13565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9315" y="2120477"/>
                  <a:ext cx="135652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/>
                <p:cNvSpPr/>
                <p:nvPr/>
              </p:nvSpPr>
              <p:spPr>
                <a:xfrm>
                  <a:off x="6279315" y="2455902"/>
                  <a:ext cx="15168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:r>
                    <a:rPr lang="en-US" dirty="0" smtClean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9315" y="2455902"/>
                  <a:ext cx="151682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629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/>
                <p:cNvSpPr/>
                <p:nvPr/>
              </p:nvSpPr>
              <p:spPr>
                <a:xfrm>
                  <a:off x="6299368" y="2803359"/>
                  <a:ext cx="15953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9368" y="2803359"/>
                  <a:ext cx="159537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0846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676400"/>
          </a:xfrm>
        </p:spPr>
        <p:txBody>
          <a:bodyPr/>
          <a:lstStyle/>
          <a:p>
            <a:r>
              <a:rPr lang="en-US" dirty="0" smtClean="0"/>
              <a:t>Framework</a:t>
            </a:r>
          </a:p>
          <a:p>
            <a:pPr lvl="1"/>
            <a:r>
              <a:rPr lang="en-US" dirty="0" smtClean="0"/>
              <a:t>Context-Aware Tensor Decomposition (CATD)</a:t>
            </a:r>
          </a:p>
          <a:p>
            <a:pPr lvl="1"/>
            <a:r>
              <a:rPr lang="en-US" dirty="0" smtClean="0"/>
              <a:t>Optimal Concatenation (OC)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276600"/>
            <a:ext cx="7239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52500" y="3276600"/>
            <a:ext cx="7239000" cy="18288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0125" y="3311233"/>
            <a:ext cx="7124700" cy="1765592"/>
          </a:xfrm>
          <a:prstGeom prst="rect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0125" y="5140033"/>
            <a:ext cx="7124700" cy="814680"/>
          </a:xfrm>
          <a:prstGeom prst="rect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1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88" y="152400"/>
            <a:ext cx="8229600" cy="114300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676" y="1219200"/>
            <a:ext cx="5486400" cy="838640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Supplementing missing values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5512" r="50000" b="28357"/>
          <a:stretch/>
        </p:blipFill>
        <p:spPr bwMode="auto">
          <a:xfrm>
            <a:off x="3183050" y="2584407"/>
            <a:ext cx="1905000" cy="137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4821350" y="2965406"/>
            <a:ext cx="1257300" cy="762001"/>
            <a:chOff x="4686300" y="2139308"/>
            <a:chExt cx="1257300" cy="76200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686300" y="2444109"/>
              <a:ext cx="381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5181600" y="2139308"/>
              <a:ext cx="762000" cy="762001"/>
              <a:chOff x="4724400" y="914399"/>
              <a:chExt cx="762000" cy="762001"/>
            </a:xfrm>
          </p:grpSpPr>
          <p:sp>
            <p:nvSpPr>
              <p:cNvPr id="11" name="Flowchart: Magnetic Disk 10"/>
              <p:cNvSpPr/>
              <p:nvPr/>
            </p:nvSpPr>
            <p:spPr>
              <a:xfrm>
                <a:off x="4724400" y="914399"/>
                <a:ext cx="609600" cy="533400"/>
              </a:xfrm>
              <a:prstGeom prst="flowChartMagneticDisk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Magnetic Disk 11"/>
              <p:cNvSpPr/>
              <p:nvPr/>
            </p:nvSpPr>
            <p:spPr>
              <a:xfrm>
                <a:off x="4876800" y="1143000"/>
                <a:ext cx="609600" cy="533400"/>
              </a:xfrm>
              <a:prstGeom prst="flowChartMagneticDisk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2618276" y="3832920"/>
            <a:ext cx="2215774" cy="2456084"/>
            <a:chOff x="2698453" y="3680520"/>
            <a:chExt cx="2215774" cy="24560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8453" y="3985320"/>
              <a:ext cx="2215774" cy="2151284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4177627" y="3680520"/>
              <a:ext cx="0" cy="44130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711203" y="3817024"/>
            <a:ext cx="1990420" cy="2507576"/>
            <a:chOff x="4711203" y="3664624"/>
            <a:chExt cx="1990420" cy="250757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177" y="5739645"/>
              <a:ext cx="1506473" cy="432555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4711203" y="3664624"/>
              <a:ext cx="1990420" cy="2093334"/>
              <a:chOff x="4791380" y="3664624"/>
              <a:chExt cx="1990420" cy="209333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1380" y="4003633"/>
                <a:ext cx="1990420" cy="1754325"/>
              </a:xfrm>
              <a:prstGeom prst="rect">
                <a:avLst/>
              </a:prstGeom>
            </p:spPr>
          </p:pic>
          <p:cxnSp>
            <p:nvCxnSpPr>
              <p:cNvPr id="16" name="Straight Arrow Connector 15"/>
              <p:cNvCxnSpPr/>
              <p:nvPr/>
            </p:nvCxnSpPr>
            <p:spPr>
              <a:xfrm>
                <a:off x="5854027" y="3664624"/>
                <a:ext cx="0" cy="44130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0623" y="2743200"/>
            <a:ext cx="2595145" cy="13716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7044448" y="4113876"/>
            <a:ext cx="1635063" cy="1778169"/>
            <a:chOff x="7044448" y="3961476"/>
            <a:chExt cx="1635063" cy="177816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/>
            <a:srcRect t="21547"/>
            <a:stretch/>
          </p:blipFill>
          <p:spPr>
            <a:xfrm>
              <a:off x="7044448" y="4343400"/>
              <a:ext cx="1635063" cy="1396245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7997023" y="3961476"/>
              <a:ext cx="0" cy="5343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92309" y="2514599"/>
            <a:ext cx="2414445" cy="1641433"/>
            <a:chOff x="633555" y="1717075"/>
            <a:chExt cx="2414445" cy="164143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/>
            <a:srcRect t="2515" r="45783" b="15248"/>
            <a:stretch/>
          </p:blipFill>
          <p:spPr>
            <a:xfrm>
              <a:off x="633555" y="1717075"/>
              <a:ext cx="1881045" cy="1641433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2625539" y="2520309"/>
              <a:ext cx="42246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Elbow Connector 26"/>
          <p:cNvCxnSpPr>
            <a:stCxn id="11" idx="1"/>
            <a:endCxn id="25" idx="0"/>
          </p:cNvCxnSpPr>
          <p:nvPr/>
        </p:nvCxnSpPr>
        <p:spPr>
          <a:xfrm rot="16200000" flipV="1">
            <a:off x="3301738" y="645694"/>
            <a:ext cx="450807" cy="4188618"/>
          </a:xfrm>
          <a:prstGeom prst="bentConnector3">
            <a:avLst>
              <a:gd name="adj1" fmla="val 15070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368442" y="4113876"/>
            <a:ext cx="1904748" cy="2027143"/>
            <a:chOff x="368442" y="3961476"/>
            <a:chExt cx="1904748" cy="202714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8442" y="4267200"/>
              <a:ext cx="1904748" cy="1721419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/>
            <p:nvPr/>
          </p:nvCxnSpPr>
          <p:spPr>
            <a:xfrm>
              <a:off x="1432832" y="3961476"/>
              <a:ext cx="0" cy="44130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1219200" y="4800600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523999"/>
          </a:xfrm>
        </p:spPr>
        <p:txBody>
          <a:bodyPr/>
          <a:lstStyle/>
          <a:p>
            <a:r>
              <a:rPr lang="en-US" altLang="zh-CN" dirty="0"/>
              <a:t>Supplementing missing </a:t>
            </a:r>
            <a:r>
              <a:rPr lang="en-US" altLang="zh-CN" dirty="0" smtClean="0"/>
              <a:t>values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" b="3084"/>
          <a:stretch/>
        </p:blipFill>
        <p:spPr bwMode="auto">
          <a:xfrm>
            <a:off x="1371600" y="2362200"/>
            <a:ext cx="6400800" cy="2651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2900" y="5257800"/>
                <a:ext cx="8458200" cy="1140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𝑇𝐺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5257800"/>
                <a:ext cx="8458200" cy="11406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7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Framework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819400"/>
            <a:ext cx="7239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52500" y="4648200"/>
            <a:ext cx="7239000" cy="9144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83"/>
            <a:ext cx="8229600" cy="941533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14500" y="2920949"/>
                <a:ext cx="5562600" cy="511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𝐿𝑆𝐸</m:t>
                        </m:r>
                      </m:e>
                      <m:sub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≜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𝑷</m:t>
                                </m:r>
                              </m:sub>
                            </m:s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MS Mincho" panose="02020609040205080304" pitchFamily="49" charset="-128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…−</m:t>
                            </m:r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2920949"/>
                <a:ext cx="5562600" cy="5116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39900" y="3573058"/>
                <a:ext cx="4572000" cy="7364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argmin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,⋯,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𝐿𝑆𝐸</m:t>
                        </m:r>
                      </m:e>
                      <m:sub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𝑷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,⋯,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subject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to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||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||⋯||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900" y="3573058"/>
                <a:ext cx="4572000" cy="736484"/>
              </a:xfrm>
              <a:prstGeom prst="rect">
                <a:avLst/>
              </a:prstGeom>
              <a:blipFill rotWithShape="0">
                <a:blip r:embed="rId3"/>
                <a:stretch>
                  <a:fillRect t="-4132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26738" y="2453403"/>
                <a:ext cx="4532266" cy="428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estimated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travel </a:t>
                </a:r>
                <a:r>
                  <a:rPr lang="en-US" sz="2000" dirty="0" smtClean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time: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738" y="2453403"/>
                <a:ext cx="4532266" cy="428707"/>
              </a:xfrm>
              <a:prstGeom prst="rect">
                <a:avLst/>
              </a:prstGeom>
              <a:blipFill rotWithShape="0">
                <a:blip r:embed="rId5"/>
                <a:stretch>
                  <a:fillRect l="-1480" t="-7042" r="-808"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71180" y="2444460"/>
                <a:ext cx="22888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true travel </a:t>
                </a:r>
                <a:r>
                  <a:rPr lang="en-US" sz="2000" dirty="0" smtClean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80" y="2444460"/>
                <a:ext cx="2288832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2660" t="-10606" r="-159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71180" y="1981200"/>
                <a:ext cx="47666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decomposed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||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||⋯||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80" y="1981200"/>
                <a:ext cx="4766690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1279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88108"/>
            <a:ext cx="8229600" cy="5009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Optimal Concatenation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13670" y="5257800"/>
            <a:ext cx="31242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7682" y="4853008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566541" y="4840461"/>
            <a:ext cx="336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2613670" y="5203107"/>
            <a:ext cx="101694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684170" y="5197731"/>
            <a:ext cx="101694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375670" y="5220453"/>
            <a:ext cx="76200" cy="6567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98805" y="5214221"/>
            <a:ext cx="76200" cy="6567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91074" y="5218983"/>
            <a:ext cx="76200" cy="6567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25222" y="5293275"/>
                <a:ext cx="457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222" y="5293275"/>
                <a:ext cx="45743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717863" y="5294161"/>
                <a:ext cx="4627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863" y="5294161"/>
                <a:ext cx="46275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223803" y="5300828"/>
                <a:ext cx="4725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803" y="5300828"/>
                <a:ext cx="47250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861298" y="4786702"/>
                <a:ext cx="514372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298" y="4786702"/>
                <a:ext cx="514372" cy="393121"/>
              </a:xfrm>
              <a:prstGeom prst="rect">
                <a:avLst/>
              </a:prstGeom>
              <a:blipFill rotWithShape="0">
                <a:blip r:embed="rId11"/>
                <a:stretch>
                  <a:fillRect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714875" y="4803071"/>
                <a:ext cx="514372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875" y="4803071"/>
                <a:ext cx="514372" cy="393121"/>
              </a:xfrm>
              <a:prstGeom prst="rect">
                <a:avLst/>
              </a:prstGeom>
              <a:blipFill rotWithShape="0">
                <a:blip r:embed="rId12"/>
                <a:stretch>
                  <a:fillRect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168256" y="4795223"/>
                <a:ext cx="540853" cy="395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256" y="4795223"/>
                <a:ext cx="540853" cy="395429"/>
              </a:xfrm>
              <a:prstGeom prst="rect">
                <a:avLst/>
              </a:prstGeom>
              <a:blipFill rotWithShape="0">
                <a:blip r:embed="rId13"/>
                <a:stretch>
                  <a:fillRect r="-7865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5"/>
          <p:cNvSpPr/>
          <p:nvPr/>
        </p:nvSpPr>
        <p:spPr>
          <a:xfrm rot="5400000">
            <a:off x="4061470" y="4372387"/>
            <a:ext cx="228600" cy="3124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940805" y="5984782"/>
                <a:ext cx="4891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805" y="5984782"/>
                <a:ext cx="489173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3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09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Optimal Concatenation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66800" y="3505200"/>
                <a:ext cx="4014625" cy="460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are independent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505200"/>
                <a:ext cx="4014625" cy="460895"/>
              </a:xfrm>
              <a:prstGeom prst="rect">
                <a:avLst/>
              </a:prstGeom>
              <a:blipFill rotWithShape="0">
                <a:blip r:embed="rId2"/>
                <a:stretch>
                  <a:fillRect l="-1517" t="-6579" r="-910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50112" y="3988930"/>
                <a:ext cx="6679488" cy="46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=0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12" y="3988930"/>
                <a:ext cx="6679488" cy="460832"/>
              </a:xfrm>
              <a:prstGeom prst="rect">
                <a:avLst/>
              </a:prstGeom>
              <a:blipFill rotWithShape="0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88123" y="4572000"/>
                <a:ext cx="3679277" cy="417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𝐿𝑆𝐸</m:t>
                        </m:r>
                      </m:e>
                      <m:sub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123" y="4572000"/>
                <a:ext cx="3679277" cy="417743"/>
              </a:xfrm>
              <a:prstGeom prst="rect">
                <a:avLst/>
              </a:prstGeom>
              <a:blipFill rotWithShape="0">
                <a:blip r:embed="rId4"/>
                <a:stretch>
                  <a:fillRect t="-100000" b="-15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600200" y="1524000"/>
                <a:ext cx="6400800" cy="2014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𝐿𝑆𝐸</m:t>
                          </m:r>
                        </m:e>
                        <m:sub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𝑷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𝑷</m:t>
                                  </m:r>
                                </m:sub>
                              </m:s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MS Mincho" panose="02020609040205080304" pitchFamily="49" charset="-128"/>
                                </a:rPr>
                                <m:t>−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…−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algn="just">
                  <a:spcAft>
                    <a:spcPts val="4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𝐸</m:t>
                        </m:r>
                        <m:d>
                          <m:d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𝜇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𝜇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+…</m:t>
                            </m:r>
                            <m:sSub>
                              <m:sSub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𝜇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MS Mincho" panose="02020609040205080304" pitchFamily="49" charset="-128"/>
                              </a:rPr>
                              <m:t>−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…−</m:t>
                            </m:r>
                            <m:sSub>
                              <m:sSub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 algn="just"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𝐸</m:t>
                    </m:r>
                    <m:d>
                      <m:d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𝑖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𝑘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</a:rPr>
                                              <m:t>𝑡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𝑖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𝑘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naryPr>
                              <m:sub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𝑗</m:t>
                                </m:r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𝑘</m:t>
                                </m:r>
                              </m:sup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𝜇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  <m:t>𝑡</m:t>
                                        </m:r>
                                      </m:e>
                                    </m:acc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)(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𝜇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  <m:t>𝑡</m:t>
                                        </m:r>
                                      </m:e>
                                    </m:acc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e>
                    </m:d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  <m:e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6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)(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6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524000"/>
                <a:ext cx="6400800" cy="20144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26312" y="5105400"/>
                <a:ext cx="5993688" cy="1326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𝐸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=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𝐸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𝑛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𝑗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𝑛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)</m:t>
                          </m:r>
                        </m:e>
                        <m:sup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2</m:t>
                          </m:r>
                        </m:sup>
                      </m:sSup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𝐸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naryPr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𝑗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sup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𝑡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,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i="1" dirty="0" smtClean="0">
                  <a:effectLst/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algn="just"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p>
                        </m:sSubSup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naryPr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𝑗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sup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𝐸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)</m:t>
                            </m:r>
                          </m:e>
                          <m:sup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1600" dirty="0" smtClean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D47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b="1" i="1">
                            <a:solidFill>
                              <a:srgbClr val="0D47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0D47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0D47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0D47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0D47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0D47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0D47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sz="1600" b="1" i="1">
                        <a:solidFill>
                          <a:srgbClr val="0D47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𝑽𝒂𝒓</m:t>
                    </m:r>
                    <m:r>
                      <a:rPr lang="en-US" sz="1600" b="1" i="1">
                        <a:solidFill>
                          <a:srgbClr val="0D47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0D47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D47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0D47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0D47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rgbClr val="0D47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1600" b="1" i="1">
                            <a:solidFill>
                              <a:srgbClr val="0D47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600" b="1" i="1">
                            <a:solidFill>
                              <a:srgbClr val="0D47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lang="en-US" sz="1600" b="1" i="1">
                        <a:solidFill>
                          <a:srgbClr val="0D47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312" y="5105400"/>
                <a:ext cx="5993688" cy="1326966"/>
              </a:xfrm>
              <a:prstGeom prst="rect">
                <a:avLst/>
              </a:prstGeom>
              <a:blipFill rotWithShape="0">
                <a:blip r:embed="rId6"/>
                <a:stretch>
                  <a:fillRect b="-3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3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54933</TotalTime>
  <Words>813</Words>
  <Application>Microsoft Office PowerPoint</Application>
  <PresentationFormat>On-screen Show (4:3)</PresentationFormat>
  <Paragraphs>293</Paragraphs>
  <Slides>23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MS Mincho</vt:lpstr>
      <vt:lpstr>宋体</vt:lpstr>
      <vt:lpstr>宋体</vt:lpstr>
      <vt:lpstr>Arial</vt:lpstr>
      <vt:lpstr>Calibri</vt:lpstr>
      <vt:lpstr>Cambria Math</vt:lpstr>
      <vt:lpstr>Times New Roman</vt:lpstr>
      <vt:lpstr>Office Theme</vt:lpstr>
      <vt:lpstr>Travel Time Estimation of a Path using Sparse Trajectories</vt:lpstr>
      <vt:lpstr>Goal</vt:lpstr>
      <vt:lpstr>Challenges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Experiments</vt:lpstr>
      <vt:lpstr>Experiments</vt:lpstr>
      <vt:lpstr>Experiments</vt:lpstr>
      <vt:lpstr>Experiments</vt:lpstr>
      <vt:lpstr>Experiments</vt:lpstr>
      <vt:lpstr>Conclusion</vt:lpstr>
      <vt:lpstr>PowerPoint Presentation</vt:lpstr>
      <vt:lpstr>Experiments</vt:lpstr>
      <vt:lpstr>PowerPoint Presentation</vt:lpstr>
      <vt:lpstr>Experiments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 Zheng</dc:creator>
  <cp:lastModifiedBy>Yu Zheng</cp:lastModifiedBy>
  <cp:revision>2787</cp:revision>
  <dcterms:created xsi:type="dcterms:W3CDTF">2006-08-16T00:00:00Z</dcterms:created>
  <dcterms:modified xsi:type="dcterms:W3CDTF">2014-08-25T08:38:16Z</dcterms:modified>
</cp:coreProperties>
</file>