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67" r:id="rId3"/>
    <p:sldId id="368" r:id="rId4"/>
    <p:sldId id="369" r:id="rId5"/>
    <p:sldId id="370" r:id="rId6"/>
    <p:sldId id="371" r:id="rId7"/>
    <p:sldId id="372" r:id="rId8"/>
    <p:sldId id="373" r:id="rId9"/>
    <p:sldId id="383" r:id="rId10"/>
    <p:sldId id="374" r:id="rId11"/>
    <p:sldId id="375" r:id="rId12"/>
    <p:sldId id="378" r:id="rId13"/>
    <p:sldId id="379" r:id="rId14"/>
    <p:sldId id="380" r:id="rId15"/>
    <p:sldId id="382" r:id="rId16"/>
    <p:sldId id="3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3EC"/>
    <a:srgbClr val="251BA5"/>
    <a:srgbClr val="FFD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52" autoAdjust="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3AA79-559E-4524-BFCD-5A8539FE9E94}" type="datetimeFigureOut">
              <a:rPr lang="zh-CN" altLang="en-US" smtClean="0"/>
              <a:t>2014/5/15</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3F7C-AAA6-4EDE-9C0C-60CF3AF048E8}" type="slidenum">
              <a:rPr lang="zh-CN" altLang="en-US" smtClean="0"/>
              <a:t>‹#›</a:t>
            </a:fld>
            <a:endParaRPr lang="zh-CN" altLang="en-US"/>
          </a:p>
        </p:txBody>
      </p:sp>
    </p:spTree>
    <p:extLst>
      <p:ext uri="{BB962C8B-B14F-4D97-AF65-F5344CB8AC3E}">
        <p14:creationId xmlns:p14="http://schemas.microsoft.com/office/powerpoint/2010/main" val="1701116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S11:Dongchengdongsi </a:t>
            </a:r>
          </a:p>
          <a:p>
            <a:r>
              <a:rPr lang="en-US" altLang="zh-CN" dirty="0" smtClean="0"/>
              <a:t>S12: </a:t>
            </a:r>
            <a:r>
              <a:rPr lang="en-US" altLang="zh-CN" dirty="0" err="1" smtClean="0"/>
              <a:t>Nongzhanguan</a:t>
            </a:r>
            <a:endParaRPr lang="en-US" altLang="zh-CN" dirty="0" smtClean="0"/>
          </a:p>
          <a:p>
            <a:r>
              <a:rPr lang="en-US" altLang="zh-CN" dirty="0" smtClean="0"/>
              <a:t>Statistics.</a:t>
            </a:r>
            <a:r>
              <a:rPr lang="en-US" altLang="zh-CN" baseline="0" dirty="0" smtClean="0"/>
              <a:t> Two stations are supposed to be similar. However, according the data of the past 1 year, over 35% time, the deviation of pm2.5 between the two stations are larger than 100. which is about a 2 level distance. That is, when one station is moderate, the other one could be unhealthy. </a:t>
            </a:r>
          </a:p>
          <a:p>
            <a:endParaRPr lang="en-US" altLang="zh-CN" baseline="0" dirty="0" smtClean="0"/>
          </a:p>
          <a:p>
            <a:r>
              <a:rPr lang="en-US" altLang="zh-CN" baseline="0" dirty="0" smtClean="0"/>
              <a:t>It is not surprising…. So, we cannot do a simple interpolation. </a:t>
            </a:r>
            <a:endParaRPr lang="zh-CN" altLang="en-US" dirty="0"/>
          </a:p>
        </p:txBody>
      </p:sp>
      <p:sp>
        <p:nvSpPr>
          <p:cNvPr id="4" name="Slide Number Placeholder 3"/>
          <p:cNvSpPr>
            <a:spLocks noGrp="1"/>
          </p:cNvSpPr>
          <p:nvPr>
            <p:ph type="sldNum" sz="quarter" idx="10"/>
          </p:nvPr>
        </p:nvSpPr>
        <p:spPr/>
        <p:txBody>
          <a:bodyPr/>
          <a:lstStyle/>
          <a:p>
            <a:fld id="{FFB080AD-B33F-4254-9C37-8250C2DB56F8}" type="slidenum">
              <a:rPr lang="zh-CN" altLang="en-US" smtClean="0"/>
              <a:t>4</a:t>
            </a:fld>
            <a:endParaRPr lang="zh-CN" altLang="en-US"/>
          </a:p>
        </p:txBody>
      </p:sp>
    </p:spTree>
    <p:extLst>
      <p:ext uri="{BB962C8B-B14F-4D97-AF65-F5344CB8AC3E}">
        <p14:creationId xmlns:p14="http://schemas.microsoft.com/office/powerpoint/2010/main" val="84856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Finer granularity inference</a:t>
            </a:r>
            <a:endParaRPr lang="zh-CN" altLang="en-US" dirty="0"/>
          </a:p>
        </p:txBody>
      </p:sp>
      <p:sp>
        <p:nvSpPr>
          <p:cNvPr id="4" name="Slide Number Placeholder 3"/>
          <p:cNvSpPr>
            <a:spLocks noGrp="1"/>
          </p:cNvSpPr>
          <p:nvPr>
            <p:ph type="sldNum" sz="quarter" idx="10"/>
          </p:nvPr>
        </p:nvSpPr>
        <p:spPr/>
        <p:txBody>
          <a:bodyPr/>
          <a:lstStyle/>
          <a:p>
            <a:fld id="{E3F33F7C-AAA6-4EDE-9C0C-60CF3AF048E8}" type="slidenum">
              <a:rPr lang="zh-CN" altLang="en-US" smtClean="0"/>
              <a:t>6</a:t>
            </a:fld>
            <a:endParaRPr lang="zh-CN" altLang="en-US"/>
          </a:p>
        </p:txBody>
      </p:sp>
    </p:spTree>
    <p:extLst>
      <p:ext uri="{BB962C8B-B14F-4D97-AF65-F5344CB8AC3E}">
        <p14:creationId xmlns:p14="http://schemas.microsoft.com/office/powerpoint/2010/main" val="221698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FFB080AD-B33F-4254-9C37-8250C2DB56F8}" type="slidenum">
              <a:rPr lang="zh-CN" altLang="en-US" smtClean="0"/>
              <a:t>8</a:t>
            </a:fld>
            <a:endParaRPr lang="zh-CN" altLang="en-US"/>
          </a:p>
        </p:txBody>
      </p:sp>
    </p:spTree>
    <p:extLst>
      <p:ext uri="{BB962C8B-B14F-4D97-AF65-F5344CB8AC3E}">
        <p14:creationId xmlns:p14="http://schemas.microsoft.com/office/powerpoint/2010/main" val="2073651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system uses</a:t>
            </a:r>
            <a:r>
              <a:rPr lang="en-US" baseline="0" dirty="0" smtClean="0"/>
              <a:t> a framework that combines cloud with clients. The cloud continuously collects real-time data, processes the data and provides online services. Users can access the air quality information through either a windows phone app or a website. The mobile client allows users to query the air quality of any location at anytime and anywhere. You can download the app by scanning the 2d bar code. The website provides a broader view and more comprehensive information of air quality throughout a city.    </a:t>
            </a:r>
            <a:endParaRPr lang="en-US" dirty="0"/>
          </a:p>
        </p:txBody>
      </p:sp>
      <p:sp>
        <p:nvSpPr>
          <p:cNvPr id="4" name="Slide Number Placeholder 3"/>
          <p:cNvSpPr>
            <a:spLocks noGrp="1"/>
          </p:cNvSpPr>
          <p:nvPr>
            <p:ph type="sldNum" sz="quarter" idx="10"/>
          </p:nvPr>
        </p:nvSpPr>
        <p:spPr/>
        <p:txBody>
          <a:bodyPr/>
          <a:lstStyle/>
          <a:p>
            <a:fld id="{E3F33F7C-AAA6-4EDE-9C0C-60CF3AF048E8}" type="slidenum">
              <a:rPr lang="zh-CN" altLang="en-US" smtClean="0"/>
              <a:t>9</a:t>
            </a:fld>
            <a:endParaRPr lang="zh-CN" altLang="en-US"/>
          </a:p>
        </p:txBody>
      </p:sp>
    </p:spTree>
    <p:extLst>
      <p:ext uri="{BB962C8B-B14F-4D97-AF65-F5344CB8AC3E}">
        <p14:creationId xmlns:p14="http://schemas.microsoft.com/office/powerpoint/2010/main" val="19036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33F7C-AAA6-4EDE-9C0C-60CF3AF048E8}" type="slidenum">
              <a:rPr lang="zh-CN" altLang="en-US" smtClean="0"/>
              <a:t>15</a:t>
            </a:fld>
            <a:endParaRPr lang="zh-CN" altLang="en-US"/>
          </a:p>
        </p:txBody>
      </p:sp>
    </p:spTree>
    <p:extLst>
      <p:ext uri="{BB962C8B-B14F-4D97-AF65-F5344CB8AC3E}">
        <p14:creationId xmlns:p14="http://schemas.microsoft.com/office/powerpoint/2010/main" val="3431647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1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urbanair.msra.cn/" TargetMode="External"/><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hyperlink" Target="http://research.microsoft.com/en-us/people/yuzheng/" TargetMode="External"/><Relationship Id="rId2" Type="http://schemas.openxmlformats.org/officeDocument/2006/relationships/hyperlink" Target="mailto:yuzheng@microsoft.com" TargetMode="Externa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upload.wikimedia.org/wikipedia/commons/a/a1/Edinburgh_air_quality_measurement_station_dsc06786.jpg"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wmf"/><Relationship Id="rId13" Type="http://schemas.microsoft.com/office/2007/relationships/hdphoto" Target="../media/hdphoto1.wdp"/><Relationship Id="rId18"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18.wmf"/><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7.wmf"/><Relationship Id="rId11" Type="http://schemas.openxmlformats.org/officeDocument/2006/relationships/image" Target="../media/image22.jpeg"/><Relationship Id="rId5" Type="http://schemas.openxmlformats.org/officeDocument/2006/relationships/image" Target="../media/image16.emf"/><Relationship Id="rId15" Type="http://schemas.openxmlformats.org/officeDocument/2006/relationships/image" Target="../media/image25.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uairquality.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30.emf"/><Relationship Id="rId7"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29.png"/><Relationship Id="rId4" Type="http://schemas.openxmlformats.org/officeDocument/2006/relationships/image" Target="../media/image31.emf"/><Relationship Id="rId9" Type="http://schemas.openxmlformats.org/officeDocument/2006/relationships/image" Target="../media/image35.wmf"/></Relationships>
</file>

<file path=ppt/slides/_rels/slide9.xml.rels><?xml version="1.0" encoding="UTF-8" standalone="yes"?>
<Relationships xmlns="http://schemas.openxmlformats.org/package/2006/relationships"><Relationship Id="rId3" Type="http://schemas.openxmlformats.org/officeDocument/2006/relationships/hyperlink" Target="http://urbanair.msra.cn/" TargetMode="External"/><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rmAutofit/>
          </a:bodyPr>
          <a:lstStyle/>
          <a:p>
            <a:r>
              <a:rPr lang="en-US" b="1" dirty="0" smtClean="0"/>
              <a:t>When Urban Air Quality Meets Big Data</a:t>
            </a:r>
            <a:endParaRPr lang="en-US" b="1" dirty="0"/>
          </a:p>
        </p:txBody>
      </p:sp>
      <p:sp>
        <p:nvSpPr>
          <p:cNvPr id="3" name="Subtitle 2"/>
          <p:cNvSpPr>
            <a:spLocks noGrp="1"/>
          </p:cNvSpPr>
          <p:nvPr>
            <p:ph type="subTitle" idx="1"/>
          </p:nvPr>
        </p:nvSpPr>
        <p:spPr>
          <a:xfrm>
            <a:off x="1371600" y="3352800"/>
            <a:ext cx="6400800" cy="1752600"/>
          </a:xfrm>
        </p:spPr>
        <p:txBody>
          <a:bodyPr>
            <a:normAutofit/>
          </a:bodyPr>
          <a:lstStyle/>
          <a:p>
            <a:r>
              <a:rPr lang="en-US" sz="2800" b="1" dirty="0" smtClean="0">
                <a:solidFill>
                  <a:schemeClr val="tx1"/>
                </a:solidFill>
              </a:rPr>
              <a:t>Yu Zheng</a:t>
            </a:r>
            <a:endParaRPr lang="en-US" sz="2400" b="1" dirty="0">
              <a:solidFill>
                <a:schemeClr val="tx1">
                  <a:lumMod val="50000"/>
                  <a:lumOff val="50000"/>
                </a:schemeClr>
              </a:solidFill>
            </a:endParaRPr>
          </a:p>
          <a:p>
            <a:r>
              <a:rPr lang="en-US" sz="2400" b="1" dirty="0">
                <a:solidFill>
                  <a:schemeClr val="tx1">
                    <a:lumMod val="50000"/>
                    <a:lumOff val="50000"/>
                  </a:schemeClr>
                </a:solidFill>
              </a:rPr>
              <a:t>Lead Researcher, Microsoft </a:t>
            </a:r>
            <a:r>
              <a:rPr lang="en-US" sz="2400" b="1" dirty="0" smtClean="0">
                <a:solidFill>
                  <a:schemeClr val="tx1">
                    <a:lumMod val="50000"/>
                    <a:lumOff val="50000"/>
                  </a:schemeClr>
                </a:solidFill>
              </a:rPr>
              <a:t>Research</a:t>
            </a:r>
            <a:endParaRPr lang="en-US" sz="2400" b="1" dirty="0">
              <a:solidFill>
                <a:schemeClr val="tx1">
                  <a:lumMod val="50000"/>
                  <a:lumOff val="50000"/>
                </a:schemeClr>
              </a:solidFill>
            </a:endParaRPr>
          </a:p>
        </p:txBody>
      </p:sp>
      <p:pic>
        <p:nvPicPr>
          <p:cNvPr id="4" name="Picture 2" descr="C:\Users\yuzheng\Desktop\icon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486400"/>
            <a:ext cx="5105400" cy="6084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449513"/>
            <a:ext cx="762000" cy="1143000"/>
          </a:xfrm>
          <a:prstGeom prst="rect">
            <a:avLst/>
          </a:prstGeom>
        </p:spPr>
      </p:pic>
    </p:spTree>
    <p:extLst>
      <p:ext uri="{BB962C8B-B14F-4D97-AF65-F5344CB8AC3E}">
        <p14:creationId xmlns:p14="http://schemas.microsoft.com/office/powerpoint/2010/main" val="1701248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Difficulties</a:t>
            </a:r>
            <a:endParaRPr lang="zh-CN" altLang="en-US" dirty="0"/>
          </a:p>
        </p:txBody>
      </p:sp>
      <p:sp>
        <p:nvSpPr>
          <p:cNvPr id="3" name="Content Placeholder 2"/>
          <p:cNvSpPr>
            <a:spLocks noGrp="1"/>
          </p:cNvSpPr>
          <p:nvPr>
            <p:ph idx="1"/>
          </p:nvPr>
        </p:nvSpPr>
        <p:spPr/>
        <p:txBody>
          <a:bodyPr>
            <a:noAutofit/>
          </a:bodyPr>
          <a:lstStyle/>
          <a:p>
            <a:r>
              <a:rPr lang="en-US" altLang="zh-CN" sz="2400" dirty="0" smtClean="0"/>
              <a:t>Incorporate multiple heterogeneous data sources into a learning model</a:t>
            </a:r>
          </a:p>
          <a:p>
            <a:pPr lvl="1"/>
            <a:r>
              <a:rPr lang="en-US" altLang="zh-CN" sz="1800" dirty="0" smtClean="0"/>
              <a:t>Spatially-related data: POIs, road networks</a:t>
            </a:r>
          </a:p>
          <a:p>
            <a:pPr lvl="1"/>
            <a:r>
              <a:rPr lang="en-US" altLang="zh-CN" sz="1800" dirty="0" smtClean="0"/>
              <a:t>Temporally-related data: traffic, meteorology, human mobility </a:t>
            </a:r>
          </a:p>
          <a:p>
            <a:pPr lvl="1"/>
            <a:endParaRPr lang="en-US" altLang="zh-CN" sz="1800" dirty="0" smtClean="0"/>
          </a:p>
          <a:p>
            <a:r>
              <a:rPr lang="en-US" altLang="zh-CN" sz="2400" dirty="0" smtClean="0"/>
              <a:t>Data sparseness (little training data)</a:t>
            </a:r>
          </a:p>
          <a:p>
            <a:pPr lvl="1"/>
            <a:r>
              <a:rPr lang="en-US" altLang="zh-CN" sz="1800" dirty="0" smtClean="0"/>
              <a:t>Limited number of stations</a:t>
            </a:r>
          </a:p>
          <a:p>
            <a:pPr lvl="1"/>
            <a:r>
              <a:rPr lang="en-US" altLang="zh-CN" sz="1800" dirty="0" smtClean="0"/>
              <a:t>Many places to infer</a:t>
            </a:r>
          </a:p>
          <a:p>
            <a:endParaRPr lang="en-US" altLang="zh-CN" sz="2200" dirty="0"/>
          </a:p>
          <a:p>
            <a:r>
              <a:rPr lang="en-US" altLang="zh-CN" sz="2200" dirty="0" smtClean="0"/>
              <a:t>Efficiency request </a:t>
            </a:r>
          </a:p>
          <a:p>
            <a:pPr lvl="1"/>
            <a:r>
              <a:rPr lang="en-US" altLang="zh-CN" sz="1800" dirty="0" smtClean="0"/>
              <a:t>Massive data</a:t>
            </a:r>
          </a:p>
          <a:p>
            <a:pPr lvl="1"/>
            <a:r>
              <a:rPr lang="en-US" altLang="zh-CN" sz="1800" smtClean="0"/>
              <a:t>Answer instant queries</a:t>
            </a:r>
            <a:endParaRPr lang="zh-CN" altLang="en-US" sz="1800" dirty="0"/>
          </a:p>
        </p:txBody>
      </p:sp>
    </p:spTree>
    <p:extLst>
      <p:ext uri="{BB962C8B-B14F-4D97-AF65-F5344CB8AC3E}">
        <p14:creationId xmlns:p14="http://schemas.microsoft.com/office/powerpoint/2010/main" val="714183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Methodology Overview</a:t>
            </a:r>
            <a:endParaRPr lang="zh-CN" altLang="en-US" dirty="0"/>
          </a:p>
        </p:txBody>
      </p:sp>
      <p:sp>
        <p:nvSpPr>
          <p:cNvPr id="3" name="Content Placeholder 2"/>
          <p:cNvSpPr>
            <a:spLocks noGrp="1"/>
          </p:cNvSpPr>
          <p:nvPr>
            <p:ph idx="1"/>
          </p:nvPr>
        </p:nvSpPr>
        <p:spPr>
          <a:xfrm>
            <a:off x="457200" y="1600200"/>
            <a:ext cx="8077200" cy="4525963"/>
          </a:xfrm>
        </p:spPr>
        <p:txBody>
          <a:bodyPr>
            <a:normAutofit/>
          </a:bodyPr>
          <a:lstStyle/>
          <a:p>
            <a:r>
              <a:rPr lang="en-US" altLang="zh-CN" sz="2400" dirty="0"/>
              <a:t>Partition a city into disjoint grids</a:t>
            </a:r>
          </a:p>
          <a:p>
            <a:r>
              <a:rPr lang="en-US" altLang="zh-CN" sz="2400" dirty="0"/>
              <a:t>Extract features for each grid from its </a:t>
            </a:r>
            <a:r>
              <a:rPr lang="en-US" altLang="zh-CN" sz="2400" dirty="0" smtClean="0"/>
              <a:t>impacting </a:t>
            </a:r>
            <a:r>
              <a:rPr lang="en-US" altLang="zh-CN" sz="2400" dirty="0"/>
              <a:t>region</a:t>
            </a:r>
          </a:p>
          <a:p>
            <a:pPr lvl="1"/>
            <a:r>
              <a:rPr lang="en-US" altLang="zh-CN" sz="1600" dirty="0"/>
              <a:t>Meteorological features</a:t>
            </a:r>
            <a:endParaRPr lang="zh-CN" altLang="en-US" sz="1600" dirty="0"/>
          </a:p>
          <a:p>
            <a:pPr lvl="1"/>
            <a:r>
              <a:rPr lang="en-US" altLang="zh-CN" sz="1600" dirty="0"/>
              <a:t>Traffic features</a:t>
            </a:r>
          </a:p>
          <a:p>
            <a:pPr lvl="1"/>
            <a:r>
              <a:rPr lang="en-US" altLang="zh-CN" sz="1600" dirty="0"/>
              <a:t>Human mobility features</a:t>
            </a:r>
          </a:p>
          <a:p>
            <a:pPr lvl="1"/>
            <a:r>
              <a:rPr lang="en-US" altLang="zh-CN" sz="1600" dirty="0"/>
              <a:t>POI features</a:t>
            </a:r>
          </a:p>
          <a:p>
            <a:pPr lvl="1"/>
            <a:r>
              <a:rPr lang="en-US" altLang="zh-CN" sz="1600" dirty="0"/>
              <a:t>Road network </a:t>
            </a:r>
            <a:r>
              <a:rPr lang="en-US" altLang="zh-CN" sz="1600" dirty="0" smtClean="0"/>
              <a:t>features</a:t>
            </a:r>
          </a:p>
          <a:p>
            <a:pPr lvl="1"/>
            <a:endParaRPr lang="en-US" altLang="zh-CN" sz="1600" dirty="0"/>
          </a:p>
          <a:p>
            <a:r>
              <a:rPr lang="en-US" altLang="zh-CN" sz="2400" dirty="0" smtClean="0"/>
              <a:t>Co-training-based </a:t>
            </a:r>
            <a:r>
              <a:rPr lang="en-US" altLang="zh-CN" sz="2400" dirty="0"/>
              <a:t>semi-supervised learning model for each pollutant</a:t>
            </a:r>
          </a:p>
          <a:p>
            <a:pPr lvl="1"/>
            <a:r>
              <a:rPr lang="en-US" altLang="zh-CN" sz="1600" dirty="0"/>
              <a:t>Predict the AQI labels</a:t>
            </a:r>
          </a:p>
          <a:p>
            <a:pPr lvl="1"/>
            <a:r>
              <a:rPr lang="en-US" altLang="zh-CN" sz="1600" dirty="0"/>
              <a:t>Data </a:t>
            </a:r>
            <a:r>
              <a:rPr lang="en-US" altLang="zh-CN" sz="1600" dirty="0" err="1"/>
              <a:t>sparsity</a:t>
            </a:r>
            <a:endParaRPr lang="en-US" altLang="zh-CN" sz="1600" dirty="0"/>
          </a:p>
          <a:p>
            <a:pPr lvl="1"/>
            <a:r>
              <a:rPr lang="en-US" altLang="zh-CN" sz="1600" dirty="0"/>
              <a:t>Two </a:t>
            </a:r>
            <a:r>
              <a:rPr lang="en-US" altLang="zh-CN" sz="1600" dirty="0" smtClean="0"/>
              <a:t>classifiers</a:t>
            </a:r>
          </a:p>
          <a:p>
            <a:pPr lvl="1"/>
            <a:endParaRPr lang="en-US" altLang="zh-CN"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25146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4715726" y="2854621"/>
            <a:ext cx="909810" cy="942679"/>
            <a:chOff x="6385776" y="2150270"/>
            <a:chExt cx="1122305" cy="1177200"/>
          </a:xfrm>
        </p:grpSpPr>
        <p:sp>
          <p:nvSpPr>
            <p:cNvPr id="4" name="Rectangle 3"/>
            <p:cNvSpPr/>
            <p:nvPr/>
          </p:nvSpPr>
          <p:spPr>
            <a:xfrm>
              <a:off x="6747539" y="2544516"/>
              <a:ext cx="381920" cy="396000"/>
            </a:xfrm>
            <a:prstGeom prst="rect">
              <a:avLst/>
            </a:prstGeom>
            <a:pattFill prst="ltUpDiag">
              <a:fgClr>
                <a:srgbClr val="0E13EC"/>
              </a:fgClr>
              <a:bgClr>
                <a:schemeClr val="bg1"/>
              </a:bgClr>
            </a:pattFill>
            <a:ln>
              <a:solidFill>
                <a:srgbClr val="0E13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6385776" y="2150270"/>
              <a:ext cx="1122305" cy="1177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599" y="25146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779305"/>
            <a:ext cx="3581399" cy="116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3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0" y="5048071"/>
            <a:ext cx="3638443" cy="1200329"/>
          </a:xfrm>
          <a:prstGeom prst="rect">
            <a:avLst/>
          </a:prstGeom>
          <a:solidFill>
            <a:schemeClr val="bg1">
              <a:lumMod val="75000"/>
            </a:schemeClr>
          </a:solidFill>
        </p:spPr>
        <p:txBody>
          <a:bodyPr wrap="square">
            <a:spAutoFit/>
          </a:bodyPr>
          <a:lstStyle/>
          <a:p>
            <a:endParaRPr lang="en-US" dirty="0" smtClean="0"/>
          </a:p>
          <a:p>
            <a:endParaRPr lang="en-US" dirty="0"/>
          </a:p>
          <a:p>
            <a:endParaRPr lang="en-US" dirty="0" smtClean="0"/>
          </a:p>
          <a:p>
            <a:endParaRPr lang="en-US" dirty="0"/>
          </a:p>
        </p:txBody>
      </p:sp>
      <p:sp>
        <p:nvSpPr>
          <p:cNvPr id="2" name="Title 1"/>
          <p:cNvSpPr>
            <a:spLocks noGrp="1"/>
          </p:cNvSpPr>
          <p:nvPr>
            <p:ph type="title"/>
          </p:nvPr>
        </p:nvSpPr>
        <p:spPr>
          <a:xfrm>
            <a:off x="457200" y="152400"/>
            <a:ext cx="8229600" cy="1143000"/>
          </a:xfrm>
        </p:spPr>
        <p:txBody>
          <a:bodyPr/>
          <a:lstStyle/>
          <a:p>
            <a:r>
              <a:rPr lang="en-US" altLang="zh-CN" dirty="0" smtClean="0"/>
              <a:t>Semi-Supervised Learning Model</a:t>
            </a:r>
            <a:endParaRPr lang="zh-CN" altLang="en-US" dirty="0"/>
          </a:p>
        </p:txBody>
      </p:sp>
      <p:sp>
        <p:nvSpPr>
          <p:cNvPr id="3" name="Content Placeholder 2"/>
          <p:cNvSpPr>
            <a:spLocks noGrp="1"/>
          </p:cNvSpPr>
          <p:nvPr>
            <p:ph idx="1"/>
          </p:nvPr>
        </p:nvSpPr>
        <p:spPr>
          <a:xfrm>
            <a:off x="694266" y="1524000"/>
            <a:ext cx="4343400" cy="3188576"/>
          </a:xfrm>
        </p:spPr>
        <p:txBody>
          <a:bodyPr>
            <a:noAutofit/>
          </a:bodyPr>
          <a:lstStyle/>
          <a:p>
            <a:r>
              <a:rPr lang="en-US" altLang="zh-CN" sz="2400" dirty="0" smtClean="0"/>
              <a:t>Philosophy of the model</a:t>
            </a:r>
          </a:p>
          <a:p>
            <a:pPr lvl="1"/>
            <a:r>
              <a:rPr lang="en-US" altLang="zh-CN" sz="2000" dirty="0" smtClean="0"/>
              <a:t>States of air quality </a:t>
            </a:r>
          </a:p>
          <a:p>
            <a:pPr lvl="2"/>
            <a:r>
              <a:rPr lang="en-US" altLang="zh-CN" sz="1600" dirty="0" smtClean="0"/>
              <a:t>Temporal dependency in a location</a:t>
            </a:r>
          </a:p>
          <a:p>
            <a:pPr lvl="2"/>
            <a:r>
              <a:rPr lang="en-US" altLang="zh-CN" sz="1600" dirty="0" smtClean="0"/>
              <a:t>Geo-correlation between locations</a:t>
            </a:r>
          </a:p>
          <a:p>
            <a:pPr lvl="1"/>
            <a:r>
              <a:rPr lang="en-US" altLang="zh-CN" sz="2000" dirty="0" smtClean="0"/>
              <a:t>Generation of air pollutants</a:t>
            </a:r>
          </a:p>
          <a:p>
            <a:pPr lvl="2"/>
            <a:r>
              <a:rPr lang="en-US" altLang="zh-CN" sz="1600" dirty="0" smtClean="0"/>
              <a:t>Emission from a location</a:t>
            </a:r>
          </a:p>
          <a:p>
            <a:pPr lvl="2"/>
            <a:r>
              <a:rPr lang="en-US" altLang="zh-CN" sz="1600" dirty="0" smtClean="0"/>
              <a:t>Propagation among locations</a:t>
            </a:r>
          </a:p>
          <a:p>
            <a:pPr lvl="1"/>
            <a:r>
              <a:rPr lang="en-US" altLang="zh-CN" sz="2000" dirty="0" smtClean="0"/>
              <a:t>Two sets of features</a:t>
            </a:r>
          </a:p>
          <a:p>
            <a:pPr lvl="2"/>
            <a:r>
              <a:rPr lang="en-US" altLang="zh-CN" sz="1600" dirty="0" smtClean="0"/>
              <a:t>Spatially-related</a:t>
            </a:r>
          </a:p>
          <a:p>
            <a:pPr lvl="2"/>
            <a:r>
              <a:rPr lang="en-US" altLang="zh-CN" sz="1600" dirty="0" smtClean="0"/>
              <a:t>Temporally-related</a:t>
            </a: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467" y="1587413"/>
            <a:ext cx="2734733" cy="19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866" y="3856303"/>
            <a:ext cx="2514600" cy="86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866" y="5085159"/>
            <a:ext cx="2514600" cy="111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4601" y="5201364"/>
            <a:ext cx="2361140" cy="369332"/>
          </a:xfrm>
          <a:prstGeom prst="rect">
            <a:avLst/>
          </a:prstGeom>
          <a:solidFill>
            <a:srgbClr val="FFC000"/>
          </a:solidFill>
        </p:spPr>
        <p:txBody>
          <a:bodyPr wrap="square">
            <a:spAutoFit/>
          </a:bodyPr>
          <a:lstStyle/>
          <a:p>
            <a:pPr algn="ctr"/>
            <a:r>
              <a:rPr lang="en-US" altLang="zh-CN" dirty="0" smtClean="0"/>
              <a:t>Spatial Classifier</a:t>
            </a:r>
            <a:endParaRPr lang="en-US" dirty="0"/>
          </a:p>
        </p:txBody>
      </p:sp>
      <p:sp>
        <p:nvSpPr>
          <p:cNvPr id="8" name="Rectangle 7"/>
          <p:cNvSpPr/>
          <p:nvPr/>
        </p:nvSpPr>
        <p:spPr>
          <a:xfrm>
            <a:off x="2514601" y="5738581"/>
            <a:ext cx="2361140" cy="369332"/>
          </a:xfrm>
          <a:prstGeom prst="rect">
            <a:avLst/>
          </a:prstGeom>
          <a:solidFill>
            <a:srgbClr val="00B0F0"/>
          </a:solidFill>
        </p:spPr>
        <p:txBody>
          <a:bodyPr wrap="square">
            <a:spAutoFit/>
          </a:bodyPr>
          <a:lstStyle/>
          <a:p>
            <a:pPr algn="ctr"/>
            <a:r>
              <a:rPr lang="en-US" altLang="zh-CN" dirty="0" smtClean="0"/>
              <a:t>Temporal Classifier</a:t>
            </a:r>
            <a:endParaRPr lang="en-US" dirty="0"/>
          </a:p>
        </p:txBody>
      </p:sp>
      <p:cxnSp>
        <p:nvCxnSpPr>
          <p:cNvPr id="6" name="Straight Arrow Connector 5"/>
          <p:cNvCxnSpPr/>
          <p:nvPr/>
        </p:nvCxnSpPr>
        <p:spPr>
          <a:xfrm flipH="1">
            <a:off x="4885266" y="5353764"/>
            <a:ext cx="609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885266" y="5963364"/>
            <a:ext cx="609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rot="10800000">
            <a:off x="2514601" y="5386030"/>
            <a:ext cx="12700" cy="537217"/>
          </a:xfrm>
          <a:prstGeom prst="bentConnector3">
            <a:avLst>
              <a:gd name="adj1" fmla="val 2550000"/>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rot="16200000">
            <a:off x="1272732" y="5477481"/>
            <a:ext cx="1145891" cy="338554"/>
          </a:xfrm>
          <a:prstGeom prst="rect">
            <a:avLst/>
          </a:prstGeom>
        </p:spPr>
        <p:txBody>
          <a:bodyPr wrap="none">
            <a:spAutoFit/>
          </a:bodyPr>
          <a:lstStyle/>
          <a:p>
            <a:r>
              <a:rPr lang="en-US" altLang="zh-CN" sz="1600" b="1" dirty="0">
                <a:solidFill>
                  <a:srgbClr val="0070C0"/>
                </a:solidFill>
              </a:rPr>
              <a:t>Co-Training</a:t>
            </a:r>
          </a:p>
        </p:txBody>
      </p:sp>
    </p:spTree>
    <p:extLst>
      <p:ext uri="{BB962C8B-B14F-4D97-AF65-F5344CB8AC3E}">
        <p14:creationId xmlns:p14="http://schemas.microsoft.com/office/powerpoint/2010/main" val="4227099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altLang="zh-CN" dirty="0" smtClean="0"/>
              <a:t>Evaluation</a:t>
            </a:r>
            <a:endParaRPr lang="zh-CN" alt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nvPr>
            </p:nvGraphicFramePr>
            <p:xfrm>
              <a:off x="685800" y="1524000"/>
              <a:ext cx="7696200" cy="2902103"/>
            </p:xfrm>
            <a:graphic>
              <a:graphicData uri="http://schemas.openxmlformats.org/drawingml/2006/table">
                <a:tbl>
                  <a:tblPr firstRow="1" firstCol="1" bandRow="1">
                    <a:tableStyleId>{5C22544A-7EE6-4342-B048-85BDC9FD1C3A}</a:tableStyleId>
                  </a:tblPr>
                  <a:tblGrid>
                    <a:gridCol w="1265554"/>
                    <a:gridCol w="1096646"/>
                    <a:gridCol w="1396742"/>
                    <a:gridCol w="1270258"/>
                    <a:gridCol w="1295400"/>
                    <a:gridCol w="1371600"/>
                  </a:tblGrid>
                  <a:tr h="266666">
                    <a:tc gridSpan="2">
                      <a:txBody>
                        <a:bodyPr/>
                        <a:lstStyle/>
                        <a:p>
                          <a:pPr algn="ctr">
                            <a:spcAft>
                              <a:spcPts val="600"/>
                            </a:spcAft>
                          </a:pPr>
                          <a:r>
                            <a:rPr lang="en-US" sz="1400" dirty="0">
                              <a:effectLst/>
                            </a:rPr>
                            <a:t>Data sources</a:t>
                          </a:r>
                          <a:endParaRPr lang="zh-CN" sz="2000" dirty="0">
                            <a:effectLst/>
                            <a:latin typeface="Times New Roman"/>
                            <a:ea typeface="Times New Roman"/>
                          </a:endParaRPr>
                        </a:p>
                      </a:txBody>
                      <a:tcPr marL="68580" marR="68580" marT="0" marB="0" anchor="ctr"/>
                    </a:tc>
                    <a:tc hMerge="1">
                      <a:txBody>
                        <a:bodyPr/>
                        <a:lstStyle/>
                        <a:p>
                          <a:endParaRPr lang="zh-CN" altLang="en-US"/>
                        </a:p>
                      </a:txBody>
                      <a:tcPr/>
                    </a:tc>
                    <a:tc>
                      <a:txBody>
                        <a:bodyPr/>
                        <a:lstStyle/>
                        <a:p>
                          <a:pPr algn="ctr">
                            <a:spcAft>
                              <a:spcPts val="600"/>
                            </a:spcAft>
                          </a:pPr>
                          <a:r>
                            <a:rPr lang="en-US" sz="1400">
                              <a:effectLst/>
                            </a:rPr>
                            <a:t>Beijing</a:t>
                          </a:r>
                          <a:endParaRPr lang="zh-CN" sz="2000">
                            <a:effectLst/>
                            <a:latin typeface="Times New Roman"/>
                            <a:ea typeface="Times New Roman"/>
                          </a:endParaRPr>
                        </a:p>
                      </a:txBody>
                      <a:tcPr marL="68580" marR="68580" marT="0" marB="0" anchor="ctr"/>
                    </a:tc>
                    <a:tc>
                      <a:txBody>
                        <a:bodyPr/>
                        <a:lstStyle/>
                        <a:p>
                          <a:pPr algn="ctr">
                            <a:spcAft>
                              <a:spcPts val="600"/>
                            </a:spcAft>
                          </a:pPr>
                          <a:r>
                            <a:rPr lang="en-US" sz="1400" dirty="0">
                              <a:effectLst/>
                            </a:rPr>
                            <a:t>Shanghai</a:t>
                          </a:r>
                          <a:endParaRPr lang="zh-CN" sz="2000" dirty="0">
                            <a:effectLst/>
                            <a:latin typeface="Times New Roman"/>
                            <a:ea typeface="Times New Roman"/>
                          </a:endParaRPr>
                        </a:p>
                      </a:txBody>
                      <a:tcPr marL="68580" marR="68580" marT="0" marB="0" anchor="ctr"/>
                    </a:tc>
                    <a:tc>
                      <a:txBody>
                        <a:bodyPr/>
                        <a:lstStyle/>
                        <a:p>
                          <a:pPr algn="ctr">
                            <a:spcAft>
                              <a:spcPts val="600"/>
                            </a:spcAft>
                          </a:pPr>
                          <a:r>
                            <a:rPr lang="en-US" sz="1400">
                              <a:effectLst/>
                            </a:rPr>
                            <a:t>Shenzhen</a:t>
                          </a:r>
                          <a:endParaRPr lang="zh-CN" sz="2000">
                            <a:effectLst/>
                            <a:latin typeface="Times New Roman"/>
                            <a:ea typeface="Times New Roman"/>
                          </a:endParaRPr>
                        </a:p>
                      </a:txBody>
                      <a:tcPr marL="68580" marR="68580" marT="0" marB="0" anchor="ctr"/>
                    </a:tc>
                    <a:tc>
                      <a:txBody>
                        <a:bodyPr/>
                        <a:lstStyle/>
                        <a:p>
                          <a:pPr algn="ctr">
                            <a:spcAft>
                              <a:spcPts val="600"/>
                            </a:spcAft>
                          </a:pPr>
                          <a:r>
                            <a:rPr lang="en-US" sz="1400">
                              <a:effectLst/>
                            </a:rPr>
                            <a:t>Wuhan</a:t>
                          </a:r>
                          <a:endParaRPr lang="zh-CN" sz="2000">
                            <a:effectLst/>
                            <a:latin typeface="Times New Roman"/>
                            <a:ea typeface="Times New Roman"/>
                          </a:endParaRPr>
                        </a:p>
                      </a:txBody>
                      <a:tcPr marL="68580" marR="68580" marT="0" marB="0" anchor="ctr"/>
                    </a:tc>
                  </a:tr>
                  <a:tr h="167194">
                    <a:tc rowSpan="2">
                      <a:txBody>
                        <a:bodyPr/>
                        <a:lstStyle/>
                        <a:p>
                          <a:pPr algn="ctr">
                            <a:spcAft>
                              <a:spcPts val="600"/>
                            </a:spcAft>
                          </a:pPr>
                          <a:r>
                            <a:rPr lang="en-US" sz="1400">
                              <a:effectLst/>
                            </a:rPr>
                            <a:t>POI</a:t>
                          </a:r>
                          <a:endParaRPr lang="zh-CN" sz="2000">
                            <a:effectLst/>
                            <a:latin typeface="Times New Roman"/>
                            <a:ea typeface="Times New Roman"/>
                          </a:endParaRPr>
                        </a:p>
                      </a:txBody>
                      <a:tcPr marL="68580" marR="68580" marT="0" marB="0" anchor="ctr"/>
                    </a:tc>
                    <a:tc>
                      <a:txBody>
                        <a:bodyPr/>
                        <a:lstStyle/>
                        <a:p>
                          <a:pPr algn="l">
                            <a:spcAft>
                              <a:spcPts val="600"/>
                            </a:spcAft>
                          </a:pPr>
                          <a:r>
                            <a:rPr lang="en-US" sz="1200" dirty="0">
                              <a:effectLst/>
                            </a:rPr>
                            <a:t>2012 Q1</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a:effectLst/>
                            </a:rPr>
                            <a:t>271,634</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321,529</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107,061</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102,467</a:t>
                          </a:r>
                          <a:endParaRPr lang="zh-CN" sz="1800">
                            <a:effectLst/>
                            <a:latin typeface="Times New Roman"/>
                            <a:ea typeface="Times New Roman"/>
                          </a:endParaRPr>
                        </a:p>
                      </a:txBody>
                      <a:tcPr marL="68580" marR="68580" marT="0" marB="0" anchor="ctr"/>
                    </a:tc>
                  </a:tr>
                  <a:tr h="167194">
                    <a:tc vMerge="1">
                      <a:txBody>
                        <a:bodyPr/>
                        <a:lstStyle/>
                        <a:p>
                          <a:endParaRPr lang="zh-CN" altLang="en-US"/>
                        </a:p>
                      </a:txBody>
                      <a:tcPr/>
                    </a:tc>
                    <a:tc>
                      <a:txBody>
                        <a:bodyPr/>
                        <a:lstStyle/>
                        <a:p>
                          <a:pPr algn="l">
                            <a:spcAft>
                              <a:spcPts val="600"/>
                            </a:spcAft>
                          </a:pPr>
                          <a:r>
                            <a:rPr lang="en-US" sz="1200" dirty="0">
                              <a:effectLst/>
                            </a:rPr>
                            <a:t>2012 Q3</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a:effectLst/>
                            </a:rPr>
                            <a:t>272,109</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317,829</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107,171</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104,634</a:t>
                          </a:r>
                          <a:endParaRPr lang="zh-CN" sz="1800">
                            <a:effectLst/>
                            <a:latin typeface="Times New Roman"/>
                            <a:ea typeface="Times New Roman"/>
                          </a:endParaRPr>
                        </a:p>
                      </a:txBody>
                      <a:tcPr marL="68580" marR="68580" marT="0" marB="0" anchor="ctr"/>
                    </a:tc>
                  </a:tr>
                  <a:tr h="266666">
                    <a:tc rowSpan="4">
                      <a:txBody>
                        <a:bodyPr/>
                        <a:lstStyle/>
                        <a:p>
                          <a:pPr algn="ctr">
                            <a:spcAft>
                              <a:spcPts val="600"/>
                            </a:spcAft>
                          </a:pPr>
                          <a:r>
                            <a:rPr lang="en-US" sz="1400">
                              <a:effectLst/>
                            </a:rPr>
                            <a:t>Road</a:t>
                          </a:r>
                          <a:endParaRPr lang="zh-CN" sz="2000">
                            <a:effectLst/>
                            <a:latin typeface="Times New Roman"/>
                            <a:ea typeface="Times New Roman"/>
                          </a:endParaRPr>
                        </a:p>
                      </a:txBody>
                      <a:tcPr marL="68580" marR="68580" marT="0" marB="0" anchor="ctr"/>
                    </a:tc>
                    <a:tc>
                      <a:txBody>
                        <a:bodyPr/>
                        <a:lstStyle/>
                        <a:p>
                          <a:pPr algn="l">
                            <a:spcAft>
                              <a:spcPts val="600"/>
                            </a:spcAft>
                          </a:pPr>
                          <a:r>
                            <a:rPr lang="en-US" sz="1200" dirty="0">
                              <a:effectLst/>
                            </a:rPr>
                            <a:t>#.Segments</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a:effectLst/>
                            </a:rPr>
                            <a:t>162,246</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171,191</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45,231</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38,477</a:t>
                          </a:r>
                          <a:endParaRPr lang="zh-CN" sz="1800">
                            <a:effectLst/>
                            <a:latin typeface="Times New Roman"/>
                            <a:ea typeface="Times New Roman"/>
                          </a:endParaRPr>
                        </a:p>
                      </a:txBody>
                      <a:tcPr marL="68580" marR="68580" marT="0" marB="0" anchor="ctr"/>
                    </a:tc>
                  </a:tr>
                  <a:tr h="167194">
                    <a:tc vMerge="1">
                      <a:txBody>
                        <a:bodyPr/>
                        <a:lstStyle/>
                        <a:p>
                          <a:endParaRPr lang="zh-CN" altLang="en-US"/>
                        </a:p>
                      </a:txBody>
                      <a:tcPr/>
                    </a:tc>
                    <a:tc>
                      <a:txBody>
                        <a:bodyPr/>
                        <a:lstStyle/>
                        <a:p>
                          <a:pPr algn="l">
                            <a:spcAft>
                              <a:spcPts val="600"/>
                            </a:spcAft>
                          </a:pPr>
                          <a:r>
                            <a:rPr lang="en-US" sz="1200" dirty="0">
                              <a:effectLst/>
                            </a:rPr>
                            <a:t>Highways</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dirty="0">
                              <a:effectLst/>
                            </a:rPr>
                            <a:t>1,497km</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a:effectLst/>
                            </a:rPr>
                            <a:t>1,963km</a:t>
                          </a:r>
                          <a:endParaRPr lang="zh-CN" sz="1800">
                            <a:effectLst/>
                            <a:latin typeface="Times New Roman"/>
                            <a:ea typeface="Times New Roman"/>
                          </a:endParaRPr>
                        </a:p>
                      </a:txBody>
                      <a:tcPr marL="68580" marR="68580" marT="0" marB="0" anchor="b"/>
                    </a:tc>
                    <a:tc>
                      <a:txBody>
                        <a:bodyPr/>
                        <a:lstStyle/>
                        <a:p>
                          <a:pPr algn="ctr">
                            <a:spcAft>
                              <a:spcPts val="600"/>
                            </a:spcAft>
                          </a:pPr>
                          <a:r>
                            <a:rPr lang="de-CH" sz="1200">
                              <a:effectLst/>
                            </a:rPr>
                            <a:t>256km</a:t>
                          </a:r>
                          <a:endParaRPr lang="zh-CN" sz="1800">
                            <a:effectLst/>
                            <a:latin typeface="Times New Roman"/>
                            <a:ea typeface="Times New Roman"/>
                          </a:endParaRPr>
                        </a:p>
                      </a:txBody>
                      <a:tcPr marL="68580" marR="68580" marT="0" marB="0" anchor="b"/>
                    </a:tc>
                    <a:tc>
                      <a:txBody>
                        <a:bodyPr/>
                        <a:lstStyle/>
                        <a:p>
                          <a:pPr algn="ctr">
                            <a:spcAft>
                              <a:spcPts val="600"/>
                            </a:spcAft>
                          </a:pPr>
                          <a:r>
                            <a:rPr lang="de-CH" sz="1200">
                              <a:effectLst/>
                            </a:rPr>
                            <a:t>1,193km</a:t>
                          </a:r>
                          <a:endParaRPr lang="zh-CN" sz="1800">
                            <a:effectLst/>
                            <a:latin typeface="Times New Roman"/>
                            <a:ea typeface="Times New Roman"/>
                          </a:endParaRPr>
                        </a:p>
                      </a:txBody>
                      <a:tcPr marL="68580" marR="68580" marT="0" marB="0" anchor="ctr"/>
                    </a:tc>
                  </a:tr>
                  <a:tr h="334389">
                    <a:tc vMerge="1">
                      <a:txBody>
                        <a:bodyPr/>
                        <a:lstStyle/>
                        <a:p>
                          <a:endParaRPr lang="zh-CN" altLang="en-US"/>
                        </a:p>
                      </a:txBody>
                      <a:tcPr/>
                    </a:tc>
                    <a:tc>
                      <a:txBody>
                        <a:bodyPr/>
                        <a:lstStyle/>
                        <a:p>
                          <a:pPr algn="l">
                            <a:spcAft>
                              <a:spcPts val="600"/>
                            </a:spcAft>
                          </a:pPr>
                          <a:r>
                            <a:rPr lang="en-US" sz="1200" dirty="0">
                              <a:effectLst/>
                            </a:rPr>
                            <a:t>Roads</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dirty="0">
                              <a:effectLst/>
                            </a:rPr>
                            <a:t>18,525km</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a:effectLst/>
                            </a:rPr>
                            <a:t>25,530km KM</a:t>
                          </a:r>
                          <a:endParaRPr lang="zh-CN" sz="1800">
                            <a:effectLst/>
                            <a:latin typeface="Times New Roman"/>
                            <a:ea typeface="Times New Roman"/>
                          </a:endParaRPr>
                        </a:p>
                      </a:txBody>
                      <a:tcPr marL="68580" marR="68580" marT="0" marB="0" anchor="b"/>
                    </a:tc>
                    <a:tc>
                      <a:txBody>
                        <a:bodyPr/>
                        <a:lstStyle/>
                        <a:p>
                          <a:pPr algn="ctr">
                            <a:spcAft>
                              <a:spcPts val="600"/>
                            </a:spcAft>
                          </a:pPr>
                          <a:r>
                            <a:rPr lang="de-CH" sz="1200">
                              <a:effectLst/>
                            </a:rPr>
                            <a:t>6,100km</a:t>
                          </a:r>
                          <a:endParaRPr lang="zh-CN" sz="1800">
                            <a:effectLst/>
                            <a:latin typeface="Times New Roman"/>
                            <a:ea typeface="Times New Roman"/>
                          </a:endParaRPr>
                        </a:p>
                      </a:txBody>
                      <a:tcPr marL="68580" marR="68580" marT="0" marB="0" anchor="b"/>
                    </a:tc>
                    <a:tc>
                      <a:txBody>
                        <a:bodyPr/>
                        <a:lstStyle/>
                        <a:p>
                          <a:pPr algn="ctr">
                            <a:spcAft>
                              <a:spcPts val="600"/>
                            </a:spcAft>
                          </a:pPr>
                          <a:r>
                            <a:rPr lang="de-CH" sz="1200">
                              <a:effectLst/>
                            </a:rPr>
                            <a:t>9,691km</a:t>
                          </a:r>
                          <a:endParaRPr lang="zh-CN" sz="1800">
                            <a:effectLst/>
                            <a:latin typeface="Times New Roman"/>
                            <a:ea typeface="Times New Roman"/>
                          </a:endParaRPr>
                        </a:p>
                      </a:txBody>
                      <a:tcPr marL="68580" marR="68580" marT="0" marB="0" anchor="ctr"/>
                    </a:tc>
                  </a:tr>
                  <a:tr h="284010">
                    <a:tc vMerge="1">
                      <a:txBody>
                        <a:bodyPr/>
                        <a:lstStyle/>
                        <a:p>
                          <a:endParaRPr lang="zh-CN" altLang="en-US"/>
                        </a:p>
                      </a:txBody>
                      <a:tcPr/>
                    </a:tc>
                    <a:tc>
                      <a:txBody>
                        <a:bodyPr/>
                        <a:lstStyle/>
                        <a:p>
                          <a:pPr algn="l">
                            <a:spcAft>
                              <a:spcPts val="600"/>
                            </a:spcAft>
                          </a:pPr>
                          <a:r>
                            <a:rPr lang="en-US" sz="1200">
                              <a:effectLst/>
                            </a:rPr>
                            <a:t>#. Intersec.</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dirty="0" smtClean="0">
                              <a:effectLst/>
                            </a:rPr>
                            <a:t>49,981</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dirty="0">
                              <a:effectLst/>
                            </a:rPr>
                            <a:t>70,293</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a:effectLst/>
                            </a:rPr>
                            <a:t>32,112</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25,359</a:t>
                          </a:r>
                          <a:endParaRPr lang="zh-CN" sz="1800">
                            <a:effectLst/>
                            <a:latin typeface="Times New Roman"/>
                            <a:ea typeface="Times New Roman"/>
                          </a:endParaRPr>
                        </a:p>
                      </a:txBody>
                      <a:tcPr marL="68580" marR="68580" marT="0" marB="0" anchor="ctr"/>
                    </a:tc>
                  </a:tr>
                  <a:tr h="167194">
                    <a:tc rowSpan="3">
                      <a:txBody>
                        <a:bodyPr/>
                        <a:lstStyle/>
                        <a:p>
                          <a:pPr algn="ctr">
                            <a:spcAft>
                              <a:spcPts val="600"/>
                            </a:spcAft>
                          </a:pPr>
                          <a:r>
                            <a:rPr lang="en-US" sz="1400">
                              <a:effectLst/>
                            </a:rPr>
                            <a:t>AQI</a:t>
                          </a:r>
                          <a:endParaRPr lang="zh-CN" sz="2000">
                            <a:effectLst/>
                            <a:latin typeface="Times New Roman"/>
                            <a:ea typeface="Times New Roman"/>
                          </a:endParaRPr>
                        </a:p>
                      </a:txBody>
                      <a:tcPr marL="68580" marR="68580" marT="0" marB="0" anchor="ctr"/>
                    </a:tc>
                    <a:tc>
                      <a:txBody>
                        <a:bodyPr/>
                        <a:lstStyle/>
                        <a:p>
                          <a:pPr algn="l">
                            <a:spcAft>
                              <a:spcPts val="600"/>
                            </a:spcAft>
                          </a:pPr>
                          <a:r>
                            <a:rPr lang="en-US" sz="1200">
                              <a:effectLst/>
                            </a:rPr>
                            <a:t>#. Station</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22</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dirty="0">
                              <a:effectLst/>
                            </a:rPr>
                            <a:t>10</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a:effectLst/>
                            </a:rPr>
                            <a:t>9</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10</a:t>
                          </a:r>
                          <a:endParaRPr lang="zh-CN" sz="1800">
                            <a:effectLst/>
                            <a:latin typeface="Times New Roman"/>
                            <a:ea typeface="Times New Roman"/>
                          </a:endParaRPr>
                        </a:p>
                      </a:txBody>
                      <a:tcPr marL="68580" marR="68580" marT="0" marB="0" anchor="ctr"/>
                    </a:tc>
                  </a:tr>
                  <a:tr h="167194">
                    <a:tc vMerge="1">
                      <a:txBody>
                        <a:bodyPr/>
                        <a:lstStyle/>
                        <a:p>
                          <a:endParaRPr lang="zh-CN" altLang="en-US"/>
                        </a:p>
                      </a:txBody>
                      <a:tcPr/>
                    </a:tc>
                    <a:tc>
                      <a:txBody>
                        <a:bodyPr/>
                        <a:lstStyle/>
                        <a:p>
                          <a:pPr algn="l">
                            <a:spcAft>
                              <a:spcPts val="600"/>
                            </a:spcAft>
                          </a:pPr>
                          <a:r>
                            <a:rPr lang="en-US" sz="1200">
                              <a:effectLst/>
                            </a:rPr>
                            <a:t>Hours</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23,300</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dirty="0">
                              <a:effectLst/>
                            </a:rPr>
                            <a:t>8,588</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a:effectLst/>
                            </a:rPr>
                            <a:t>6,489</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6,741</a:t>
                          </a:r>
                          <a:endParaRPr lang="zh-CN" sz="1800">
                            <a:effectLst/>
                            <a:latin typeface="Times New Roman"/>
                            <a:ea typeface="Times New Roman"/>
                          </a:endParaRPr>
                        </a:p>
                      </a:txBody>
                      <a:tcPr marL="68580" marR="68580" marT="0" marB="0" anchor="ctr"/>
                    </a:tc>
                  </a:tr>
                  <a:tr h="501583">
                    <a:tc vMerge="1">
                      <a:txBody>
                        <a:bodyPr/>
                        <a:lstStyle/>
                        <a:p>
                          <a:endParaRPr lang="zh-CN" altLang="en-US"/>
                        </a:p>
                      </a:txBody>
                      <a:tcPr/>
                    </a:tc>
                    <a:tc>
                      <a:txBody>
                        <a:bodyPr/>
                        <a:lstStyle/>
                        <a:p>
                          <a:pPr algn="just">
                            <a:spcAft>
                              <a:spcPts val="0"/>
                            </a:spcAft>
                          </a:pPr>
                          <a:r>
                            <a:rPr lang="en-US" sz="1200">
                              <a:effectLst/>
                            </a:rPr>
                            <a:t>Time spans</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dirty="0">
                              <a:effectLst/>
                            </a:rPr>
                            <a:t>8/24/2012-3/8/2013</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dirty="0">
                              <a:effectLst/>
                            </a:rPr>
                            <a:t>1/19/2013-3/8/2013</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dirty="0">
                              <a:effectLst/>
                            </a:rPr>
                            <a:t>2/4/2013-3/8/2013</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dirty="0">
                              <a:effectLst/>
                            </a:rPr>
                            <a:t>2/4/2013-3/8/2013</a:t>
                          </a:r>
                          <a:endParaRPr lang="zh-CN" sz="1800" dirty="0">
                            <a:effectLst/>
                            <a:latin typeface="Times New Roman"/>
                            <a:ea typeface="Times New Roman"/>
                          </a:endParaRPr>
                        </a:p>
                      </a:txBody>
                      <a:tcPr marL="68580" marR="68580" marT="0" marB="0" anchor="ctr"/>
                    </a:tc>
                  </a:tr>
                  <a:tr h="334389">
                    <a:tc gridSpan="2">
                      <a:txBody>
                        <a:bodyPr/>
                        <a:lstStyle/>
                        <a:p>
                          <a:pPr algn="just">
                            <a:spcAft>
                              <a:spcPts val="0"/>
                            </a:spcAft>
                          </a:pPr>
                          <a:r>
                            <a:rPr lang="en-US" sz="1400">
                              <a:effectLst/>
                            </a:rPr>
                            <a:t>Urban Size (grids)</a:t>
                          </a:r>
                          <a:endParaRPr lang="zh-CN" sz="2000">
                            <a:effectLst/>
                            <a:latin typeface="Times New Roman"/>
                            <a:ea typeface="Times New Roman"/>
                          </a:endParaRPr>
                        </a:p>
                      </a:txBody>
                      <a:tcPr marL="68580" marR="68580" marT="0" marB="0" anchor="ctr"/>
                    </a:tc>
                    <a:tc hMerge="1">
                      <a:txBody>
                        <a:bodyPr/>
                        <a:lstStyle/>
                        <a:p>
                          <a:endParaRPr lang="zh-CN" altLang="en-US"/>
                        </a:p>
                      </a:txBody>
                      <a:tcPr/>
                    </a:tc>
                    <a:tc>
                      <a:txBody>
                        <a:bodyPr/>
                        <a:lstStyle/>
                        <a:p>
                          <a:pPr algn="ctr">
                            <a:spcAft>
                              <a:spcPts val="600"/>
                            </a:spcAft>
                          </a:pPr>
                          <a:r>
                            <a:rPr lang="en-US" sz="1200" dirty="0">
                              <a:effectLst/>
                            </a:rPr>
                            <a:t>50</a:t>
                          </a:r>
                          <a14:m>
                            <m:oMath xmlns:m="http://schemas.openxmlformats.org/officeDocument/2006/math">
                              <m:r>
                                <a:rPr lang="en-US" sz="1200">
                                  <a:effectLst/>
                                  <a:latin typeface="Cambria Math"/>
                                </a:rPr>
                                <m:t>×</m:t>
                              </m:r>
                            </m:oMath>
                          </a14:m>
                          <a:r>
                            <a:rPr lang="en-US" sz="1200" dirty="0">
                              <a:effectLst/>
                            </a:rPr>
                            <a:t>50km (2500)</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dirty="0">
                              <a:effectLst/>
                            </a:rPr>
                            <a:t>50</a:t>
                          </a:r>
                          <a14:m>
                            <m:oMath xmlns:m="http://schemas.openxmlformats.org/officeDocument/2006/math">
                              <m:r>
                                <a:rPr lang="de-CH" sz="1200">
                                  <a:effectLst/>
                                  <a:latin typeface="Cambria Math"/>
                                </a:rPr>
                                <m:t>×</m:t>
                              </m:r>
                            </m:oMath>
                          </a14:m>
                          <a:r>
                            <a:rPr lang="de-CH" sz="1200" dirty="0">
                              <a:effectLst/>
                            </a:rPr>
                            <a:t>50km (2500)</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dirty="0">
                              <a:effectLst/>
                            </a:rPr>
                            <a:t>57</a:t>
                          </a:r>
                          <a14:m>
                            <m:oMath xmlns:m="http://schemas.openxmlformats.org/officeDocument/2006/math">
                              <m:r>
                                <a:rPr lang="de-CH" sz="1200">
                                  <a:effectLst/>
                                  <a:latin typeface="Cambria Math"/>
                                </a:rPr>
                                <m:t>×</m:t>
                              </m:r>
                            </m:oMath>
                          </a14:m>
                          <a:r>
                            <a:rPr lang="de-CH" sz="1200" dirty="0">
                              <a:effectLst/>
                            </a:rPr>
                            <a:t>45km(2565)</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dirty="0">
                              <a:effectLst/>
                            </a:rPr>
                            <a:t>45</a:t>
                          </a:r>
                          <a14:m>
                            <m:oMath xmlns:m="http://schemas.openxmlformats.org/officeDocument/2006/math">
                              <m:r>
                                <a:rPr lang="de-CH" sz="1200">
                                  <a:effectLst/>
                                  <a:latin typeface="Cambria Math"/>
                                </a:rPr>
                                <m:t>×</m:t>
                              </m:r>
                            </m:oMath>
                          </a14:m>
                          <a:r>
                            <a:rPr lang="de-CH" sz="1200" dirty="0">
                              <a:effectLst/>
                            </a:rPr>
                            <a:t>25km (1165)</a:t>
                          </a:r>
                          <a:endParaRPr lang="zh-CN" sz="1800" dirty="0">
                            <a:effectLst/>
                            <a:latin typeface="Times New Roman"/>
                            <a:ea typeface="Times New Roman"/>
                          </a:endParaRPr>
                        </a:p>
                      </a:txBody>
                      <a:tcPr marL="68580" marR="68580" marT="0" marB="0" anchor="ctr"/>
                    </a:tc>
                  </a:tr>
                </a:tbl>
              </a:graphicData>
            </a:graphic>
          </p:graphicFrame>
        </mc:Choice>
        <mc:Fallback xmlns="">
          <p:graphicFrame>
            <p:nvGraphicFramePr>
              <p:cNvPr id="4" name="Content Placeholder 3"/>
              <p:cNvGraphicFramePr>
                <a:graphicFrameLocks noGrp="1"/>
              </p:cNvGraphicFramePr>
              <p:nvPr>
                <p:ph idx="1"/>
                <p:extLst/>
              </p:nvPr>
            </p:nvGraphicFramePr>
            <p:xfrm>
              <a:off x="685800" y="1524000"/>
              <a:ext cx="7696200" cy="2902103"/>
            </p:xfrm>
            <a:graphic>
              <a:graphicData uri="http://schemas.openxmlformats.org/drawingml/2006/table">
                <a:tbl>
                  <a:tblPr firstRow="1" firstCol="1" bandRow="1">
                    <a:tableStyleId>{5C22544A-7EE6-4342-B048-85BDC9FD1C3A}</a:tableStyleId>
                  </a:tblPr>
                  <a:tblGrid>
                    <a:gridCol w="1265554"/>
                    <a:gridCol w="1096646"/>
                    <a:gridCol w="1396742"/>
                    <a:gridCol w="1270258"/>
                    <a:gridCol w="1295400"/>
                    <a:gridCol w="1371600"/>
                  </a:tblGrid>
                  <a:tr h="266666">
                    <a:tc gridSpan="2">
                      <a:txBody>
                        <a:bodyPr/>
                        <a:lstStyle/>
                        <a:p>
                          <a:pPr algn="ctr">
                            <a:spcAft>
                              <a:spcPts val="600"/>
                            </a:spcAft>
                          </a:pPr>
                          <a:r>
                            <a:rPr lang="en-US" sz="1400" dirty="0">
                              <a:effectLst/>
                            </a:rPr>
                            <a:t>Data sources</a:t>
                          </a:r>
                          <a:endParaRPr lang="zh-CN" sz="2000" dirty="0">
                            <a:effectLst/>
                            <a:latin typeface="Times New Roman"/>
                            <a:ea typeface="Times New Roman"/>
                          </a:endParaRPr>
                        </a:p>
                      </a:txBody>
                      <a:tcPr marL="68580" marR="68580" marT="0" marB="0" anchor="ctr"/>
                    </a:tc>
                    <a:tc hMerge="1">
                      <a:txBody>
                        <a:bodyPr/>
                        <a:lstStyle/>
                        <a:p>
                          <a:endParaRPr lang="zh-CN" altLang="en-US"/>
                        </a:p>
                      </a:txBody>
                      <a:tcPr/>
                    </a:tc>
                    <a:tc>
                      <a:txBody>
                        <a:bodyPr/>
                        <a:lstStyle/>
                        <a:p>
                          <a:pPr algn="ctr">
                            <a:spcAft>
                              <a:spcPts val="600"/>
                            </a:spcAft>
                          </a:pPr>
                          <a:r>
                            <a:rPr lang="en-US" sz="1400">
                              <a:effectLst/>
                            </a:rPr>
                            <a:t>Beijing</a:t>
                          </a:r>
                          <a:endParaRPr lang="zh-CN" sz="2000">
                            <a:effectLst/>
                            <a:latin typeface="Times New Roman"/>
                            <a:ea typeface="Times New Roman"/>
                          </a:endParaRPr>
                        </a:p>
                      </a:txBody>
                      <a:tcPr marL="68580" marR="68580" marT="0" marB="0" anchor="ctr"/>
                    </a:tc>
                    <a:tc>
                      <a:txBody>
                        <a:bodyPr/>
                        <a:lstStyle/>
                        <a:p>
                          <a:pPr algn="ctr">
                            <a:spcAft>
                              <a:spcPts val="600"/>
                            </a:spcAft>
                          </a:pPr>
                          <a:r>
                            <a:rPr lang="en-US" sz="1400" dirty="0">
                              <a:effectLst/>
                            </a:rPr>
                            <a:t>Shanghai</a:t>
                          </a:r>
                          <a:endParaRPr lang="zh-CN" sz="2000" dirty="0">
                            <a:effectLst/>
                            <a:latin typeface="Times New Roman"/>
                            <a:ea typeface="Times New Roman"/>
                          </a:endParaRPr>
                        </a:p>
                      </a:txBody>
                      <a:tcPr marL="68580" marR="68580" marT="0" marB="0" anchor="ctr"/>
                    </a:tc>
                    <a:tc>
                      <a:txBody>
                        <a:bodyPr/>
                        <a:lstStyle/>
                        <a:p>
                          <a:pPr algn="ctr">
                            <a:spcAft>
                              <a:spcPts val="600"/>
                            </a:spcAft>
                          </a:pPr>
                          <a:r>
                            <a:rPr lang="en-US" sz="1400">
                              <a:effectLst/>
                            </a:rPr>
                            <a:t>Shenzhen</a:t>
                          </a:r>
                          <a:endParaRPr lang="zh-CN" sz="2000">
                            <a:effectLst/>
                            <a:latin typeface="Times New Roman"/>
                            <a:ea typeface="Times New Roman"/>
                          </a:endParaRPr>
                        </a:p>
                      </a:txBody>
                      <a:tcPr marL="68580" marR="68580" marT="0" marB="0" anchor="ctr"/>
                    </a:tc>
                    <a:tc>
                      <a:txBody>
                        <a:bodyPr/>
                        <a:lstStyle/>
                        <a:p>
                          <a:pPr algn="ctr">
                            <a:spcAft>
                              <a:spcPts val="600"/>
                            </a:spcAft>
                          </a:pPr>
                          <a:r>
                            <a:rPr lang="en-US" sz="1400">
                              <a:effectLst/>
                            </a:rPr>
                            <a:t>Wuhan</a:t>
                          </a:r>
                          <a:endParaRPr lang="zh-CN" sz="2000">
                            <a:effectLst/>
                            <a:latin typeface="Times New Roman"/>
                            <a:ea typeface="Times New Roman"/>
                          </a:endParaRPr>
                        </a:p>
                      </a:txBody>
                      <a:tcPr marL="68580" marR="68580" marT="0" marB="0" anchor="ctr"/>
                    </a:tc>
                  </a:tr>
                  <a:tr h="182880">
                    <a:tc rowSpan="2">
                      <a:txBody>
                        <a:bodyPr/>
                        <a:lstStyle/>
                        <a:p>
                          <a:pPr algn="ctr">
                            <a:spcAft>
                              <a:spcPts val="600"/>
                            </a:spcAft>
                          </a:pPr>
                          <a:r>
                            <a:rPr lang="en-US" sz="1400">
                              <a:effectLst/>
                            </a:rPr>
                            <a:t>POI</a:t>
                          </a:r>
                          <a:endParaRPr lang="zh-CN" sz="2000">
                            <a:effectLst/>
                            <a:latin typeface="Times New Roman"/>
                            <a:ea typeface="Times New Roman"/>
                          </a:endParaRPr>
                        </a:p>
                      </a:txBody>
                      <a:tcPr marL="68580" marR="68580" marT="0" marB="0" anchor="ctr"/>
                    </a:tc>
                    <a:tc>
                      <a:txBody>
                        <a:bodyPr/>
                        <a:lstStyle/>
                        <a:p>
                          <a:pPr algn="l">
                            <a:spcAft>
                              <a:spcPts val="600"/>
                            </a:spcAft>
                          </a:pPr>
                          <a:r>
                            <a:rPr lang="en-US" sz="1200" dirty="0">
                              <a:effectLst/>
                            </a:rPr>
                            <a:t>2012 Q1</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a:effectLst/>
                            </a:rPr>
                            <a:t>271,634</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321,529</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107,061</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102,467</a:t>
                          </a:r>
                          <a:endParaRPr lang="zh-CN" sz="1800">
                            <a:effectLst/>
                            <a:latin typeface="Times New Roman"/>
                            <a:ea typeface="Times New Roman"/>
                          </a:endParaRPr>
                        </a:p>
                      </a:txBody>
                      <a:tcPr marL="68580" marR="68580" marT="0" marB="0" anchor="ctr"/>
                    </a:tc>
                  </a:tr>
                  <a:tr h="182880">
                    <a:tc vMerge="1">
                      <a:txBody>
                        <a:bodyPr/>
                        <a:lstStyle/>
                        <a:p>
                          <a:endParaRPr lang="zh-CN" altLang="en-US"/>
                        </a:p>
                      </a:txBody>
                      <a:tcPr/>
                    </a:tc>
                    <a:tc>
                      <a:txBody>
                        <a:bodyPr/>
                        <a:lstStyle/>
                        <a:p>
                          <a:pPr algn="l">
                            <a:spcAft>
                              <a:spcPts val="600"/>
                            </a:spcAft>
                          </a:pPr>
                          <a:r>
                            <a:rPr lang="en-US" sz="1200" dirty="0">
                              <a:effectLst/>
                            </a:rPr>
                            <a:t>2012 Q3</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a:effectLst/>
                            </a:rPr>
                            <a:t>272,109</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317,829</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107,171</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104,634</a:t>
                          </a:r>
                          <a:endParaRPr lang="zh-CN" sz="1800">
                            <a:effectLst/>
                            <a:latin typeface="Times New Roman"/>
                            <a:ea typeface="Times New Roman"/>
                          </a:endParaRPr>
                        </a:p>
                      </a:txBody>
                      <a:tcPr marL="68580" marR="68580" marT="0" marB="0" anchor="ctr"/>
                    </a:tc>
                  </a:tr>
                  <a:tr h="266666">
                    <a:tc rowSpan="4">
                      <a:txBody>
                        <a:bodyPr/>
                        <a:lstStyle/>
                        <a:p>
                          <a:pPr algn="ctr">
                            <a:spcAft>
                              <a:spcPts val="600"/>
                            </a:spcAft>
                          </a:pPr>
                          <a:r>
                            <a:rPr lang="en-US" sz="1400">
                              <a:effectLst/>
                            </a:rPr>
                            <a:t>Road</a:t>
                          </a:r>
                          <a:endParaRPr lang="zh-CN" sz="2000">
                            <a:effectLst/>
                            <a:latin typeface="Times New Roman"/>
                            <a:ea typeface="Times New Roman"/>
                          </a:endParaRPr>
                        </a:p>
                      </a:txBody>
                      <a:tcPr marL="68580" marR="68580" marT="0" marB="0" anchor="ctr"/>
                    </a:tc>
                    <a:tc>
                      <a:txBody>
                        <a:bodyPr/>
                        <a:lstStyle/>
                        <a:p>
                          <a:pPr algn="l">
                            <a:spcAft>
                              <a:spcPts val="600"/>
                            </a:spcAft>
                          </a:pPr>
                          <a:r>
                            <a:rPr lang="en-US" sz="1200" dirty="0">
                              <a:effectLst/>
                            </a:rPr>
                            <a:t>#.Segments</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a:effectLst/>
                            </a:rPr>
                            <a:t>162,246</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171,191</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45,231</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38,477</a:t>
                          </a:r>
                          <a:endParaRPr lang="zh-CN" sz="1800">
                            <a:effectLst/>
                            <a:latin typeface="Times New Roman"/>
                            <a:ea typeface="Times New Roman"/>
                          </a:endParaRPr>
                        </a:p>
                      </a:txBody>
                      <a:tcPr marL="68580" marR="68580" marT="0" marB="0" anchor="ctr"/>
                    </a:tc>
                  </a:tr>
                  <a:tr h="182880">
                    <a:tc vMerge="1">
                      <a:txBody>
                        <a:bodyPr/>
                        <a:lstStyle/>
                        <a:p>
                          <a:endParaRPr lang="zh-CN" altLang="en-US"/>
                        </a:p>
                      </a:txBody>
                      <a:tcPr/>
                    </a:tc>
                    <a:tc>
                      <a:txBody>
                        <a:bodyPr/>
                        <a:lstStyle/>
                        <a:p>
                          <a:pPr algn="l">
                            <a:spcAft>
                              <a:spcPts val="600"/>
                            </a:spcAft>
                          </a:pPr>
                          <a:r>
                            <a:rPr lang="en-US" sz="1200" dirty="0">
                              <a:effectLst/>
                            </a:rPr>
                            <a:t>Highways</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dirty="0">
                              <a:effectLst/>
                            </a:rPr>
                            <a:t>1,497km</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a:effectLst/>
                            </a:rPr>
                            <a:t>1,963km</a:t>
                          </a:r>
                          <a:endParaRPr lang="zh-CN" sz="1800">
                            <a:effectLst/>
                            <a:latin typeface="Times New Roman"/>
                            <a:ea typeface="Times New Roman"/>
                          </a:endParaRPr>
                        </a:p>
                      </a:txBody>
                      <a:tcPr marL="68580" marR="68580" marT="0" marB="0" anchor="b"/>
                    </a:tc>
                    <a:tc>
                      <a:txBody>
                        <a:bodyPr/>
                        <a:lstStyle/>
                        <a:p>
                          <a:pPr algn="ctr">
                            <a:spcAft>
                              <a:spcPts val="600"/>
                            </a:spcAft>
                          </a:pPr>
                          <a:r>
                            <a:rPr lang="de-CH" sz="1200">
                              <a:effectLst/>
                            </a:rPr>
                            <a:t>256km</a:t>
                          </a:r>
                          <a:endParaRPr lang="zh-CN" sz="1800">
                            <a:effectLst/>
                            <a:latin typeface="Times New Roman"/>
                            <a:ea typeface="Times New Roman"/>
                          </a:endParaRPr>
                        </a:p>
                      </a:txBody>
                      <a:tcPr marL="68580" marR="68580" marT="0" marB="0" anchor="b"/>
                    </a:tc>
                    <a:tc>
                      <a:txBody>
                        <a:bodyPr/>
                        <a:lstStyle/>
                        <a:p>
                          <a:pPr algn="ctr">
                            <a:spcAft>
                              <a:spcPts val="600"/>
                            </a:spcAft>
                          </a:pPr>
                          <a:r>
                            <a:rPr lang="de-CH" sz="1200">
                              <a:effectLst/>
                            </a:rPr>
                            <a:t>1,193km</a:t>
                          </a:r>
                          <a:endParaRPr lang="zh-CN" sz="1800">
                            <a:effectLst/>
                            <a:latin typeface="Times New Roman"/>
                            <a:ea typeface="Times New Roman"/>
                          </a:endParaRPr>
                        </a:p>
                      </a:txBody>
                      <a:tcPr marL="68580" marR="68580" marT="0" marB="0" anchor="ctr"/>
                    </a:tc>
                  </a:tr>
                  <a:tr h="334389">
                    <a:tc vMerge="1">
                      <a:txBody>
                        <a:bodyPr/>
                        <a:lstStyle/>
                        <a:p>
                          <a:endParaRPr lang="zh-CN" altLang="en-US"/>
                        </a:p>
                      </a:txBody>
                      <a:tcPr/>
                    </a:tc>
                    <a:tc>
                      <a:txBody>
                        <a:bodyPr/>
                        <a:lstStyle/>
                        <a:p>
                          <a:pPr algn="l">
                            <a:spcAft>
                              <a:spcPts val="600"/>
                            </a:spcAft>
                          </a:pPr>
                          <a:r>
                            <a:rPr lang="en-US" sz="1200" dirty="0">
                              <a:effectLst/>
                            </a:rPr>
                            <a:t>Roads</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dirty="0">
                              <a:effectLst/>
                            </a:rPr>
                            <a:t>18,525km</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a:effectLst/>
                            </a:rPr>
                            <a:t>25,530km KM</a:t>
                          </a:r>
                          <a:endParaRPr lang="zh-CN" sz="1800">
                            <a:effectLst/>
                            <a:latin typeface="Times New Roman"/>
                            <a:ea typeface="Times New Roman"/>
                          </a:endParaRPr>
                        </a:p>
                      </a:txBody>
                      <a:tcPr marL="68580" marR="68580" marT="0" marB="0" anchor="b"/>
                    </a:tc>
                    <a:tc>
                      <a:txBody>
                        <a:bodyPr/>
                        <a:lstStyle/>
                        <a:p>
                          <a:pPr algn="ctr">
                            <a:spcAft>
                              <a:spcPts val="600"/>
                            </a:spcAft>
                          </a:pPr>
                          <a:r>
                            <a:rPr lang="de-CH" sz="1200">
                              <a:effectLst/>
                            </a:rPr>
                            <a:t>6,100km</a:t>
                          </a:r>
                          <a:endParaRPr lang="zh-CN" sz="1800">
                            <a:effectLst/>
                            <a:latin typeface="Times New Roman"/>
                            <a:ea typeface="Times New Roman"/>
                          </a:endParaRPr>
                        </a:p>
                      </a:txBody>
                      <a:tcPr marL="68580" marR="68580" marT="0" marB="0" anchor="b"/>
                    </a:tc>
                    <a:tc>
                      <a:txBody>
                        <a:bodyPr/>
                        <a:lstStyle/>
                        <a:p>
                          <a:pPr algn="ctr">
                            <a:spcAft>
                              <a:spcPts val="600"/>
                            </a:spcAft>
                          </a:pPr>
                          <a:r>
                            <a:rPr lang="de-CH" sz="1200">
                              <a:effectLst/>
                            </a:rPr>
                            <a:t>9,691km</a:t>
                          </a:r>
                          <a:endParaRPr lang="zh-CN" sz="1800">
                            <a:effectLst/>
                            <a:latin typeface="Times New Roman"/>
                            <a:ea typeface="Times New Roman"/>
                          </a:endParaRPr>
                        </a:p>
                      </a:txBody>
                      <a:tcPr marL="68580" marR="68580" marT="0" marB="0" anchor="ctr"/>
                    </a:tc>
                  </a:tr>
                  <a:tr h="284010">
                    <a:tc vMerge="1">
                      <a:txBody>
                        <a:bodyPr/>
                        <a:lstStyle/>
                        <a:p>
                          <a:endParaRPr lang="zh-CN" altLang="en-US"/>
                        </a:p>
                      </a:txBody>
                      <a:tcPr/>
                    </a:tc>
                    <a:tc>
                      <a:txBody>
                        <a:bodyPr/>
                        <a:lstStyle/>
                        <a:p>
                          <a:pPr algn="l">
                            <a:spcAft>
                              <a:spcPts val="600"/>
                            </a:spcAft>
                          </a:pPr>
                          <a:r>
                            <a:rPr lang="en-US" sz="1200">
                              <a:effectLst/>
                            </a:rPr>
                            <a:t>#. Intersec.</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dirty="0" smtClean="0">
                              <a:effectLst/>
                            </a:rPr>
                            <a:t>49,981</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dirty="0">
                              <a:effectLst/>
                            </a:rPr>
                            <a:t>70,293</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a:effectLst/>
                            </a:rPr>
                            <a:t>32,112</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25,359</a:t>
                          </a:r>
                          <a:endParaRPr lang="zh-CN" sz="1800">
                            <a:effectLst/>
                            <a:latin typeface="Times New Roman"/>
                            <a:ea typeface="Times New Roman"/>
                          </a:endParaRPr>
                        </a:p>
                      </a:txBody>
                      <a:tcPr marL="68580" marR="68580" marT="0" marB="0" anchor="ctr"/>
                    </a:tc>
                  </a:tr>
                  <a:tr h="182880">
                    <a:tc rowSpan="3">
                      <a:txBody>
                        <a:bodyPr/>
                        <a:lstStyle/>
                        <a:p>
                          <a:pPr algn="ctr">
                            <a:spcAft>
                              <a:spcPts val="600"/>
                            </a:spcAft>
                          </a:pPr>
                          <a:r>
                            <a:rPr lang="en-US" sz="1400">
                              <a:effectLst/>
                            </a:rPr>
                            <a:t>AQI</a:t>
                          </a:r>
                          <a:endParaRPr lang="zh-CN" sz="2000">
                            <a:effectLst/>
                            <a:latin typeface="Times New Roman"/>
                            <a:ea typeface="Times New Roman"/>
                          </a:endParaRPr>
                        </a:p>
                      </a:txBody>
                      <a:tcPr marL="68580" marR="68580" marT="0" marB="0" anchor="ctr"/>
                    </a:tc>
                    <a:tc>
                      <a:txBody>
                        <a:bodyPr/>
                        <a:lstStyle/>
                        <a:p>
                          <a:pPr algn="l">
                            <a:spcAft>
                              <a:spcPts val="600"/>
                            </a:spcAft>
                          </a:pPr>
                          <a:r>
                            <a:rPr lang="en-US" sz="1200">
                              <a:effectLst/>
                            </a:rPr>
                            <a:t>#. Station</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22</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dirty="0">
                              <a:effectLst/>
                            </a:rPr>
                            <a:t>10</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a:effectLst/>
                            </a:rPr>
                            <a:t>9</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10</a:t>
                          </a:r>
                          <a:endParaRPr lang="zh-CN" sz="1800">
                            <a:effectLst/>
                            <a:latin typeface="Times New Roman"/>
                            <a:ea typeface="Times New Roman"/>
                          </a:endParaRPr>
                        </a:p>
                      </a:txBody>
                      <a:tcPr marL="68580" marR="68580" marT="0" marB="0" anchor="ctr"/>
                    </a:tc>
                  </a:tr>
                  <a:tr h="182880">
                    <a:tc vMerge="1">
                      <a:txBody>
                        <a:bodyPr/>
                        <a:lstStyle/>
                        <a:p>
                          <a:endParaRPr lang="zh-CN" altLang="en-US"/>
                        </a:p>
                      </a:txBody>
                      <a:tcPr/>
                    </a:tc>
                    <a:tc>
                      <a:txBody>
                        <a:bodyPr/>
                        <a:lstStyle/>
                        <a:p>
                          <a:pPr algn="l">
                            <a:spcAft>
                              <a:spcPts val="600"/>
                            </a:spcAft>
                          </a:pPr>
                          <a:r>
                            <a:rPr lang="en-US" sz="1200">
                              <a:effectLst/>
                            </a:rPr>
                            <a:t>Hours</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23,300</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dirty="0">
                              <a:effectLst/>
                            </a:rPr>
                            <a:t>8,588</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a:effectLst/>
                            </a:rPr>
                            <a:t>6,489</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a:effectLst/>
                            </a:rPr>
                            <a:t>6,741</a:t>
                          </a:r>
                          <a:endParaRPr lang="zh-CN" sz="1800">
                            <a:effectLst/>
                            <a:latin typeface="Times New Roman"/>
                            <a:ea typeface="Times New Roman"/>
                          </a:endParaRPr>
                        </a:p>
                      </a:txBody>
                      <a:tcPr marL="68580" marR="68580" marT="0" marB="0" anchor="ctr"/>
                    </a:tc>
                  </a:tr>
                  <a:tr h="501583">
                    <a:tc vMerge="1">
                      <a:txBody>
                        <a:bodyPr/>
                        <a:lstStyle/>
                        <a:p>
                          <a:endParaRPr lang="zh-CN" altLang="en-US"/>
                        </a:p>
                      </a:txBody>
                      <a:tcPr/>
                    </a:tc>
                    <a:tc>
                      <a:txBody>
                        <a:bodyPr/>
                        <a:lstStyle/>
                        <a:p>
                          <a:pPr algn="just">
                            <a:spcAft>
                              <a:spcPts val="0"/>
                            </a:spcAft>
                          </a:pPr>
                          <a:r>
                            <a:rPr lang="en-US" sz="1200">
                              <a:effectLst/>
                            </a:rPr>
                            <a:t>Time spans</a:t>
                          </a:r>
                          <a:endParaRPr lang="zh-CN" sz="1800">
                            <a:effectLst/>
                            <a:latin typeface="Times New Roman"/>
                            <a:ea typeface="Times New Roman"/>
                          </a:endParaRPr>
                        </a:p>
                      </a:txBody>
                      <a:tcPr marL="68580" marR="68580" marT="0" marB="0" anchor="ctr"/>
                    </a:tc>
                    <a:tc>
                      <a:txBody>
                        <a:bodyPr/>
                        <a:lstStyle/>
                        <a:p>
                          <a:pPr algn="ctr">
                            <a:spcAft>
                              <a:spcPts val="600"/>
                            </a:spcAft>
                          </a:pPr>
                          <a:r>
                            <a:rPr lang="de-CH" sz="1200" dirty="0">
                              <a:effectLst/>
                            </a:rPr>
                            <a:t>8/24/2012-3/8/2013</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dirty="0">
                              <a:effectLst/>
                            </a:rPr>
                            <a:t>1/19/2013-3/8/2013</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dirty="0">
                              <a:effectLst/>
                            </a:rPr>
                            <a:t>2/4/2013-3/8/2013</a:t>
                          </a:r>
                          <a:endParaRPr lang="zh-CN" sz="1800" dirty="0">
                            <a:effectLst/>
                            <a:latin typeface="Times New Roman"/>
                            <a:ea typeface="Times New Roman"/>
                          </a:endParaRPr>
                        </a:p>
                      </a:txBody>
                      <a:tcPr marL="68580" marR="68580" marT="0" marB="0" anchor="ctr"/>
                    </a:tc>
                    <a:tc>
                      <a:txBody>
                        <a:bodyPr/>
                        <a:lstStyle/>
                        <a:p>
                          <a:pPr algn="ctr">
                            <a:spcAft>
                              <a:spcPts val="600"/>
                            </a:spcAft>
                          </a:pPr>
                          <a:r>
                            <a:rPr lang="de-CH" sz="1200" dirty="0">
                              <a:effectLst/>
                            </a:rPr>
                            <a:t>2/4/2013-3/8/2013</a:t>
                          </a:r>
                          <a:endParaRPr lang="zh-CN" sz="1800" dirty="0">
                            <a:effectLst/>
                            <a:latin typeface="Times New Roman"/>
                            <a:ea typeface="Times New Roman"/>
                          </a:endParaRPr>
                        </a:p>
                      </a:txBody>
                      <a:tcPr marL="68580" marR="68580" marT="0" marB="0" anchor="ctr"/>
                    </a:tc>
                  </a:tr>
                  <a:tr h="334389">
                    <a:tc gridSpan="2">
                      <a:txBody>
                        <a:bodyPr/>
                        <a:lstStyle/>
                        <a:p>
                          <a:pPr algn="just">
                            <a:spcAft>
                              <a:spcPts val="0"/>
                            </a:spcAft>
                          </a:pPr>
                          <a:r>
                            <a:rPr lang="en-US" sz="1400">
                              <a:effectLst/>
                            </a:rPr>
                            <a:t>Urban Size (grids)</a:t>
                          </a:r>
                          <a:endParaRPr lang="zh-CN" sz="2000">
                            <a:effectLst/>
                            <a:latin typeface="Times New Roman"/>
                            <a:ea typeface="Times New Roman"/>
                          </a:endParaRPr>
                        </a:p>
                      </a:txBody>
                      <a:tcPr marL="68580" marR="68580" marT="0" marB="0" anchor="ctr"/>
                    </a:tc>
                    <a:tc hMerge="1">
                      <a:txBody>
                        <a:bodyPr/>
                        <a:lstStyle/>
                        <a:p>
                          <a:endParaRPr lang="zh-CN" altLang="en-US"/>
                        </a:p>
                      </a:txBody>
                      <a:tcPr/>
                    </a:tc>
                    <a:tc>
                      <a:txBody>
                        <a:bodyPr/>
                        <a:lstStyle/>
                        <a:p>
                          <a:endParaRPr lang="en-US"/>
                        </a:p>
                      </a:txBody>
                      <a:tcPr marL="68580" marR="68580" marT="0" marB="0" anchor="ctr">
                        <a:blipFill rotWithShape="0">
                          <a:blip r:embed="rId2"/>
                          <a:stretch>
                            <a:fillRect l="-169869" t="-776364" r="-284279" b="-12727"/>
                          </a:stretch>
                        </a:blipFill>
                      </a:tcPr>
                    </a:tc>
                    <a:tc>
                      <a:txBody>
                        <a:bodyPr/>
                        <a:lstStyle/>
                        <a:p>
                          <a:endParaRPr lang="en-US"/>
                        </a:p>
                      </a:txBody>
                      <a:tcPr marL="68580" marR="68580" marT="0" marB="0" anchor="ctr">
                        <a:blipFill rotWithShape="0">
                          <a:blip r:embed="rId2"/>
                          <a:stretch>
                            <a:fillRect l="-297115" t="-776364" r="-212981" b="-12727"/>
                          </a:stretch>
                        </a:blipFill>
                      </a:tcPr>
                    </a:tc>
                    <a:tc>
                      <a:txBody>
                        <a:bodyPr/>
                        <a:lstStyle/>
                        <a:p>
                          <a:endParaRPr lang="en-US"/>
                        </a:p>
                      </a:txBody>
                      <a:tcPr marL="68580" marR="68580" marT="0" marB="0" anchor="ctr">
                        <a:blipFill rotWithShape="0">
                          <a:blip r:embed="rId2"/>
                          <a:stretch>
                            <a:fillRect l="-387793" t="-776364" r="-107981" b="-12727"/>
                          </a:stretch>
                        </a:blipFill>
                      </a:tcPr>
                    </a:tc>
                    <a:tc>
                      <a:txBody>
                        <a:bodyPr/>
                        <a:lstStyle/>
                        <a:p>
                          <a:endParaRPr lang="en-US"/>
                        </a:p>
                      </a:txBody>
                      <a:tcPr marL="68580" marR="68580" marT="0" marB="0" anchor="ctr">
                        <a:blipFill rotWithShape="0">
                          <a:blip r:embed="rId2"/>
                          <a:stretch>
                            <a:fillRect l="-461778" t="-776364" r="-2222" b="-12727"/>
                          </a:stretch>
                        </a:blipFill>
                      </a:tcPr>
                    </a:tc>
                  </a:tr>
                </a:tbl>
              </a:graphicData>
            </a:graphic>
          </p:graphicFrame>
        </mc:Fallback>
      </mc:AlternateContent>
      <p:sp>
        <p:nvSpPr>
          <p:cNvPr id="5" name="Content Placeholder 2"/>
          <p:cNvSpPr txBox="1">
            <a:spLocks/>
          </p:cNvSpPr>
          <p:nvPr/>
        </p:nvSpPr>
        <p:spPr>
          <a:xfrm>
            <a:off x="762001" y="990600"/>
            <a:ext cx="7543799"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800" dirty="0" smtClean="0"/>
              <a:t>Datasets</a:t>
            </a:r>
            <a:endParaRPr lang="en-US" altLang="zh-CN" sz="1800" dirty="0" smtClean="0"/>
          </a:p>
          <a:p>
            <a:pPr marL="457200" lvl="1" indent="0">
              <a:buFont typeface="Arial" pitchFamily="34" charset="0"/>
              <a:buNone/>
            </a:pPr>
            <a:endParaRPr lang="en-US" altLang="zh-CN" sz="1800" dirty="0" smtClean="0"/>
          </a:p>
          <a:p>
            <a:pPr marL="457200" lvl="1" indent="0">
              <a:buFont typeface="Arial" pitchFamily="34" charset="0"/>
              <a:buNone/>
            </a:pPr>
            <a:endParaRPr lang="en-US" altLang="zh-CN" sz="1800" dirty="0" smtClean="0"/>
          </a:p>
          <a:p>
            <a:endParaRPr lang="en-US" altLang="zh-CN" sz="1800" dirty="0" smtClean="0"/>
          </a:p>
        </p:txBody>
      </p:sp>
      <p:pic>
        <p:nvPicPr>
          <p:cNvPr id="3" name="Picture 2"/>
          <p:cNvPicPr>
            <a:picLocks noChangeAspect="1"/>
          </p:cNvPicPr>
          <p:nvPr/>
        </p:nvPicPr>
        <p:blipFill>
          <a:blip r:embed="rId3"/>
          <a:stretch>
            <a:fillRect/>
          </a:stretch>
        </p:blipFill>
        <p:spPr>
          <a:xfrm>
            <a:off x="0" y="4702992"/>
            <a:ext cx="9144000" cy="2078808"/>
          </a:xfrm>
          <a:prstGeom prst="rect">
            <a:avLst/>
          </a:prstGeom>
        </p:spPr>
      </p:pic>
    </p:spTree>
    <p:extLst>
      <p:ext uri="{BB962C8B-B14F-4D97-AF65-F5344CB8AC3E}">
        <p14:creationId xmlns:p14="http://schemas.microsoft.com/office/powerpoint/2010/main" val="3285750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2"/>
            <a:ext cx="8229600" cy="884238"/>
          </a:xfrm>
        </p:spPr>
        <p:txBody>
          <a:bodyPr/>
          <a:lstStyle/>
          <a:p>
            <a:r>
              <a:rPr lang="en-US" altLang="zh-CN" dirty="0" smtClean="0"/>
              <a:t>Evaluation</a:t>
            </a:r>
            <a:endParaRPr lang="zh-CN" altLang="en-US" dirty="0"/>
          </a:p>
        </p:txBody>
      </p:sp>
      <p:sp>
        <p:nvSpPr>
          <p:cNvPr id="3" name="Content Placeholder 2"/>
          <p:cNvSpPr>
            <a:spLocks noGrp="1"/>
          </p:cNvSpPr>
          <p:nvPr>
            <p:ph idx="1"/>
          </p:nvPr>
        </p:nvSpPr>
        <p:spPr>
          <a:xfrm>
            <a:off x="457200" y="1265237"/>
            <a:ext cx="8229600" cy="4525963"/>
          </a:xfrm>
        </p:spPr>
        <p:txBody>
          <a:bodyPr/>
          <a:lstStyle/>
          <a:p>
            <a:r>
              <a:rPr lang="en-US" altLang="zh-CN" dirty="0" smtClean="0"/>
              <a:t>Overall performance of the co-training </a:t>
            </a:r>
            <a:endParaRPr lang="zh-CN" alt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0583" t="10864" r="11854" b="3064"/>
          <a:stretch/>
        </p:blipFill>
        <p:spPr bwMode="auto">
          <a:xfrm>
            <a:off x="4925324" y="2667000"/>
            <a:ext cx="3685276" cy="3223046"/>
          </a:xfrm>
          <a:prstGeom prst="rect">
            <a:avLst/>
          </a:prstGeom>
          <a:noFill/>
          <a:ln>
            <a:noFill/>
          </a:ln>
          <a:extLst>
            <a:ext uri="{53640926-AAD7-44D8-BBD7-CCE9431645EC}">
              <a14:shadowObscured xmlns:a14="http://schemas.microsoft.com/office/drawing/2010/main"/>
            </a:ext>
          </a:extLst>
        </p:spPr>
      </p:pic>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99" t="10093" r="17076" b="8866"/>
          <a:stretch/>
        </p:blipFill>
        <p:spPr bwMode="auto">
          <a:xfrm>
            <a:off x="406400" y="2529034"/>
            <a:ext cx="4089400" cy="3109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16200000">
            <a:off x="3907048" y="3888405"/>
            <a:ext cx="1828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Accuracy</a:t>
            </a:r>
            <a:endParaRPr lang="zh-CN" altLang="en-US" dirty="0">
              <a:solidFill>
                <a:schemeClr val="tx1"/>
              </a:solidFill>
            </a:endParaRPr>
          </a:p>
        </p:txBody>
      </p:sp>
    </p:spTree>
    <p:extLst>
      <p:ext uri="{BB962C8B-B14F-4D97-AF65-F5344CB8AC3E}">
        <p14:creationId xmlns:p14="http://schemas.microsoft.com/office/powerpoint/2010/main" val="3276363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Status</a:t>
            </a:r>
            <a:endParaRPr lang="en-US" dirty="0"/>
          </a:p>
        </p:txBody>
      </p:sp>
      <p:sp>
        <p:nvSpPr>
          <p:cNvPr id="3" name="Content Placeholder 2"/>
          <p:cNvSpPr>
            <a:spLocks noGrp="1"/>
          </p:cNvSpPr>
          <p:nvPr>
            <p:ph idx="1"/>
          </p:nvPr>
        </p:nvSpPr>
        <p:spPr>
          <a:xfrm>
            <a:off x="457200" y="1265237"/>
            <a:ext cx="8229600" cy="4906963"/>
          </a:xfrm>
        </p:spPr>
        <p:txBody>
          <a:bodyPr>
            <a:normAutofit/>
          </a:bodyPr>
          <a:lstStyle/>
          <a:p>
            <a:r>
              <a:rPr lang="en-US" sz="2000" dirty="0" smtClean="0"/>
              <a:t>Publication at KDD 2013: </a:t>
            </a:r>
            <a:r>
              <a:rPr lang="en-US" sz="1600" dirty="0" smtClean="0">
                <a:solidFill>
                  <a:srgbClr val="0E13EC"/>
                </a:solidFill>
              </a:rPr>
              <a:t>U-Air: when urban air quality inference meets big data</a:t>
            </a:r>
            <a:endParaRPr lang="en-US" sz="2000" dirty="0">
              <a:solidFill>
                <a:srgbClr val="0E13EC"/>
              </a:solidFill>
            </a:endParaRPr>
          </a:p>
          <a:p>
            <a:r>
              <a:rPr lang="en-US" sz="2000" dirty="0" smtClean="0"/>
              <a:t>Website is publicly available via Azure</a:t>
            </a:r>
          </a:p>
          <a:p>
            <a:r>
              <a:rPr lang="en-US" sz="2000" dirty="0" smtClean="0"/>
              <a:t>A mobile </a:t>
            </a:r>
            <a:r>
              <a:rPr lang="en-US" sz="2000" dirty="0" smtClean="0"/>
              <a:t>client ”</a:t>
            </a:r>
            <a:r>
              <a:rPr lang="en-US" sz="2000" b="1" dirty="0" smtClean="0">
                <a:solidFill>
                  <a:srgbClr val="FF0000"/>
                </a:solidFill>
              </a:rPr>
              <a:t>Urban Air</a:t>
            </a:r>
            <a:r>
              <a:rPr lang="en-US" sz="2000" dirty="0" smtClean="0"/>
              <a:t>” n </a:t>
            </a:r>
            <a:r>
              <a:rPr lang="en-US" sz="2000" dirty="0" smtClean="0"/>
              <a:t>WP App store</a:t>
            </a:r>
          </a:p>
          <a:p>
            <a:r>
              <a:rPr lang="en-US" sz="2000" dirty="0" smtClean="0"/>
              <a:t>Component of Urban Air is in </a:t>
            </a:r>
            <a:r>
              <a:rPr lang="en-US" sz="2000" dirty="0" err="1" smtClean="0"/>
              <a:t>CityNext</a:t>
            </a:r>
            <a:r>
              <a:rPr lang="en-US" sz="2000" dirty="0" smtClean="0"/>
              <a:t> platform</a:t>
            </a:r>
          </a:p>
          <a:p>
            <a:r>
              <a:rPr lang="en-US" sz="2000" dirty="0" smtClean="0"/>
              <a:t>On Bing Map China Now</a:t>
            </a:r>
          </a:p>
          <a:p>
            <a:r>
              <a:rPr lang="en-US" sz="2000" dirty="0" smtClean="0"/>
              <a:t>Working on prediction </a:t>
            </a:r>
            <a:endParaRPr lang="en-US" sz="20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107" y="3977392"/>
            <a:ext cx="2811176" cy="2118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5630" y="3962400"/>
            <a:ext cx="1274372" cy="212395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0029" y="3972048"/>
            <a:ext cx="1274371" cy="21239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7829" y="3972048"/>
            <a:ext cx="1274371" cy="2123952"/>
          </a:xfrm>
          <a:prstGeom prst="rect">
            <a:avLst/>
          </a:prstGeom>
        </p:spPr>
      </p:pic>
      <p:pic>
        <p:nvPicPr>
          <p:cNvPr id="1026" name="Picture 1" descr="cid:image001.png@01CF31BF.CE5735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1847850"/>
            <a:ext cx="18859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457200" y="3551238"/>
            <a:ext cx="3418883" cy="411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hlinkClick r:id="rId8"/>
              </a:rPr>
              <a:t>http</a:t>
            </a:r>
            <a:r>
              <a:rPr lang="en-US" sz="2400" dirty="0">
                <a:hlinkClick r:id="rId8"/>
              </a:rPr>
              <a:t>://</a:t>
            </a:r>
            <a:r>
              <a:rPr lang="en-US" sz="2400" dirty="0" smtClean="0">
                <a:hlinkClick r:id="rId8"/>
              </a:rPr>
              <a:t>urbanair.msra.cn/</a:t>
            </a:r>
            <a:r>
              <a:rPr lang="en-US" sz="2400" dirty="0" smtClean="0"/>
              <a:t>   </a:t>
            </a:r>
            <a:endParaRPr lang="en-US" sz="2400" dirty="0"/>
          </a:p>
        </p:txBody>
      </p:sp>
    </p:spTree>
    <p:extLst>
      <p:ext uri="{BB962C8B-B14F-4D97-AF65-F5344CB8AC3E}">
        <p14:creationId xmlns:p14="http://schemas.microsoft.com/office/powerpoint/2010/main" val="4056509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endParaRPr lang="en-US" altLang="zh-CN" dirty="0" smtClean="0"/>
          </a:p>
          <a:p>
            <a:pPr marL="0" indent="0" algn="ctr">
              <a:buNone/>
            </a:pPr>
            <a:endParaRPr lang="en-US" altLang="zh-CN" dirty="0"/>
          </a:p>
          <a:p>
            <a:pPr marL="0" indent="0" algn="ctr">
              <a:buNone/>
            </a:pPr>
            <a:r>
              <a:rPr lang="en-US" altLang="zh-CN" sz="4000" dirty="0" smtClean="0"/>
              <a:t>Thanks!</a:t>
            </a:r>
          </a:p>
          <a:p>
            <a:pPr marL="0" indent="0" algn="ctr">
              <a:buNone/>
            </a:pPr>
            <a:endParaRPr lang="en-US" altLang="zh-CN" sz="3600" dirty="0" smtClean="0"/>
          </a:p>
          <a:p>
            <a:pPr marL="0" indent="0" algn="ctr">
              <a:buNone/>
            </a:pPr>
            <a:r>
              <a:rPr lang="en-US" altLang="zh-CN" sz="3600" dirty="0" smtClean="0"/>
              <a:t>Yu Zheng</a:t>
            </a:r>
          </a:p>
          <a:p>
            <a:pPr marL="0" indent="0" algn="ctr">
              <a:buNone/>
            </a:pPr>
            <a:r>
              <a:rPr lang="en-US" altLang="zh-CN" sz="2400" dirty="0" smtClean="0">
                <a:hlinkClick r:id="rId2"/>
              </a:rPr>
              <a:t>yuzheng@microsoft.com</a:t>
            </a:r>
            <a:endParaRPr lang="en-US" altLang="zh-CN" sz="2400" dirty="0" smtClean="0"/>
          </a:p>
          <a:p>
            <a:pPr marL="0" indent="0" algn="ctr">
              <a:buNone/>
            </a:pPr>
            <a:endParaRPr lang="en-US" altLang="zh-CN" sz="2400" dirty="0"/>
          </a:p>
          <a:p>
            <a:pPr marL="0" indent="0" algn="ctr">
              <a:buNone/>
            </a:pPr>
            <a:r>
              <a:rPr lang="en-US" altLang="zh-CN" sz="2400" dirty="0" smtClean="0"/>
              <a:t> </a:t>
            </a:r>
            <a:endParaRPr lang="zh-CN" altLang="en-US" sz="2400" dirty="0"/>
          </a:p>
        </p:txBody>
      </p:sp>
      <p:sp>
        <p:nvSpPr>
          <p:cNvPr id="2" name="Rectangle 1"/>
          <p:cNvSpPr/>
          <p:nvPr/>
        </p:nvSpPr>
        <p:spPr>
          <a:xfrm>
            <a:off x="6835923" y="4552890"/>
            <a:ext cx="1317477" cy="400110"/>
          </a:xfrm>
          <a:prstGeom prst="rect">
            <a:avLst/>
          </a:prstGeom>
        </p:spPr>
        <p:txBody>
          <a:bodyPr wrap="none">
            <a:spAutoFit/>
          </a:bodyPr>
          <a:lstStyle/>
          <a:p>
            <a:r>
              <a:rPr lang="en-US" altLang="zh-CN" sz="2000" dirty="0">
                <a:hlinkClick r:id="rId3"/>
              </a:rPr>
              <a:t>Homepage</a:t>
            </a:r>
            <a:endParaRPr lang="zh-CN" altLang="en-US" sz="20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3048000"/>
            <a:ext cx="863600" cy="1295400"/>
          </a:xfrm>
          <a:prstGeom prst="rect">
            <a:avLst/>
          </a:prstGeom>
        </p:spPr>
      </p:pic>
    </p:spTree>
    <p:extLst>
      <p:ext uri="{BB962C8B-B14F-4D97-AF65-F5344CB8AC3E}">
        <p14:creationId xmlns:p14="http://schemas.microsoft.com/office/powerpoint/2010/main" val="66912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altLang="zh-CN" dirty="0" smtClean="0"/>
              <a:t>Background</a:t>
            </a:r>
            <a:endParaRPr lang="zh-CN" altLang="en-US" dirty="0"/>
          </a:p>
        </p:txBody>
      </p:sp>
      <p:sp>
        <p:nvSpPr>
          <p:cNvPr id="3" name="Content Placeholder 2"/>
          <p:cNvSpPr>
            <a:spLocks noGrp="1"/>
          </p:cNvSpPr>
          <p:nvPr>
            <p:ph idx="1"/>
          </p:nvPr>
        </p:nvSpPr>
        <p:spPr>
          <a:xfrm>
            <a:off x="381000" y="1447799"/>
            <a:ext cx="4024536" cy="4331889"/>
          </a:xfrm>
        </p:spPr>
        <p:txBody>
          <a:bodyPr>
            <a:noAutofit/>
          </a:bodyPr>
          <a:lstStyle/>
          <a:p>
            <a:r>
              <a:rPr lang="en-US" altLang="zh-CN" sz="2800" dirty="0"/>
              <a:t>Air </a:t>
            </a:r>
            <a:r>
              <a:rPr lang="en-US" altLang="zh-CN" sz="2800" dirty="0" smtClean="0"/>
              <a:t>quality</a:t>
            </a:r>
          </a:p>
          <a:p>
            <a:pPr lvl="1"/>
            <a:r>
              <a:rPr lang="en-US" altLang="zh-CN" sz="1800" dirty="0" smtClean="0"/>
              <a:t>NO2, SO2</a:t>
            </a:r>
          </a:p>
          <a:p>
            <a:pPr lvl="1"/>
            <a:r>
              <a:rPr lang="en-US" altLang="zh-CN" sz="1800" dirty="0" smtClean="0"/>
              <a:t>Aerosols: PM2.5, PM10</a:t>
            </a:r>
            <a:endParaRPr lang="en-US" altLang="zh-CN" sz="1800" dirty="0"/>
          </a:p>
          <a:p>
            <a:r>
              <a:rPr lang="en-US" altLang="zh-CN" sz="2800" dirty="0" smtClean="0"/>
              <a:t>Why it matters </a:t>
            </a:r>
          </a:p>
          <a:p>
            <a:pPr lvl="1"/>
            <a:r>
              <a:rPr lang="en-US" altLang="zh-CN" sz="1800" dirty="0"/>
              <a:t>Healthcare</a:t>
            </a:r>
          </a:p>
          <a:p>
            <a:pPr lvl="1"/>
            <a:r>
              <a:rPr lang="en-US" altLang="zh-CN" sz="1800" dirty="0" smtClean="0"/>
              <a:t>Pollution control and dispersal</a:t>
            </a:r>
          </a:p>
          <a:p>
            <a:r>
              <a:rPr lang="en-US" altLang="zh-CN" sz="2800" dirty="0" smtClean="0"/>
              <a:t>Reality</a:t>
            </a:r>
          </a:p>
          <a:p>
            <a:pPr lvl="1"/>
            <a:r>
              <a:rPr lang="en-US" altLang="zh-CN" sz="1800" dirty="0" smtClean="0"/>
              <a:t>Building a measurement station is not easy</a:t>
            </a:r>
          </a:p>
          <a:p>
            <a:pPr lvl="1"/>
            <a:r>
              <a:rPr lang="en-US" altLang="zh-CN" sz="1800" dirty="0"/>
              <a:t>A</a:t>
            </a:r>
            <a:r>
              <a:rPr lang="en-US" altLang="zh-CN" sz="1800" dirty="0" smtClean="0"/>
              <a:t> </a:t>
            </a:r>
            <a:r>
              <a:rPr lang="en-US" altLang="zh-CN" sz="1800" dirty="0"/>
              <a:t>limited number of stations (poor coverage</a:t>
            </a:r>
            <a:r>
              <a:rPr lang="en-US" altLang="zh-CN" sz="1800" dirty="0" smtClean="0"/>
              <a:t>)</a:t>
            </a:r>
            <a:endParaRPr lang="en-US" altLang="zh-CN" sz="1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14" t="24061" r="24296" b="5664"/>
          <a:stretch/>
        </p:blipFill>
        <p:spPr bwMode="auto">
          <a:xfrm>
            <a:off x="5026659" y="1600200"/>
            <a:ext cx="370278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5800" y="5849005"/>
            <a:ext cx="3352799" cy="523220"/>
          </a:xfrm>
          <a:prstGeom prst="rect">
            <a:avLst/>
          </a:prstGeom>
        </p:spPr>
        <p:txBody>
          <a:bodyPr wrap="square">
            <a:spAutoFit/>
          </a:bodyPr>
          <a:lstStyle/>
          <a:p>
            <a:pPr algn="ctr"/>
            <a:r>
              <a:rPr lang="en-US" altLang="zh-CN" sz="1400" dirty="0" smtClean="0">
                <a:solidFill>
                  <a:srgbClr val="0070C0"/>
                </a:solidFill>
              </a:rPr>
              <a:t>Beijing only has 15 air quality monitor stations in its urban areas (50kmx40km)</a:t>
            </a:r>
            <a:endParaRPr lang="en-US" altLang="zh-CN" sz="1400" dirty="0">
              <a:solidFill>
                <a:srgbClr val="0070C0"/>
              </a:solidFill>
            </a:endParaRPr>
          </a:p>
        </p:txBody>
      </p:sp>
      <p:grpSp>
        <p:nvGrpSpPr>
          <p:cNvPr id="7" name="Group 6"/>
          <p:cNvGrpSpPr/>
          <p:nvPr/>
        </p:nvGrpSpPr>
        <p:grpSpPr>
          <a:xfrm>
            <a:off x="6621417" y="1219200"/>
            <a:ext cx="2293983" cy="307777"/>
            <a:chOff x="6621417" y="1292423"/>
            <a:chExt cx="2293983" cy="307777"/>
          </a:xfrm>
        </p:grpSpPr>
        <p:sp>
          <p:nvSpPr>
            <p:cNvPr id="6" name="Rectangle 5"/>
            <p:cNvSpPr/>
            <p:nvPr/>
          </p:nvSpPr>
          <p:spPr>
            <a:xfrm>
              <a:off x="6759528" y="1292423"/>
              <a:ext cx="2155872" cy="307777"/>
            </a:xfrm>
            <a:prstGeom prst="rect">
              <a:avLst/>
            </a:prstGeom>
            <a:solidFill>
              <a:schemeClr val="bg1"/>
            </a:solidFill>
          </p:spPr>
          <p:txBody>
            <a:bodyPr wrap="square">
              <a:spAutoFit/>
            </a:bodyPr>
            <a:lstStyle/>
            <a:p>
              <a:r>
                <a:rPr lang="en-US" altLang="zh-CN" sz="1400" dirty="0" smtClean="0">
                  <a:latin typeface="Times New Roman" pitchFamily="18" charset="0"/>
                  <a:cs typeface="Times New Roman" pitchFamily="18" charset="0"/>
                </a:rPr>
                <a:t>Air quality monitor station</a:t>
              </a:r>
              <a:endParaRPr lang="en-US" altLang="zh-CN" sz="1400" dirty="0">
                <a:latin typeface="Times New Roman" pitchFamily="18" charset="0"/>
                <a:cs typeface="Times New Roman" pitchFamily="18" charset="0"/>
              </a:endParaRPr>
            </a:p>
          </p:txBody>
        </p:sp>
        <p:sp>
          <p:nvSpPr>
            <p:cNvPr id="5" name="Oval 4"/>
            <p:cNvSpPr/>
            <p:nvPr/>
          </p:nvSpPr>
          <p:spPr>
            <a:xfrm>
              <a:off x="6621417" y="1413508"/>
              <a:ext cx="76200" cy="76200"/>
            </a:xfrm>
            <a:prstGeom prst="ellipse">
              <a:avLst/>
            </a:prstGeom>
            <a:solidFill>
              <a:srgbClr val="0E13EC"/>
            </a:solidFill>
            <a:ln>
              <a:solidFill>
                <a:srgbClr val="0E13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Group 7"/>
          <p:cNvGrpSpPr/>
          <p:nvPr/>
        </p:nvGrpSpPr>
        <p:grpSpPr>
          <a:xfrm>
            <a:off x="5017133" y="5181600"/>
            <a:ext cx="3714117" cy="1196178"/>
            <a:chOff x="5017133" y="5181600"/>
            <a:chExt cx="3714117" cy="1196178"/>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3645" y="5181600"/>
              <a:ext cx="1033655" cy="119267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4450" y="5181600"/>
              <a:ext cx="1066800" cy="1192678"/>
            </a:xfrm>
            <a:prstGeom prst="rect">
              <a:avLst/>
            </a:prstGeom>
          </p:spPr>
        </p:pic>
        <p:pic>
          <p:nvPicPr>
            <p:cNvPr id="11" name="Picture 2" descr="File:Edinburgh air quality measurement station dsc06786.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405"/>
            <a:stretch/>
          </p:blipFill>
          <p:spPr bwMode="auto">
            <a:xfrm>
              <a:off x="5017133" y="5181600"/>
              <a:ext cx="1508703" cy="11961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43556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 y="-8020"/>
            <a:ext cx="9144000" cy="689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578642" y="76200"/>
            <a:ext cx="2346158" cy="338554"/>
          </a:xfrm>
          <a:prstGeom prst="rect">
            <a:avLst/>
          </a:prstGeom>
        </p:spPr>
        <p:txBody>
          <a:bodyPr wrap="square">
            <a:spAutoFit/>
          </a:bodyPr>
          <a:lstStyle/>
          <a:p>
            <a:pPr algn="r"/>
            <a:r>
              <a:rPr lang="en-US" altLang="zh-CN" sz="1600" b="1" dirty="0" smtClean="0"/>
              <a:t>2PM, June 17, 2013</a:t>
            </a:r>
            <a:endParaRPr lang="zh-CN" altLang="en-US" sz="1600" b="1" dirty="0"/>
          </a:p>
        </p:txBody>
      </p:sp>
    </p:spTree>
    <p:extLst>
      <p:ext uri="{BB962C8B-B14F-4D97-AF65-F5344CB8AC3E}">
        <p14:creationId xmlns:p14="http://schemas.microsoft.com/office/powerpoint/2010/main" val="3461974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685800"/>
            <a:ext cx="3048000" cy="28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28600"/>
            <a:ext cx="8229600" cy="1143000"/>
          </a:xfrm>
        </p:spPr>
        <p:txBody>
          <a:bodyPr>
            <a:normAutofit/>
          </a:bodyPr>
          <a:lstStyle/>
          <a:p>
            <a:pPr algn="l"/>
            <a:r>
              <a:rPr lang="en-US" dirty="0" smtClean="0"/>
              <a:t>Challenges</a:t>
            </a:r>
            <a:endParaRPr lang="en-US" dirty="0"/>
          </a:p>
        </p:txBody>
      </p:sp>
      <p:sp>
        <p:nvSpPr>
          <p:cNvPr id="3" name="Content Placeholder 2"/>
          <p:cNvSpPr>
            <a:spLocks noGrp="1"/>
          </p:cNvSpPr>
          <p:nvPr>
            <p:ph idx="1"/>
          </p:nvPr>
        </p:nvSpPr>
        <p:spPr>
          <a:xfrm>
            <a:off x="381000" y="1371600"/>
            <a:ext cx="4648200" cy="3886199"/>
          </a:xfrm>
        </p:spPr>
        <p:txBody>
          <a:bodyPr vert="horz" lIns="91440" tIns="45720" rIns="91440" bIns="45720" rtlCol="0">
            <a:normAutofit/>
          </a:bodyPr>
          <a:lstStyle/>
          <a:p>
            <a:r>
              <a:rPr lang="en-US" sz="2400" dirty="0" smtClean="0"/>
              <a:t>Air quality varies by locations non-linearly</a:t>
            </a:r>
          </a:p>
          <a:p>
            <a:r>
              <a:rPr lang="en-US" sz="2400" dirty="0" smtClean="0"/>
              <a:t>Affected by many factors</a:t>
            </a:r>
          </a:p>
          <a:p>
            <a:pPr lvl="1"/>
            <a:r>
              <a:rPr lang="en-US" sz="1800" dirty="0" smtClean="0"/>
              <a:t>Weathers, traffic, land use…</a:t>
            </a:r>
          </a:p>
          <a:p>
            <a:pPr lvl="1"/>
            <a:r>
              <a:rPr lang="en-US" sz="1800" dirty="0" smtClean="0"/>
              <a:t>Subtle to model with a clear formula</a:t>
            </a:r>
          </a:p>
          <a:p>
            <a:pPr lvl="1"/>
            <a:endParaRPr lang="en-US" sz="1800" dirty="0" smtClean="0"/>
          </a:p>
          <a:p>
            <a:pPr lvl="1"/>
            <a:endParaRPr lang="en-US" sz="1800" dirty="0" smtClean="0"/>
          </a:p>
        </p:txBody>
      </p:sp>
      <p:sp>
        <p:nvSpPr>
          <p:cNvPr id="4" name="Oval 3"/>
          <p:cNvSpPr/>
          <p:nvPr/>
        </p:nvSpPr>
        <p:spPr>
          <a:xfrm>
            <a:off x="6959600" y="1752600"/>
            <a:ext cx="508000" cy="34353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85" t="9968" r="13012" b="4823"/>
          <a:stretch/>
        </p:blipFill>
        <p:spPr bwMode="auto">
          <a:xfrm>
            <a:off x="5181600" y="3699739"/>
            <a:ext cx="3505200" cy="277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6019799" y="5143500"/>
            <a:ext cx="2675709" cy="1167378"/>
            <a:chOff x="5864311" y="5181600"/>
            <a:chExt cx="2831198" cy="1167378"/>
          </a:xfrm>
        </p:grpSpPr>
        <p:sp>
          <p:nvSpPr>
            <p:cNvPr id="6" name="Freeform 5"/>
            <p:cNvSpPr/>
            <p:nvPr/>
          </p:nvSpPr>
          <p:spPr>
            <a:xfrm>
              <a:off x="5864311" y="5514035"/>
              <a:ext cx="2831198" cy="834943"/>
            </a:xfrm>
            <a:custGeom>
              <a:avLst/>
              <a:gdLst>
                <a:gd name="connsiteX0" fmla="*/ 168544 w 2929163"/>
                <a:gd name="connsiteY0" fmla="*/ 120409 h 834943"/>
                <a:gd name="connsiteX1" fmla="*/ 1239698 w 2929163"/>
                <a:gd name="connsiteY1" fmla="*/ 24615 h 834943"/>
                <a:gd name="connsiteX2" fmla="*/ 2737573 w 2929163"/>
                <a:gd name="connsiteY2" fmla="*/ 433918 h 834943"/>
                <a:gd name="connsiteX3" fmla="*/ 2711447 w 2929163"/>
                <a:gd name="connsiteY3" fmla="*/ 730009 h 834943"/>
                <a:gd name="connsiteX4" fmla="*/ 934898 w 2929163"/>
                <a:gd name="connsiteY4" fmla="*/ 834512 h 834943"/>
                <a:gd name="connsiteX5" fmla="*/ 81458 w 2929163"/>
                <a:gd name="connsiteY5" fmla="*/ 730009 h 834943"/>
                <a:gd name="connsiteX6" fmla="*/ 168544 w 2929163"/>
                <a:gd name="connsiteY6" fmla="*/ 120409 h 83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9163" h="834943">
                  <a:moveTo>
                    <a:pt x="168544" y="120409"/>
                  </a:moveTo>
                  <a:cubicBezTo>
                    <a:pt x="361584" y="2843"/>
                    <a:pt x="811527" y="-27636"/>
                    <a:pt x="1239698" y="24615"/>
                  </a:cubicBezTo>
                  <a:cubicBezTo>
                    <a:pt x="1667869" y="76866"/>
                    <a:pt x="2492282" y="316352"/>
                    <a:pt x="2737573" y="433918"/>
                  </a:cubicBezTo>
                  <a:cubicBezTo>
                    <a:pt x="2982865" y="551484"/>
                    <a:pt x="3011893" y="663243"/>
                    <a:pt x="2711447" y="730009"/>
                  </a:cubicBezTo>
                  <a:cubicBezTo>
                    <a:pt x="2411001" y="796775"/>
                    <a:pt x="1373229" y="834512"/>
                    <a:pt x="934898" y="834512"/>
                  </a:cubicBezTo>
                  <a:cubicBezTo>
                    <a:pt x="496567" y="834512"/>
                    <a:pt x="212086" y="847575"/>
                    <a:pt x="81458" y="730009"/>
                  </a:cubicBezTo>
                  <a:cubicBezTo>
                    <a:pt x="-49170" y="612443"/>
                    <a:pt x="-24496" y="237975"/>
                    <a:pt x="168544" y="120409"/>
                  </a:cubicBezTo>
                  <a:close/>
                </a:path>
              </a:pathLst>
            </a:custGeom>
            <a:noFill/>
            <a:ln>
              <a:solidFill>
                <a:srgbClr val="0D4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6"/>
            <p:cNvSpPr/>
            <p:nvPr/>
          </p:nvSpPr>
          <p:spPr>
            <a:xfrm>
              <a:off x="6629400" y="5181600"/>
              <a:ext cx="1358900" cy="369332"/>
            </a:xfrm>
            <a:prstGeom prst="rect">
              <a:avLst/>
            </a:prstGeom>
          </p:spPr>
          <p:txBody>
            <a:bodyPr wrap="square">
              <a:spAutoFit/>
            </a:bodyPr>
            <a:lstStyle/>
            <a:p>
              <a:pPr lvl="1"/>
              <a:r>
                <a:rPr lang="en-US" altLang="zh-CN" dirty="0" smtClean="0"/>
                <a:t>&gt;35%</a:t>
              </a:r>
              <a:endParaRPr lang="en-US" altLang="zh-CN" dirty="0"/>
            </a:p>
          </p:txBody>
        </p:sp>
      </p:grpSp>
      <p:sp>
        <p:nvSpPr>
          <p:cNvPr id="5" name="Rectangle 4"/>
          <p:cNvSpPr/>
          <p:nvPr/>
        </p:nvSpPr>
        <p:spPr>
          <a:xfrm rot="16200000">
            <a:off x="4283845" y="5005354"/>
            <a:ext cx="1436932" cy="307777"/>
          </a:xfrm>
          <a:prstGeom prst="rect">
            <a:avLst/>
          </a:prstGeom>
        </p:spPr>
        <p:txBody>
          <a:bodyPr wrap="none">
            <a:spAutoFit/>
          </a:bodyPr>
          <a:lstStyle/>
          <a:p>
            <a:pPr lvl="1"/>
            <a:r>
              <a:rPr lang="en-US" sz="1400" dirty="0" smtClean="0"/>
              <a:t>Proportion</a:t>
            </a:r>
            <a:endParaRPr lang="en-US" sz="1400" dirty="0"/>
          </a:p>
        </p:txBody>
      </p:sp>
      <p:pic>
        <p:nvPicPr>
          <p:cNvPr id="12" name="Picture 11"/>
          <p:cNvPicPr>
            <a:picLocks noChangeAspect="1"/>
          </p:cNvPicPr>
          <p:nvPr/>
        </p:nvPicPr>
        <p:blipFill>
          <a:blip r:embed="rId5"/>
          <a:stretch>
            <a:fillRect/>
          </a:stretch>
        </p:blipFill>
        <p:spPr>
          <a:xfrm>
            <a:off x="529083" y="3808738"/>
            <a:ext cx="4095057" cy="2896862"/>
          </a:xfrm>
          <a:prstGeom prst="rect">
            <a:avLst/>
          </a:prstGeom>
        </p:spPr>
      </p:pic>
    </p:spTree>
    <p:extLst>
      <p:ext uri="{BB962C8B-B14F-4D97-AF65-F5344CB8AC3E}">
        <p14:creationId xmlns:p14="http://schemas.microsoft.com/office/powerpoint/2010/main" val="187159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1828800"/>
          </a:xfrm>
        </p:spPr>
        <p:txBody>
          <a:bodyPr/>
          <a:lstStyle/>
          <a:p>
            <a:pPr marL="0" indent="0" algn="ctr">
              <a:buNone/>
            </a:pPr>
            <a:r>
              <a:rPr lang="en-US" b="1" dirty="0" smtClean="0">
                <a:solidFill>
                  <a:srgbClr val="0E13EC"/>
                </a:solidFill>
              </a:rPr>
              <a:t>We do not really know the air quality of a location without a monitoring station!</a:t>
            </a:r>
            <a:endParaRPr lang="en-US" b="1" dirty="0">
              <a:solidFill>
                <a:srgbClr val="0E13EC"/>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9708" y="2362200"/>
            <a:ext cx="1650492" cy="1820570"/>
          </a:xfrm>
          <a:prstGeom prst="rect">
            <a:avLst/>
          </a:prstGeom>
        </p:spPr>
      </p:pic>
      <p:grpSp>
        <p:nvGrpSpPr>
          <p:cNvPr id="2" name="Group 1"/>
          <p:cNvGrpSpPr/>
          <p:nvPr/>
        </p:nvGrpSpPr>
        <p:grpSpPr>
          <a:xfrm>
            <a:off x="3505200" y="5029200"/>
            <a:ext cx="2361135" cy="1438286"/>
            <a:chOff x="3581400" y="5181600"/>
            <a:chExt cx="2361135" cy="1438286"/>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2922" y="5191910"/>
              <a:ext cx="1142062" cy="81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945722" y="6076961"/>
              <a:ext cx="1996813" cy="307777"/>
            </a:xfrm>
            <a:prstGeom prst="rect">
              <a:avLst/>
            </a:prstGeom>
          </p:spPr>
          <p:txBody>
            <a:bodyPr wrap="square">
              <a:spAutoFit/>
            </a:bodyPr>
            <a:lstStyle/>
            <a:p>
              <a:r>
                <a:rPr lang="en-US" altLang="zh-CN" sz="1400" dirty="0" smtClean="0"/>
                <a:t>30,000 + USD, 10ug/m</a:t>
              </a:r>
              <a:r>
                <a:rPr lang="en-US" altLang="zh-CN" sz="1400" baseline="30000" dirty="0" smtClean="0"/>
                <a:t>3</a:t>
              </a:r>
              <a:r>
                <a:rPr lang="zh-CN" altLang="en-US" sz="1400" dirty="0" smtClean="0"/>
                <a:t> </a:t>
              </a:r>
              <a:endParaRPr lang="zh-CN" altLang="en-US" sz="1400" dirty="0"/>
            </a:p>
          </p:txBody>
        </p:sp>
        <p:sp>
          <p:nvSpPr>
            <p:cNvPr id="7" name="Rectangle 6"/>
            <p:cNvSpPr/>
            <p:nvPr/>
          </p:nvSpPr>
          <p:spPr>
            <a:xfrm>
              <a:off x="3993281" y="6312109"/>
              <a:ext cx="1919115" cy="307777"/>
            </a:xfrm>
            <a:prstGeom prst="rect">
              <a:avLst/>
            </a:prstGeom>
          </p:spPr>
          <p:txBody>
            <a:bodyPr wrap="none">
              <a:spAutoFit/>
            </a:bodyPr>
            <a:lstStyle/>
            <a:p>
              <a:r>
                <a:rPr lang="en-US" altLang="zh-CN" sz="1400" dirty="0"/>
                <a:t>202×85×168</a:t>
              </a:r>
              <a:r>
                <a:rPr lang="zh-CN" altLang="en-US" sz="1400" dirty="0"/>
                <a:t>（</a:t>
              </a:r>
              <a:r>
                <a:rPr lang="en-US" altLang="zh-CN" sz="1400" dirty="0"/>
                <a:t>mm</a:t>
              </a:r>
              <a:r>
                <a:rPr lang="zh-CN" altLang="en-US" sz="1400" dirty="0"/>
                <a:t>）</a:t>
              </a:r>
            </a:p>
          </p:txBody>
        </p:sp>
        <p:pic>
          <p:nvPicPr>
            <p:cNvPr id="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5181600"/>
              <a:ext cx="592922" cy="82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7915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314" t="24061" r="24296" b="5664"/>
          <a:stretch/>
        </p:blipFill>
        <p:spPr bwMode="auto">
          <a:xfrm>
            <a:off x="5721822" y="3841008"/>
            <a:ext cx="2704082" cy="255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762000"/>
            <a:ext cx="8229600" cy="914400"/>
          </a:xfrm>
        </p:spPr>
        <p:txBody>
          <a:bodyPr>
            <a:noAutofit/>
          </a:bodyPr>
          <a:lstStyle/>
          <a:p>
            <a:pPr marL="0" indent="0" algn="ctr">
              <a:buNone/>
            </a:pPr>
            <a:r>
              <a:rPr lang="en-US" sz="2800" dirty="0" smtClean="0"/>
              <a:t>Inferring </a:t>
            </a:r>
            <a:r>
              <a:rPr lang="en-US" sz="2800" b="1" dirty="0" smtClean="0">
                <a:solidFill>
                  <a:srgbClr val="0E13EC"/>
                </a:solidFill>
              </a:rPr>
              <a:t>Real-Time</a:t>
            </a:r>
            <a:r>
              <a:rPr lang="en-US" sz="2800" dirty="0" smtClean="0"/>
              <a:t> and </a:t>
            </a:r>
            <a:r>
              <a:rPr lang="en-US" sz="2800" b="1" dirty="0" smtClean="0">
                <a:solidFill>
                  <a:srgbClr val="0E13EC"/>
                </a:solidFill>
              </a:rPr>
              <a:t>Fine-Grained</a:t>
            </a:r>
            <a:r>
              <a:rPr lang="en-US" sz="2800" dirty="0" smtClean="0"/>
              <a:t> air quality </a:t>
            </a:r>
          </a:p>
          <a:p>
            <a:pPr marL="0" indent="0" algn="ctr">
              <a:buNone/>
            </a:pPr>
            <a:r>
              <a:rPr lang="en-US" sz="2800" dirty="0" smtClean="0"/>
              <a:t>throughout a city using </a:t>
            </a:r>
            <a:r>
              <a:rPr lang="en-US" sz="2800" b="1" dirty="0" smtClean="0">
                <a:solidFill>
                  <a:srgbClr val="0E13EC"/>
                </a:solidFill>
              </a:rPr>
              <a:t>Big Data</a:t>
            </a:r>
          </a:p>
          <a:p>
            <a:pPr lvl="1" algn="ctr"/>
            <a:endParaRPr lang="en-US" dirty="0" smtClean="0"/>
          </a:p>
          <a:p>
            <a:pPr marL="914400" lvl="2" indent="0" algn="ctr">
              <a:buNone/>
            </a:pPr>
            <a:endParaRPr lang="en-US" sz="2800" dirty="0"/>
          </a:p>
          <a:p>
            <a:pPr marL="914400" lvl="2" indent="0" algn="ctr">
              <a:buNone/>
            </a:pPr>
            <a:endParaRPr lang="en-US" sz="2800" dirty="0" smtClean="0"/>
          </a:p>
          <a:p>
            <a:pPr marL="914400" lvl="2" indent="0" algn="ctr">
              <a:buNone/>
            </a:pPr>
            <a:endParaRPr lang="en-US" sz="2800" dirty="0" smtClean="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841391"/>
            <a:ext cx="2743200" cy="256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302812" y="2345242"/>
            <a:ext cx="8150472" cy="1312358"/>
            <a:chOff x="302812" y="2205240"/>
            <a:chExt cx="8150472" cy="1312358"/>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5371" y="2205240"/>
              <a:ext cx="1106824" cy="100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746728" y="2270289"/>
              <a:ext cx="1070559" cy="879276"/>
              <a:chOff x="914400" y="2085296"/>
              <a:chExt cx="1277469" cy="1148620"/>
            </a:xfrm>
          </p:grpSpPr>
          <p:pic>
            <p:nvPicPr>
              <p:cNvPr id="5" name="Picture 4" descr="C:\Program Files (x86)\Microsoft Office\MEDIA\CAGCAT10\j0293828.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2117026"/>
                <a:ext cx="433561" cy="45644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yuzheng\AppData\Local\Microsoft\Windows\Temporary Internet Files\Content.IE5\M511QNQ7\MC90030352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468" y="2085296"/>
                <a:ext cx="452437" cy="5817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yuzheng\AppData\Local\Microsoft\Windows\Temporary Internet Files\Content.IE5\E5KBZG30\MC90044577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4400" y="2698730"/>
                <a:ext cx="705163" cy="5351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40360" y="2819400"/>
                <a:ext cx="651509" cy="392192"/>
              </a:xfrm>
              <a:prstGeom prst="rect">
                <a:avLst/>
              </a:prstGeom>
            </p:spPr>
          </p:pic>
        </p:grpSp>
        <p:pic>
          <p:nvPicPr>
            <p:cNvPr id="1034" name="Picture 10" descr="C:\Users\yuzheng\AppData\Local\Microsoft\Windows\Temporary Internet Files\Content.IE5\M511QNQ7\MP900442354[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89631" y="2270289"/>
              <a:ext cx="1297317" cy="87927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yuzheng\AppData\Local\Microsoft\Windows\Temporary Internet Files\Content.IE5\M511QNQ7\MP900400948[1].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8263" b="34441"/>
            <a:stretch/>
          </p:blipFill>
          <p:spPr bwMode="auto">
            <a:xfrm>
              <a:off x="7055491" y="2222198"/>
              <a:ext cx="1353305" cy="9596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2812" y="3197423"/>
              <a:ext cx="1764113" cy="307777"/>
            </a:xfrm>
            <a:prstGeom prst="rect">
              <a:avLst/>
            </a:prstGeom>
          </p:spPr>
          <p:txBody>
            <a:bodyPr wrap="square">
              <a:spAutoFit/>
            </a:bodyPr>
            <a:lstStyle/>
            <a:p>
              <a:pPr lvl="1"/>
              <a:r>
                <a:rPr lang="en-US" altLang="zh-CN" sz="1400" dirty="0" smtClean="0"/>
                <a:t>Meteorology</a:t>
              </a:r>
              <a:endParaRPr lang="en-US" altLang="zh-CN" sz="1400" dirty="0"/>
            </a:p>
          </p:txBody>
        </p:sp>
        <p:sp>
          <p:nvSpPr>
            <p:cNvPr id="29" name="Rectangle 28"/>
            <p:cNvSpPr/>
            <p:nvPr/>
          </p:nvSpPr>
          <p:spPr>
            <a:xfrm>
              <a:off x="2057400" y="3197423"/>
              <a:ext cx="1126638" cy="307777"/>
            </a:xfrm>
            <a:prstGeom prst="rect">
              <a:avLst/>
            </a:prstGeom>
          </p:spPr>
          <p:txBody>
            <a:bodyPr wrap="square">
              <a:spAutoFit/>
            </a:bodyPr>
            <a:lstStyle/>
            <a:p>
              <a:pPr lvl="1" algn="ctr"/>
              <a:r>
                <a:rPr lang="en-US" altLang="zh-CN" sz="1400" dirty="0" smtClean="0"/>
                <a:t>Traffic</a:t>
              </a:r>
              <a:endParaRPr lang="en-US" altLang="zh-CN" sz="1400" dirty="0"/>
            </a:p>
          </p:txBody>
        </p:sp>
        <p:sp>
          <p:nvSpPr>
            <p:cNvPr id="30" name="Rectangle 29"/>
            <p:cNvSpPr/>
            <p:nvPr/>
          </p:nvSpPr>
          <p:spPr>
            <a:xfrm>
              <a:off x="5334000" y="3209821"/>
              <a:ext cx="1126638" cy="307777"/>
            </a:xfrm>
            <a:prstGeom prst="rect">
              <a:avLst/>
            </a:prstGeom>
          </p:spPr>
          <p:txBody>
            <a:bodyPr wrap="square">
              <a:spAutoFit/>
            </a:bodyPr>
            <a:lstStyle/>
            <a:p>
              <a:pPr lvl="1" algn="ctr"/>
              <a:r>
                <a:rPr lang="en-US" altLang="zh-CN" sz="1400" dirty="0" smtClean="0"/>
                <a:t>POIs</a:t>
              </a:r>
              <a:endParaRPr lang="en-US" altLang="zh-CN" sz="1400" dirty="0"/>
            </a:p>
          </p:txBody>
        </p:sp>
        <p:sp>
          <p:nvSpPr>
            <p:cNvPr id="31" name="Rectangle 30"/>
            <p:cNvSpPr/>
            <p:nvPr/>
          </p:nvSpPr>
          <p:spPr>
            <a:xfrm>
              <a:off x="6705600" y="3209821"/>
              <a:ext cx="1747684" cy="307777"/>
            </a:xfrm>
            <a:prstGeom prst="rect">
              <a:avLst/>
            </a:prstGeom>
          </p:spPr>
          <p:txBody>
            <a:bodyPr wrap="square">
              <a:spAutoFit/>
            </a:bodyPr>
            <a:lstStyle/>
            <a:p>
              <a:pPr lvl="1" algn="ctr"/>
              <a:r>
                <a:rPr lang="en-US" altLang="zh-CN" sz="1400" dirty="0" smtClean="0"/>
                <a:t>Road networks</a:t>
              </a:r>
              <a:endParaRPr lang="en-US" altLang="zh-CN" sz="1400" dirty="0"/>
            </a:p>
          </p:txBody>
        </p:sp>
        <p:pic>
          <p:nvPicPr>
            <p:cNvPr id="26" name="Picture 3"/>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l="5065" t="14755" b="3789"/>
            <a:stretch/>
          </p:blipFill>
          <p:spPr bwMode="auto">
            <a:xfrm>
              <a:off x="3896524" y="2217639"/>
              <a:ext cx="1160246" cy="9827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3352800" y="3200400"/>
              <a:ext cx="1943382" cy="307777"/>
            </a:xfrm>
            <a:prstGeom prst="rect">
              <a:avLst/>
            </a:prstGeom>
            <a:solidFill>
              <a:schemeClr val="bg1"/>
            </a:solidFill>
          </p:spPr>
          <p:txBody>
            <a:bodyPr wrap="square">
              <a:spAutoFit/>
            </a:bodyPr>
            <a:lstStyle/>
            <a:p>
              <a:pPr lvl="1"/>
              <a:r>
                <a:rPr lang="en-US" altLang="zh-CN" sz="1400" dirty="0"/>
                <a:t>Human Mobility</a:t>
              </a:r>
            </a:p>
          </p:txBody>
        </p:sp>
      </p:grpSp>
      <p:grpSp>
        <p:nvGrpSpPr>
          <p:cNvPr id="10" name="Group 9"/>
          <p:cNvGrpSpPr/>
          <p:nvPr/>
        </p:nvGrpSpPr>
        <p:grpSpPr>
          <a:xfrm>
            <a:off x="293287" y="4114799"/>
            <a:ext cx="2754713" cy="2286001"/>
            <a:chOff x="293287" y="3886199"/>
            <a:chExt cx="2754713" cy="2286001"/>
          </a:xfrm>
        </p:grpSpPr>
        <p:grpSp>
          <p:nvGrpSpPr>
            <p:cNvPr id="28" name="Group 27"/>
            <p:cNvGrpSpPr/>
            <p:nvPr/>
          </p:nvGrpSpPr>
          <p:grpSpPr>
            <a:xfrm>
              <a:off x="761999" y="3886199"/>
              <a:ext cx="2286001" cy="1741043"/>
              <a:chOff x="4578350" y="2912249"/>
              <a:chExt cx="4155566" cy="2574151"/>
            </a:xfrm>
          </p:grpSpPr>
          <p:grpSp>
            <p:nvGrpSpPr>
              <p:cNvPr id="33" name="Group 32"/>
              <p:cNvGrpSpPr/>
              <p:nvPr/>
            </p:nvGrpSpPr>
            <p:grpSpPr>
              <a:xfrm>
                <a:off x="4578350" y="3158067"/>
                <a:ext cx="4155566" cy="2328333"/>
                <a:chOff x="4724400" y="3158067"/>
                <a:chExt cx="4155566" cy="2328333"/>
              </a:xfrm>
            </p:grpSpPr>
            <p:pic>
              <p:nvPicPr>
                <p:cNvPr id="35"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24400" y="3158067"/>
                  <a:ext cx="4114800" cy="651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24400" y="3895782"/>
                  <a:ext cx="4155566" cy="67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24400" y="4841844"/>
                  <a:ext cx="4114800" cy="64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4" name="Picture 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00600" y="2912249"/>
                <a:ext cx="3790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Rectangle 37"/>
            <p:cNvSpPr/>
            <p:nvPr/>
          </p:nvSpPr>
          <p:spPr>
            <a:xfrm>
              <a:off x="293287" y="5864423"/>
              <a:ext cx="2678513" cy="307777"/>
            </a:xfrm>
            <a:prstGeom prst="rect">
              <a:avLst/>
            </a:prstGeom>
          </p:spPr>
          <p:txBody>
            <a:bodyPr wrap="square">
              <a:spAutoFit/>
            </a:bodyPr>
            <a:lstStyle/>
            <a:p>
              <a:pPr lvl="1" algn="ctr"/>
              <a:r>
                <a:rPr lang="en-US" altLang="zh-CN" sz="1400" dirty="0" smtClean="0"/>
                <a:t>Historical air quality data</a:t>
              </a:r>
              <a:endParaRPr lang="en-US" altLang="zh-CN" sz="1400" dirty="0"/>
            </a:p>
          </p:txBody>
        </p:sp>
      </p:grpSp>
      <p:grpSp>
        <p:nvGrpSpPr>
          <p:cNvPr id="11" name="Group 10"/>
          <p:cNvGrpSpPr/>
          <p:nvPr/>
        </p:nvGrpSpPr>
        <p:grpSpPr>
          <a:xfrm>
            <a:off x="2743201" y="4114597"/>
            <a:ext cx="2743200" cy="2286203"/>
            <a:chOff x="2743201" y="3885997"/>
            <a:chExt cx="2743200" cy="2286203"/>
          </a:xfrm>
        </p:grpSpPr>
        <p:sp>
          <p:nvSpPr>
            <p:cNvPr id="32" name="Rectangle 31"/>
            <p:cNvSpPr/>
            <p:nvPr/>
          </p:nvSpPr>
          <p:spPr>
            <a:xfrm>
              <a:off x="2743201" y="5864423"/>
              <a:ext cx="2743200" cy="307777"/>
            </a:xfrm>
            <a:prstGeom prst="rect">
              <a:avLst/>
            </a:prstGeom>
          </p:spPr>
          <p:txBody>
            <a:bodyPr wrap="square">
              <a:spAutoFit/>
            </a:bodyPr>
            <a:lstStyle/>
            <a:p>
              <a:pPr lvl="1" algn="ctr"/>
              <a:r>
                <a:rPr lang="en-US" altLang="zh-CN" sz="1400" dirty="0" smtClean="0"/>
                <a:t>Real-time air quality reports</a:t>
              </a:r>
              <a:endParaRPr lang="en-US" altLang="zh-CN" sz="1400" dirty="0"/>
            </a:p>
          </p:txBody>
        </p:sp>
        <p:pic>
          <p:nvPicPr>
            <p:cNvPr id="2050"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371850" y="3885997"/>
              <a:ext cx="1962150" cy="174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800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 y="-8020"/>
            <a:ext cx="9144000" cy="689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69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46063" y="-76200"/>
            <a:ext cx="3254737" cy="400110"/>
          </a:xfrm>
          <a:prstGeom prst="rect">
            <a:avLst/>
          </a:prstGeom>
        </p:spPr>
        <p:txBody>
          <a:bodyPr wrap="none">
            <a:spAutoFit/>
          </a:bodyPr>
          <a:lstStyle/>
          <a:p>
            <a:r>
              <a:rPr lang="en-US" sz="2000" dirty="0">
                <a:hlinkClick r:id="rId4"/>
              </a:rPr>
              <a:t>http://www.uairquality.com</a:t>
            </a:r>
            <a:r>
              <a:rPr lang="en-US" sz="2000" dirty="0" smtClean="0">
                <a:hlinkClick r:id="rId4"/>
              </a:rPr>
              <a:t>/</a:t>
            </a:r>
            <a:r>
              <a:rPr lang="en-US" sz="2000" dirty="0" smtClean="0"/>
              <a:t> </a:t>
            </a:r>
            <a:endParaRPr lang="en-US" sz="2000" dirty="0"/>
          </a:p>
        </p:txBody>
      </p:sp>
    </p:spTree>
    <p:extLst>
      <p:ext uri="{BB962C8B-B14F-4D97-AF65-F5344CB8AC3E}">
        <p14:creationId xmlns:p14="http://schemas.microsoft.com/office/powerpoint/2010/main" val="364938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Applications</a:t>
            </a:r>
            <a:endParaRPr lang="zh-CN" alt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altLang="zh-CN" sz="2400" dirty="0" smtClean="0"/>
              <a:t>Location-based air quality awareness</a:t>
            </a:r>
          </a:p>
          <a:p>
            <a:pPr lvl="1"/>
            <a:r>
              <a:rPr lang="en-US" altLang="zh-CN" sz="1800" dirty="0" smtClean="0"/>
              <a:t>Fine-grained pollution alert</a:t>
            </a:r>
          </a:p>
          <a:p>
            <a:pPr lvl="1"/>
            <a:r>
              <a:rPr lang="en-US" altLang="zh-CN" sz="1800" dirty="0" smtClean="0"/>
              <a:t>Routing based on air quality</a:t>
            </a:r>
          </a:p>
          <a:p>
            <a:r>
              <a:rPr lang="en-US" altLang="zh-CN" sz="2400" dirty="0" smtClean="0"/>
              <a:t>Identify candidate locations for setup new monitoring stations</a:t>
            </a:r>
          </a:p>
          <a:p>
            <a:r>
              <a:rPr lang="en-US" altLang="zh-CN" sz="2400" dirty="0" smtClean="0"/>
              <a:t>A step towards identifying the root cause of air pollution</a:t>
            </a:r>
            <a:endParaRPr lang="zh-CN" altLang="en-US" sz="2400" dirty="0"/>
          </a:p>
        </p:txBody>
      </p:sp>
      <p:pic>
        <p:nvPicPr>
          <p:cNvPr id="9"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232"/>
          <a:stretch/>
        </p:blipFill>
        <p:spPr bwMode="auto">
          <a:xfrm>
            <a:off x="5620288" y="3719247"/>
            <a:ext cx="2790907" cy="2605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4"/>
          <a:srcRect l="3731" t="1950" r="5412"/>
          <a:stretch/>
        </p:blipFill>
        <p:spPr>
          <a:xfrm>
            <a:off x="812800" y="3719248"/>
            <a:ext cx="1415066" cy="2605352"/>
          </a:xfrm>
          <a:prstGeom prst="rect">
            <a:avLst/>
          </a:prstGeom>
        </p:spPr>
      </p:pic>
      <p:pic>
        <p:nvPicPr>
          <p:cNvPr id="11" name="Picture 1" descr="image001"/>
          <p:cNvPicPr>
            <a:picLocks noChangeAspect="1" noChangeArrowheads="1"/>
          </p:cNvPicPr>
          <p:nvPr/>
        </p:nvPicPr>
        <p:blipFill rotWithShape="1">
          <a:blip r:embed="rId5">
            <a:extLst>
              <a:ext uri="{28A0092B-C50C-407E-A947-70E740481C1C}">
                <a14:useLocalDpi xmlns:a14="http://schemas.microsoft.com/office/drawing/2010/main" val="0"/>
              </a:ext>
            </a:extLst>
          </a:blip>
          <a:srcRect l="29990" t="66667" r="41787"/>
          <a:stretch/>
        </p:blipFill>
        <p:spPr bwMode="auto">
          <a:xfrm>
            <a:off x="2432226" y="3719246"/>
            <a:ext cx="2942179" cy="260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D:\research project\Urban Computing\U-Air\deployment\u-air mobile\English\u-air mobile english-0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0045" y="3922432"/>
            <a:ext cx="1214444" cy="197016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28800" y="3795446"/>
            <a:ext cx="304800" cy="93345"/>
          </a:xfrm>
          <a:prstGeom prst="rect">
            <a:avLst/>
          </a:prstGeom>
          <a:solidFill>
            <a:schemeClr val="bg1">
              <a:lumMod val="85000"/>
              <a:lumOff val="1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val 13"/>
          <p:cNvSpPr/>
          <p:nvPr/>
        </p:nvSpPr>
        <p:spPr>
          <a:xfrm>
            <a:off x="1413439" y="4619360"/>
            <a:ext cx="152400" cy="152400"/>
          </a:xfrm>
          <a:prstGeom prst="ellipse">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5" descr="http://www.maplesoft.com/applicationbriefs/images/hand_pic.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b="7765"/>
          <a:stretch/>
        </p:blipFill>
        <p:spPr bwMode="auto">
          <a:xfrm>
            <a:off x="1250885" y="4627544"/>
            <a:ext cx="572763" cy="59168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2746551" y="3836722"/>
            <a:ext cx="2593417" cy="2035994"/>
            <a:chOff x="2746551" y="2308226"/>
            <a:chExt cx="2593417" cy="2035994"/>
          </a:xfrm>
        </p:grpSpPr>
        <p:sp>
          <p:nvSpPr>
            <p:cNvPr id="17" name="Freeform 16"/>
            <p:cNvSpPr/>
            <p:nvPr/>
          </p:nvSpPr>
          <p:spPr>
            <a:xfrm>
              <a:off x="2746551" y="2314576"/>
              <a:ext cx="2590800" cy="2029644"/>
            </a:xfrm>
            <a:custGeom>
              <a:avLst/>
              <a:gdLst>
                <a:gd name="connsiteX0" fmla="*/ 0 w 2590800"/>
                <a:gd name="connsiteY0" fmla="*/ 0 h 2029644"/>
                <a:gd name="connsiteX1" fmla="*/ 809625 w 2590800"/>
                <a:gd name="connsiteY1" fmla="*/ 104775 h 2029644"/>
                <a:gd name="connsiteX2" fmla="*/ 1343025 w 2590800"/>
                <a:gd name="connsiteY2" fmla="*/ 219075 h 2029644"/>
                <a:gd name="connsiteX3" fmla="*/ 1543050 w 2590800"/>
                <a:gd name="connsiteY3" fmla="*/ 457200 h 2029644"/>
                <a:gd name="connsiteX4" fmla="*/ 2257425 w 2590800"/>
                <a:gd name="connsiteY4" fmla="*/ 495300 h 2029644"/>
                <a:gd name="connsiteX5" fmla="*/ 2466975 w 2590800"/>
                <a:gd name="connsiteY5" fmla="*/ 1143000 h 2029644"/>
                <a:gd name="connsiteX6" fmla="*/ 2476500 w 2590800"/>
                <a:gd name="connsiteY6" fmla="*/ 1428750 h 2029644"/>
                <a:gd name="connsiteX7" fmla="*/ 2247900 w 2590800"/>
                <a:gd name="connsiteY7" fmla="*/ 1581150 h 2029644"/>
                <a:gd name="connsiteX8" fmla="*/ 2209800 w 2590800"/>
                <a:gd name="connsiteY8" fmla="*/ 1895475 h 2029644"/>
                <a:gd name="connsiteX9" fmla="*/ 2247900 w 2590800"/>
                <a:gd name="connsiteY9" fmla="*/ 2009775 h 2029644"/>
                <a:gd name="connsiteX10" fmla="*/ 2590800 w 2590800"/>
                <a:gd name="connsiteY10" fmla="*/ 2028825 h 202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2029644">
                  <a:moveTo>
                    <a:pt x="0" y="0"/>
                  </a:moveTo>
                  <a:cubicBezTo>
                    <a:pt x="292894" y="34131"/>
                    <a:pt x="585788" y="68263"/>
                    <a:pt x="809625" y="104775"/>
                  </a:cubicBezTo>
                  <a:cubicBezTo>
                    <a:pt x="1033463" y="141288"/>
                    <a:pt x="1220788" y="160338"/>
                    <a:pt x="1343025" y="219075"/>
                  </a:cubicBezTo>
                  <a:cubicBezTo>
                    <a:pt x="1465263" y="277813"/>
                    <a:pt x="1390650" y="411163"/>
                    <a:pt x="1543050" y="457200"/>
                  </a:cubicBezTo>
                  <a:cubicBezTo>
                    <a:pt x="1695450" y="503238"/>
                    <a:pt x="2103438" y="381000"/>
                    <a:pt x="2257425" y="495300"/>
                  </a:cubicBezTo>
                  <a:cubicBezTo>
                    <a:pt x="2411412" y="609600"/>
                    <a:pt x="2430463" y="987425"/>
                    <a:pt x="2466975" y="1143000"/>
                  </a:cubicBezTo>
                  <a:cubicBezTo>
                    <a:pt x="2503487" y="1298575"/>
                    <a:pt x="2513012" y="1355725"/>
                    <a:pt x="2476500" y="1428750"/>
                  </a:cubicBezTo>
                  <a:cubicBezTo>
                    <a:pt x="2439988" y="1501775"/>
                    <a:pt x="2292350" y="1503363"/>
                    <a:pt x="2247900" y="1581150"/>
                  </a:cubicBezTo>
                  <a:cubicBezTo>
                    <a:pt x="2203450" y="1658938"/>
                    <a:pt x="2209800" y="1824038"/>
                    <a:pt x="2209800" y="1895475"/>
                  </a:cubicBezTo>
                  <a:cubicBezTo>
                    <a:pt x="2209800" y="1966912"/>
                    <a:pt x="2184400" y="1987550"/>
                    <a:pt x="2247900" y="2009775"/>
                  </a:cubicBezTo>
                  <a:cubicBezTo>
                    <a:pt x="2311400" y="2032000"/>
                    <a:pt x="2451100" y="2030412"/>
                    <a:pt x="2590800" y="2028825"/>
                  </a:cubicBezTo>
                </a:path>
              </a:pathLst>
            </a:custGeom>
            <a:noFill/>
            <a:ln w="38100">
              <a:solidFill>
                <a:srgbClr val="0D4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242460" y="2308226"/>
              <a:ext cx="1097508" cy="2035994"/>
              <a:chOff x="4242460" y="2308226"/>
              <a:chExt cx="1097508" cy="2035994"/>
            </a:xfrm>
          </p:grpSpPr>
          <p:pic>
            <p:nvPicPr>
              <p:cNvPr id="19" name="Picture 4" descr="C:\Users\yuzheng\AppData\Local\Microsoft\Windows\Temporary Internet Files\Content.IE5\W9FZYXVL\MC900298689[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242460" y="2308226"/>
                <a:ext cx="478447" cy="4881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yuzheng\AppData\Local\Microsoft\Windows\Temporary Internet Files\Content.IE5\YRM5KZP9\MC900331699[1].wm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9478" b="34810"/>
              <a:stretch/>
            </p:blipFill>
            <p:spPr bwMode="auto">
              <a:xfrm>
                <a:off x="5010392" y="3898133"/>
                <a:ext cx="329576" cy="446087"/>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55094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3500"/>
                            </p:stCondLst>
                            <p:childTnLst>
                              <p:par>
                                <p:cTn id="17" presetID="1" presetClass="exit" presetSubtype="0" fill="hold" nodeType="afterEffect">
                                  <p:stCondLst>
                                    <p:cond delay="1000"/>
                                  </p:stCondLst>
                                  <p:childTnLst>
                                    <p:set>
                                      <p:cBhvr>
                                        <p:cTn id="18" dur="1" fill="hold">
                                          <p:stCondLst>
                                            <p:cond delay="0"/>
                                          </p:stCondLst>
                                        </p:cTn>
                                        <p:tgtEl>
                                          <p:spTgt spid="15"/>
                                        </p:tgtEl>
                                        <p:attrNameLst>
                                          <p:attrName>style.visibility</p:attrName>
                                        </p:attrNameLst>
                                      </p:cBhvr>
                                      <p:to>
                                        <p:strVal val="hidden"/>
                                      </p:to>
                                    </p:set>
                                  </p:childTnLst>
                                </p:cTn>
                              </p:par>
                            </p:childTnLst>
                          </p:cTn>
                        </p:par>
                        <p:par>
                          <p:cTn id="19" fill="hold">
                            <p:stCondLst>
                              <p:cond delay="4500"/>
                            </p:stCondLst>
                            <p:childTnLst>
                              <p:par>
                                <p:cTn id="20" presetID="10" presetClass="exit" presetSubtype="0" fill="hold" grpId="1" nodeType="after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par>
                          <p:cTn id="23" fill="hold">
                            <p:stCondLst>
                              <p:cond delay="5000"/>
                            </p:stCondLst>
                            <p:childTnLst>
                              <p:par>
                                <p:cTn id="24" presetID="10" presetClass="exit" presetSubtype="0" fill="hold" nodeType="after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1219200"/>
            <a:ext cx="2810301" cy="1143000"/>
          </a:xfrm>
        </p:spPr>
        <p:txBody>
          <a:bodyPr>
            <a:noAutofit/>
          </a:bodyPr>
          <a:lstStyle/>
          <a:p>
            <a:r>
              <a:rPr lang="en-US" sz="3200" b="1" dirty="0" smtClean="0">
                <a:solidFill>
                  <a:srgbClr val="0E13EC"/>
                </a:solidFill>
              </a:rPr>
              <a:t>Cloud + Client</a:t>
            </a:r>
            <a:endParaRPr lang="en-US" sz="3200" b="1" dirty="0">
              <a:solidFill>
                <a:srgbClr val="0E13EC"/>
              </a:solidFill>
            </a:endParaRPr>
          </a:p>
        </p:txBody>
      </p:sp>
      <p:sp>
        <p:nvSpPr>
          <p:cNvPr id="11" name="Title 1"/>
          <p:cNvSpPr txBox="1">
            <a:spLocks/>
          </p:cNvSpPr>
          <p:nvPr/>
        </p:nvSpPr>
        <p:spPr>
          <a:xfrm>
            <a:off x="4267200" y="6119019"/>
            <a:ext cx="3429000" cy="4341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hlinkClick r:id="rId3"/>
              </a:rPr>
              <a:t>http</a:t>
            </a:r>
            <a:r>
              <a:rPr lang="en-US" sz="2000" dirty="0">
                <a:hlinkClick r:id="rId3"/>
              </a:rPr>
              <a:t>://</a:t>
            </a:r>
            <a:r>
              <a:rPr lang="en-US" sz="2000" dirty="0" smtClean="0">
                <a:hlinkClick r:id="rId3"/>
              </a:rPr>
              <a:t>urbanair.msra.cn/</a:t>
            </a:r>
            <a:r>
              <a:rPr lang="en-US" sz="2000" dirty="0" smtClean="0"/>
              <a:t>   </a:t>
            </a:r>
            <a:endParaRPr lang="en-US" sz="2000" dirty="0"/>
          </a:p>
        </p:txBody>
      </p:sp>
      <p:pic>
        <p:nvPicPr>
          <p:cNvPr id="12"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608268"/>
            <a:ext cx="4682520" cy="35107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2707029" y="255317"/>
            <a:ext cx="3106451" cy="1620317"/>
          </a:xfrm>
          <a:prstGeom prst="rect">
            <a:avLst/>
          </a:prstGeom>
        </p:spPr>
      </p:pic>
      <p:cxnSp>
        <p:nvCxnSpPr>
          <p:cNvPr id="7" name="Straight Arrow Connector 6"/>
          <p:cNvCxnSpPr/>
          <p:nvPr/>
        </p:nvCxnSpPr>
        <p:spPr>
          <a:xfrm flipH="1">
            <a:off x="2057400" y="1752600"/>
            <a:ext cx="914400" cy="685800"/>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05400" y="1812730"/>
            <a:ext cx="708080" cy="778071"/>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3227248" y="543687"/>
            <a:ext cx="2066012" cy="5993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Cloud</a:t>
            </a:r>
            <a:endParaRPr lang="en-US" sz="3200" b="1" dirty="0"/>
          </a:p>
        </p:txBody>
      </p:sp>
      <p:sp>
        <p:nvSpPr>
          <p:cNvPr id="19" name="Title 1"/>
          <p:cNvSpPr txBox="1">
            <a:spLocks/>
          </p:cNvSpPr>
          <p:nvPr/>
        </p:nvSpPr>
        <p:spPr>
          <a:xfrm>
            <a:off x="3227248" y="1160467"/>
            <a:ext cx="2066012" cy="4397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0070C0"/>
                </a:solidFill>
              </a:rPr>
              <a:t>MS Azure</a:t>
            </a:r>
            <a:endParaRPr lang="en-US" sz="2000" b="1" dirty="0">
              <a:solidFill>
                <a:srgbClr val="0070C0"/>
              </a:solidFill>
            </a:endParaRPr>
          </a:p>
        </p:txBody>
      </p:sp>
      <p:sp>
        <p:nvSpPr>
          <p:cNvPr id="14" name="Title 1"/>
          <p:cNvSpPr txBox="1">
            <a:spLocks/>
          </p:cNvSpPr>
          <p:nvPr/>
        </p:nvSpPr>
        <p:spPr>
          <a:xfrm>
            <a:off x="838200" y="6177963"/>
            <a:ext cx="2066012" cy="3879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Clients</a:t>
            </a:r>
            <a:endParaRPr lang="en-US" sz="2000" b="1" dirty="0"/>
          </a:p>
        </p:txBody>
      </p:sp>
      <p:pic>
        <p:nvPicPr>
          <p:cNvPr id="1026" name="Picture 2" descr="wp_ss_20140205_00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2590801"/>
            <a:ext cx="2113136" cy="352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267" y="255138"/>
            <a:ext cx="1572733" cy="1572733"/>
          </a:xfrm>
          <a:prstGeom prst="rect">
            <a:avLst/>
          </a:prstGeom>
        </p:spPr>
      </p:pic>
    </p:spTree>
    <p:extLst>
      <p:ext uri="{BB962C8B-B14F-4D97-AF65-F5344CB8AC3E}">
        <p14:creationId xmlns:p14="http://schemas.microsoft.com/office/powerpoint/2010/main" val="2802192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31305</TotalTime>
  <Words>664</Words>
  <Application>Microsoft Office PowerPoint</Application>
  <PresentationFormat>On-screen Show (4:3)</PresentationFormat>
  <Paragraphs>183</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宋体</vt:lpstr>
      <vt:lpstr>Arial</vt:lpstr>
      <vt:lpstr>Calibri</vt:lpstr>
      <vt:lpstr>Cambria Math</vt:lpstr>
      <vt:lpstr>Times New Roman</vt:lpstr>
      <vt:lpstr>Office Theme</vt:lpstr>
      <vt:lpstr>When Urban Air Quality Meets Big Data</vt:lpstr>
      <vt:lpstr>Background</vt:lpstr>
      <vt:lpstr>PowerPoint Presentation</vt:lpstr>
      <vt:lpstr>Challenges</vt:lpstr>
      <vt:lpstr>PowerPoint Presentation</vt:lpstr>
      <vt:lpstr>PowerPoint Presentation</vt:lpstr>
      <vt:lpstr>PowerPoint Presentation</vt:lpstr>
      <vt:lpstr>Applications</vt:lpstr>
      <vt:lpstr>Cloud + Client</vt:lpstr>
      <vt:lpstr>Difficulties</vt:lpstr>
      <vt:lpstr>Methodology Overview</vt:lpstr>
      <vt:lpstr>Semi-Supervised Learning Model</vt:lpstr>
      <vt:lpstr>Evaluation</vt:lpstr>
      <vt:lpstr>Evaluation</vt:lpstr>
      <vt:lpstr>Status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Real-time Inference of Air Quality using urban features</dc:title>
  <dc:creator>Furui Liu (MSR Student-Person Consulting)</dc:creator>
  <cp:lastModifiedBy>Yu Zheng</cp:lastModifiedBy>
  <cp:revision>814</cp:revision>
  <dcterms:created xsi:type="dcterms:W3CDTF">2006-08-16T00:00:00Z</dcterms:created>
  <dcterms:modified xsi:type="dcterms:W3CDTF">2014-05-15T01:32:17Z</dcterms:modified>
</cp:coreProperties>
</file>