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331" r:id="rId3"/>
    <p:sldId id="333" r:id="rId4"/>
    <p:sldId id="334" r:id="rId5"/>
    <p:sldId id="335" r:id="rId6"/>
    <p:sldId id="336" r:id="rId7"/>
    <p:sldId id="337" r:id="rId8"/>
    <p:sldId id="338" r:id="rId9"/>
    <p:sldId id="339" r:id="rId10"/>
    <p:sldId id="340" r:id="rId11"/>
    <p:sldId id="341" r:id="rId12"/>
    <p:sldId id="342" r:id="rId13"/>
    <p:sldId id="343" r:id="rId14"/>
    <p:sldId id="345" r:id="rId15"/>
    <p:sldId id="344" r:id="rId16"/>
    <p:sldId id="346" r:id="rId17"/>
    <p:sldId id="291" r:id="rId18"/>
  </p:sldIdLst>
  <p:sldSz cx="9144000" cy="6858000" type="screen4x3"/>
  <p:notesSz cx="9926638" cy="6797675"/>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66FF"/>
    <a:srgbClr val="D60093"/>
    <a:srgbClr val="CCCC00"/>
    <a:srgbClr val="CC0066"/>
    <a:srgbClr val="CFC8D6"/>
    <a:srgbClr val="F7F9A5"/>
    <a:srgbClr val="00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10595" name="Rectangle 3"/>
          <p:cNvSpPr>
            <a:spLocks noGrp="1" noChangeArrowheads="1"/>
          </p:cNvSpPr>
          <p:nvPr>
            <p:ph type="dt" sz="quarter" idx="1"/>
          </p:nvPr>
        </p:nvSpPr>
        <p:spPr bwMode="auto">
          <a:xfrm>
            <a:off x="5621338" y="0"/>
            <a:ext cx="43037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10596" name="Rectangle 4"/>
          <p:cNvSpPr>
            <a:spLocks noGrp="1" noChangeArrowheads="1"/>
          </p:cNvSpPr>
          <p:nvPr>
            <p:ph type="ftr" sz="quarter" idx="2"/>
          </p:nvPr>
        </p:nvSpPr>
        <p:spPr bwMode="auto">
          <a:xfrm>
            <a:off x="0"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10597" name="Rectangle 5"/>
          <p:cNvSpPr>
            <a:spLocks noGrp="1" noChangeArrowheads="1"/>
          </p:cNvSpPr>
          <p:nvPr>
            <p:ph type="sldNum" sz="quarter" idx="3"/>
          </p:nvPr>
        </p:nvSpPr>
        <p:spPr bwMode="auto">
          <a:xfrm>
            <a:off x="5621338" y="6456363"/>
            <a:ext cx="43037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DA890C3-0EDC-450F-8E1A-95C105FB0861}" type="slidenum">
              <a:rPr lang="en-US"/>
              <a:pPr/>
              <a:t>‹#›</a:t>
            </a:fld>
            <a:endParaRPr lang="en-US"/>
          </a:p>
        </p:txBody>
      </p:sp>
    </p:spTree>
    <p:extLst>
      <p:ext uri="{BB962C8B-B14F-4D97-AF65-F5344CB8AC3E}">
        <p14:creationId xmlns:p14="http://schemas.microsoft.com/office/powerpoint/2010/main" val="2060168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5624513"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323975" y="3228975"/>
            <a:ext cx="7278688"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645795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5624513" y="645795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912FE0B-1DD4-4CDB-8E1D-718E85A3571D}" type="slidenum">
              <a:rPr lang="en-US"/>
              <a:pPr/>
              <a:t>‹#›</a:t>
            </a:fld>
            <a:endParaRPr lang="en-US"/>
          </a:p>
        </p:txBody>
      </p:sp>
    </p:spTree>
    <p:extLst>
      <p:ext uri="{BB962C8B-B14F-4D97-AF65-F5344CB8AC3E}">
        <p14:creationId xmlns:p14="http://schemas.microsoft.com/office/powerpoint/2010/main" val="350996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70F37-7C84-4DE1-8939-BED689B4763D}"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SG"/>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685800" y="2514600"/>
            <a:ext cx="7772400" cy="701675"/>
          </a:xfrm>
        </p:spPr>
        <p:txBody>
          <a:bodyPr/>
          <a:lstStyle>
            <a:lvl1pPr algn="ctr">
              <a:defRPr sz="4000"/>
            </a:lvl1pPr>
          </a:lstStyle>
          <a:p>
            <a:pPr lvl="0"/>
            <a:r>
              <a:rPr lang="en-US" noProof="0" smtClean="0"/>
              <a:t>Click to edit Master title style</a:t>
            </a:r>
          </a:p>
        </p:txBody>
      </p:sp>
      <p:sp>
        <p:nvSpPr>
          <p:cNvPr id="98307" name="Rectangle 3"/>
          <p:cNvSpPr>
            <a:spLocks noGrp="1" noChangeArrowheads="1"/>
          </p:cNvSpPr>
          <p:nvPr>
            <p:ph type="subTitle" idx="1"/>
          </p:nvPr>
        </p:nvSpPr>
        <p:spPr>
          <a:xfrm>
            <a:off x="1371600" y="3886200"/>
            <a:ext cx="6400800" cy="457200"/>
          </a:xfrm>
        </p:spPr>
        <p:txBody>
          <a:bodyPr/>
          <a:lstStyle>
            <a:lvl1pPr marL="0" indent="0" algn="ctr">
              <a:buFontTx/>
              <a:buNone/>
              <a:defRPr sz="2400" b="1"/>
            </a:lvl1pPr>
          </a:lstStyle>
          <a:p>
            <a:pPr lvl="0"/>
            <a:r>
              <a:rPr lang="en-US" noProof="0" smtClean="0"/>
              <a:t>Click to edit Master subtitle style</a:t>
            </a:r>
          </a:p>
        </p:txBody>
      </p:sp>
      <p:pic>
        <p:nvPicPr>
          <p:cNvPr id="98311" name="Picture 7" descr="FOS_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3900" y="104775"/>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8" descr="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0200"/>
            <a:ext cx="1828800" cy="471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493835F-F4F6-4EB1-89BE-3D8BFB879F92}" type="slidenum">
              <a:rPr lang="en-US"/>
              <a:pPr/>
              <a:t>‹#›</a:t>
            </a:fld>
            <a:endParaRPr lang="en-US"/>
          </a:p>
        </p:txBody>
      </p:sp>
    </p:spTree>
    <p:extLst>
      <p:ext uri="{BB962C8B-B14F-4D97-AF65-F5344CB8AC3E}">
        <p14:creationId xmlns:p14="http://schemas.microsoft.com/office/powerpoint/2010/main" val="121874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88925"/>
            <a:ext cx="2076450" cy="2952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88925"/>
            <a:ext cx="6076950" cy="2952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CCB5794-3B68-4BF4-98C9-31155A3435B9}" type="slidenum">
              <a:rPr lang="en-US"/>
              <a:pPr/>
              <a:t>‹#›</a:t>
            </a:fld>
            <a:endParaRPr lang="en-US"/>
          </a:p>
        </p:txBody>
      </p:sp>
    </p:spTree>
    <p:extLst>
      <p:ext uri="{BB962C8B-B14F-4D97-AF65-F5344CB8AC3E}">
        <p14:creationId xmlns:p14="http://schemas.microsoft.com/office/powerpoint/2010/main" val="409632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88925"/>
            <a:ext cx="8305800" cy="641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194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896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344738"/>
            <a:ext cx="4038600" cy="896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676400" y="6553200"/>
            <a:ext cx="5257800" cy="304800"/>
          </a:xfrm>
        </p:spPr>
        <p:txBody>
          <a:bodyPr/>
          <a:lstStyle>
            <a:lvl1pPr>
              <a:defRPr/>
            </a:lvl1pPr>
          </a:lstStyle>
          <a:p>
            <a:endParaRPr lang="en-US"/>
          </a:p>
        </p:txBody>
      </p:sp>
      <p:sp>
        <p:nvSpPr>
          <p:cNvPr id="7" name="Slide Number Placeholder 6"/>
          <p:cNvSpPr>
            <a:spLocks noGrp="1"/>
          </p:cNvSpPr>
          <p:nvPr>
            <p:ph type="sldNum" sz="quarter" idx="11"/>
          </p:nvPr>
        </p:nvSpPr>
        <p:spPr>
          <a:xfrm>
            <a:off x="7708900" y="6629400"/>
            <a:ext cx="1295400" cy="228600"/>
          </a:xfrm>
        </p:spPr>
        <p:txBody>
          <a:bodyPr/>
          <a:lstStyle>
            <a:lvl1pPr>
              <a:defRPr/>
            </a:lvl1pPr>
          </a:lstStyle>
          <a:p>
            <a:fld id="{BD8073D8-515E-417B-B411-D8EFAFB5CA7E}" type="slidenum">
              <a:rPr lang="en-US"/>
              <a:pPr/>
              <a:t>‹#›</a:t>
            </a:fld>
            <a:endParaRPr lang="en-US"/>
          </a:p>
        </p:txBody>
      </p:sp>
    </p:spTree>
    <p:extLst>
      <p:ext uri="{BB962C8B-B14F-4D97-AF65-F5344CB8AC3E}">
        <p14:creationId xmlns:p14="http://schemas.microsoft.com/office/powerpoint/2010/main" val="125979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88925"/>
            <a:ext cx="83058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194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896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344738"/>
            <a:ext cx="4038600" cy="896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676400" y="6553200"/>
            <a:ext cx="5257800" cy="304800"/>
          </a:xfrm>
        </p:spPr>
        <p:txBody>
          <a:bodyPr/>
          <a:lstStyle>
            <a:lvl1pPr>
              <a:defRPr/>
            </a:lvl1pPr>
          </a:lstStyle>
          <a:p>
            <a:endParaRPr lang="en-US"/>
          </a:p>
        </p:txBody>
      </p:sp>
      <p:sp>
        <p:nvSpPr>
          <p:cNvPr id="7" name="Slide Number Placeholder 6"/>
          <p:cNvSpPr>
            <a:spLocks noGrp="1"/>
          </p:cNvSpPr>
          <p:nvPr>
            <p:ph type="sldNum" sz="quarter" idx="11"/>
          </p:nvPr>
        </p:nvSpPr>
        <p:spPr>
          <a:xfrm>
            <a:off x="7708900" y="6629400"/>
            <a:ext cx="1295400" cy="228600"/>
          </a:xfrm>
        </p:spPr>
        <p:txBody>
          <a:bodyPr/>
          <a:lstStyle>
            <a:lvl1pPr>
              <a:defRPr/>
            </a:lvl1pPr>
          </a:lstStyle>
          <a:p>
            <a:fld id="{A1179636-C97E-4039-A180-C1FB51D52D4B}" type="slidenum">
              <a:rPr lang="en-US"/>
              <a:pPr/>
              <a:t>‹#›</a:t>
            </a:fld>
            <a:endParaRPr lang="en-US"/>
          </a:p>
        </p:txBody>
      </p:sp>
    </p:spTree>
    <p:extLst>
      <p:ext uri="{BB962C8B-B14F-4D97-AF65-F5344CB8AC3E}">
        <p14:creationId xmlns:p14="http://schemas.microsoft.com/office/powerpoint/2010/main" val="2496379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88925"/>
            <a:ext cx="83058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194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194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553200"/>
            <a:ext cx="5257800" cy="304800"/>
          </a:xfrm>
        </p:spPr>
        <p:txBody>
          <a:bodyPr/>
          <a:lstStyle>
            <a:lvl1pPr>
              <a:defRPr/>
            </a:lvl1pPr>
          </a:lstStyle>
          <a:p>
            <a:endParaRPr lang="en-US"/>
          </a:p>
        </p:txBody>
      </p:sp>
      <p:sp>
        <p:nvSpPr>
          <p:cNvPr id="6" name="Slide Number Placeholder 5"/>
          <p:cNvSpPr>
            <a:spLocks noGrp="1"/>
          </p:cNvSpPr>
          <p:nvPr>
            <p:ph type="sldNum" sz="quarter" idx="11"/>
          </p:nvPr>
        </p:nvSpPr>
        <p:spPr>
          <a:xfrm>
            <a:off x="7708900" y="6629400"/>
            <a:ext cx="1295400" cy="228600"/>
          </a:xfrm>
        </p:spPr>
        <p:txBody>
          <a:bodyPr/>
          <a:lstStyle>
            <a:lvl1pPr>
              <a:defRPr/>
            </a:lvl1pPr>
          </a:lstStyle>
          <a:p>
            <a:fld id="{699ED19D-1B0F-4BF1-B08B-BBA6B6199458}" type="slidenum">
              <a:rPr lang="en-US"/>
              <a:pPr/>
              <a:t>‹#›</a:t>
            </a:fld>
            <a:endParaRPr lang="en-US"/>
          </a:p>
        </p:txBody>
      </p:sp>
    </p:spTree>
    <p:extLst>
      <p:ext uri="{BB962C8B-B14F-4D97-AF65-F5344CB8AC3E}">
        <p14:creationId xmlns:p14="http://schemas.microsoft.com/office/powerpoint/2010/main" val="188112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4C00436-4B56-4310-B5A7-BDA4813BABD4}" type="slidenum">
              <a:rPr lang="en-US"/>
              <a:pPr/>
              <a:t>‹#›</a:t>
            </a:fld>
            <a:endParaRPr lang="en-US"/>
          </a:p>
        </p:txBody>
      </p:sp>
    </p:spTree>
    <p:extLst>
      <p:ext uri="{BB962C8B-B14F-4D97-AF65-F5344CB8AC3E}">
        <p14:creationId xmlns:p14="http://schemas.microsoft.com/office/powerpoint/2010/main" val="182817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48F16CD-26FE-4D9E-AEDB-21F516D06C3B}" type="slidenum">
              <a:rPr lang="en-US"/>
              <a:pPr/>
              <a:t>‹#›</a:t>
            </a:fld>
            <a:endParaRPr lang="en-US"/>
          </a:p>
        </p:txBody>
      </p:sp>
    </p:spTree>
    <p:extLst>
      <p:ext uri="{BB962C8B-B14F-4D97-AF65-F5344CB8AC3E}">
        <p14:creationId xmlns:p14="http://schemas.microsoft.com/office/powerpoint/2010/main" val="59948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194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194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09E9D9F-D847-4716-96D9-772D24EEBA29}" type="slidenum">
              <a:rPr lang="en-US"/>
              <a:pPr/>
              <a:t>‹#›</a:t>
            </a:fld>
            <a:endParaRPr lang="en-US"/>
          </a:p>
        </p:txBody>
      </p:sp>
    </p:spTree>
    <p:extLst>
      <p:ext uri="{BB962C8B-B14F-4D97-AF65-F5344CB8AC3E}">
        <p14:creationId xmlns:p14="http://schemas.microsoft.com/office/powerpoint/2010/main" val="149141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93653347-68BD-48D7-BC84-0D87EE6E8487}" type="slidenum">
              <a:rPr lang="en-US"/>
              <a:pPr/>
              <a:t>‹#›</a:t>
            </a:fld>
            <a:endParaRPr lang="en-US"/>
          </a:p>
        </p:txBody>
      </p:sp>
    </p:spTree>
    <p:extLst>
      <p:ext uri="{BB962C8B-B14F-4D97-AF65-F5344CB8AC3E}">
        <p14:creationId xmlns:p14="http://schemas.microsoft.com/office/powerpoint/2010/main" val="367935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E478FC57-F61B-4E37-8DFE-F8FB28E5FEC5}" type="slidenum">
              <a:rPr lang="en-US"/>
              <a:pPr/>
              <a:t>‹#›</a:t>
            </a:fld>
            <a:endParaRPr lang="en-US"/>
          </a:p>
        </p:txBody>
      </p:sp>
    </p:spTree>
    <p:extLst>
      <p:ext uri="{BB962C8B-B14F-4D97-AF65-F5344CB8AC3E}">
        <p14:creationId xmlns:p14="http://schemas.microsoft.com/office/powerpoint/2010/main" val="117248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15050129-E449-426F-AC17-708B43A45A62}" type="slidenum">
              <a:rPr lang="en-US"/>
              <a:pPr/>
              <a:t>‹#›</a:t>
            </a:fld>
            <a:endParaRPr lang="en-US"/>
          </a:p>
        </p:txBody>
      </p:sp>
    </p:spTree>
    <p:extLst>
      <p:ext uri="{BB962C8B-B14F-4D97-AF65-F5344CB8AC3E}">
        <p14:creationId xmlns:p14="http://schemas.microsoft.com/office/powerpoint/2010/main" val="48419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6838825-31ED-412C-B7E2-8B229946FFA5}" type="slidenum">
              <a:rPr lang="en-US"/>
              <a:pPr/>
              <a:t>‹#›</a:t>
            </a:fld>
            <a:endParaRPr lang="en-US"/>
          </a:p>
        </p:txBody>
      </p:sp>
    </p:spTree>
    <p:extLst>
      <p:ext uri="{BB962C8B-B14F-4D97-AF65-F5344CB8AC3E}">
        <p14:creationId xmlns:p14="http://schemas.microsoft.com/office/powerpoint/2010/main" val="28235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802883-CA26-42DE-8163-5BF608308BB8}" type="slidenum">
              <a:rPr lang="en-US"/>
              <a:pPr/>
              <a:t>‹#›</a:t>
            </a:fld>
            <a:endParaRPr lang="en-US"/>
          </a:p>
        </p:txBody>
      </p:sp>
    </p:spTree>
    <p:extLst>
      <p:ext uri="{BB962C8B-B14F-4D97-AF65-F5344CB8AC3E}">
        <p14:creationId xmlns:p14="http://schemas.microsoft.com/office/powerpoint/2010/main" val="178758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282" name="Picture 2" descr="FOS_H"/>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59700" y="6076950"/>
            <a:ext cx="1295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p:cNvSpPr>
            <a:spLocks noChangeArrowheads="1"/>
          </p:cNvSpPr>
          <p:nvPr/>
        </p:nvSpPr>
        <p:spPr bwMode="auto">
          <a:xfrm>
            <a:off x="0" y="6629400"/>
            <a:ext cx="9144000" cy="228600"/>
          </a:xfrm>
          <a:prstGeom prst="rect">
            <a:avLst/>
          </a:prstGeom>
          <a:solidFill>
            <a:srgbClr val="C69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SG" sz="1800">
              <a:solidFill>
                <a:srgbClr val="115DA3"/>
              </a:solidFill>
            </a:endParaRPr>
          </a:p>
        </p:txBody>
      </p:sp>
      <p:sp>
        <p:nvSpPr>
          <p:cNvPr id="97284" name="Rectangle 4"/>
          <p:cNvSpPr>
            <a:spLocks noGrp="1" noChangeArrowheads="1"/>
          </p:cNvSpPr>
          <p:nvPr>
            <p:ph type="title"/>
          </p:nvPr>
        </p:nvSpPr>
        <p:spPr bwMode="auto">
          <a:xfrm>
            <a:off x="381000" y="288925"/>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97285" name="Rectangle 5"/>
          <p:cNvSpPr>
            <a:spLocks noGrp="1" noChangeArrowheads="1"/>
          </p:cNvSpPr>
          <p:nvPr>
            <p:ph type="body" idx="1"/>
          </p:nvPr>
        </p:nvSpPr>
        <p:spPr bwMode="auto">
          <a:xfrm>
            <a:off x="457200" y="1295400"/>
            <a:ext cx="8229600"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87" name="Rectangle 7"/>
          <p:cNvSpPr>
            <a:spLocks noGrp="1" noChangeArrowheads="1"/>
          </p:cNvSpPr>
          <p:nvPr>
            <p:ph type="ftr" sz="quarter" idx="3"/>
          </p:nvPr>
        </p:nvSpPr>
        <p:spPr bwMode="auto">
          <a:xfrm>
            <a:off x="1676400" y="6553200"/>
            <a:ext cx="525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endParaRPr lang="en-US"/>
          </a:p>
        </p:txBody>
      </p:sp>
      <p:sp>
        <p:nvSpPr>
          <p:cNvPr id="97288" name="Rectangle 8"/>
          <p:cNvSpPr>
            <a:spLocks noGrp="1" noChangeArrowheads="1"/>
          </p:cNvSpPr>
          <p:nvPr>
            <p:ph type="sldNum" sz="quarter" idx="4"/>
          </p:nvPr>
        </p:nvSpPr>
        <p:spPr bwMode="auto">
          <a:xfrm>
            <a:off x="7708900" y="662940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fld id="{1CBA6A0B-BBAF-4122-AD6D-BAD4665E20E0}" type="slidenum">
              <a:rPr lang="en-US"/>
              <a:pPr/>
              <a:t>‹#›</a:t>
            </a:fld>
            <a:endParaRPr lang="en-US"/>
          </a:p>
        </p:txBody>
      </p:sp>
      <p:pic>
        <p:nvPicPr>
          <p:cNvPr id="97289" name="Picture 9" descr="si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800" y="6273800"/>
            <a:ext cx="1219200" cy="315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fontAlgn="base">
        <a:spcBef>
          <a:spcPct val="0"/>
        </a:spcBef>
        <a:spcAft>
          <a:spcPct val="0"/>
        </a:spcAft>
        <a:defRPr sz="3600" b="1">
          <a:solidFill>
            <a:srgbClr val="C69200"/>
          </a:solidFill>
          <a:latin typeface="+mj-lt"/>
          <a:ea typeface="+mj-ea"/>
          <a:cs typeface="+mj-cs"/>
        </a:defRPr>
      </a:lvl1pPr>
      <a:lvl2pPr algn="l" rtl="0" fontAlgn="base">
        <a:spcBef>
          <a:spcPct val="0"/>
        </a:spcBef>
        <a:spcAft>
          <a:spcPct val="0"/>
        </a:spcAft>
        <a:defRPr sz="3600" b="1">
          <a:solidFill>
            <a:srgbClr val="C69200"/>
          </a:solidFill>
          <a:latin typeface="Times New Roman" pitchFamily="18" charset="0"/>
        </a:defRPr>
      </a:lvl2pPr>
      <a:lvl3pPr algn="l" rtl="0" fontAlgn="base">
        <a:spcBef>
          <a:spcPct val="0"/>
        </a:spcBef>
        <a:spcAft>
          <a:spcPct val="0"/>
        </a:spcAft>
        <a:defRPr sz="3600" b="1">
          <a:solidFill>
            <a:srgbClr val="C69200"/>
          </a:solidFill>
          <a:latin typeface="Times New Roman" pitchFamily="18" charset="0"/>
        </a:defRPr>
      </a:lvl3pPr>
      <a:lvl4pPr algn="l" rtl="0" fontAlgn="base">
        <a:spcBef>
          <a:spcPct val="0"/>
        </a:spcBef>
        <a:spcAft>
          <a:spcPct val="0"/>
        </a:spcAft>
        <a:defRPr sz="3600" b="1">
          <a:solidFill>
            <a:srgbClr val="C69200"/>
          </a:solidFill>
          <a:latin typeface="Times New Roman" pitchFamily="18" charset="0"/>
        </a:defRPr>
      </a:lvl4pPr>
      <a:lvl5pPr algn="l" rtl="0" fontAlgn="base">
        <a:spcBef>
          <a:spcPct val="0"/>
        </a:spcBef>
        <a:spcAft>
          <a:spcPct val="0"/>
        </a:spcAft>
        <a:defRPr sz="3600" b="1">
          <a:solidFill>
            <a:srgbClr val="C69200"/>
          </a:solidFill>
          <a:latin typeface="Times New Roman" pitchFamily="18" charset="0"/>
        </a:defRPr>
      </a:lvl5pPr>
      <a:lvl6pPr marL="457200" algn="l" rtl="0" fontAlgn="base">
        <a:spcBef>
          <a:spcPct val="0"/>
        </a:spcBef>
        <a:spcAft>
          <a:spcPct val="0"/>
        </a:spcAft>
        <a:defRPr sz="3600" b="1">
          <a:solidFill>
            <a:srgbClr val="C69200"/>
          </a:solidFill>
          <a:latin typeface="Times New Roman" pitchFamily="18" charset="0"/>
        </a:defRPr>
      </a:lvl6pPr>
      <a:lvl7pPr marL="914400" algn="l" rtl="0" fontAlgn="base">
        <a:spcBef>
          <a:spcPct val="0"/>
        </a:spcBef>
        <a:spcAft>
          <a:spcPct val="0"/>
        </a:spcAft>
        <a:defRPr sz="3600" b="1">
          <a:solidFill>
            <a:srgbClr val="C69200"/>
          </a:solidFill>
          <a:latin typeface="Times New Roman" pitchFamily="18" charset="0"/>
        </a:defRPr>
      </a:lvl7pPr>
      <a:lvl8pPr marL="1371600" algn="l" rtl="0" fontAlgn="base">
        <a:spcBef>
          <a:spcPct val="0"/>
        </a:spcBef>
        <a:spcAft>
          <a:spcPct val="0"/>
        </a:spcAft>
        <a:defRPr sz="3600" b="1">
          <a:solidFill>
            <a:srgbClr val="C69200"/>
          </a:solidFill>
          <a:latin typeface="Times New Roman" pitchFamily="18" charset="0"/>
        </a:defRPr>
      </a:lvl8pPr>
      <a:lvl9pPr marL="1828800" algn="l" rtl="0" fontAlgn="base">
        <a:spcBef>
          <a:spcPct val="0"/>
        </a:spcBef>
        <a:spcAft>
          <a:spcPct val="0"/>
        </a:spcAft>
        <a:defRPr sz="3600" b="1">
          <a:solidFill>
            <a:srgbClr val="C69200"/>
          </a:solidFill>
          <a:latin typeface="Times New Roman" pitchFamily="18"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smu.edu.sg/index.as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7.emf"/><Relationship Id="rId3" Type="http://schemas.openxmlformats.org/officeDocument/2006/relationships/oleObject" Target="file:///D:\Research\My%20papers\RenChu-2013-07\Final-Version2\Final-Version2\figure\Fig.2.vsd\Drawing\~baihua\12%20&#30917;&#30340;&#25991;&#26412;.72" TargetMode="External"/><Relationship Id="rId7" Type="http://schemas.openxmlformats.org/officeDocument/2006/relationships/oleObject" Target="file:///D:\Research\My%20papers\RenChu-2013-07\Final-Version2\Final-Version2\figure\Fig.2.vsd\Drawing\~baihua\12%20&#30917;&#30340;&#25991;&#26412;.74" TargetMode="External"/><Relationship Id="rId12"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oleObject" Target="file:///D:\Research\My%20papers\RenChu-2013-07\Final-Version2\Final-Version2\figure\Fig.2.vsd\Drawing\~baihua\12%20&#30917;&#30340;&#25991;&#26412;.73" TargetMode="External"/><Relationship Id="rId10" Type="http://schemas.openxmlformats.org/officeDocument/2006/relationships/image" Target="../media/image15.emf"/><Relationship Id="rId4" Type="http://schemas.openxmlformats.org/officeDocument/2006/relationships/image" Target="../media/image12.emf"/><Relationship Id="rId9" Type="http://schemas.openxmlformats.org/officeDocument/2006/relationships/oleObject" Target="file:///D:\Research\My%20papers\RenChu-2013-07\Final-Version2\Final-Version2\figure\Fig.2.vsd\Drawing\~baihua\12%20&#30917;&#30340;&#25991;&#26412;.7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D:\Research\My%20papers\RenChu-2013-07\camera-ready\figure\&#20462;&#25913;trie.vsd\Drawing\~Trie\12%20&#30917;&#30340;&#25991;&#26412;.110" TargetMode="External"/><Relationship Id="rId5" Type="http://schemas.openxmlformats.org/officeDocument/2006/relationships/image" Target="../media/image19.emf"/><Relationship Id="rId4" Type="http://schemas.openxmlformats.org/officeDocument/2006/relationships/oleObject" Target="file:///D:\Research\My%20papers\RenChu-2013-07\camera-ready\figure\&#20462;&#25913;trie.vsd\Drawing\~Trie\12%20&#30917;&#30340;&#25991;&#26412;.106" TargetMode="Externa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descr="upp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28600" y="1683475"/>
            <a:ext cx="8915400" cy="1754326"/>
          </a:xfrm>
        </p:spPr>
        <p:txBody>
          <a:bodyPr/>
          <a:lstStyle/>
          <a:p>
            <a:pPr eaLnBrk="1">
              <a:spcBef>
                <a:spcPts val="1200"/>
              </a:spcBef>
            </a:pPr>
            <a:r>
              <a:rPr lang="zh-CN" altLang="zh-CN" sz="3600" dirty="0">
                <a:solidFill>
                  <a:srgbClr val="093568"/>
                </a:solidFill>
                <a:latin typeface="+mj-ea"/>
                <a:cs typeface="Arial" pitchFamily="34" charset="0"/>
                <a:sym typeface="Times" panose="02020603050405020304" pitchFamily="18" charset="0"/>
              </a:rPr>
              <a:t>PRESS: A Novel Framework of Trajectory Compression in </a:t>
            </a:r>
            <a:r>
              <a:rPr lang="zh-CN" altLang="zh-CN" sz="3600" dirty="0" smtClean="0">
                <a:solidFill>
                  <a:srgbClr val="093568"/>
                </a:solidFill>
                <a:latin typeface="+mj-ea"/>
                <a:cs typeface="Arial" pitchFamily="34" charset="0"/>
                <a:sym typeface="Times" panose="02020603050405020304" pitchFamily="18" charset="0"/>
              </a:rPr>
              <a:t>Road</a:t>
            </a:r>
            <a:r>
              <a:rPr lang="en-US" altLang="zh-CN" sz="3600" dirty="0">
                <a:solidFill>
                  <a:srgbClr val="093568"/>
                </a:solidFill>
                <a:latin typeface="+mj-ea"/>
                <a:cs typeface="Arial" pitchFamily="34" charset="0"/>
                <a:sym typeface="Times" panose="02020603050405020304" pitchFamily="18" charset="0"/>
              </a:rPr>
              <a:t> </a:t>
            </a:r>
            <a:r>
              <a:rPr lang="zh-CN" altLang="zh-CN" sz="3600" dirty="0" smtClean="0">
                <a:solidFill>
                  <a:srgbClr val="093568"/>
                </a:solidFill>
                <a:latin typeface="+mj-ea"/>
                <a:cs typeface="Arial" pitchFamily="34" charset="0"/>
                <a:sym typeface="Times" panose="02020603050405020304" pitchFamily="18" charset="0"/>
              </a:rPr>
              <a:t>Networks</a:t>
            </a:r>
            <a:endParaRPr lang="zh-CN" altLang="zh-CN" sz="3600" dirty="0">
              <a:solidFill>
                <a:srgbClr val="093568"/>
              </a:solidFill>
              <a:latin typeface="+mj-ea"/>
              <a:cs typeface="Arial" pitchFamily="34" charset="0"/>
            </a:endParaRPr>
          </a:p>
        </p:txBody>
      </p:sp>
      <p:sp>
        <p:nvSpPr>
          <p:cNvPr id="2072" name="Rectangle 24"/>
          <p:cNvSpPr>
            <a:spLocks noGrp="1" noChangeArrowheads="1"/>
          </p:cNvSpPr>
          <p:nvPr>
            <p:ph type="subTitle" idx="1"/>
          </p:nvPr>
        </p:nvSpPr>
        <p:spPr>
          <a:xfrm>
            <a:off x="762000" y="3657600"/>
            <a:ext cx="7315200" cy="1508105"/>
          </a:xfrm>
        </p:spPr>
        <p:txBody>
          <a:bodyPr/>
          <a:lstStyle/>
          <a:p>
            <a:pPr eaLnBrk="1">
              <a:spcBef>
                <a:spcPts val="1200"/>
              </a:spcBef>
            </a:pPr>
            <a:r>
              <a:rPr lang="en-US" altLang="zh-CN" dirty="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Renchu </a:t>
            </a:r>
            <a:r>
              <a:rPr lang="en-US" altLang="zh-CN"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Song, </a:t>
            </a:r>
            <a:r>
              <a:rPr lang="en-US" altLang="zh-CN" baseline="36000"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 </a:t>
            </a:r>
            <a:r>
              <a:rPr lang="en-US" altLang="zh-CN" dirty="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Weiwei </a:t>
            </a:r>
            <a:r>
              <a:rPr lang="en-US" altLang="zh-CN"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Sun, </a:t>
            </a:r>
            <a:r>
              <a:rPr lang="zh-CN" altLang="zh-CN" baseline="36000"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 </a:t>
            </a:r>
            <a:r>
              <a:rPr lang="en-US" altLang="zh-CN" dirty="0" err="1">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Fudan</a:t>
            </a:r>
            <a:r>
              <a:rPr lang="en-US" altLang="zh-CN" dirty="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 University</a:t>
            </a:r>
            <a:endParaRPr lang="en-US" altLang="zh-CN" baseline="36000"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endParaRPr>
          </a:p>
          <a:p>
            <a:pPr eaLnBrk="1">
              <a:spcBef>
                <a:spcPts val="1200"/>
              </a:spcBef>
            </a:pPr>
            <a:r>
              <a:rPr lang="en-US" altLang="zh-CN"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Baihua Zheng, Singapore Management University</a:t>
            </a:r>
            <a:endParaRPr lang="en-US" altLang="zh-CN" baseline="36000"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endParaRPr>
          </a:p>
          <a:p>
            <a:pPr eaLnBrk="1">
              <a:spcBef>
                <a:spcPts val="1200"/>
              </a:spcBef>
            </a:pPr>
            <a:r>
              <a:rPr lang="zh-CN" altLang="zh-CN" baseline="36000"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 </a:t>
            </a:r>
            <a:r>
              <a:rPr lang="en-US" altLang="zh-CN" dirty="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Yu </a:t>
            </a:r>
            <a:r>
              <a:rPr lang="en-US" altLang="zh-CN"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Zheng, </a:t>
            </a:r>
            <a:r>
              <a:rPr lang="en-US" altLang="zh-CN" dirty="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Microsoft Research, </a:t>
            </a:r>
            <a:r>
              <a:rPr lang="en-US" altLang="zh-CN" dirty="0" smtClean="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rPr>
              <a:t>Beijing</a:t>
            </a:r>
            <a:endParaRPr lang="en-US" altLang="zh-CN" baseline="36000" dirty="0">
              <a:solidFill>
                <a:srgbClr val="093568"/>
              </a:solidFill>
              <a:latin typeface="Times New Roman" panose="02020603050405020304" pitchFamily="18" charset="0"/>
              <a:ea typeface="宋体" panose="02010600030101010101" pitchFamily="2" charset="-122"/>
              <a:cs typeface="Times New Roman" panose="02020603050405020304" pitchFamily="18" charset="0"/>
              <a:sym typeface="Times" panose="02020603050405020304" pitchFamily="18" charset="0"/>
            </a:endParaRPr>
          </a:p>
        </p:txBody>
      </p:sp>
      <p:pic>
        <p:nvPicPr>
          <p:cNvPr id="2068" name="Picture 20" descr="SMU Corporate Home P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8478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212994" name="Picture 2" descr="C:\Users\bhzheng\AppData\Local\Microsoft\Windows\Temporary Internet Files\Content.IE5\SNU5IBJT\MC90043261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038600"/>
            <a:ext cx="685629" cy="685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436"/>
            <a:ext cx="8305800" cy="1200329"/>
          </a:xfrm>
        </p:spPr>
        <p:txBody>
          <a:bodyPr/>
          <a:lstStyle/>
          <a:p>
            <a:r>
              <a:rPr lang="en-US" dirty="0"/>
              <a:t>HSC Stage 2: Frequent Sub-trajectory Compression (cont’d)</a:t>
            </a:r>
          </a:p>
        </p:txBody>
      </p:sp>
      <p:sp>
        <p:nvSpPr>
          <p:cNvPr id="4" name="Slide Number Placeholder 3"/>
          <p:cNvSpPr>
            <a:spLocks noGrp="1"/>
          </p:cNvSpPr>
          <p:nvPr>
            <p:ph type="sldNum" sz="quarter" idx="11"/>
          </p:nvPr>
        </p:nvSpPr>
        <p:spPr/>
        <p:txBody>
          <a:bodyPr/>
          <a:lstStyle/>
          <a:p>
            <a:fld id="{24C00436-4B56-4310-B5A7-BDA4813BABD4}" type="slidenum">
              <a:rPr lang="en-US" smtClean="0"/>
              <a:pPr/>
              <a:t>10</a:t>
            </a:fld>
            <a:endParaRPr lang="en-US"/>
          </a:p>
        </p:txBody>
      </p:sp>
      <p:pic>
        <p:nvPicPr>
          <p:cNvPr id="219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7914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519332"/>
            <a:ext cx="3021782" cy="107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513644"/>
            <a:ext cx="4691314" cy="180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5314950"/>
            <a:ext cx="78390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 y="2819400"/>
            <a:ext cx="7829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Arrow 15"/>
          <p:cNvSpPr/>
          <p:nvPr/>
        </p:nvSpPr>
        <p:spPr bwMode="auto">
          <a:xfrm rot="5400000">
            <a:off x="4121783" y="2011670"/>
            <a:ext cx="900433" cy="257823"/>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17" name="TextBox 16"/>
          <p:cNvSpPr txBox="1"/>
          <p:nvPr/>
        </p:nvSpPr>
        <p:spPr>
          <a:xfrm>
            <a:off x="407335" y="1786638"/>
            <a:ext cx="3692036" cy="707886"/>
          </a:xfrm>
          <a:prstGeom prst="rect">
            <a:avLst/>
          </a:prstGeom>
          <a:noFill/>
        </p:spPr>
        <p:txBody>
          <a:bodyPr wrap="none" rtlCol="0">
            <a:spAutoFit/>
          </a:bodyPr>
          <a:lstStyle/>
          <a:p>
            <a:r>
              <a:rPr lang="en-US" dirty="0" err="1" smtClean="0">
                <a:solidFill>
                  <a:srgbClr val="0000FF"/>
                </a:solidFill>
                <a:latin typeface="+mn-lt"/>
              </a:rPr>
              <a:t>Aho-Corasick</a:t>
            </a:r>
            <a:r>
              <a:rPr lang="en-US" dirty="0" smtClean="0">
                <a:solidFill>
                  <a:srgbClr val="0000FF"/>
                </a:solidFill>
                <a:latin typeface="+mn-lt"/>
              </a:rPr>
              <a:t> Automaton: </a:t>
            </a:r>
          </a:p>
          <a:p>
            <a:r>
              <a:rPr lang="en-US" dirty="0" smtClean="0">
                <a:solidFill>
                  <a:srgbClr val="0000FF"/>
                </a:solidFill>
                <a:latin typeface="+mn-lt"/>
              </a:rPr>
              <a:t>facilitate trajectory decomposition</a:t>
            </a:r>
            <a:endParaRPr lang="en-US" dirty="0">
              <a:solidFill>
                <a:srgbClr val="0000FF"/>
              </a:solidFill>
              <a:latin typeface="+mn-lt"/>
            </a:endParaRPr>
          </a:p>
        </p:txBody>
      </p:sp>
      <p:sp>
        <p:nvSpPr>
          <p:cNvPr id="18" name="Right Arrow 17"/>
          <p:cNvSpPr/>
          <p:nvPr/>
        </p:nvSpPr>
        <p:spPr bwMode="auto">
          <a:xfrm rot="5400000">
            <a:off x="3453137" y="4194357"/>
            <a:ext cx="1581150" cy="257824"/>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19" name="TextBox 18"/>
          <p:cNvSpPr txBox="1"/>
          <p:nvPr/>
        </p:nvSpPr>
        <p:spPr>
          <a:xfrm>
            <a:off x="533400" y="4060354"/>
            <a:ext cx="2768900" cy="707886"/>
          </a:xfrm>
          <a:prstGeom prst="rect">
            <a:avLst/>
          </a:prstGeom>
          <a:noFill/>
        </p:spPr>
        <p:txBody>
          <a:bodyPr wrap="none" rtlCol="0">
            <a:spAutoFit/>
          </a:bodyPr>
          <a:lstStyle/>
          <a:p>
            <a:r>
              <a:rPr lang="en-US" dirty="0" smtClean="0">
                <a:solidFill>
                  <a:srgbClr val="0000FF"/>
                </a:solidFill>
                <a:latin typeface="+mn-lt"/>
              </a:rPr>
              <a:t>Huffman tree: code each </a:t>
            </a:r>
          </a:p>
          <a:p>
            <a:r>
              <a:rPr lang="en-US" dirty="0" smtClean="0">
                <a:solidFill>
                  <a:srgbClr val="0000FF"/>
                </a:solidFill>
                <a:latin typeface="+mn-lt"/>
              </a:rPr>
              <a:t>node in </a:t>
            </a:r>
            <a:r>
              <a:rPr lang="en-US" dirty="0" err="1" smtClean="0">
                <a:solidFill>
                  <a:srgbClr val="0000FF"/>
                </a:solidFill>
                <a:latin typeface="+mn-lt"/>
              </a:rPr>
              <a:t>Trie</a:t>
            </a:r>
            <a:endParaRPr lang="en-US" dirty="0">
              <a:solidFill>
                <a:srgbClr val="0000FF"/>
              </a:solidFill>
              <a:latin typeface="+mn-lt"/>
            </a:endParaRPr>
          </a:p>
        </p:txBody>
      </p:sp>
    </p:spTree>
    <p:extLst>
      <p:ext uri="{BB962C8B-B14F-4D97-AF65-F5344CB8AC3E}">
        <p14:creationId xmlns:p14="http://schemas.microsoft.com/office/powerpoint/2010/main" val="154331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142"/>
                                        </p:tgtEl>
                                        <p:attrNameLst>
                                          <p:attrName>style.visibility</p:attrName>
                                        </p:attrNameLst>
                                      </p:cBhvr>
                                      <p:to>
                                        <p:strVal val="visible"/>
                                      </p:to>
                                    </p:set>
                                    <p:animEffect transition="in" filter="fade">
                                      <p:cBhvr>
                                        <p:cTn id="22" dur="500"/>
                                        <p:tgtEl>
                                          <p:spTgt spid="21914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9141"/>
                                        </p:tgtEl>
                                        <p:attrNameLst>
                                          <p:attrName>style.visibility</p:attrName>
                                        </p:attrNameLst>
                                      </p:cBhvr>
                                      <p:to>
                                        <p:strVal val="visible"/>
                                      </p:to>
                                    </p:set>
                                    <p:animEffect transition="in" filter="fade">
                                      <p:cBhvr>
                                        <p:cTn id="35" dur="500"/>
                                        <p:tgtEl>
                                          <p:spTgt spid="21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BTC: Temporal Compression</a:t>
            </a:r>
            <a:endParaRPr lang="en-US" dirty="0"/>
          </a:p>
        </p:txBody>
      </p:sp>
      <p:sp>
        <p:nvSpPr>
          <p:cNvPr id="3" name="Content Placeholder 2"/>
          <p:cNvSpPr>
            <a:spLocks noGrp="1"/>
          </p:cNvSpPr>
          <p:nvPr>
            <p:ph idx="1"/>
          </p:nvPr>
        </p:nvSpPr>
        <p:spPr>
          <a:xfrm>
            <a:off x="457200" y="1295400"/>
            <a:ext cx="5334000" cy="5262979"/>
          </a:xfrm>
        </p:spPr>
        <p:txBody>
          <a:bodyPr/>
          <a:lstStyle/>
          <a:p>
            <a:r>
              <a:rPr lang="en-US" altLang="zh-CN" sz="2000" dirty="0" smtClean="0">
                <a:solidFill>
                  <a:srgbClr val="093568"/>
                </a:solidFill>
                <a:latin typeface="Arial" pitchFamily="34" charset="0"/>
                <a:ea typeface="黑体"/>
                <a:cs typeface="Arial" pitchFamily="34" charset="0"/>
                <a:sym typeface="Times" panose="02020603050405020304" pitchFamily="18" charset="0"/>
              </a:rPr>
              <a:t>Temporal info: </a:t>
            </a:r>
          </a:p>
          <a:p>
            <a:endParaRPr lang="en-US" altLang="zh-CN" sz="2000" dirty="0" smtClean="0">
              <a:solidFill>
                <a:srgbClr val="093568"/>
              </a:solidFill>
              <a:latin typeface="Arial" pitchFamily="34" charset="0"/>
              <a:ea typeface="黑体"/>
              <a:cs typeface="Arial" pitchFamily="34" charset="0"/>
              <a:sym typeface="Times" panose="02020603050405020304" pitchFamily="18" charset="0"/>
            </a:endParaRPr>
          </a:p>
          <a:p>
            <a:r>
              <a:rPr lang="en-US" altLang="zh-CN" sz="2000" dirty="0" smtClean="0">
                <a:solidFill>
                  <a:srgbClr val="093568"/>
                </a:solidFill>
                <a:latin typeface="Arial" pitchFamily="34" charset="0"/>
                <a:ea typeface="黑体"/>
                <a:cs typeface="Arial" pitchFamily="34" charset="0"/>
                <a:sym typeface="Times" panose="02020603050405020304" pitchFamily="18" charset="0"/>
              </a:rPr>
              <a:t>TSND (Time Synchronized Network Distance): </a:t>
            </a:r>
            <a:r>
              <a:rPr lang="zh-CN" altLang="zh-CN" sz="2000" dirty="0" smtClean="0">
                <a:solidFill>
                  <a:srgbClr val="093568"/>
                </a:solidFill>
                <a:latin typeface="Arial" pitchFamily="34" charset="0"/>
                <a:ea typeface="黑体"/>
                <a:cs typeface="Arial" pitchFamily="34" charset="0"/>
                <a:sym typeface="Times" panose="02020603050405020304" pitchFamily="18" charset="0"/>
              </a:rPr>
              <a:t>Given </a:t>
            </a:r>
            <a:r>
              <a:rPr lang="zh-CN" altLang="zh-CN" sz="2000" dirty="0">
                <a:solidFill>
                  <a:srgbClr val="093568"/>
                </a:solidFill>
                <a:latin typeface="Arial" pitchFamily="34" charset="0"/>
                <a:ea typeface="黑体"/>
                <a:cs typeface="Arial" pitchFamily="34" charset="0"/>
                <a:sym typeface="Times" panose="02020603050405020304" pitchFamily="18" charset="0"/>
              </a:rPr>
              <a:t>a trajectory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dirty="0">
                <a:solidFill>
                  <a:srgbClr val="093568"/>
                </a:solidFill>
                <a:latin typeface="Arial" pitchFamily="34" charset="0"/>
                <a:ea typeface="黑体"/>
                <a:cs typeface="Arial" pitchFamily="34" charset="0"/>
                <a:sym typeface="Times" panose="02020603050405020304" pitchFamily="18" charset="0"/>
              </a:rPr>
              <a:t> and its compressed one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baseline="28000" dirty="0">
                <a:solidFill>
                  <a:srgbClr val="093568"/>
                </a:solidFill>
                <a:latin typeface="Arial" pitchFamily="34" charset="0"/>
                <a:ea typeface="黑体"/>
                <a:cs typeface="Arial" pitchFamily="34" charset="0"/>
                <a:sym typeface="Times" panose="02020603050405020304" pitchFamily="18" charset="0"/>
              </a:rPr>
              <a:t>′</a:t>
            </a:r>
            <a:r>
              <a:rPr lang="zh-CN" altLang="zh-CN" sz="2000" dirty="0">
                <a:solidFill>
                  <a:srgbClr val="093568"/>
                </a:solidFill>
                <a:latin typeface="Arial" pitchFamily="34" charset="0"/>
                <a:ea typeface="黑体"/>
                <a:cs typeface="Arial" pitchFamily="34" charset="0"/>
                <a:sym typeface="Times" panose="02020603050405020304" pitchFamily="18" charset="0"/>
              </a:rPr>
              <a:t>, TSND measures the maximum difference between the distance object travels via trajectory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dirty="0">
                <a:solidFill>
                  <a:srgbClr val="093568"/>
                </a:solidFill>
                <a:latin typeface="Arial" pitchFamily="34" charset="0"/>
                <a:ea typeface="黑体"/>
                <a:cs typeface="Arial" pitchFamily="34" charset="0"/>
                <a:sym typeface="Times" panose="02020603050405020304" pitchFamily="18" charset="0"/>
              </a:rPr>
              <a:t> and that via trajectory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baseline="28000" dirty="0">
                <a:solidFill>
                  <a:srgbClr val="093568"/>
                </a:solidFill>
                <a:latin typeface="Arial" pitchFamily="34" charset="0"/>
                <a:ea typeface="黑体"/>
                <a:cs typeface="Arial" pitchFamily="34" charset="0"/>
                <a:sym typeface="Times" panose="02020603050405020304" pitchFamily="18" charset="0"/>
              </a:rPr>
              <a:t>′ </a:t>
            </a:r>
            <a:r>
              <a:rPr lang="zh-CN" altLang="zh-CN" sz="2000" dirty="0">
                <a:solidFill>
                  <a:srgbClr val="093568"/>
                </a:solidFill>
                <a:latin typeface="Arial" pitchFamily="34" charset="0"/>
                <a:ea typeface="黑体"/>
                <a:cs typeface="Arial" pitchFamily="34" charset="0"/>
                <a:sym typeface="Times" panose="02020603050405020304" pitchFamily="18" charset="0"/>
              </a:rPr>
              <a:t>at any time slot with TSND(</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dirty="0">
                <a:solidFill>
                  <a:srgbClr val="093568"/>
                </a:solidFill>
                <a:latin typeface="Arial" pitchFamily="34" charset="0"/>
                <a:ea typeface="黑体"/>
                <a:cs typeface="Arial" pitchFamily="34" charset="0"/>
                <a:sym typeface="Times" panose="02020603050405020304" pitchFamily="18" charset="0"/>
              </a:rPr>
              <a:t>,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baseline="28000" dirty="0">
                <a:solidFill>
                  <a:srgbClr val="093568"/>
                </a:solidFill>
                <a:latin typeface="Arial" pitchFamily="34" charset="0"/>
                <a:ea typeface="黑体"/>
                <a:cs typeface="Arial" pitchFamily="34" charset="0"/>
                <a:sym typeface="Times" panose="02020603050405020304" pitchFamily="18" charset="0"/>
              </a:rPr>
              <a:t>′</a:t>
            </a:r>
            <a:r>
              <a:rPr lang="zh-CN" altLang="zh-CN" sz="2000" dirty="0">
                <a:solidFill>
                  <a:srgbClr val="093568"/>
                </a:solidFill>
                <a:latin typeface="Arial" pitchFamily="34" charset="0"/>
                <a:ea typeface="黑体"/>
                <a:cs typeface="Arial" pitchFamily="34" charset="0"/>
                <a:sym typeface="Times" panose="02020603050405020304" pitchFamily="18" charset="0"/>
              </a:rPr>
              <a:t>) = Max</a:t>
            </a:r>
            <a:r>
              <a:rPr lang="zh-CN" altLang="zh-CN" sz="2000" i="1" baseline="-8000" dirty="0">
                <a:solidFill>
                  <a:srgbClr val="093568"/>
                </a:solidFill>
                <a:latin typeface="Arial" pitchFamily="34" charset="0"/>
                <a:ea typeface="黑体"/>
                <a:cs typeface="Arial" pitchFamily="34" charset="0"/>
                <a:sym typeface="Times" panose="02020603050405020304" pitchFamily="18" charset="0"/>
              </a:rPr>
              <a:t>t</a:t>
            </a:r>
            <a:r>
              <a:rPr lang="zh-CN" altLang="zh-CN" sz="2000" i="1" baseline="-17000" dirty="0">
                <a:solidFill>
                  <a:srgbClr val="093568"/>
                </a:solidFill>
                <a:latin typeface="Arial" pitchFamily="34" charset="0"/>
                <a:ea typeface="黑体"/>
                <a:cs typeface="Arial" pitchFamily="34" charset="0"/>
                <a:sym typeface="Times" panose="02020603050405020304" pitchFamily="18" charset="0"/>
              </a:rPr>
              <a:t>x</a:t>
            </a:r>
            <a:r>
              <a:rPr lang="zh-CN" altLang="zh-CN" sz="2000" dirty="0">
                <a:solidFill>
                  <a:srgbClr val="093568"/>
                </a:solidFill>
                <a:latin typeface="Arial" pitchFamily="34" charset="0"/>
                <a:ea typeface="黑体"/>
                <a:cs typeface="Arial" pitchFamily="34" charset="0"/>
                <a:sym typeface="Times" panose="02020603050405020304" pitchFamily="18" charset="0"/>
              </a:rPr>
              <a:t>(|Dis(</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dirty="0">
                <a:solidFill>
                  <a:srgbClr val="093568"/>
                </a:solidFill>
                <a:latin typeface="Arial" pitchFamily="34" charset="0"/>
                <a:ea typeface="黑体"/>
                <a:cs typeface="Arial" pitchFamily="34" charset="0"/>
                <a:sym typeface="Times" panose="02020603050405020304" pitchFamily="18" charset="0"/>
              </a:rPr>
              <a:t>,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i="1" baseline="-8000" dirty="0">
                <a:solidFill>
                  <a:srgbClr val="093568"/>
                </a:solidFill>
                <a:latin typeface="Arial" pitchFamily="34" charset="0"/>
                <a:ea typeface="黑体"/>
                <a:cs typeface="Arial" pitchFamily="34" charset="0"/>
                <a:sym typeface="Times" panose="02020603050405020304" pitchFamily="18" charset="0"/>
              </a:rPr>
              <a:t>x</a:t>
            </a:r>
            <a:r>
              <a:rPr lang="zh-CN" altLang="zh-CN" sz="2000" dirty="0">
                <a:solidFill>
                  <a:srgbClr val="093568"/>
                </a:solidFill>
                <a:latin typeface="Arial" pitchFamily="34" charset="0"/>
                <a:ea typeface="黑体"/>
                <a:cs typeface="Arial" pitchFamily="34" charset="0"/>
                <a:sym typeface="Times" panose="02020603050405020304" pitchFamily="18" charset="0"/>
              </a:rPr>
              <a:t>)−Dis(</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baseline="28000" dirty="0">
                <a:solidFill>
                  <a:srgbClr val="093568"/>
                </a:solidFill>
                <a:latin typeface="Arial" pitchFamily="34" charset="0"/>
                <a:ea typeface="黑体"/>
                <a:cs typeface="Arial" pitchFamily="34" charset="0"/>
                <a:sym typeface="Times" panose="02020603050405020304" pitchFamily="18" charset="0"/>
              </a:rPr>
              <a:t>′</a:t>
            </a:r>
            <a:r>
              <a:rPr lang="zh-CN" altLang="zh-CN" sz="2000" dirty="0">
                <a:solidFill>
                  <a:srgbClr val="093568"/>
                </a:solidFill>
                <a:latin typeface="Arial" pitchFamily="34" charset="0"/>
                <a:ea typeface="黑体"/>
                <a:cs typeface="Arial" pitchFamily="34" charset="0"/>
                <a:sym typeface="Times" panose="02020603050405020304" pitchFamily="18" charset="0"/>
              </a:rPr>
              <a:t>,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i="1" baseline="-8000" dirty="0">
                <a:solidFill>
                  <a:srgbClr val="093568"/>
                </a:solidFill>
                <a:latin typeface="Arial" pitchFamily="34" charset="0"/>
                <a:ea typeface="黑体"/>
                <a:cs typeface="Arial" pitchFamily="34" charset="0"/>
                <a:sym typeface="Times" panose="02020603050405020304" pitchFamily="18" charset="0"/>
              </a:rPr>
              <a:t>x</a:t>
            </a:r>
            <a:r>
              <a:rPr lang="zh-CN" altLang="zh-CN" sz="2000" dirty="0">
                <a:solidFill>
                  <a:srgbClr val="093568"/>
                </a:solidFill>
                <a:latin typeface="Arial" pitchFamily="34" charset="0"/>
                <a:ea typeface="黑体"/>
                <a:cs typeface="Arial" pitchFamily="34" charset="0"/>
                <a:sym typeface="Times" panose="02020603050405020304" pitchFamily="18" charset="0"/>
              </a:rPr>
              <a:t>)|). </a:t>
            </a:r>
            <a:endParaRPr lang="en-US" altLang="zh-CN" sz="2000" dirty="0" smtClean="0">
              <a:solidFill>
                <a:srgbClr val="093568"/>
              </a:solidFill>
              <a:latin typeface="Arial" pitchFamily="34" charset="0"/>
              <a:ea typeface="黑体"/>
              <a:cs typeface="Arial" pitchFamily="34" charset="0"/>
              <a:sym typeface="Times" panose="02020603050405020304" pitchFamily="18" charset="0"/>
            </a:endParaRPr>
          </a:p>
          <a:p>
            <a:pPr marL="0" indent="0">
              <a:buNone/>
            </a:pPr>
            <a:endParaRPr lang="en-US" altLang="zh-CN" sz="2000" dirty="0">
              <a:solidFill>
                <a:srgbClr val="093568"/>
              </a:solidFill>
              <a:latin typeface="Times New Roman" panose="02020603050405020304" pitchFamily="18" charset="0"/>
              <a:ea typeface="黑体"/>
              <a:cs typeface="Times New Roman" panose="02020603050405020304" pitchFamily="18" charset="0"/>
              <a:sym typeface="Times" panose="02020603050405020304" pitchFamily="18" charset="0"/>
            </a:endParaRPr>
          </a:p>
          <a:p>
            <a:r>
              <a:rPr lang="zh-CN" altLang="zh-CN" sz="2000" dirty="0" smtClean="0">
                <a:solidFill>
                  <a:srgbClr val="093568"/>
                </a:solidFill>
                <a:latin typeface="Arial" pitchFamily="34" charset="0"/>
                <a:ea typeface="黑体"/>
                <a:cs typeface="Arial" pitchFamily="34" charset="0"/>
                <a:sym typeface="Times" panose="02020603050405020304" pitchFamily="18" charset="0"/>
              </a:rPr>
              <a:t>NSTD</a:t>
            </a:r>
            <a:r>
              <a:rPr lang="en-US" altLang="zh-CN" sz="2000" dirty="0" smtClean="0">
                <a:solidFill>
                  <a:srgbClr val="093568"/>
                </a:solidFill>
                <a:latin typeface="Arial" pitchFamily="34" charset="0"/>
                <a:ea typeface="黑体"/>
                <a:cs typeface="Arial" pitchFamily="34" charset="0"/>
                <a:sym typeface="Times" panose="02020603050405020304" pitchFamily="18" charset="0"/>
              </a:rPr>
              <a:t> (Network Synchronized Time Difference)</a:t>
            </a:r>
            <a:r>
              <a:rPr lang="zh-CN" altLang="zh-CN" sz="2000" dirty="0" smtClean="0">
                <a:solidFill>
                  <a:srgbClr val="093568"/>
                </a:solidFill>
                <a:latin typeface="Arial" pitchFamily="34" charset="0"/>
                <a:ea typeface="黑体"/>
                <a:cs typeface="Arial" pitchFamily="34" charset="0"/>
                <a:sym typeface="Times" panose="02020603050405020304" pitchFamily="18" charset="0"/>
              </a:rPr>
              <a:t> </a:t>
            </a:r>
            <a:r>
              <a:rPr lang="zh-CN" altLang="zh-CN" sz="2000" dirty="0">
                <a:solidFill>
                  <a:srgbClr val="093568"/>
                </a:solidFill>
                <a:latin typeface="Arial" pitchFamily="34" charset="0"/>
                <a:ea typeface="黑体"/>
                <a:cs typeface="Arial" pitchFamily="34" charset="0"/>
                <a:sym typeface="Times" panose="02020603050405020304" pitchFamily="18" charset="0"/>
              </a:rPr>
              <a:t>defines the maximum time difference between a trajectory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dirty="0">
                <a:solidFill>
                  <a:srgbClr val="093568"/>
                </a:solidFill>
                <a:latin typeface="Arial" pitchFamily="34" charset="0"/>
                <a:ea typeface="黑体"/>
                <a:cs typeface="Arial" pitchFamily="34" charset="0"/>
                <a:sym typeface="Times" panose="02020603050405020304" pitchFamily="18" charset="0"/>
              </a:rPr>
              <a:t> and its compressed form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baseline="28000" dirty="0">
                <a:solidFill>
                  <a:srgbClr val="093568"/>
                </a:solidFill>
                <a:latin typeface="Arial" pitchFamily="34" charset="0"/>
                <a:ea typeface="黑体"/>
                <a:cs typeface="Arial" pitchFamily="34" charset="0"/>
                <a:sym typeface="Times" panose="02020603050405020304" pitchFamily="18" charset="0"/>
              </a:rPr>
              <a:t>′ </a:t>
            </a:r>
            <a:r>
              <a:rPr lang="zh-CN" altLang="zh-CN" sz="2000" dirty="0">
                <a:solidFill>
                  <a:srgbClr val="093568"/>
                </a:solidFill>
                <a:latin typeface="Arial" pitchFamily="34" charset="0"/>
                <a:ea typeface="黑体"/>
                <a:cs typeface="Arial" pitchFamily="34" charset="0"/>
                <a:sym typeface="Times" panose="02020603050405020304" pitchFamily="18" charset="0"/>
              </a:rPr>
              <a:t>while traveling any same distance with NSTD(</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dirty="0">
                <a:solidFill>
                  <a:srgbClr val="093568"/>
                </a:solidFill>
                <a:latin typeface="Arial" pitchFamily="34" charset="0"/>
                <a:ea typeface="黑体"/>
                <a:cs typeface="Arial" pitchFamily="34" charset="0"/>
                <a:sym typeface="Times" panose="02020603050405020304" pitchFamily="18" charset="0"/>
              </a:rPr>
              <a:t>, </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baseline="28000" dirty="0">
                <a:solidFill>
                  <a:srgbClr val="093568"/>
                </a:solidFill>
                <a:latin typeface="Arial" pitchFamily="34" charset="0"/>
                <a:ea typeface="黑体"/>
                <a:cs typeface="Arial" pitchFamily="34" charset="0"/>
                <a:sym typeface="Times" panose="02020603050405020304" pitchFamily="18" charset="0"/>
              </a:rPr>
              <a:t>′</a:t>
            </a:r>
            <a:r>
              <a:rPr lang="zh-CN" altLang="zh-CN" sz="2000" dirty="0">
                <a:solidFill>
                  <a:srgbClr val="093568"/>
                </a:solidFill>
                <a:latin typeface="Arial" pitchFamily="34" charset="0"/>
                <a:ea typeface="黑体"/>
                <a:cs typeface="Arial" pitchFamily="34" charset="0"/>
                <a:sym typeface="Times" panose="02020603050405020304" pitchFamily="18" charset="0"/>
              </a:rPr>
              <a:t>) = Max</a:t>
            </a:r>
            <a:r>
              <a:rPr lang="zh-CN" altLang="zh-CN" sz="2000" i="1" baseline="-8000" dirty="0">
                <a:solidFill>
                  <a:srgbClr val="093568"/>
                </a:solidFill>
                <a:latin typeface="Arial" pitchFamily="34" charset="0"/>
                <a:ea typeface="黑体"/>
                <a:cs typeface="Arial" pitchFamily="34" charset="0"/>
                <a:sym typeface="Times" panose="02020603050405020304" pitchFamily="18" charset="0"/>
              </a:rPr>
              <a:t>d</a:t>
            </a:r>
            <a:r>
              <a:rPr lang="zh-CN" altLang="zh-CN" sz="2000" i="1" baseline="-17000" dirty="0">
                <a:solidFill>
                  <a:srgbClr val="093568"/>
                </a:solidFill>
                <a:latin typeface="Arial" pitchFamily="34" charset="0"/>
                <a:ea typeface="黑体"/>
                <a:cs typeface="Arial" pitchFamily="34" charset="0"/>
                <a:sym typeface="Times" panose="02020603050405020304" pitchFamily="18" charset="0"/>
              </a:rPr>
              <a:t>x</a:t>
            </a:r>
            <a:r>
              <a:rPr lang="zh-CN" altLang="zh-CN" sz="2000" baseline="-17000" dirty="0">
                <a:solidFill>
                  <a:srgbClr val="093568"/>
                </a:solidFill>
                <a:latin typeface="Arial" pitchFamily="34" charset="0"/>
                <a:ea typeface="黑体"/>
                <a:cs typeface="Arial" pitchFamily="34" charset="0"/>
                <a:sym typeface="Times" panose="02020603050405020304" pitchFamily="18" charset="0"/>
              </a:rPr>
              <a:t> </a:t>
            </a:r>
            <a:r>
              <a:rPr lang="zh-CN" altLang="zh-CN" sz="2000" dirty="0">
                <a:solidFill>
                  <a:srgbClr val="093568"/>
                </a:solidFill>
                <a:latin typeface="Arial" pitchFamily="34" charset="0"/>
                <a:ea typeface="黑体"/>
                <a:cs typeface="Arial" pitchFamily="34" charset="0"/>
                <a:sym typeface="Times" panose="02020603050405020304" pitchFamily="18" charset="0"/>
              </a:rPr>
              <a:t>(|Tim(</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dirty="0">
                <a:solidFill>
                  <a:srgbClr val="093568"/>
                </a:solidFill>
                <a:latin typeface="Arial" pitchFamily="34" charset="0"/>
                <a:ea typeface="黑体"/>
                <a:cs typeface="Arial" pitchFamily="34" charset="0"/>
                <a:sym typeface="Times" panose="02020603050405020304" pitchFamily="18" charset="0"/>
              </a:rPr>
              <a:t>, </a:t>
            </a:r>
            <a:r>
              <a:rPr lang="zh-CN" altLang="zh-CN" sz="2000" i="1" dirty="0">
                <a:solidFill>
                  <a:srgbClr val="093568"/>
                </a:solidFill>
                <a:latin typeface="Arial" pitchFamily="34" charset="0"/>
                <a:ea typeface="黑体"/>
                <a:cs typeface="Arial" pitchFamily="34" charset="0"/>
                <a:sym typeface="Times" panose="02020603050405020304" pitchFamily="18" charset="0"/>
              </a:rPr>
              <a:t>d</a:t>
            </a:r>
            <a:r>
              <a:rPr lang="zh-CN" altLang="zh-CN" sz="2000" i="1" baseline="-8000" dirty="0">
                <a:solidFill>
                  <a:srgbClr val="093568"/>
                </a:solidFill>
                <a:latin typeface="Arial" pitchFamily="34" charset="0"/>
                <a:ea typeface="黑体"/>
                <a:cs typeface="Arial" pitchFamily="34" charset="0"/>
                <a:sym typeface="Times" panose="02020603050405020304" pitchFamily="18" charset="0"/>
              </a:rPr>
              <a:t>x</a:t>
            </a:r>
            <a:r>
              <a:rPr lang="zh-CN" altLang="zh-CN" sz="2000" dirty="0">
                <a:solidFill>
                  <a:srgbClr val="093568"/>
                </a:solidFill>
                <a:latin typeface="Arial" pitchFamily="34" charset="0"/>
                <a:ea typeface="黑体"/>
                <a:cs typeface="Arial" pitchFamily="34" charset="0"/>
                <a:sym typeface="Times" panose="02020603050405020304" pitchFamily="18" charset="0"/>
              </a:rPr>
              <a:t>)− Tim(</a:t>
            </a:r>
            <a:r>
              <a:rPr lang="zh-CN" altLang="zh-CN" sz="2000" i="1" dirty="0">
                <a:solidFill>
                  <a:srgbClr val="093568"/>
                </a:solidFill>
                <a:latin typeface="Arial" pitchFamily="34" charset="0"/>
                <a:ea typeface="黑体"/>
                <a:cs typeface="Arial" pitchFamily="34" charset="0"/>
                <a:sym typeface="Times" panose="02020603050405020304" pitchFamily="18" charset="0"/>
              </a:rPr>
              <a:t>T</a:t>
            </a:r>
            <a:r>
              <a:rPr lang="zh-CN" altLang="zh-CN" sz="2000" baseline="28000" dirty="0">
                <a:solidFill>
                  <a:srgbClr val="093568"/>
                </a:solidFill>
                <a:latin typeface="Arial" pitchFamily="34" charset="0"/>
                <a:ea typeface="黑体"/>
                <a:cs typeface="Arial" pitchFamily="34" charset="0"/>
                <a:sym typeface="Times" panose="02020603050405020304" pitchFamily="18" charset="0"/>
              </a:rPr>
              <a:t>′</a:t>
            </a:r>
            <a:r>
              <a:rPr lang="zh-CN" altLang="zh-CN" sz="2000" dirty="0">
                <a:solidFill>
                  <a:srgbClr val="093568"/>
                </a:solidFill>
                <a:latin typeface="Arial" pitchFamily="34" charset="0"/>
                <a:ea typeface="黑体"/>
                <a:cs typeface="Arial" pitchFamily="34" charset="0"/>
                <a:sym typeface="Times" panose="02020603050405020304" pitchFamily="18" charset="0"/>
              </a:rPr>
              <a:t>, </a:t>
            </a:r>
            <a:r>
              <a:rPr lang="zh-CN" altLang="zh-CN" sz="2000" i="1" dirty="0">
                <a:solidFill>
                  <a:srgbClr val="093568"/>
                </a:solidFill>
                <a:latin typeface="Arial" pitchFamily="34" charset="0"/>
                <a:ea typeface="黑体"/>
                <a:cs typeface="Arial" pitchFamily="34" charset="0"/>
                <a:sym typeface="Times" panose="02020603050405020304" pitchFamily="18" charset="0"/>
              </a:rPr>
              <a:t>d</a:t>
            </a:r>
            <a:r>
              <a:rPr lang="zh-CN" altLang="zh-CN" sz="2000" i="1" baseline="-8000" dirty="0">
                <a:solidFill>
                  <a:srgbClr val="093568"/>
                </a:solidFill>
                <a:latin typeface="Arial" pitchFamily="34" charset="0"/>
                <a:ea typeface="黑体"/>
                <a:cs typeface="Arial" pitchFamily="34" charset="0"/>
                <a:sym typeface="Times" panose="02020603050405020304" pitchFamily="18" charset="0"/>
              </a:rPr>
              <a:t>x</a:t>
            </a:r>
            <a:r>
              <a:rPr lang="zh-CN" altLang="zh-CN" sz="2000" dirty="0" smtClean="0">
                <a:solidFill>
                  <a:srgbClr val="093568"/>
                </a:solidFill>
                <a:latin typeface="Arial" pitchFamily="34" charset="0"/>
                <a:ea typeface="黑体"/>
                <a:cs typeface="Arial" pitchFamily="34" charset="0"/>
                <a:sym typeface="Times" panose="02020603050405020304" pitchFamily="18" charset="0"/>
              </a:rPr>
              <a:t>)|).</a:t>
            </a:r>
            <a:endParaRPr lang="zh-CN" altLang="zh-CN" sz="2000" dirty="0">
              <a:solidFill>
                <a:srgbClr val="093568"/>
              </a:solidFill>
              <a:latin typeface="Arial" pitchFamily="34" charset="0"/>
              <a:ea typeface="黑体"/>
              <a:cs typeface="Arial" pitchFamily="34" charset="0"/>
            </a:endParaRPr>
          </a:p>
        </p:txBody>
      </p:sp>
      <p:sp>
        <p:nvSpPr>
          <p:cNvPr id="4" name="Slide Number Placeholder 3"/>
          <p:cNvSpPr>
            <a:spLocks noGrp="1"/>
          </p:cNvSpPr>
          <p:nvPr>
            <p:ph type="sldNum" sz="quarter" idx="11"/>
          </p:nvPr>
        </p:nvSpPr>
        <p:spPr/>
        <p:txBody>
          <a:bodyPr/>
          <a:lstStyle/>
          <a:p>
            <a:fld id="{24C00436-4B56-4310-B5A7-BDA4813BABD4}" type="slidenum">
              <a:rPr lang="en-US" smtClean="0"/>
              <a:pPr/>
              <a:t>11</a:t>
            </a:fld>
            <a:endParaRPr lang="en-US"/>
          </a:p>
        </p:txBody>
      </p:sp>
      <p:pic>
        <p:nvPicPr>
          <p:cNvPr id="220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199" y="2209800"/>
            <a:ext cx="3349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32750"/>
            <a:ext cx="3043238" cy="2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572000"/>
            <a:ext cx="31369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15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295400"/>
            <a:ext cx="8229600" cy="3527119"/>
          </a:xfrm>
        </p:spPr>
        <p:txBody>
          <a:bodyPr/>
          <a:lstStyle/>
          <a:p>
            <a:r>
              <a:rPr lang="zh-CN" altLang="zh-CN" sz="2400" dirty="0">
                <a:latin typeface="Arial" pitchFamily="34" charset="0"/>
                <a:ea typeface="黑体"/>
                <a:cs typeface="Arial" pitchFamily="34" charset="0"/>
                <a:sym typeface="Times" panose="02020603050405020304" pitchFamily="18" charset="0"/>
              </a:rPr>
              <a:t>The experiments are based on </a:t>
            </a:r>
            <a:r>
              <a:rPr lang="zh-CN" altLang="zh-CN" sz="2400" dirty="0">
                <a:solidFill>
                  <a:srgbClr val="FF0000"/>
                </a:solidFill>
                <a:latin typeface="Arial" pitchFamily="34" charset="0"/>
                <a:ea typeface="黑体"/>
                <a:cs typeface="Arial" pitchFamily="34" charset="0"/>
                <a:sym typeface="Times" panose="02020603050405020304" pitchFamily="18" charset="0"/>
              </a:rPr>
              <a:t>real trajectory data </a:t>
            </a:r>
            <a:r>
              <a:rPr lang="zh-CN" altLang="zh-CN" sz="2400" dirty="0">
                <a:latin typeface="Arial" pitchFamily="34" charset="0"/>
                <a:ea typeface="黑体"/>
                <a:cs typeface="Arial" pitchFamily="34" charset="0"/>
                <a:sym typeface="Times" panose="02020603050405020304" pitchFamily="18" charset="0"/>
              </a:rPr>
              <a:t>from one </a:t>
            </a:r>
            <a:r>
              <a:rPr lang="en-US" altLang="zh-CN" sz="2400" dirty="0" smtClean="0">
                <a:latin typeface="Arial" pitchFamily="34" charset="0"/>
                <a:ea typeface="黑体"/>
                <a:cs typeface="Arial" pitchFamily="34" charset="0"/>
                <a:sym typeface="Times" panose="02020603050405020304" pitchFamily="18" charset="0"/>
              </a:rPr>
              <a:t>major </a:t>
            </a:r>
            <a:r>
              <a:rPr lang="zh-CN" altLang="zh-CN" sz="2400" dirty="0" smtClean="0">
                <a:latin typeface="Arial" pitchFamily="34" charset="0"/>
                <a:ea typeface="黑体"/>
                <a:cs typeface="Arial" pitchFamily="34" charset="0"/>
                <a:sym typeface="Times" panose="02020603050405020304" pitchFamily="18" charset="0"/>
              </a:rPr>
              <a:t>taxi compan</a:t>
            </a:r>
            <a:r>
              <a:rPr lang="en-US" altLang="zh-CN" sz="2400" dirty="0" smtClean="0">
                <a:latin typeface="Arial" pitchFamily="34" charset="0"/>
                <a:ea typeface="黑体"/>
                <a:cs typeface="Arial" pitchFamily="34" charset="0"/>
                <a:sym typeface="Times" panose="02020603050405020304" pitchFamily="18" charset="0"/>
              </a:rPr>
              <a:t>y</a:t>
            </a:r>
            <a:r>
              <a:rPr lang="zh-CN" altLang="zh-CN" sz="2400" dirty="0" smtClean="0">
                <a:latin typeface="Arial" pitchFamily="34" charset="0"/>
                <a:ea typeface="黑体"/>
                <a:cs typeface="Arial" pitchFamily="34" charset="0"/>
                <a:sym typeface="Times" panose="02020603050405020304" pitchFamily="18" charset="0"/>
              </a:rPr>
              <a:t> </a:t>
            </a:r>
            <a:r>
              <a:rPr lang="zh-CN" altLang="zh-CN" sz="2400" dirty="0">
                <a:latin typeface="Arial" pitchFamily="34" charset="0"/>
                <a:ea typeface="黑体"/>
                <a:cs typeface="Arial" pitchFamily="34" charset="0"/>
                <a:sym typeface="Times" panose="02020603050405020304" pitchFamily="18" charset="0"/>
              </a:rPr>
              <a:t>in Singapore. Each taxi has installed GPS, and it reports its locations regularly. In our studies, we use the trajectories reported within January 2011, in total 465,000 trajectories generated by about 15,000 taxis. The original storage cost of this dataset is 13.2GB</a:t>
            </a:r>
            <a:r>
              <a:rPr lang="zh-CN" altLang="zh-CN" sz="2400" dirty="0" smtClean="0">
                <a:latin typeface="Arial" pitchFamily="34" charset="0"/>
                <a:ea typeface="黑体"/>
                <a:cs typeface="Arial" pitchFamily="34" charset="0"/>
                <a:sym typeface="Times" panose="02020603050405020304" pitchFamily="18" charset="0"/>
              </a:rPr>
              <a:t>.</a:t>
            </a:r>
            <a:endParaRPr lang="en-US" altLang="zh-CN" sz="2400" dirty="0" smtClean="0">
              <a:latin typeface="Arial" pitchFamily="34" charset="0"/>
              <a:cs typeface="Arial" pitchFamily="34" charset="0"/>
              <a:sym typeface="Times" panose="02020603050405020304" pitchFamily="18" charset="0"/>
            </a:endParaRPr>
          </a:p>
          <a:p>
            <a:endParaRPr lang="en-US" altLang="zh-CN" sz="1000" dirty="0" smtClean="0">
              <a:latin typeface="Arial" pitchFamily="34" charset="0"/>
              <a:ea typeface="黑体"/>
              <a:cs typeface="Arial" pitchFamily="34" charset="0"/>
              <a:sym typeface="Times" panose="02020603050405020304" pitchFamily="18" charset="0"/>
            </a:endParaRPr>
          </a:p>
          <a:p>
            <a:pPr lvl="1"/>
            <a:endParaRPr lang="en-US" altLang="zh-CN" sz="1600" dirty="0">
              <a:latin typeface="Arial" pitchFamily="34" charset="0"/>
              <a:ea typeface="黑体"/>
              <a:cs typeface="Arial" pitchFamily="34" charset="0"/>
              <a:sym typeface="Times" panose="02020603050405020304" pitchFamily="18" charset="0"/>
            </a:endParaRPr>
          </a:p>
          <a:p>
            <a:endParaRPr lang="zh-CN" altLang="zh-CN" sz="2000" dirty="0">
              <a:latin typeface="Arial" pitchFamily="34" charset="0"/>
              <a:ea typeface="黑体"/>
              <a:cs typeface="Arial" pitchFamily="34" charset="0"/>
              <a:sym typeface="Times" panose="02020603050405020304" pitchFamily="18" charset="0"/>
            </a:endParaRPr>
          </a:p>
        </p:txBody>
      </p:sp>
      <p:sp>
        <p:nvSpPr>
          <p:cNvPr id="4" name="Slide Number Placeholder 3"/>
          <p:cNvSpPr>
            <a:spLocks noGrp="1"/>
          </p:cNvSpPr>
          <p:nvPr>
            <p:ph type="sldNum" sz="quarter" idx="11"/>
          </p:nvPr>
        </p:nvSpPr>
        <p:spPr/>
        <p:txBody>
          <a:bodyPr/>
          <a:lstStyle/>
          <a:p>
            <a:fld id="{24C00436-4B56-4310-B5A7-BDA4813BABD4}" type="slidenum">
              <a:rPr lang="en-US" smtClean="0"/>
              <a:pPr/>
              <a:t>12</a:t>
            </a:fld>
            <a:endParaRPr lang="en-US"/>
          </a:p>
        </p:txBody>
      </p:sp>
    </p:spTree>
    <p:extLst>
      <p:ext uri="{BB962C8B-B14F-4D97-AF65-F5344CB8AC3E}">
        <p14:creationId xmlns:p14="http://schemas.microsoft.com/office/powerpoint/2010/main" val="1427818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(cont’d)</a:t>
            </a:r>
            <a:endParaRPr lang="en-US" dirty="0"/>
          </a:p>
        </p:txBody>
      </p:sp>
      <p:sp>
        <p:nvSpPr>
          <p:cNvPr id="3" name="Content Placeholder 2"/>
          <p:cNvSpPr>
            <a:spLocks noGrp="1"/>
          </p:cNvSpPr>
          <p:nvPr>
            <p:ph idx="1"/>
          </p:nvPr>
        </p:nvSpPr>
        <p:spPr>
          <a:xfrm>
            <a:off x="457200" y="1295400"/>
            <a:ext cx="8229600" cy="954107"/>
          </a:xfrm>
        </p:spPr>
        <p:txBody>
          <a:bodyPr/>
          <a:lstStyle/>
          <a:p>
            <a:r>
              <a:rPr lang="en-US" dirty="0" smtClean="0"/>
              <a:t>Compression ratio of HSC (spatial compression algorithm)</a:t>
            </a:r>
            <a:endParaRPr lang="en-US" dirty="0"/>
          </a:p>
        </p:txBody>
      </p:sp>
      <p:sp>
        <p:nvSpPr>
          <p:cNvPr id="4" name="Slide Number Placeholder 3"/>
          <p:cNvSpPr>
            <a:spLocks noGrp="1"/>
          </p:cNvSpPr>
          <p:nvPr>
            <p:ph type="sldNum" sz="quarter" idx="11"/>
          </p:nvPr>
        </p:nvSpPr>
        <p:spPr/>
        <p:txBody>
          <a:bodyPr/>
          <a:lstStyle/>
          <a:p>
            <a:fld id="{24C00436-4B56-4310-B5A7-BDA4813BABD4}" type="slidenum">
              <a:rPr lang="en-US" smtClean="0"/>
              <a:pPr/>
              <a:t>13</a:t>
            </a:fld>
            <a:endParaRPr lang="en-US"/>
          </a:p>
        </p:txBody>
      </p:sp>
      <p:pic>
        <p:nvPicPr>
          <p:cNvPr id="5" name="Picture 3" descr="Screen Shot 2013-12-20 at 1.25.3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2246175"/>
            <a:ext cx="8742004" cy="324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151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(cont’d)</a:t>
            </a:r>
            <a:endParaRPr lang="en-US" dirty="0"/>
          </a:p>
        </p:txBody>
      </p:sp>
      <p:sp>
        <p:nvSpPr>
          <p:cNvPr id="3" name="Content Placeholder 2"/>
          <p:cNvSpPr>
            <a:spLocks noGrp="1"/>
          </p:cNvSpPr>
          <p:nvPr>
            <p:ph idx="1"/>
          </p:nvPr>
        </p:nvSpPr>
        <p:spPr>
          <a:xfrm>
            <a:off x="457200" y="1295400"/>
            <a:ext cx="8229600" cy="954107"/>
          </a:xfrm>
        </p:spPr>
        <p:txBody>
          <a:bodyPr/>
          <a:lstStyle/>
          <a:p>
            <a:r>
              <a:rPr lang="en-US" dirty="0" smtClean="0"/>
              <a:t>Compression ratio of BTC (temporal compression algorithm)</a:t>
            </a:r>
            <a:endParaRPr lang="en-US" dirty="0"/>
          </a:p>
        </p:txBody>
      </p:sp>
      <p:sp>
        <p:nvSpPr>
          <p:cNvPr id="4" name="Slide Number Placeholder 3"/>
          <p:cNvSpPr>
            <a:spLocks noGrp="1"/>
          </p:cNvSpPr>
          <p:nvPr>
            <p:ph type="sldNum" sz="quarter" idx="11"/>
          </p:nvPr>
        </p:nvSpPr>
        <p:spPr/>
        <p:txBody>
          <a:bodyPr/>
          <a:lstStyle/>
          <a:p>
            <a:fld id="{24C00436-4B56-4310-B5A7-BDA4813BABD4}" type="slidenum">
              <a:rPr lang="en-US" smtClean="0"/>
              <a:pPr/>
              <a:t>14</a:t>
            </a:fld>
            <a:endParaRPr lang="en-US"/>
          </a:p>
        </p:txBody>
      </p:sp>
      <p:pic>
        <p:nvPicPr>
          <p:cNvPr id="221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05050"/>
            <a:ext cx="5311614"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468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(cont’d)</a:t>
            </a:r>
            <a:endParaRPr lang="en-US" dirty="0"/>
          </a:p>
        </p:txBody>
      </p:sp>
      <p:sp>
        <p:nvSpPr>
          <p:cNvPr id="3" name="Content Placeholder 2"/>
          <p:cNvSpPr>
            <a:spLocks noGrp="1"/>
          </p:cNvSpPr>
          <p:nvPr>
            <p:ph idx="1"/>
          </p:nvPr>
        </p:nvSpPr>
        <p:spPr>
          <a:xfrm>
            <a:off x="457200" y="1295400"/>
            <a:ext cx="8229600" cy="523220"/>
          </a:xfrm>
        </p:spPr>
        <p:txBody>
          <a:bodyPr/>
          <a:lstStyle/>
          <a:p>
            <a:r>
              <a:rPr lang="en-US" dirty="0" smtClean="0"/>
              <a:t>Compression ratio of PRESS framework</a:t>
            </a:r>
            <a:endParaRPr lang="en-US" dirty="0"/>
          </a:p>
        </p:txBody>
      </p:sp>
      <p:sp>
        <p:nvSpPr>
          <p:cNvPr id="4" name="Slide Number Placeholder 3"/>
          <p:cNvSpPr>
            <a:spLocks noGrp="1"/>
          </p:cNvSpPr>
          <p:nvPr>
            <p:ph type="sldNum" sz="quarter" idx="11"/>
          </p:nvPr>
        </p:nvSpPr>
        <p:spPr/>
        <p:txBody>
          <a:bodyPr/>
          <a:lstStyle/>
          <a:p>
            <a:fld id="{24C00436-4B56-4310-B5A7-BDA4813BABD4}" type="slidenum">
              <a:rPr lang="en-US" smtClean="0"/>
              <a:pPr/>
              <a:t>15</a:t>
            </a:fld>
            <a:endParaRPr lang="en-US"/>
          </a:p>
        </p:txBody>
      </p:sp>
      <p:pic>
        <p:nvPicPr>
          <p:cNvPr id="222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524673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119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225" y="3276600"/>
            <a:ext cx="4676775" cy="282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Experiment (cont’d)</a:t>
            </a:r>
          </a:p>
        </p:txBody>
      </p:sp>
      <p:sp>
        <p:nvSpPr>
          <p:cNvPr id="4" name="Slide Number Placeholder 3"/>
          <p:cNvSpPr>
            <a:spLocks noGrp="1"/>
          </p:cNvSpPr>
          <p:nvPr>
            <p:ph type="sldNum" sz="quarter" idx="11"/>
          </p:nvPr>
        </p:nvSpPr>
        <p:spPr/>
        <p:txBody>
          <a:bodyPr/>
          <a:lstStyle/>
          <a:p>
            <a:fld id="{24C00436-4B56-4310-B5A7-BDA4813BABD4}" type="slidenum">
              <a:rPr lang="en-US" smtClean="0"/>
              <a:pPr/>
              <a:t>16</a:t>
            </a:fld>
            <a:endParaRPr lang="en-US"/>
          </a:p>
        </p:txBody>
      </p:sp>
      <p:sp>
        <p:nvSpPr>
          <p:cNvPr id="5" name="Content Placeholder 4"/>
          <p:cNvSpPr>
            <a:spLocks noGrp="1"/>
          </p:cNvSpPr>
          <p:nvPr>
            <p:ph idx="1"/>
          </p:nvPr>
        </p:nvSpPr>
        <p:spPr>
          <a:xfrm>
            <a:off x="438150" y="1066800"/>
            <a:ext cx="8229600" cy="2105192"/>
          </a:xfrm>
        </p:spPr>
        <p:txBody>
          <a:bodyPr/>
          <a:lstStyle/>
          <a:p>
            <a:r>
              <a:rPr lang="en-US" sz="2400" dirty="0"/>
              <a:t>Comparison of PRESS and its competitors (note both competitors are not bounded by TSND and NSTD but TSED only)</a:t>
            </a:r>
          </a:p>
          <a:p>
            <a:pPr lvl="1"/>
            <a:r>
              <a:rPr lang="zh-CN" altLang="zh-CN" sz="1800" dirty="0">
                <a:solidFill>
                  <a:schemeClr val="tx2"/>
                </a:solidFill>
                <a:latin typeface="Arial" pitchFamily="34" charset="0"/>
                <a:ea typeface="黑体"/>
                <a:cs typeface="Arial" pitchFamily="34" charset="0"/>
                <a:sym typeface="Times" panose="02020603050405020304" pitchFamily="18" charset="0"/>
              </a:rPr>
              <a:t>MMTC: Georgios Kellaris, Nikos Pelekis, and Yannis Theodoridis. Map-matched trajectory compression. JSS, 86(6):1566–1579, 2013.</a:t>
            </a:r>
            <a:endParaRPr lang="en-US" altLang="zh-CN" sz="1800" dirty="0">
              <a:solidFill>
                <a:schemeClr val="tx2"/>
              </a:solidFill>
              <a:latin typeface="Arial" pitchFamily="34" charset="0"/>
              <a:ea typeface="黑体"/>
              <a:cs typeface="Arial" pitchFamily="34" charset="0"/>
              <a:sym typeface="Times" panose="02020603050405020304" pitchFamily="18" charset="0"/>
            </a:endParaRPr>
          </a:p>
          <a:p>
            <a:endParaRPr lang="en-US" sz="1600" dirty="0"/>
          </a:p>
        </p:txBody>
      </p:sp>
      <p:sp>
        <p:nvSpPr>
          <p:cNvPr id="7" name="Content Placeholder 2"/>
          <p:cNvSpPr txBox="1">
            <a:spLocks/>
          </p:cNvSpPr>
          <p:nvPr/>
        </p:nvSpPr>
        <p:spPr bwMode="auto">
          <a:xfrm>
            <a:off x="438150" y="2991279"/>
            <a:ext cx="4191000" cy="302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a:r>
              <a:rPr lang="zh-CN" altLang="zh-CN" sz="1800" dirty="0" smtClean="0">
                <a:solidFill>
                  <a:schemeClr val="tx2"/>
                </a:solidFill>
                <a:latin typeface="Arial" pitchFamily="34" charset="0"/>
                <a:ea typeface="黑体"/>
                <a:cs typeface="Arial" pitchFamily="34" charset="0"/>
                <a:sym typeface="Times" panose="02020603050405020304" pitchFamily="18" charset="0"/>
              </a:rPr>
              <a:t>Nonmaterial: Hu Cao and Ouri Wolfson. Nonmaterialized motion information in transport networks. In ICDT</a:t>
            </a:r>
            <a:r>
              <a:rPr lang="en-US" altLang="zh-CN" sz="1800" dirty="0" smtClean="0">
                <a:solidFill>
                  <a:schemeClr val="tx2"/>
                </a:solidFill>
                <a:latin typeface="Arial" pitchFamily="34" charset="0"/>
                <a:ea typeface="黑体"/>
                <a:cs typeface="Arial" pitchFamily="34" charset="0"/>
                <a:sym typeface="Times" panose="02020603050405020304" pitchFamily="18" charset="0"/>
              </a:rPr>
              <a:t>’</a:t>
            </a:r>
            <a:r>
              <a:rPr lang="zh-CN" altLang="zh-CN" sz="1800" dirty="0" smtClean="0">
                <a:solidFill>
                  <a:schemeClr val="tx2"/>
                </a:solidFill>
                <a:latin typeface="Arial" pitchFamily="34" charset="0"/>
                <a:ea typeface="黑体"/>
                <a:cs typeface="Arial" pitchFamily="34" charset="0"/>
                <a:sym typeface="Times" panose="02020603050405020304" pitchFamily="18" charset="0"/>
              </a:rPr>
              <a:t>05, pages 173–188, 2005.</a:t>
            </a:r>
            <a:endParaRPr lang="zh-CN" altLang="zh-CN" sz="1800" dirty="0" smtClean="0">
              <a:solidFill>
                <a:schemeClr val="tx2"/>
              </a:solidFill>
              <a:latin typeface="Arial" pitchFamily="34" charset="0"/>
              <a:ea typeface="黑体"/>
              <a:cs typeface="Arial" pitchFamily="34" charset="0"/>
            </a:endParaRPr>
          </a:p>
          <a:p>
            <a:r>
              <a:rPr lang="en-US" sz="2400" dirty="0" smtClean="0"/>
              <a:t>Compression ratio of commercial compressors</a:t>
            </a:r>
          </a:p>
          <a:p>
            <a:pPr lvl="1"/>
            <a:r>
              <a:rPr lang="en-US" sz="2000" dirty="0" smtClean="0"/>
              <a:t>RAR: 3.78</a:t>
            </a:r>
          </a:p>
          <a:p>
            <a:pPr lvl="1"/>
            <a:r>
              <a:rPr lang="en-US" sz="2000" dirty="0" smtClean="0"/>
              <a:t>ZIP: 2.09</a:t>
            </a:r>
          </a:p>
        </p:txBody>
      </p:sp>
    </p:spTree>
    <p:extLst>
      <p:ext uri="{BB962C8B-B14F-4D97-AF65-F5344CB8AC3E}">
        <p14:creationId xmlns:p14="http://schemas.microsoft.com/office/powerpoint/2010/main" val="1980283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Q &amp; A</a:t>
            </a:r>
          </a:p>
        </p:txBody>
      </p:sp>
      <p:pic>
        <p:nvPicPr>
          <p:cNvPr id="119812" name="Picture 4" descr="Mouse rubber stamping thank you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2484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Content Placeholder 3"/>
          <p:cNvSpPr>
            <a:spLocks noGrp="1"/>
          </p:cNvSpPr>
          <p:nvPr>
            <p:ph idx="1"/>
          </p:nvPr>
        </p:nvSpPr>
        <p:spPr>
          <a:xfrm>
            <a:off x="3475901" y="1074738"/>
            <a:ext cx="5360848" cy="3330142"/>
          </a:xfrm>
        </p:spPr>
        <p:txBody>
          <a:bodyPr/>
          <a:lstStyle/>
          <a:p>
            <a:r>
              <a:rPr lang="en-US" dirty="0" smtClean="0"/>
              <a:t>Big Data</a:t>
            </a:r>
          </a:p>
          <a:p>
            <a:pPr lvl="1"/>
            <a:r>
              <a:rPr lang="en-US" dirty="0" smtClean="0"/>
              <a:t>Huge volume of spatial trajectories cause heavy burden to data storage and data process</a:t>
            </a:r>
          </a:p>
          <a:p>
            <a:pPr lvl="1"/>
            <a:r>
              <a:rPr lang="en-US" dirty="0" smtClean="0"/>
              <a:t>Trajectories contain redundant parts that contribute very limited to spatial and temporal information</a:t>
            </a:r>
          </a:p>
          <a:p>
            <a:pPr marL="457200" lvl="1" indent="0">
              <a:buNone/>
            </a:pPr>
            <a:endParaRPr lang="en-US" dirty="0"/>
          </a:p>
        </p:txBody>
      </p:sp>
      <p:sp>
        <p:nvSpPr>
          <p:cNvPr id="5" name="AutoShape 2" descr="https://encrypted-tbn1.gstatic.com/images?q=tbn:ANd9GcRqGv54CPjhWkSF-jJEtMmHV3X8EY_Xw6WB836vOYDscPsG0-si"/>
          <p:cNvSpPr>
            <a:spLocks noChangeAspect="1" noChangeArrowheads="1"/>
          </p:cNvSpPr>
          <p:nvPr/>
        </p:nvSpPr>
        <p:spPr bwMode="auto">
          <a:xfrm>
            <a:off x="76200"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encrypted-tbn1.gstatic.com/images?q=tbn:ANd9GcRqGv54CPjhWkSF-jJEtMmHV3X8EY_Xw6WB836vOYDscPsG0-si"/>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wwMDA4NDg0QDQ8ODQ0NDA0NDRANDw4NFBQXFhQUFBQYHCggGBolHRUUITEhJiorLi4uFx8zODMsNy0wLisBCgoKDg0OGxAQGywkICQsLDU0LiwsLC8sLCwsLCwsLCwsNCwsLCwsLCwsLCwsLCwsLCwsLCwsLCwsLCwsLCwsLP/AABEIAKABPAMBIgACEQEDEQH/xAAcAAEAAgMBAQEAAAAAAAAAAAAAAQYEBQcIAwL/xABMEAACAgECAwQGAwsJBQkAAAABAgADBAURBhIhEyIxQQcUUWFxgSMykQgVNkJScrGys8HCJDVFU2NzdISSJTNDgqEWF1RiZXWjtNH/xAAZAQEBAQEBAQAAAAAAAAAAAAAAAQIDBAX/xAAoEQEAAgEDAwMEAwEAAAAAAAAAAQIRAxIxBCFREyJBMjNhcYGx8UL/2gAMAwEAAhEDEQA/AO4xIkwERECJMRAREQERECJMSIEyJMQERECIkxAiJMQIiJMCIiICJMiAiTECIiTASIiAiJMCIiTAiIkwIiIgTERAREQERECJMTQcS8Spp5WsVm2115gu/KoXfbcn7enumbWisZlYjPDfSZQV46ylO9mInJ7i6Hb4ncTYpx7hld2quDfkgIR9vNMRr08tbLLZEpukcSZOoajUqVmvHTtC4UFt+43KbG8B122H6Zc5ql4tGYZmMckRE2hERAREQIkxECJMRAREQEREBESIExEQERECJMRAiTEQEREBERARIkwESoekLjmrQaqy1D323izsFUhawV23LtvuB1HgDOHZXpK1+3I7f1969mDLTUqpQB7OQ77j4kmd9Pp76kZhi14q9QSJXeBtfu1XSMfOatVusWxXQMVQ2VuyEg9SASu/ntvIHEzpl14uRiNQbH5FsNgZTv4EHbqN9vtnnvOycS6RGeFknwsxKnsW1q0Z0BVHZQWUHx2M+0mVH5ZARsQCPYRuJgvouCx3OLST7eyX/wDJ9tVz68TGuybDslFVlr+XdUEn9EqHB3HOZrRDU6Q9WPv3sq7JC1ePUJ3d3Pw6dOpEvp7ozg3YXWmhK15URUUeCooUfYJ9IiQImo4n4iw9IxWysuzkQHlRVHM9r7bhUHmehlbp4o4iyk7bF0FUpYBqvXM1abnU+B5AO785qKTMZTK9yJReGeOszJ1MaXnaU+BkGmy7c3CxORfMdO8Cem4Jl7i1ZrOJInJE0Gl8VY+TqmdpYUpdhCptyQRcrKCxUeXKSAfiJv5JiY5UiIkCJX8binHu1m7SEUmyjEGTZYGHKGLKOz29oDofnNpqd+TWgbHx1yW36o14o2XbxBIO5lmJgyzInL6PS4bM4aeukXetHIbG7I5NQAuUkMC23lsevunSMGy561a6oU2HfmrWztQvXp3thv8AZNWpavKRMTwyIiUji/jrJ0ULZk6WzU2WtVXdTl1sObqQGUqCpIBPykrWbTiCZwu8TRcK63k6lRXkvheq03VLbQWyFtd1bw3UDu7jr4zeyTGJxKkREgREQIkxEBERAREQEREBIkyIHGPuiP6N/wA1/BONTsv3RH9G/wCa/gnGp9bpftQ8ur9T0r6Fvwcw/wA/M/8AsWSwcU5NNOG72KrndVpVh/xj9Uj4ePylT9BmpVXaGmOrDtcW69bU8wLLGsRvgQ23yM/PGOe+ZnJjVAutDBeVAW5rd+8dh7PD7Z8nq7bbW/b16UZw6LJmLTqGM52W+tjvtsLF33+G8yLLFRSzMFUdSzEAAe8mSJyiu+kLNpxdLtuvqF9CW4xyKWG4spNyBgR59Dvt57TfYj1tUjVFTWyK1RTblKEd3bby2lJ9J2oY2Xo2bi411eTkMlbLj47i61lWxSxCJuegmr9BnEvrOE+m2t9Ng/7oN9Y4zHoP+U7r8OWd/TmdPd4lnPuw6hEROLTi/pmzBXr2jduf5LS1N9gP1eX1he1J9vdUTstNiuqujBlYBkZTurKeoIPmJTfSjwX9+8NTVsuXjc74xbYCwEd6pj5A7Dr5ECcs4H9IOdoFp0/PrsfGrfkelxtfiHz5N/Ff/L4ez3+qKeppxt5j4c87Z7u8ZOlV2ZmPmHcWY1d9SbbbMlvLuD/oE2ExNK1LHzaK8nGtW6qxeZHXwPuI8QfcZku3KCT5An7J5pzxLo8z6lxHbhcU5Wp1gkVajkVuB4WUqTW6fNR9uxnpPCyq8imu+pg9dta21uDuGRhuD9hnCeGeG/v1oWtWIA151J8rEbbcl1XmKj84Ow+Ylj9A3E/bY1ml2t9Jjb3Yu/icYkcy/wDKx+xh7J69esWrmOa9nKk4n9utTV8Ta1VpmDkZtv1aaywXfbnsPRFHvLED5zaTmHHbNrmt4Wg1knHoIzdVK+HKBulZ/wCg2/tAfKebTrunvw6TKkeiHULn4nNuQT22VTldrzAqS78tngfLu9PdPQ04NmKMPj+sgBVfKoCgDYBbccV/pM7zO3U95ifMM04w8+6eo/7fEf8AqeSfn2Tmegp5+0/8Pz/7lk/sXnoGOp/5/UFPknNfT4P9ip/jKf1XnSpzX0+fzIn+Mp/Vec9D7kLfiVz4RG2lYAH/AILF/ZrNvNTwl/NeB/gsb9ms20525WCIiRSIiAiIgIiICIiAiIgREmRA4x90R/Rv+a/gnGp2X7oj+jf81/BONT63S/ah5dX6lp9GOfbja5g9nY1a3XrRcFOwsrbccrDzG+09OYmFTQCKq1r36tyjqx9pPiT8Z5BwMp8a+nIT69N1VyfnIwYfonqjhXizA1elbMa5S/KDbjswF1LeYZPHb3+Bnm62neLYdNG3bDC4s4WGTvkY4C3jvMo6C3bz9ze+Vv0g5GXq+n4OlYtZbIz35ssNuq0VY7DtDYfxR2nL8djLjxhxXh6Lim/IbdjuKKFI7S5/Yo9ntPgJx7h30s5dGpWZWdUGxMxlBWqsKaEXopqbbewDfqCeviNvA+bQ0LbvUrH+ut7xjbLrHAvBeJoeN2dQFl9gByckqA9jewfkoPIfvm5Oj4nrK5fYVjIUMovVQthU+Ksw+sPcZ9dPzacqlL6LFtqsUPXYh3VlMyZm1pmcyREEREypKnx3wLh63SecCnKRSKMpR3h7Ff8AKT3eXlI0LiVbNb1bTbbhz024z4lTEDek49ZcJ7dnJJ/PlsZgASegHUk+Qm/dScwnaYcD9FGpZmja6+j5HdW+x6bat91TJVOZLFPsZVA38wVnauJcr1fTs2/+qw8mz/TWx/dOW6bSutcavnYw58XAC9pkL1rstSsooVvMlm+xJevSjkdlw/qJ325sc1D42EJ++dtX3Xr5nGWa9oaP0C0cmhc39Zl3t8QvKn8JlE44w7eGeJKtRx1PYXWHKrUdFYMdsin/AK7j84eydO9D1HZ8PYQ/LF9n+u1zMn0l8MDWNLtpUb5FP8oxD59soPd+DAlfmD5SxqY1ZzxKTGatjqfEmLj6U+qcwegY3rFZBH0nMO4o95JA+crfoj0exMS7Vcnrl6tYcqwnqVoJJrUb+XUn4Eeycs4JfN1pcPh59xh0ZT5mSTvzDHU7mpvYOZm297j2T0fWgRQqgKqgKoHgAOgAmdSvpxt8/wBLWd3dwb0qscbi3Dv8N1067f3Lcyn9Wd7nCPuh6CudhWjxfEtr3Htrs3H7Sdt0zKXIxqblIItprsBHgQyg/vjW76dJK8y4RT9Fx93un+0rP/kqPL+sJ6BnD/TRoWThalRrmMpKFqDawBIqyaiORm9isAo+I986pwjxRiaxipkY7jm2Hb0EjtKLPNWH6D4GXW91a2jxgr2mYbycx+6BuC6NSp8XzawvyrsY/onTLHVQWYhVA3LMQAB7SZx/iS4cW65i4OJ9Lp2nsbM3KXrU7n6yq3gdwoUbePMx8BvMaEe7d8QtuMOo8OUmrT8Os+KYuOp+IQCbGQBJnGWiIiAiIgIiICIiAiIgIiIEREQON/dEIeXTX8ubJX57IZxeehvTtpTZGjreo3OHkJc239UwKN9nMp+U88z6vSTnTeXVj3E3XBWaMXV8C8nlCZdIY77dxmCnf3dZpYI36TvaMxhiJxL1dZwfpt2S2Xk0DNvJGz5Z7dawPBa6z3EA9w953PWbTL03Fvq7G7Hqtq227KypHTb80jac14N9MGA+NXVqTPRkIoR7uzayq7bpz7ruVJ8wR4zpGj6tjahjrk4toupcsFsUEAlSVbxG/iDPkXrev1PXExPDD0ThrE01nOGr0V2HmfGWxmx+f8pUbfkP5uwPnNzETnMzPLRERIKZxN6NtM1PJbMY342U3KWvxrShLKAqkg7jcAAbjaYi+jGtxyZOsatl0+Botz37Nh7CPZLdfrGNXd2DOxs5qkYJXZYK2tPLWHZQQnMfDciE1rFZslBYebDG+UCjjshy83Ukde716eU6Re+MZTEJ0bR8TT6Fx8ShKKl68qDbdvNmPix6eJ6zT8V8HrrCtVkZ2UmOzI/q1PYpXzKBt15OY9Rv1Pj8pubtXxkxly+1DUOK2S2sNarK5AQjlB6EkfbIytXx6bFqZma1k7QU1VWXW9n+UUQEge8zMTaJz8nZrOFuF/vUi01Z2TbjoGFePf2LIm536MEDeO/TfzlimFiapj30vcj/AEdZdbS6PUaynVgysARtPxfrWJXhjOa0eqmpbu3UM69kw3D9BvtsR1iczOZIYmi8L4WBlZmXRXy2Z1i2XeHKpHiEG3QFizH3mbuayjX8Gxb2F6qMXlOULA1LUgjmUurgEAjqD5yKuIMNrq6DY1dtwJoS+q2g3ADc9nzqOfp12ETunk7NVxjwLha49T5Vl6mhXWsU2Kq94gkkFTueg+yTw9wg2mLXVRqeYaKiCuPaaLE5d9yoJr5gp9gPw2mwbibT1ualr+R0vTGfnrsRVvcApWXK8oYgjYb9dxPpma/iUXNj2O4tWsXMi0XWbVE7c+6qRy7+ful3Xxt+DEcthfSlqNXYi2I4KujqGVlPiCD0IlFzPRPpRtN+JZlabYfPCyGrA+AO+w9wIEu+bl1Y9Nl9riuupGssc+Coo3JMjKzaaVR7LFVXsqqRiejPYwVAPiSJK2tXgmIUn/uvx7e7mapqmfX/AFORnOaz7iPGXHSdKxcClaMWhKKl8ErUKCfafafees+mVnU0NUtlio19vY0hjsXt5S3KPfsp+yLM+hL68ZrFW61HsqrJ2Z0TbnK+3bmH2yza1uTEQyYmLVn1PfZjqT2tSI9ilGACNuFPMRsd9j4ewycPOpyA5qsVxXbZTYVP1bUOzKfeJjCsmJqG4lwQps7R2qDchvTHuso332/3qqV236b77T95fEGHRe2PY7i1ahcyLRdYRSTtz7qpHLvuN/dLiTLaRPguZUbmoDjtVrW41+YrYlQ3w3Uz5/fKj6fZ+b1Y8uQFBY1tyB9iB135WB+cmBlxNTi8RYV1L5CWHsUo9ZNrU21ocfYnnUso5hsN+m8ycnVceqhMhrN6XNQSxA1isbCFTblB8SygfES4kZsTT5HE2DVYKnewO1j0ovq2Qe0tTcsqEJsxHK3hv4GbLEyUvrW2sko43UlWQ+zqpAI+cYkfaIiQIiIEREQPll41d9VlNqh67UauxD4MjDYgzy7x5whfoeYaWDPj2EtiZBHSxPySfyx5j5+c9TzX67ouJqWM+LlVC2p/I9GRvJkbxVh7RO+hrTpz+GL03Q8hxL3xx6Ms/SS11IbMwxue2Rd7aV9lqD9YdOnXaUQGfUpet4zDyzWY5J6R9CP4PY/99l/tmnm6ekPQj+D2P/fZf7Zp5+s+j+XTR5X2IifMekiIgUfWA9Wrpk4L2du+TiYupYTVs1WVjHl+nUkbKa1Y98dO6Qes/CNtdxP0bvpX2Xdb6TbE5DydO93u70369JZMLWu3z8zBFRVsNMd2sLgq/bAlQBtuPqnf9819/GePRi1ZeRW1NT5t+E7b9p2RqexGsbYfU3qPwB3PnOuZ4wyrmVpOVp+Mgwka/TsxsQ24i7l8C82IWtqB/wCESO8n4p3I6bzb4dr6frepvlK605/qluJl8jPUoqqFbUuwG1ZB3YA7A8x98sT6oBlY+OqB1yKbb0uWwcvLXyeW3XfnXb5zSPxmFxWyziv2Veotp1zC1SamFvZG09P93zfPbyjMz8DW16jl6hjPiuqq+XqmTjo5oeuttOpYntH8yLEQJzefP08JrMtb6NB1vSLEY2YyXpgiutyt2LcA9S1dO8VLFNhuRyiXnUdb7G62pKe17DDbMuYWBQibsFXw8W5H2/NPhMbG4jss05tROIyVepLnVKbkLWVlC/L0+q223u6+MZnwNLxRoDNinOxw+Vc2VpWVkVqBvdiYjhhSijx23ZtupJ+QGRxLYmrJgVYnM9i6hiZTWGt09VqqbmsNhYDkYjdeU9SW8PGbTTOJlvseuzHsoZcKrPUlltV8d9/Ar15gRsQR8N5Gn8RNkYTZy4/0BxRl0ML1c2JsWKMAO44AG46jc7byZsKhm4+Q2Xq1gqORjV6vg5d+KtTdtkUVUVbvQ2/eKugPKAd+QjcbzY52aj60chMi7HrbSUC3V4xsDP2xbs2DIdm2/F6GbbL4serTRqfqTtj+pV5r/TVh1VxvyBfNgNt/Lr5z75XEduM+P6zhtTVkX144yBcliVvYO5zgdQC2y7+0iXM+B+uM1W3T2oYErlW4uO69QexsuQW77eH0fP18pSNR07UPvc1V6WuNByaDhuqsz5pS1GrsAHVuWk8vnuzN5idH07UTkvfy1kV02tStxYEXOnR+UewNuu581Mztpmt5r2JjKhcV4mRqzZD4vJvptddmE1gcFs0Fb+avwBGyVpv1Hece2Tm0U67fgue1xbTp1l+PaFZLsLN56jt18GA5wVPiAfKX2RG9cKLg6jqGOdRtzMcLl142JjVPWCacy0G7s7E6d1TzgsPxdm8hMCjSMvAsztOVgF1XTrGovrDitNSSvsnZ2O/K1nMje8qdus6VIjeYc9Ov3Y2gU04+O1eoY1WFiNgXYtjlirV1W8qbd9OXnYMpI2G8++r2GviF7DfdjqNGrQ3VY/aq9oyGbszujDfYg7DY9Ze4jf8Agw57rK5Q1S7VsSp7rcS3GwHxxuPWcK2tS22/Tu22A7/2bCfbQsR8DJ1nHt5mN+NRmtcQ3LflWVut/IT7GUd0eAIEvkRv7YTDm+kWMvDFlPa322roBT1SzH5DTcKSvZrsgJYkhQp3Pdn7zdJytOSqvDVsjTMrKwX7Be8+m2+sVuWr8zSSDuPxPLp4dGkRvXCq8W/zjoZ2JCZ172MASqKca1QWPkCzAbnzMtcRMzKkREgREQESJMBERAiUTjH0W6bqnNbUvqWSdz2tKjs7G/tK/A/EbH3y+RNVvas5iUmInl5K4n4ZztHyPV8uvlJ61WoS1Vy+1G2G/wADsRO8ehH8Hsf++y/2zSycV8O42r4dmJkL0YE1WAd6m0DuuvvHs8/Car0W6Tfp+kriXry2U5OYjexh2zFWX3EbEfGenV1/U08TzlitNtluiInkdCIiBWfUsrE1bLzK8c5NObj4qEVPWtlV1PMO8HYAoQw6g7jbwnxr0O+urTq2qW3kzszKzQrKUUZC5HOo5tuYBr9vDwB+EtkTW6UwqOicM36fqKdlYH01MfJ9Xpck24ltjVE1IT41bISB5dR4bSdD4ed9O1HBzKuRczK1Gz6ytvTkOzKdwejAEfA+2W2I3yYVXSNGzKdJvryCL86+h67WUgBitfZVDcnoOUAn3ljMLStDyKdFtwhg9lkHSkw3ftait+QKym42Y7LuSdzsevhLvEu+TCl6VpOoacy201esLdg003033hrcfKpTlTkdid6WO+679N9wOpE/On8P30nVWoxmxaMzF2rwWtrP8vYWCyxQrFUUgp59didh53aI3yYU7P0TLs4X+9q1fyk6dVh8hdAosVFUnm325ehP7ptuJMG3M0jKxkq3uuw7Kqq2ZRy3lNkJbfYbNsdwfKbuJN0mGv4fxmowcWl05Hqx6a3XcHZ1UBuoPXcgnf3zYREzKkREBERAREQEREBERAREQEREBERASIiBMSJMBERAREQEREBERAREQEREBERAREQEREBERAREQEREBERAREQEREBERAREQERECJMiTAREQEREBERAREQEREBERAREQEREBERAREQEREBERAREQEREBERAREQEREBERAREQP/Z"/>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wwMDA4NDg0QDQ8ODQ0NDA0NDRANDw4NFBQXFhQUFBQYHCggGBolHRUUITEhJiorLi4uFx8zODMsNy0wLisBCgoKDg0OGxAQGywkICQsLDU0LiwsLC8sLCwsLCwsLCwsNCwsLCwsLCwsLCwsLCwsLCwsLCwsLCwsLCwsLCwsLP/AABEIAKABPAMBIgACEQEDEQH/xAAcAAEAAgMBAQEAAAAAAAAAAAAAAQYEBQcIAwL/xABMEAACAgECAwQGAwsJBQkAAAABAgADBAURBhIhEyIxQQcUUWFxgSMykQgVNkJScrGys8HCJDVFU2NzdISSJTNDgqEWF1RiZXWjtNH/xAAZAQEBAQEBAQAAAAAAAAAAAAAAAQIDBAX/xAAoEQEAAgEDAwMEAwEAAAAAAAAAAQIRAxIxBCFREyJBMjNhcYGx8UL/2gAMAwEAAhEDEQA/AO4xIkwERECJMRAREQERECJMSIEyJMQERECIkxAiJMQIiJMCIiICJMiAiTECIiTASIiAiJMCIiTAiIkwIiIgTERAREQERECJMTQcS8Spp5WsVm2115gu/KoXfbcn7enumbWisZlYjPDfSZQV46ylO9mInJ7i6Hb4ncTYpx7hld2quDfkgIR9vNMRr08tbLLZEpukcSZOoajUqVmvHTtC4UFt+43KbG8B122H6Zc5ql4tGYZmMckRE2hERAREQIkxECJMRAREQEREBESIExEQERECJMRAiTEQEREBERARIkwESoekLjmrQaqy1D323izsFUhawV23LtvuB1HgDOHZXpK1+3I7f1969mDLTUqpQB7OQ77j4kmd9Pp76kZhi14q9QSJXeBtfu1XSMfOatVusWxXQMVQ2VuyEg9SASu/ntvIHEzpl14uRiNQbH5FsNgZTv4EHbqN9vtnnvOycS6RGeFknwsxKnsW1q0Z0BVHZQWUHx2M+0mVH5ZARsQCPYRuJgvouCx3OLST7eyX/wDJ9tVz68TGuybDslFVlr+XdUEn9EqHB3HOZrRDU6Q9WPv3sq7JC1ePUJ3d3Pw6dOpEvp7ozg3YXWmhK15URUUeCooUfYJ9IiQImo4n4iw9IxWysuzkQHlRVHM9r7bhUHmehlbp4o4iyk7bF0FUpYBqvXM1abnU+B5AO785qKTMZTK9yJReGeOszJ1MaXnaU+BkGmy7c3CxORfMdO8Cem4Jl7i1ZrOJInJE0Gl8VY+TqmdpYUpdhCptyQRcrKCxUeXKSAfiJv5JiY5UiIkCJX8binHu1m7SEUmyjEGTZYGHKGLKOz29oDofnNpqd+TWgbHx1yW36o14o2XbxBIO5lmJgyzInL6PS4bM4aeukXetHIbG7I5NQAuUkMC23lsevunSMGy561a6oU2HfmrWztQvXp3thv8AZNWpavKRMTwyIiUji/jrJ0ULZk6WzU2WtVXdTl1sObqQGUqCpIBPykrWbTiCZwu8TRcK63k6lRXkvheq03VLbQWyFtd1bw3UDu7jr4zeyTGJxKkREgREQIkxEBERAREQEREBIkyIHGPuiP6N/wA1/BONTsv3RH9G/wCa/gnGp9bpftQ8ur9T0r6Fvwcw/wA/M/8AsWSwcU5NNOG72KrndVpVh/xj9Uj4ePylT9BmpVXaGmOrDtcW69bU8wLLGsRvgQ23yM/PGOe+ZnJjVAutDBeVAW5rd+8dh7PD7Z8nq7bbW/b16UZw6LJmLTqGM52W+tjvtsLF33+G8yLLFRSzMFUdSzEAAe8mSJyiu+kLNpxdLtuvqF9CW4xyKWG4spNyBgR59Dvt57TfYj1tUjVFTWyK1RTblKEd3bby2lJ9J2oY2Xo2bi411eTkMlbLj47i61lWxSxCJuegmr9BnEvrOE+m2t9Ng/7oN9Y4zHoP+U7r8OWd/TmdPd4lnPuw6hEROLTi/pmzBXr2jduf5LS1N9gP1eX1he1J9vdUTstNiuqujBlYBkZTurKeoIPmJTfSjwX9+8NTVsuXjc74xbYCwEd6pj5A7Dr5ECcs4H9IOdoFp0/PrsfGrfkelxtfiHz5N/Ff/L4ez3+qKeppxt5j4c87Z7u8ZOlV2ZmPmHcWY1d9SbbbMlvLuD/oE2ExNK1LHzaK8nGtW6qxeZHXwPuI8QfcZku3KCT5An7J5pzxLo8z6lxHbhcU5Wp1gkVajkVuB4WUqTW6fNR9uxnpPCyq8imu+pg9dta21uDuGRhuD9hnCeGeG/v1oWtWIA151J8rEbbcl1XmKj84Ow+Ylj9A3E/bY1ml2t9Jjb3Yu/icYkcy/wDKx+xh7J69esWrmOa9nKk4n9utTV8Ta1VpmDkZtv1aaywXfbnsPRFHvLED5zaTmHHbNrmt4Wg1knHoIzdVK+HKBulZ/wCg2/tAfKebTrunvw6TKkeiHULn4nNuQT22VTldrzAqS78tngfLu9PdPQ04NmKMPj+sgBVfKoCgDYBbccV/pM7zO3U95ifMM04w8+6eo/7fEf8AqeSfn2Tmegp5+0/8Pz/7lk/sXnoGOp/5/UFPknNfT4P9ip/jKf1XnSpzX0+fzIn+Mp/Vec9D7kLfiVz4RG2lYAH/AILF/ZrNvNTwl/NeB/gsb9ms20525WCIiRSIiAiIgIiICIiAiIgREmRA4x90R/Rv+a/gnGp2X7oj+jf81/BONT63S/ah5dX6lp9GOfbja5g9nY1a3XrRcFOwsrbccrDzG+09OYmFTQCKq1r36tyjqx9pPiT8Z5BwMp8a+nIT69N1VyfnIwYfonqjhXizA1elbMa5S/KDbjswF1LeYZPHb3+Bnm62neLYdNG3bDC4s4WGTvkY4C3jvMo6C3bz9ze+Vv0g5GXq+n4OlYtZbIz35ssNuq0VY7DtDYfxR2nL8djLjxhxXh6Lim/IbdjuKKFI7S5/Yo9ntPgJx7h30s5dGpWZWdUGxMxlBWqsKaEXopqbbewDfqCeviNvA+bQ0LbvUrH+ut7xjbLrHAvBeJoeN2dQFl9gByckqA9jewfkoPIfvm5Oj4nrK5fYVjIUMovVQthU+Ksw+sPcZ9dPzacqlL6LFtqsUPXYh3VlMyZm1pmcyREEREypKnx3wLh63SecCnKRSKMpR3h7Ff8AKT3eXlI0LiVbNb1bTbbhz024z4lTEDek49ZcJ7dnJJ/PlsZgASegHUk+Qm/dScwnaYcD9FGpZmja6+j5HdW+x6bat91TJVOZLFPsZVA38wVnauJcr1fTs2/+qw8mz/TWx/dOW6bSutcavnYw58XAC9pkL1rstSsooVvMlm+xJevSjkdlw/qJ325sc1D42EJ++dtX3Xr5nGWa9oaP0C0cmhc39Zl3t8QvKn8JlE44w7eGeJKtRx1PYXWHKrUdFYMdsin/AK7j84eydO9D1HZ8PYQ/LF9n+u1zMn0l8MDWNLtpUb5FP8oxD59soPd+DAlfmD5SxqY1ZzxKTGatjqfEmLj6U+qcwegY3rFZBH0nMO4o95JA+crfoj0exMS7Vcnrl6tYcqwnqVoJJrUb+XUn4Eeycs4JfN1pcPh59xh0ZT5mSTvzDHU7mpvYOZm297j2T0fWgRQqgKqgKoHgAOgAmdSvpxt8/wBLWd3dwb0qscbi3Dv8N1067f3Lcyn9Wd7nCPuh6CudhWjxfEtr3Htrs3H7Sdt0zKXIxqblIItprsBHgQyg/vjW76dJK8y4RT9Fx93un+0rP/kqPL+sJ6BnD/TRoWThalRrmMpKFqDawBIqyaiORm9isAo+I986pwjxRiaxipkY7jm2Hb0EjtKLPNWH6D4GXW91a2jxgr2mYbycx+6BuC6NSp8XzawvyrsY/onTLHVQWYhVA3LMQAB7SZx/iS4cW65i4OJ9Lp2nsbM3KXrU7n6yq3gdwoUbePMx8BvMaEe7d8QtuMOo8OUmrT8Os+KYuOp+IQCbGQBJnGWiIiAiIgIiICIiAiIgIiIEREQON/dEIeXTX8ubJX57IZxeehvTtpTZGjreo3OHkJc239UwKN9nMp+U88z6vSTnTeXVj3E3XBWaMXV8C8nlCZdIY77dxmCnf3dZpYI36TvaMxhiJxL1dZwfpt2S2Xk0DNvJGz5Z7dawPBa6z3EA9w953PWbTL03Fvq7G7Hqtq227KypHTb80jac14N9MGA+NXVqTPRkIoR7uzayq7bpz7ruVJ8wR4zpGj6tjahjrk4toupcsFsUEAlSVbxG/iDPkXrev1PXExPDD0ThrE01nOGr0V2HmfGWxmx+f8pUbfkP5uwPnNzETnMzPLRERIKZxN6NtM1PJbMY342U3KWvxrShLKAqkg7jcAAbjaYi+jGtxyZOsatl0+Botz37Nh7CPZLdfrGNXd2DOxs5qkYJXZYK2tPLWHZQQnMfDciE1rFZslBYebDG+UCjjshy83Ukde716eU6Re+MZTEJ0bR8TT6Fx8ShKKl68qDbdvNmPix6eJ6zT8V8HrrCtVkZ2UmOzI/q1PYpXzKBt15OY9Rv1Pj8pubtXxkxly+1DUOK2S2sNarK5AQjlB6EkfbIytXx6bFqZma1k7QU1VWXW9n+UUQEge8zMTaJz8nZrOFuF/vUi01Z2TbjoGFePf2LIm536MEDeO/TfzlimFiapj30vcj/AEdZdbS6PUaynVgysARtPxfrWJXhjOa0eqmpbu3UM69kw3D9BvtsR1iczOZIYmi8L4WBlZmXRXy2Z1i2XeHKpHiEG3QFizH3mbuayjX8Gxb2F6qMXlOULA1LUgjmUurgEAjqD5yKuIMNrq6DY1dtwJoS+q2g3ADc9nzqOfp12ETunk7NVxjwLha49T5Vl6mhXWsU2Kq94gkkFTueg+yTw9wg2mLXVRqeYaKiCuPaaLE5d9yoJr5gp9gPw2mwbibT1ualr+R0vTGfnrsRVvcApWXK8oYgjYb9dxPpma/iUXNj2O4tWsXMi0XWbVE7c+6qRy7+ful3Xxt+DEcthfSlqNXYi2I4KujqGVlPiCD0IlFzPRPpRtN+JZlabYfPCyGrA+AO+w9wIEu+bl1Y9Nl9riuupGssc+Coo3JMjKzaaVR7LFVXsqqRiejPYwVAPiSJK2tXgmIUn/uvx7e7mapqmfX/AFORnOaz7iPGXHSdKxcClaMWhKKl8ErUKCfafafees+mVnU0NUtlio19vY0hjsXt5S3KPfsp+yLM+hL68ZrFW61HsqrJ2Z0TbnK+3bmH2yza1uTEQyYmLVn1PfZjqT2tSI9ilGACNuFPMRsd9j4ewycPOpyA5qsVxXbZTYVP1bUOzKfeJjCsmJqG4lwQps7R2qDchvTHuso332/3qqV236b77T95fEGHRe2PY7i1ahcyLRdYRSTtz7qpHLvuN/dLiTLaRPguZUbmoDjtVrW41+YrYlQ3w3Uz5/fKj6fZ+b1Y8uQFBY1tyB9iB135WB+cmBlxNTi8RYV1L5CWHsUo9ZNrU21ocfYnnUso5hsN+m8ycnVceqhMhrN6XNQSxA1isbCFTblB8SygfES4kZsTT5HE2DVYKnewO1j0ovq2Qe0tTcsqEJsxHK3hv4GbLEyUvrW2sko43UlWQ+zqpAI+cYkfaIiQIiIEREQPll41d9VlNqh67UauxD4MjDYgzy7x5whfoeYaWDPj2EtiZBHSxPySfyx5j5+c9TzX67ouJqWM+LlVC2p/I9GRvJkbxVh7RO+hrTpz+GL03Q8hxL3xx6Ms/SS11IbMwxue2Rd7aV9lqD9YdOnXaUQGfUpet4zDyzWY5J6R9CP4PY/99l/tmnm6ekPQj+D2P/fZf7Zp5+s+j+XTR5X2IifMekiIgUfWA9Wrpk4L2du+TiYupYTVs1WVjHl+nUkbKa1Y98dO6Qes/CNtdxP0bvpX2Xdb6TbE5DydO93u70369JZMLWu3z8zBFRVsNMd2sLgq/bAlQBtuPqnf9819/GePRi1ZeRW1NT5t+E7b9p2RqexGsbYfU3qPwB3PnOuZ4wyrmVpOVp+Mgwka/TsxsQ24i7l8C82IWtqB/wCESO8n4p3I6bzb4dr6frepvlK605/qluJl8jPUoqqFbUuwG1ZB3YA7A8x98sT6oBlY+OqB1yKbb0uWwcvLXyeW3XfnXb5zSPxmFxWyziv2Veotp1zC1SamFvZG09P93zfPbyjMz8DW16jl6hjPiuqq+XqmTjo5oeuttOpYntH8yLEQJzefP08JrMtb6NB1vSLEY2YyXpgiutyt2LcA9S1dO8VLFNhuRyiXnUdb7G62pKe17DDbMuYWBQibsFXw8W5H2/NPhMbG4jss05tROIyVepLnVKbkLWVlC/L0+q223u6+MZnwNLxRoDNinOxw+Vc2VpWVkVqBvdiYjhhSijx23ZtupJ+QGRxLYmrJgVYnM9i6hiZTWGt09VqqbmsNhYDkYjdeU9SW8PGbTTOJlvseuzHsoZcKrPUlltV8d9/Ar15gRsQR8N5Gn8RNkYTZy4/0BxRl0ML1c2JsWKMAO44AG46jc7byZsKhm4+Q2Xq1gqORjV6vg5d+KtTdtkUVUVbvQ2/eKugPKAd+QjcbzY52aj60chMi7HrbSUC3V4xsDP2xbs2DIdm2/F6GbbL4serTRqfqTtj+pV5r/TVh1VxvyBfNgNt/Lr5z75XEduM+P6zhtTVkX144yBcliVvYO5zgdQC2y7+0iXM+B+uM1W3T2oYErlW4uO69QexsuQW77eH0fP18pSNR07UPvc1V6WuNByaDhuqsz5pS1GrsAHVuWk8vnuzN5idH07UTkvfy1kV02tStxYEXOnR+UewNuu581Mztpmt5r2JjKhcV4mRqzZD4vJvptddmE1gcFs0Fb+avwBGyVpv1Hece2Tm0U67fgue1xbTp1l+PaFZLsLN56jt18GA5wVPiAfKX2RG9cKLg6jqGOdRtzMcLl142JjVPWCacy0G7s7E6d1TzgsPxdm8hMCjSMvAsztOVgF1XTrGovrDitNSSvsnZ2O/K1nMje8qdus6VIjeYc9Ov3Y2gU04+O1eoY1WFiNgXYtjlirV1W8qbd9OXnYMpI2G8++r2GviF7DfdjqNGrQ3VY/aq9oyGbszujDfYg7DY9Ze4jf8Agw57rK5Q1S7VsSp7rcS3GwHxxuPWcK2tS22/Tu22A7/2bCfbQsR8DJ1nHt5mN+NRmtcQ3LflWVut/IT7GUd0eAIEvkRv7YTDm+kWMvDFlPa322roBT1SzH5DTcKSvZrsgJYkhQp3Pdn7zdJytOSqvDVsjTMrKwX7Be8+m2+sVuWr8zSSDuPxPLp4dGkRvXCq8W/zjoZ2JCZ172MASqKca1QWPkCzAbnzMtcRMzKkREgREQESJMBERAiUTjH0W6bqnNbUvqWSdz2tKjs7G/tK/A/EbH3y+RNVvas5iUmInl5K4n4ZztHyPV8uvlJ61WoS1Vy+1G2G/wADsRO8ehH8Hsf++y/2zSycV8O42r4dmJkL0YE1WAd6m0DuuvvHs8/Car0W6Tfp+kriXry2U5OYjexh2zFWX3EbEfGenV1/U08TzlitNtluiInkdCIiBWfUsrE1bLzK8c5NObj4qEVPWtlV1PMO8HYAoQw6g7jbwnxr0O+urTq2qW3kzszKzQrKUUZC5HOo5tuYBr9vDwB+EtkTW6UwqOicM36fqKdlYH01MfJ9Xpck24ltjVE1IT41bISB5dR4bSdD4ed9O1HBzKuRczK1Gz6ytvTkOzKdwejAEfA+2W2I3yYVXSNGzKdJvryCL86+h67WUgBitfZVDcnoOUAn3ljMLStDyKdFtwhg9lkHSkw3ftait+QKym42Y7LuSdzsevhLvEu+TCl6VpOoacy201esLdg003033hrcfKpTlTkdid6WO+679N9wOpE/On8P30nVWoxmxaMzF2rwWtrP8vYWCyxQrFUUgp59didh53aI3yYU7P0TLs4X+9q1fyk6dVh8hdAosVFUnm325ehP7ptuJMG3M0jKxkq3uuw7Kqq2ZRy3lNkJbfYbNsdwfKbuJN0mGv4fxmowcWl05Hqx6a3XcHZ1UBuoPXcgnf3zYREzKkREBERAREQEREBERAREQEREBERASIiBMSJMBERAREQEREBERAREQEREBERAREQEREBERAREQEREBERAREQEREBERAREQERECJMiTAREQEREBERAREQEREBERAREQEREBERAREQEREBERAREQEREBERAREQEREBERAREQP/Z"/>
          <p:cNvSpPr>
            <a:spLocks noChangeAspect="1" noChangeArrowheads="1"/>
          </p:cNvSpPr>
          <p:nvPr/>
        </p:nvSpPr>
        <p:spPr bwMode="auto">
          <a:xfrm>
            <a:off x="473075" y="1222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wwMDA4NDg0QDQ8ODQ0NDA0NDRANDw4NFBQXFhQUFBQYHCggGBolHRUUITEhJiorLi4uFx8zODMsNy0wLisBCgoKDg0OGxAQGywkICQsLDU0LiwsLC8sLCwsLCwsLCwsNCwsLCwsLCwsLCwsLCwsLCwsLCwsLCwsLCwsLCwsLP/AABEIAKABPAMBIgACEQEDEQH/xAAcAAEAAgMBAQEAAAAAAAAAAAAAAQYEBQcIAwL/xABMEAACAgECAwQGAwsJBQkAAAABAgADBAURBhIhEyIxQQcUUWFxgSMykQgVNkJScrGys8HCJDVFU2NzdISSJTNDgqEWF1RiZXWjtNH/xAAZAQEBAQEBAQAAAAAAAAAAAAAAAQIDBAX/xAAoEQEAAgEDAwMEAwEAAAAAAAAAAQIRAxIxBCFREyJBMjNhcYGx8UL/2gAMAwEAAhEDEQA/AO4xIkwERECJMRAREQERECJMSIEyJMQERECIkxAiJMQIiJMCIiICJMiAiTECIiTASIiAiJMCIiTAiIkwIiIgTERAREQERECJMTQcS8Spp5WsVm2115gu/KoXfbcn7enumbWisZlYjPDfSZQV46ylO9mInJ7i6Hb4ncTYpx7hld2quDfkgIR9vNMRr08tbLLZEpukcSZOoajUqVmvHTtC4UFt+43KbG8B122H6Zc5ql4tGYZmMckRE2hERAREQIkxECJMRAREQEREBESIExEQERECJMRAiTEQEREBERARIkwESoekLjmrQaqy1D323izsFUhawV23LtvuB1HgDOHZXpK1+3I7f1969mDLTUqpQB7OQ77j4kmd9Pp76kZhi14q9QSJXeBtfu1XSMfOatVusWxXQMVQ2VuyEg9SASu/ntvIHEzpl14uRiNQbH5FsNgZTv4EHbqN9vtnnvOycS6RGeFknwsxKnsW1q0Z0BVHZQWUHx2M+0mVH5ZARsQCPYRuJgvouCx3OLST7eyX/wDJ9tVz68TGuybDslFVlr+XdUEn9EqHB3HOZrRDU6Q9WPv3sq7JC1ePUJ3d3Pw6dOpEvp7ozg3YXWmhK15URUUeCooUfYJ9IiQImo4n4iw9IxWysuzkQHlRVHM9r7bhUHmehlbp4o4iyk7bF0FUpYBqvXM1abnU+B5AO785qKTMZTK9yJReGeOszJ1MaXnaU+BkGmy7c3CxORfMdO8Cem4Jl7i1ZrOJInJE0Gl8VY+TqmdpYUpdhCptyQRcrKCxUeXKSAfiJv5JiY5UiIkCJX8binHu1m7SEUmyjEGTZYGHKGLKOz29oDofnNpqd+TWgbHx1yW36o14o2XbxBIO5lmJgyzInL6PS4bM4aeukXetHIbG7I5NQAuUkMC23lsevunSMGy561a6oU2HfmrWztQvXp3thv8AZNWpavKRMTwyIiUji/jrJ0ULZk6WzU2WtVXdTl1sObqQGUqCpIBPykrWbTiCZwu8TRcK63k6lRXkvheq03VLbQWyFtd1bw3UDu7jr4zeyTGJxKkREgREQIkxEBERAREQEREBIkyIHGPuiP6N/wA1/BONTsv3RH9G/wCa/gnGp9bpftQ8ur9T0r6Fvwcw/wA/M/8AsWSwcU5NNOG72KrndVpVh/xj9Uj4ePylT9BmpVXaGmOrDtcW69bU8wLLGsRvgQ23yM/PGOe+ZnJjVAutDBeVAW5rd+8dh7PD7Z8nq7bbW/b16UZw6LJmLTqGM52W+tjvtsLF33+G8yLLFRSzMFUdSzEAAe8mSJyiu+kLNpxdLtuvqF9CW4xyKWG4spNyBgR59Dvt57TfYj1tUjVFTWyK1RTblKEd3bby2lJ9J2oY2Xo2bi411eTkMlbLj47i61lWxSxCJuegmr9BnEvrOE+m2t9Ng/7oN9Y4zHoP+U7r8OWd/TmdPd4lnPuw6hEROLTi/pmzBXr2jduf5LS1N9gP1eX1he1J9vdUTstNiuqujBlYBkZTurKeoIPmJTfSjwX9+8NTVsuXjc74xbYCwEd6pj5A7Dr5ECcs4H9IOdoFp0/PrsfGrfkelxtfiHz5N/Ff/L4ez3+qKeppxt5j4c87Z7u8ZOlV2ZmPmHcWY1d9SbbbMlvLuD/oE2ExNK1LHzaK8nGtW6qxeZHXwPuI8QfcZku3KCT5An7J5pzxLo8z6lxHbhcU5Wp1gkVajkVuB4WUqTW6fNR9uxnpPCyq8imu+pg9dta21uDuGRhuD9hnCeGeG/v1oWtWIA151J8rEbbcl1XmKj84Ow+Ylj9A3E/bY1ml2t9Jjb3Yu/icYkcy/wDKx+xh7J69esWrmOa9nKk4n9utTV8Ta1VpmDkZtv1aaywXfbnsPRFHvLED5zaTmHHbNrmt4Wg1knHoIzdVK+HKBulZ/wCg2/tAfKebTrunvw6TKkeiHULn4nNuQT22VTldrzAqS78tngfLu9PdPQ04NmKMPj+sgBVfKoCgDYBbccV/pM7zO3U95ifMM04w8+6eo/7fEf8AqeSfn2Tmegp5+0/8Pz/7lk/sXnoGOp/5/UFPknNfT4P9ip/jKf1XnSpzX0+fzIn+Mp/Vec9D7kLfiVz4RG2lYAH/AILF/ZrNvNTwl/NeB/gsb9ms20525WCIiRSIiAiIgIiICIiAiIgREmRA4x90R/Rv+a/gnGp2X7oj+jf81/BONT63S/ah5dX6lp9GOfbja5g9nY1a3XrRcFOwsrbccrDzG+09OYmFTQCKq1r36tyjqx9pPiT8Z5BwMp8a+nIT69N1VyfnIwYfonqjhXizA1elbMa5S/KDbjswF1LeYZPHb3+Bnm62neLYdNG3bDC4s4WGTvkY4C3jvMo6C3bz9ze+Vv0g5GXq+n4OlYtZbIz35ssNuq0VY7DtDYfxR2nL8djLjxhxXh6Lim/IbdjuKKFI7S5/Yo9ntPgJx7h30s5dGpWZWdUGxMxlBWqsKaEXopqbbewDfqCeviNvA+bQ0LbvUrH+ut7xjbLrHAvBeJoeN2dQFl9gByckqA9jewfkoPIfvm5Oj4nrK5fYVjIUMovVQthU+Ksw+sPcZ9dPzacqlL6LFtqsUPXYh3VlMyZm1pmcyREEREypKnx3wLh63SecCnKRSKMpR3h7Ff8AKT3eXlI0LiVbNb1bTbbhz024z4lTEDek49ZcJ7dnJJ/PlsZgASegHUk+Qm/dScwnaYcD9FGpZmja6+j5HdW+x6bat91TJVOZLFPsZVA38wVnauJcr1fTs2/+qw8mz/TWx/dOW6bSutcavnYw58XAC9pkL1rstSsooVvMlm+xJevSjkdlw/qJ325sc1D42EJ++dtX3Xr5nGWa9oaP0C0cmhc39Zl3t8QvKn8JlE44w7eGeJKtRx1PYXWHKrUdFYMdsin/AK7j84eydO9D1HZ8PYQ/LF9n+u1zMn0l8MDWNLtpUb5FP8oxD59soPd+DAlfmD5SxqY1ZzxKTGatjqfEmLj6U+qcwegY3rFZBH0nMO4o95JA+crfoj0exMS7Vcnrl6tYcqwnqVoJJrUb+XUn4Eeycs4JfN1pcPh59xh0ZT5mSTvzDHU7mpvYOZm297j2T0fWgRQqgKqgKoHgAOgAmdSvpxt8/wBLWd3dwb0qscbi3Dv8N1067f3Lcyn9Wd7nCPuh6CudhWjxfEtr3Htrs3H7Sdt0zKXIxqblIItprsBHgQyg/vjW76dJK8y4RT9Fx93un+0rP/kqPL+sJ6BnD/TRoWThalRrmMpKFqDawBIqyaiORm9isAo+I986pwjxRiaxipkY7jm2Hb0EjtKLPNWH6D4GXW91a2jxgr2mYbycx+6BuC6NSp8XzawvyrsY/onTLHVQWYhVA3LMQAB7SZx/iS4cW65i4OJ9Lp2nsbM3KXrU7n6yq3gdwoUbePMx8BvMaEe7d8QtuMOo8OUmrT8Os+KYuOp+IQCbGQBJnGWiIiAiIgIiICIiAiIgIiIEREQON/dEIeXTX8ubJX57IZxeehvTtpTZGjreo3OHkJc239UwKN9nMp+U88z6vSTnTeXVj3E3XBWaMXV8C8nlCZdIY77dxmCnf3dZpYI36TvaMxhiJxL1dZwfpt2S2Xk0DNvJGz5Z7dawPBa6z3EA9w953PWbTL03Fvq7G7Hqtq227KypHTb80jac14N9MGA+NXVqTPRkIoR7uzayq7bpz7ruVJ8wR4zpGj6tjahjrk4toupcsFsUEAlSVbxG/iDPkXrev1PXExPDD0ThrE01nOGr0V2HmfGWxmx+f8pUbfkP5uwPnNzETnMzPLRERIKZxN6NtM1PJbMY342U3KWvxrShLKAqkg7jcAAbjaYi+jGtxyZOsatl0+Botz37Nh7CPZLdfrGNXd2DOxs5qkYJXZYK2tPLWHZQQnMfDciE1rFZslBYebDG+UCjjshy83Ukde716eU6Re+MZTEJ0bR8TT6Fx8ShKKl68qDbdvNmPix6eJ6zT8V8HrrCtVkZ2UmOzI/q1PYpXzKBt15OY9Rv1Pj8pubtXxkxly+1DUOK2S2sNarK5AQjlB6EkfbIytXx6bFqZma1k7QU1VWXW9n+UUQEge8zMTaJz8nZrOFuF/vUi01Z2TbjoGFePf2LIm536MEDeO/TfzlimFiapj30vcj/AEdZdbS6PUaynVgysARtPxfrWJXhjOa0eqmpbu3UM69kw3D9BvtsR1iczOZIYmi8L4WBlZmXRXy2Z1i2XeHKpHiEG3QFizH3mbuayjX8Gxb2F6qMXlOULA1LUgjmUurgEAjqD5yKuIMNrq6DY1dtwJoS+q2g3ADc9nzqOfp12ETunk7NVxjwLha49T5Vl6mhXWsU2Kq94gkkFTueg+yTw9wg2mLXVRqeYaKiCuPaaLE5d9yoJr5gp9gPw2mwbibT1ualr+R0vTGfnrsRVvcApWXK8oYgjYb9dxPpma/iUXNj2O4tWsXMi0XWbVE7c+6qRy7+ful3Xxt+DEcthfSlqNXYi2I4KujqGVlPiCD0IlFzPRPpRtN+JZlabYfPCyGrA+AO+w9wIEu+bl1Y9Nl9riuupGssc+Coo3JMjKzaaVR7LFVXsqqRiejPYwVAPiSJK2tXgmIUn/uvx7e7mapqmfX/AFORnOaz7iPGXHSdKxcClaMWhKKl8ErUKCfafafees+mVnU0NUtlio19vY0hjsXt5S3KPfsp+yLM+hL68ZrFW61HsqrJ2Z0TbnK+3bmH2yza1uTEQyYmLVn1PfZjqT2tSI9ilGACNuFPMRsd9j4ewycPOpyA5qsVxXbZTYVP1bUOzKfeJjCsmJqG4lwQps7R2qDchvTHuso332/3qqV236b77T95fEGHRe2PY7i1ahcyLRdYRSTtz7qpHLvuN/dLiTLaRPguZUbmoDjtVrW41+YrYlQ3w3Uz5/fKj6fZ+b1Y8uQFBY1tyB9iB135WB+cmBlxNTi8RYV1L5CWHsUo9ZNrU21ocfYnnUso5hsN+m8ycnVceqhMhrN6XNQSxA1isbCFTblB8SygfES4kZsTT5HE2DVYKnewO1j0ovq2Qe0tTcsqEJsxHK3hv4GbLEyUvrW2sko43UlWQ+zqpAI+cYkfaIiQIiIEREQPll41d9VlNqh67UauxD4MjDYgzy7x5whfoeYaWDPj2EtiZBHSxPySfyx5j5+c9TzX67ouJqWM+LlVC2p/I9GRvJkbxVh7RO+hrTpz+GL03Q8hxL3xx6Ms/SS11IbMwxue2Rd7aV9lqD9YdOnXaUQGfUpet4zDyzWY5J6R9CP4PY/99l/tmnm6ekPQj+D2P/fZf7Zp5+s+j+XTR5X2IifMekiIgUfWA9Wrpk4L2du+TiYupYTVs1WVjHl+nUkbKa1Y98dO6Qes/CNtdxP0bvpX2Xdb6TbE5DydO93u70369JZMLWu3z8zBFRVsNMd2sLgq/bAlQBtuPqnf9819/GePRi1ZeRW1NT5t+E7b9p2RqexGsbYfU3qPwB3PnOuZ4wyrmVpOVp+Mgwka/TsxsQ24i7l8C82IWtqB/wCESO8n4p3I6bzb4dr6frepvlK605/qluJl8jPUoqqFbUuwG1ZB3YA7A8x98sT6oBlY+OqB1yKbb0uWwcvLXyeW3XfnXb5zSPxmFxWyziv2Veotp1zC1SamFvZG09P93zfPbyjMz8DW16jl6hjPiuqq+XqmTjo5oeuttOpYntH8yLEQJzefP08JrMtb6NB1vSLEY2YyXpgiutyt2LcA9S1dO8VLFNhuRyiXnUdb7G62pKe17DDbMuYWBQibsFXw8W5H2/NPhMbG4jss05tROIyVepLnVKbkLWVlC/L0+q223u6+MZnwNLxRoDNinOxw+Vc2VpWVkVqBvdiYjhhSijx23ZtupJ+QGRxLYmrJgVYnM9i6hiZTWGt09VqqbmsNhYDkYjdeU9SW8PGbTTOJlvseuzHsoZcKrPUlltV8d9/Ar15gRsQR8N5Gn8RNkYTZy4/0BxRl0ML1c2JsWKMAO44AG46jc7byZsKhm4+Q2Xq1gqORjV6vg5d+KtTdtkUVUVbvQ2/eKugPKAd+QjcbzY52aj60chMi7HrbSUC3V4xsDP2xbs2DIdm2/F6GbbL4serTRqfqTtj+pV5r/TVh1VxvyBfNgNt/Lr5z75XEduM+P6zhtTVkX144yBcliVvYO5zgdQC2y7+0iXM+B+uM1W3T2oYErlW4uO69QexsuQW77eH0fP18pSNR07UPvc1V6WuNByaDhuqsz5pS1GrsAHVuWk8vnuzN5idH07UTkvfy1kV02tStxYEXOnR+UewNuu581Mztpmt5r2JjKhcV4mRqzZD4vJvptddmE1gcFs0Fb+avwBGyVpv1Hece2Tm0U67fgue1xbTp1l+PaFZLsLN56jt18GA5wVPiAfKX2RG9cKLg6jqGOdRtzMcLl142JjVPWCacy0G7s7E6d1TzgsPxdm8hMCjSMvAsztOVgF1XTrGovrDitNSSvsnZ2O/K1nMje8qdus6VIjeYc9Ov3Y2gU04+O1eoY1WFiNgXYtjlirV1W8qbd9OXnYMpI2G8++r2GviF7DfdjqNGrQ3VY/aq9oyGbszujDfYg7DY9Ze4jf8Agw57rK5Q1S7VsSp7rcS3GwHxxuPWcK2tS22/Tu22A7/2bCfbQsR8DJ1nHt5mN+NRmtcQ3LflWVut/IT7GUd0eAIEvkRv7YTDm+kWMvDFlPa322roBT1SzH5DTcKSvZrsgJYkhQp3Pdn7zdJytOSqvDVsjTMrKwX7Be8+m2+sVuWr8zSSDuPxPLp4dGkRvXCq8W/zjoZ2JCZ172MASqKca1QWPkCzAbnzMtcRMzKkREgREQESJMBERAiUTjH0W6bqnNbUvqWSdz2tKjs7G/tK/A/EbH3y+RNVvas5iUmInl5K4n4ZztHyPV8uvlJ61WoS1Vy+1G2G/wADsRO8ehH8Hsf++y/2zSycV8O42r4dmJkL0YE1WAd6m0DuuvvHs8/Car0W6Tfp+kriXry2U5OYjexh2zFWX3EbEfGenV1/U08TzlitNtluiInkdCIiBWfUsrE1bLzK8c5NObj4qEVPWtlV1PMO8HYAoQw6g7jbwnxr0O+urTq2qW3kzszKzQrKUUZC5HOo5tuYBr9vDwB+EtkTW6UwqOicM36fqKdlYH01MfJ9Xpck24ltjVE1IT41bISB5dR4bSdD4ed9O1HBzKuRczK1Gz6ytvTkOzKdwejAEfA+2W2I3yYVXSNGzKdJvryCL86+h67WUgBitfZVDcnoOUAn3ljMLStDyKdFtwhg9lkHSkw3ftait+QKym42Y7LuSdzsevhLvEu+TCl6VpOoacy201esLdg003033hrcfKpTlTkdid6WO+679N9wOpE/On8P30nVWoxmxaMzF2rwWtrP8vYWCyxQrFUUgp59didh53aI3yYU7P0TLs4X+9q1fyk6dVh8hdAosVFUnm325ehP7ptuJMG3M0jKxkq3uuw7Kqq2ZRy3lNkJbfYbNsdwfKbuJN0mGv4fxmowcWl05Hqx6a3XcHZ1UBuoPXcgnf3zYREzKkREBERAREQEREBERAREQEREBERASIiBMSJMBERAREQEREBERAREQEREBERAREQEREBERAREQEREBERAREQEREBERAREQERECJMiTAREQEREBERAREQEREBERAREQEREBERAREQEREBERAREQEREBERAREQEREBERAREQP/Z"/>
          <p:cNvSpPr>
            <a:spLocks noChangeAspect="1" noChangeArrowheads="1"/>
          </p:cNvSpPr>
          <p:nvPr/>
        </p:nvSpPr>
        <p:spPr bwMode="auto">
          <a:xfrm>
            <a:off x="625475" y="274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data:image/jpeg;base64,/9j/4AAQSkZJRgABAQAAAQABAAD/2wCEAAkGBwwMDA4NDg0QDQ8ODQ0NDA0NDRANDw4NFBQXFhQUFBQYHCggGBolHRUUITEhJiorLi4uFx8zODMsNy0wLisBCgoKDg0OGxAQGywkICQsLDU0LiwsLC8sLCwsLCwsLCwsNCwsLCwsLCwsLCwsLCwsLCwsLCwsLCwsLCwsLCwsLP/AABEIAKABPAMBIgACEQEDEQH/xAAcAAEAAgMBAQEAAAAAAAAAAAAAAQYEBQcIAwL/xABMEAACAgECAwQGAwsJBQkAAAABAgADBAURBhIhEyIxQQcUUWFxgSMykQgVNkJScrGys8HCJDVFU2NzdISSJTNDgqEWF1RiZXWjtNH/xAAZAQEBAQEBAQAAAAAAAAAAAAAAAQIDBAX/xAAoEQEAAgEDAwMEAwEAAAAAAAAAAQIRAxIxBCFREyJBMjNhcYGx8UL/2gAMAwEAAhEDEQA/AO4xIkwERECJMRAREQERECJMSIEyJMQERECIkxAiJMQIiJMCIiICJMiAiTECIiTASIiAiJMCIiTAiIkwIiIgTERAREQERECJMTQcS8Spp5WsVm2115gu/KoXfbcn7enumbWisZlYjPDfSZQV46ylO9mInJ7i6Hb4ncTYpx7hld2quDfkgIR9vNMRr08tbLLZEpukcSZOoajUqVmvHTtC4UFt+43KbG8B122H6Zc5ql4tGYZmMckRE2hERAREQIkxECJMRAREQEREBESIExEQERECJMRAiTEQEREBERARIkwESoekLjmrQaqy1D323izsFUhawV23LtvuB1HgDOHZXpK1+3I7f1969mDLTUqpQB7OQ77j4kmd9Pp76kZhi14q9QSJXeBtfu1XSMfOatVusWxXQMVQ2VuyEg9SASu/ntvIHEzpl14uRiNQbH5FsNgZTv4EHbqN9vtnnvOycS6RGeFknwsxKnsW1q0Z0BVHZQWUHx2M+0mVH5ZARsQCPYRuJgvouCx3OLST7eyX/wDJ9tVz68TGuybDslFVlr+XdUEn9EqHB3HOZrRDU6Q9WPv3sq7JC1ePUJ3d3Pw6dOpEvp7ozg3YXWmhK15URUUeCooUfYJ9IiQImo4n4iw9IxWysuzkQHlRVHM9r7bhUHmehlbp4o4iyk7bF0FUpYBqvXM1abnU+B5AO785qKTMZTK9yJReGeOszJ1MaXnaU+BkGmy7c3CxORfMdO8Cem4Jl7i1ZrOJInJE0Gl8VY+TqmdpYUpdhCptyQRcrKCxUeXKSAfiJv5JiY5UiIkCJX8binHu1m7SEUmyjEGTZYGHKGLKOz29oDofnNpqd+TWgbHx1yW36o14o2XbxBIO5lmJgyzInL6PS4bM4aeukXetHIbG7I5NQAuUkMC23lsevunSMGy561a6oU2HfmrWztQvXp3thv8AZNWpavKRMTwyIiUji/jrJ0ULZk6WzU2WtVXdTl1sObqQGUqCpIBPykrWbTiCZwu8TRcK63k6lRXkvheq03VLbQWyFtd1bw3UDu7jr4zeyTGJxKkREgREQIkxEBERAREQEREBIkyIHGPuiP6N/wA1/BONTsv3RH9G/wCa/gnGp9bpftQ8ur9T0r6Fvwcw/wA/M/8AsWSwcU5NNOG72KrndVpVh/xj9Uj4ePylT9BmpVXaGmOrDtcW69bU8wLLGsRvgQ23yM/PGOe+ZnJjVAutDBeVAW5rd+8dh7PD7Z8nq7bbW/b16UZw6LJmLTqGM52W+tjvtsLF33+G8yLLFRSzMFUdSzEAAe8mSJyiu+kLNpxdLtuvqF9CW4xyKWG4spNyBgR59Dvt57TfYj1tUjVFTWyK1RTblKEd3bby2lJ9J2oY2Xo2bi411eTkMlbLj47i61lWxSxCJuegmr9BnEvrOE+m2t9Ng/7oN9Y4zHoP+U7r8OWd/TmdPd4lnPuw6hEROLTi/pmzBXr2jduf5LS1N9gP1eX1he1J9vdUTstNiuqujBlYBkZTurKeoIPmJTfSjwX9+8NTVsuXjc74xbYCwEd6pj5A7Dr5ECcs4H9IOdoFp0/PrsfGrfkelxtfiHz5N/Ff/L4ez3+qKeppxt5j4c87Z7u8ZOlV2ZmPmHcWY1d9SbbbMlvLuD/oE2ExNK1LHzaK8nGtW6qxeZHXwPuI8QfcZku3KCT5An7J5pzxLo8z6lxHbhcU5Wp1gkVajkVuB4WUqTW6fNR9uxnpPCyq8imu+pg9dta21uDuGRhuD9hnCeGeG/v1oWtWIA151J8rEbbcl1XmKj84Ow+Ylj9A3E/bY1ml2t9Jjb3Yu/icYkcy/wDKx+xh7J69esWrmOa9nKk4n9utTV8Ta1VpmDkZtv1aaywXfbnsPRFHvLED5zaTmHHbNrmt4Wg1knHoIzdVK+HKBulZ/wCg2/tAfKebTrunvw6TKkeiHULn4nNuQT22VTldrzAqS78tngfLu9PdPQ04NmKMPj+sgBVfKoCgDYBbccV/pM7zO3U95ifMM04w8+6eo/7fEf8AqeSfn2Tmegp5+0/8Pz/7lk/sXnoGOp/5/UFPknNfT4P9ip/jKf1XnSpzX0+fzIn+Mp/Vec9D7kLfiVz4RG2lYAH/AILF/ZrNvNTwl/NeB/gsb9ms20525WCIiRSIiAiIgIiICIiAiIgREmRA4x90R/Rv+a/gnGp2X7oj+jf81/BONT63S/ah5dX6lp9GOfbja5g9nY1a3XrRcFOwsrbccrDzG+09OYmFTQCKq1r36tyjqx9pPiT8Z5BwMp8a+nIT69N1VyfnIwYfonqjhXizA1elbMa5S/KDbjswF1LeYZPHb3+Bnm62neLYdNG3bDC4s4WGTvkY4C3jvMo6C3bz9ze+Vv0g5GXq+n4OlYtZbIz35ssNuq0VY7DtDYfxR2nL8djLjxhxXh6Lim/IbdjuKKFI7S5/Yo9ntPgJx7h30s5dGpWZWdUGxMxlBWqsKaEXopqbbewDfqCeviNvA+bQ0LbvUrH+ut7xjbLrHAvBeJoeN2dQFl9gByckqA9jewfkoPIfvm5Oj4nrK5fYVjIUMovVQthU+Ksw+sPcZ9dPzacqlL6LFtqsUPXYh3VlMyZm1pmcyREEREypKnx3wLh63SecCnKRSKMpR3h7Ff8AKT3eXlI0LiVbNb1bTbbhz024z4lTEDek49ZcJ7dnJJ/PlsZgASegHUk+Qm/dScwnaYcD9FGpZmja6+j5HdW+x6bat91TJVOZLFPsZVA38wVnauJcr1fTs2/+qw8mz/TWx/dOW6bSutcavnYw58XAC9pkL1rstSsooVvMlm+xJevSjkdlw/qJ325sc1D42EJ++dtX3Xr5nGWa9oaP0C0cmhc39Zl3t8QvKn8JlE44w7eGeJKtRx1PYXWHKrUdFYMdsin/AK7j84eydO9D1HZ8PYQ/LF9n+u1zMn0l8MDWNLtpUb5FP8oxD59soPd+DAlfmD5SxqY1ZzxKTGatjqfEmLj6U+qcwegY3rFZBH0nMO4o95JA+crfoj0exMS7Vcnrl6tYcqwnqVoJJrUb+XUn4Eeycs4JfN1pcPh59xh0ZT5mSTvzDHU7mpvYOZm297j2T0fWgRQqgKqgKoHgAOgAmdSvpxt8/wBLWd3dwb0qscbi3Dv8N1067f3Lcyn9Wd7nCPuh6CudhWjxfEtr3Htrs3H7Sdt0zKXIxqblIItprsBHgQyg/vjW76dJK8y4RT9Fx93un+0rP/kqPL+sJ6BnD/TRoWThalRrmMpKFqDawBIqyaiORm9isAo+I986pwjxRiaxipkY7jm2Hb0EjtKLPNWH6D4GXW91a2jxgr2mYbycx+6BuC6NSp8XzawvyrsY/onTLHVQWYhVA3LMQAB7SZx/iS4cW65i4OJ9Lp2nsbM3KXrU7n6yq3gdwoUbePMx8BvMaEe7d8QtuMOo8OUmrT8Os+KYuOp+IQCbGQBJnGWiIiAiIgIiICIiAiIgIiIEREQON/dEIeXTX8ubJX57IZxeehvTtpTZGjreo3OHkJc239UwKN9nMp+U88z6vSTnTeXVj3E3XBWaMXV8C8nlCZdIY77dxmCnf3dZpYI36TvaMxhiJxL1dZwfpt2S2Xk0DNvJGz5Z7dawPBa6z3EA9w953PWbTL03Fvq7G7Hqtq227KypHTb80jac14N9MGA+NXVqTPRkIoR7uzayq7bpz7ruVJ8wR4zpGj6tjahjrk4toupcsFsUEAlSVbxG/iDPkXrev1PXExPDD0ThrE01nOGr0V2HmfGWxmx+f8pUbfkP5uwPnNzETnMzPLRERIKZxN6NtM1PJbMY342U3KWvxrShLKAqkg7jcAAbjaYi+jGtxyZOsatl0+Botz37Nh7CPZLdfrGNXd2DOxs5qkYJXZYK2tPLWHZQQnMfDciE1rFZslBYebDG+UCjjshy83Ukde716eU6Re+MZTEJ0bR8TT6Fx8ShKKl68qDbdvNmPix6eJ6zT8V8HrrCtVkZ2UmOzI/q1PYpXzKBt15OY9Rv1Pj8pubtXxkxly+1DUOK2S2sNarK5AQjlB6EkfbIytXx6bFqZma1k7QU1VWXW9n+UUQEge8zMTaJz8nZrOFuF/vUi01Z2TbjoGFePf2LIm536MEDeO/TfzlimFiapj30vcj/AEdZdbS6PUaynVgysARtPxfrWJXhjOa0eqmpbu3UM69kw3D9BvtsR1iczOZIYmi8L4WBlZmXRXy2Z1i2XeHKpHiEG3QFizH3mbuayjX8Gxb2F6qMXlOULA1LUgjmUurgEAjqD5yKuIMNrq6DY1dtwJoS+q2g3ADc9nzqOfp12ETunk7NVxjwLha49T5Vl6mhXWsU2Kq94gkkFTueg+yTw9wg2mLXVRqeYaKiCuPaaLE5d9yoJr5gp9gPw2mwbibT1ualr+R0vTGfnrsRVvcApWXK8oYgjYb9dxPpma/iUXNj2O4tWsXMi0XWbVE7c+6qRy7+ful3Xxt+DEcthfSlqNXYi2I4KujqGVlPiCD0IlFzPRPpRtN+JZlabYfPCyGrA+AO+w9wIEu+bl1Y9Nl9riuupGssc+Coo3JMjKzaaVR7LFVXsqqRiejPYwVAPiSJK2tXgmIUn/uvx7e7mapqmfX/AFORnOaz7iPGXHSdKxcClaMWhKKl8ErUKCfafafees+mVnU0NUtlio19vY0hjsXt5S3KPfsp+yLM+hL68ZrFW61HsqrJ2Z0TbnK+3bmH2yza1uTEQyYmLVn1PfZjqT2tSI9ilGACNuFPMRsd9j4ewycPOpyA5qsVxXbZTYVP1bUOzKfeJjCsmJqG4lwQps7R2qDchvTHuso332/3qqV236b77T95fEGHRe2PY7i1ahcyLRdYRSTtz7qpHLvuN/dLiTLaRPguZUbmoDjtVrW41+YrYlQ3w3Uz5/fKj6fZ+b1Y8uQFBY1tyB9iB135WB+cmBlxNTi8RYV1L5CWHsUo9ZNrU21ocfYnnUso5hsN+m8ycnVceqhMhrN6XNQSxA1isbCFTblB8SygfES4kZsTT5HE2DVYKnewO1j0ovq2Qe0tTcsqEJsxHK3hv4GbLEyUvrW2sko43UlWQ+zqpAI+cYkfaIiQIiIEREQPll41d9VlNqh67UauxD4MjDYgzy7x5whfoeYaWDPj2EtiZBHSxPySfyx5j5+c9TzX67ouJqWM+LlVC2p/I9GRvJkbxVh7RO+hrTpz+GL03Q8hxL3xx6Ms/SS11IbMwxue2Rd7aV9lqD9YdOnXaUQGfUpet4zDyzWY5J6R9CP4PY/99l/tmnm6ekPQj+D2P/fZf7Zp5+s+j+XTR5X2IifMekiIgUfWA9Wrpk4L2du+TiYupYTVs1WVjHl+nUkbKa1Y98dO6Qes/CNtdxP0bvpX2Xdb6TbE5DydO93u70369JZMLWu3z8zBFRVsNMd2sLgq/bAlQBtuPqnf9819/GePRi1ZeRW1NT5t+E7b9p2RqexGsbYfU3qPwB3PnOuZ4wyrmVpOVp+Mgwka/TsxsQ24i7l8C82IWtqB/wCESO8n4p3I6bzb4dr6frepvlK605/qluJl8jPUoqqFbUuwG1ZB3YA7A8x98sT6oBlY+OqB1yKbb0uWwcvLXyeW3XfnXb5zSPxmFxWyziv2Veotp1zC1SamFvZG09P93zfPbyjMz8DW16jl6hjPiuqq+XqmTjo5oeuttOpYntH8yLEQJzefP08JrMtb6NB1vSLEY2YyXpgiutyt2LcA9S1dO8VLFNhuRyiXnUdb7G62pKe17DDbMuYWBQibsFXw8W5H2/NPhMbG4jss05tROIyVepLnVKbkLWVlC/L0+q223u6+MZnwNLxRoDNinOxw+Vc2VpWVkVqBvdiYjhhSijx23ZtupJ+QGRxLYmrJgVYnM9i6hiZTWGt09VqqbmsNhYDkYjdeU9SW8PGbTTOJlvseuzHsoZcKrPUlltV8d9/Ar15gRsQR8N5Gn8RNkYTZy4/0BxRl0ML1c2JsWKMAO44AG46jc7byZsKhm4+Q2Xq1gqORjV6vg5d+KtTdtkUVUVbvQ2/eKugPKAd+QjcbzY52aj60chMi7HrbSUC3V4xsDP2xbs2DIdm2/F6GbbL4serTRqfqTtj+pV5r/TVh1VxvyBfNgNt/Lr5z75XEduM+P6zhtTVkX144yBcliVvYO5zgdQC2y7+0iXM+B+uM1W3T2oYErlW4uO69QexsuQW77eH0fP18pSNR07UPvc1V6WuNByaDhuqsz5pS1GrsAHVuWk8vnuzN5idH07UTkvfy1kV02tStxYEXOnR+UewNuu581Mztpmt5r2JjKhcV4mRqzZD4vJvptddmE1gcFs0Fb+avwBGyVpv1Hece2Tm0U67fgue1xbTp1l+PaFZLsLN56jt18GA5wVPiAfKX2RG9cKLg6jqGOdRtzMcLl142JjVPWCacy0G7s7E6d1TzgsPxdm8hMCjSMvAsztOVgF1XTrGovrDitNSSvsnZ2O/K1nMje8qdus6VIjeYc9Ov3Y2gU04+O1eoY1WFiNgXYtjlirV1W8qbd9OXnYMpI2G8++r2GviF7DfdjqNGrQ3VY/aq9oyGbszujDfYg7DY9Ze4jf8Agw57rK5Q1S7VsSp7rcS3GwHxxuPWcK2tS22/Tu22A7/2bCfbQsR8DJ1nHt5mN+NRmtcQ3LflWVut/IT7GUd0eAIEvkRv7YTDm+kWMvDFlPa322roBT1SzH5DTcKSvZrsgJYkhQp3Pdn7zdJytOSqvDVsjTMrKwX7Be8+m2+sVuWr8zSSDuPxPLp4dGkRvXCq8W/zjoZ2JCZ172MASqKca1QWPkCzAbnzMtcRMzKkREgREQESJMBERAiUTjH0W6bqnNbUvqWSdz2tKjs7G/tK/A/EbH3y+RNVvas5iUmInl5K4n4ZztHyPV8uvlJ61WoS1Vy+1G2G/wADsRO8ehH8Hsf++y/2zSycV8O42r4dmJkL0YE1WAd6m0DuuvvHs8/Car0W6Tfp+kriXry2U5OYjexh2zFWX3EbEfGenV1/U08TzlitNtluiInkdCIiBWfUsrE1bLzK8c5NObj4qEVPWtlV1PMO8HYAoQw6g7jbwnxr0O+urTq2qW3kzszKzQrKUUZC5HOo5tuYBr9vDwB+EtkTW6UwqOicM36fqKdlYH01MfJ9Xpck24ltjVE1IT41bISB5dR4bSdD4ed9O1HBzKuRczK1Gz6ytvTkOzKdwejAEfA+2W2I3yYVXSNGzKdJvryCL86+h67WUgBitfZVDcnoOUAn3ljMLStDyKdFtwhg9lkHSkw3ftait+QKym42Y7LuSdzsevhLvEu+TCl6VpOoacy201esLdg003033hrcfKpTlTkdid6WO+679N9wOpE/On8P30nVWoxmxaMzF2rwWtrP8vYWCyxQrFUUgp59didh53aI3yYU7P0TLs4X+9q1fyk6dVh8hdAosVFUnm325ehP7ptuJMG3M0jKxkq3uuw7Kqq2ZRy3lNkJbfYbNsdwfKbuJN0mGv4fxmowcWl05Hqx6a3XcHZ1UBuoPXcgnf3zYREzKkREBERAREQEREBERAREQEREBERASIiBMSJMBERAREQEREBERAREQEREBERAREQEREBERAREQEREBERAREQEREBERAREQERECJMiTAREQEREBERAREQEREBERAREQEREBERAREQEREBERAREQEREBERAREQEREBERAREQP/Z"/>
          <p:cNvSpPr>
            <a:spLocks noChangeAspect="1" noChangeArrowheads="1"/>
          </p:cNvSpPr>
          <p:nvPr/>
        </p:nvSpPr>
        <p:spPr bwMode="auto">
          <a:xfrm>
            <a:off x="777875" y="427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data:image/jpeg;base64,/9j/4AAQSkZJRgABAQAAAQABAAD/2wCEAAkGBxQSEBQUEBQUFhQXFRQXFhQVGBUZGRsXFBcYGBUVFhcYHCggGBomGxUVITEiJSorLi4uGB8zODMtNyguLiwBCgoKDg0OGxAQGzQmICQuLzQtMCwsLDAsLzQ0LCwsNy0vLC0sLCwsLCw0LCwsLCwsLCwsLCwsLCwsLCwsLCwsLP/AABEIAKMBNgMBEQACEQEDEQH/xAAbAAEAAgMBAQAAAAAAAAAAAAAABQYDBAcBAv/EAEkQAAEDAQUDBQsJBQkBAQAAAAEAAgMRBAUSITEGQVETYXGBkQcWIjIzU3KhsbLBFCM0QlKSk9HSFWJzg+IkY4Kio7PC4fBDNf/EABsBAQADAQEBAQAAAAAAAAAAAAAEBQYDAgEH/8QAPhEAAgEDAQQGCQQABQQDAQAAAAECAwQRBRIhMXETQVFhkdEUFTJSgaGxwfAiMzThI0JykvFTYmOCQ6KyJP/aAAwDAQACEQMRAD8A7igCAIAgCAIAgCAIAgCAIAgCAIAgCAIAgCAIAgCAIAgCAIAgCAIAgCAIAgCAIAgCAIAgCAIAgCAIAgCAIAgCAIAgCAIAgCAIAgCAIAgCAIAgCAIAgCAIAgCAIAgCAIAgCAIAgCAIAgNC873is4BldSugGZPQAuFe5pUVmbO9va1a7xTWTXuzaKCd2GN1HbmuFCejcVzoX1Gs9mD3nW4sK9CO1Nbu1bySnmDGlzjRoBJJ3AaqTKSim3wREjFyaiuLK9YttIHmj8UeeRIqObMadYVdS1WhN4lu5lrV0a4gsxxLlxLBZbUyQVjc1w4tIPsVhCcZrMXlFXOnKDxJYfeZl7PIQHiA9QBAEAQBAEBitM4jY57smtBcTrkBUrzOahFylwR6hCU5KMeL3EL34WX7bvuP/JQfWlt73yZY+qLv3fmjcuy/YbQ4ticSQKmrXDKtN4512oXlKs8QeSNcWVa3SdRYz3kmpRFCAIAgPCgCAID1AEB8ueBqQOlfMoYbNd14xDWWMdL2/mvDrU1xkvE6qhVfCL8GfLb0hOksX32/mvnT0/eXij76NW9x+DNiOUO8Ug9BB9i9qSfA5NNcTIvR8CAIAgCAIAgCAFAcp2omc+2S4tzsI5mtyFPb1rIajNyuJZ6txtNMhGFtDHWskYyQtIc00INQRuIzBUSMnFponSipLZfBlv20vqrGQN1LWulpuqAQz4nqV3qd3mKpR4vj5Ge0iyW26z4J4XmU9USNEWS5doWWWDDGwvlcS55PgtB0ArqaADtKt7a/p21HZist8Slu9PqXdbam8RW5db5mtbNrLS//AOgYODAB6zUrlU1S4l145EilpFtDis8/xEe68p3ayyn/ABvp7VGdxcS/zPxZKjbW8dygvBHwy8JQfBlkB5nu/NeVcVov2n4s9O3otewvBEvd211ojIxnlW7w7I9Th8aqbQ1WtB/r3or6+j0Ki/Qtl93DwL7dN5stEYfGctCDq08CtDb3EK8NuJmbm2nbz2J/8m8u5wKptDtQ+zzmNrGuGFpqSa59CqbzUZW9TYUc7i5sdLjc0ukcsb+w0rFts90jGyMja0uAc6rsgTmc1xpaw5zUZRST68netoihByjJtpcMcSbm2tsrf/oXei1x9dKKbLUraP8Am8MkCGlXUv8ALjm0RF7bYxSRSRsZJ4THNqcIHhClda71CuNVpTpyhFPemTrbR60KkZya3NMpKz7NIjfuW93WZ5dGGuLm4aOqcqg7jzKXaXU7eTcVnJDvLOFzFRm8YedxN999rOkbOpjz8VP9aXT4RXgyuekWkeM34ryMb9s7U00c2McxY4e1y8PVblcUvB+Z7jo1rLhJ+K8j7i25nHjMjPRiHxK9R1mqvaij5LQqLX6ZNeD8iw3HtTHaHBhBjkOjSag8zXceY0Vla6jTrvZe59hU3ml1bdbfGPb5omLefmpPQf7pU6p7D5ECl7ceaORC1yecf9535rFuvV95+JvOgpe6vBG7c16mKdkkjpHNbWoBJrVpAyJpqQpFtdyp1VKbbS7yLd2catGUIRSb7ibtu3Uhyhja3neS49goB61Oq6zJ/txxzK6joUFvqSzy8yFtW0Npf40zwODaN91Qal/cT4y8NxY09OtocIL47/qasdmmmzayWTno53rXLYr1d+G/FnZ1LejxcY+CN6HZe1O0hI6Swe0rtHTbmX+X6EeWq2sf8/gn5G4zYm0EZmIcxcfg0rutIr9qI8tct09yb/OZGXldc1lcMYLa+K9hyNOBGYPMo1a3rWz3+KJdC6oXcXs7+5r7G9dW1k8RAeTKzeHeN1O/OqkW+qVaeFL9S+fiR7nSKNVZh+l93DwOhXdbWTRtkjNWuHWOII3ELR0qsasVOPBmVrUp0ZuE1ho2l1OYQBAEAQBACgKvtBs4y0yF0T2tlAGMaginglwGbTTfwVXeWELiWYvEustrHUp20NmUcxfD+vIhZdmxZGGa0va/D4kTa0c/6ocTu3kAaAqD6BG2j0tV5xwXaywWpTu5dDRWM8W+pFamlL3Oe41c4kk851VRObnJyfFl1ThGnFRityNqG7XGIzP8CIZBx1c7c1g39Ogz4LtC1l0fSy3R+vIj1LuKqKjDfLs7OZiu60tjkDnxtkbvY72jn6V5t6kac9qUcrsZ0uaUqkGoycX2r84HUrBYocDXshYzEAaGNrXCu45arXUqdPZTjFL4GKq1au04ym38W0bzW00XY4Gtb7vjmbhlY1w5xmOcHUFc6tGFVYmsnWlXqUXtU3g5dfV3GzzvjJqBm08WnMHp/JZG7t+gquHgbSyufSKKqdfXzJTYS1llqDPqyNII52AuaewOHWpmk1XGtsdTIWtUVKht9cX9dx0hacyZzbbr6YfQZ8Vl9X/kfBGu0X+L8WQVmgMj2sbm5xAG7M6Kup05VJKMeLLKpUjTi5y4ItNk2FkPlZWt5mguPaaAetXNPRpP25eBSVNdgv24N893mS9l2Ks7fHxv9J1B2NopkNJoR45fx8iBU1q5l7OF8PPJKQXFZ2eLDH0loce11SpkLSjHhBeBCne3E/am/E3mRNHigDoAC7KKXAjuTlxZ9r0fDFaImvaQ9oc06hwBHYV5nFSWJLKPsZuDzF4OSXm1gmkEPkw92HoruPDgsXcqCqy6Phncbu1dR0Yup7WN5luKIutUIbryjD1NNSewFe7OMpV4Y7TxfTjG3m5dh1O3+Rk9B/ula+p7EuTMTS/cjzRx0LDn6CZbPA57gxgLnE0AGpXunTlOSjFZbOdSpGnFym8JFuuvYiudofT9yP4uPwHWryho641X8EUFxrnVRj8X5ElesFnsMBfHEzH4rC4YiXHndnQZnXcpVeNGzpOUIrPV1kK3ncX1ZQnN46+XJbjSu7bhpoJ2Fv7zMx905j1rhR1iD3VFjkSa+hzW+k89z3Px4P5FrsVtZMzHE4ObxHEbuYq2p1I1I7UHlFNVpTpS2ZrDK1tvfL4XRMhcWvqXmnAVDQRvBz7FV6neSo7MYPD4ltpNlCupyqLK4IjbftFHarI9koDJQA5v2XFp+rwNK5HtUarf07m3cZ7pfnAlUdOqWtzGcN8Xu71nt8yqKkNAXfucznDMzcCxw/xAg+6FoNFqNqUOzBmtdhiUJ9qa/PEuavCgCAIAgCAIDTvWeRkL3QsxvA8FvPx56a03rjXnONNuCyztbwhOoo1HhdbOVMtsrJjIHOEtSXO0Nd4cPgsiq9WFTbz+o2rt6M6Sp4zHG7+vMt1ntEd5xcnIcE7MxTThiA3jiNQrqFSnqFPYlukvzJQVKdXTKu3DfB/mOZGXVsu/5QW2kUjjGJzvquG4B3DIk8KKLb6bJVsVeC38yZc6rB0E6L/VLd3o0dpL3+USUZlCzKNugpvdTnp2KNf3XTzxH2Vw8yVp1n6PTzL25cfLz7zQic+J4dho4GoxN3jmcKKNFzoyUsb+9EqSp14OOcruZKd9lq85/kZ+Smetbnt+RD9UWvu/NmTvktv2nfht/SvfrC8/Ec/V1h+S/s27pv8Atb7RE17nYXPaHfNgZE554cl3tr26nVjGfDPYR7qxs4UZShxS3fqPO6E3+0MPGP2OcuespdLF933OmhP/AAZLv+yIrZd1LZB6ftaR8VE054uYfnUTdTWbWfL7o6qVrzFHN9uvph9BnxWX1f8AkfBGu0X+L8WQdkkc2RpjrjDgW0FTXdQb1X0pSjNOHHqLGtGEoNT4Y3k9+2rw4S/g/wBCsvS77sf+0q/QtP7V/u/s8ffl4AEnlABmSYgAAN5OBfHeXyWWn/tPqsdPbwmv939mv312vzv+Vn6Vy9Z3PvfJHb1Tae782fUW01scaMeXHg2NpPYGr1HUbqTxF55I8S0yzgsyWF3tmf8AbV4cJfwf6F09Lv8Asf8At/o5+g6d2r/d/Zitd42+RhY8TYTkQIiKjhUNrReKlxezjstPwPdO1sKclOLWV/3LzISaFzDR7XNNK0cCDTjQqvnTlF4ksFnCpGfsvPJ5LxsLcpY3l5B4ThRgO5p1d0n2dK0GlWjhHpZcXw5GZ1i9VSXQw4Ljz/os94eSk9B/ulW1T2Jciope3HmjjgWGP0AlNmsXyuPBTF4eHFpXk3UrTcplhtekR2eO/wCjIGpbPo0trhuz4o9ive0QWlz3EmStJGu0NPqkbhwpovcbuvRrOUuPWjzKzt69BRit3U1+eJ97SX2bVI0gFrGjJp4nxiadnQEvrz0iSxuSGnWPosHl5k+v6EUInFpcAcIIBdTIE6AncoahJx2sbic5xUlDO99Re9mtpoeTbE8NhLRQfYNOB3HmPaVorLUKLioS/S14GXv9MrRm6kXtZ8fzl8in3zbzPO+Q6E0aODRk0dntKoruv01Vz8ORobK36CioePMx2SwukbI5o8GNhe47stB0lfKVCVRSkuCWWeq9xCk4xfGTwvzsNZcCQW7ucn52b0G+0q80X2p/AoNe9iHN/Yvi0BmggCAIAgCA8IQEHtFs6y0tLhRsoGTxv5n8R7FAvLGFxHPCXb5k+y1CdtLHGPZ5HO4ZX2eYOHgyRuzHOMnNPMRUdBWZhKdCqn1pmtnCnc0ccVJfj+B0i/rTCbLWZzmxyBoqytfCFRoDwWpuqlJ0c1G1F9hj7SnWVfFNZlHt7inXOLHFNjllMgaaxjk3jP7ThTMjd2qltvQ6VTblPPZufzL66d7Wp7EIbOeO9eC3mXbG+IrRyXIknDjrUEa0pr0Jql3SrqPRvOBpNnVt3PpFjOPuVtpzHSFVweGmXEllNHSe/Cy/bd9x/wCS1XrS2975Mx/qi6935rzMtm2ps0j2sY5xc4gAYHDM89F6hqNvUkoxe99x4qaZc04Oco7l3orXdDPz8f8AD/5FVWtfuR5fcuNC/alz+xD7NfTIPTCg6f8AyIcyw1H+LPkdYWxMQR1tuWCV+OWMOdQCpJ0GmhXCpa0qj2pxyyTSvK9KOzCWER7rLYIJBXkmSNIIq41B1BoSozhZ0p78JolKrf14bstPuN/9vWbz8f3gu3plv768SN6Dcf8ATfgaV9X1Z3WaZrZoyTG8ABwqSWmgC43N3QlRmlNZw+vuO9rZ1414NwaSa6u85oFk2bMmNkrSyO1sdI4NaA+pJoM2min6dUjCupSeEVuqU5Tt3GCy8rgdA/b9m8/H94LSemW/vrxMv6Dcf9N+A/b9m8/H94L56Zb++vEeg3H/AE34Hw82W1+CTHLho6gNSM+bceG9fH6Pc7t0sBK5td+HHO7sySgClkUwXh5KT0H+6V4q+w+R0pfuR5o46FhT9AJfZH6bD0u9xyn6b/Jh8foyv1T+JP4fVEnt/wAlyrcPlaeHTTD9XF+98OpTNY6PaWPa6/ztIOh9LsPPsdXPu7vztKqqUvTomydqs8tm5FrQCB85G6hxV1d+8D6tOC1NhUoVKPRxXNfnEyOpUrilX6WTz2P7dxT9pLtZZ5yyN2JtAaaltfqnj+RCo7+3jQq7MH/XcaDTrmdxRU5rD+veRZUInPuL/A2AXZMLO4OHJPLjo4uw5lw3H4LTxVFWclSedz+hkpyru+i6yw8rHZjPUUBZc1xbu5wPnZj+6z2lXui+1P4Gf172Ic39i+LQGbCAIAgCAIAgPCUByramZr7ZKWZjEBlvLWhpp1grI38lO5k4m002Lp2sVPny35LtfEdnZZoo7Y4hoDAKYqlzG0+qCr+5VCNGMK/Dd29S7jOWruJ15VLdb9/Z1vvIez2O7Hvaxj3lziAB86Kk6ZltFAhT06clGPF/6iwqVdUpxcpLcv8ASaO2NzRWbkuRBGLHWpJ0pTXpUfU7SnQUdhcSTpN5VuHLpHnGOrmVxgqR0hVcFlouJcHgv1v2esMDcUpc0bqvdUngAMyehaSrYWdKO1PcubMrR1C+rS2ae98ka+z1lsMstYBIJIziAe45gHxgK5hc7OnZznmnnK7TpfVb+nDFVrZl2fQ0O6Cf7Sz+EPecomtfux5fcm6Ev8CXP7Ii9lW1tsHpE9jXH4KLpyzcw/Oomam8Wk/zrR1Za8xQQFZvnZIWiZ0vKluKng4a6ADWvMqu50xV6jm5Y+Bb2mrO3pKmoZx3mj3hDz5+4P1KP6lj7/yJPr6XuLx/o17w2KEUT5OWJwMc6mAZ4RWmq51tIjTpyntcFngdKOtSqVIw2OLS4lRVGaA37ju75RO2LFhqHGtK+KK6KTaUFXqqGcEO9uHb0nUSyWG17GRxML5LThaNSWf95lWk9Jp047Up4S7ipp61VqSUYU8t95CQWOyudh+UPbXIOdEA3txZddFCjRtZSx0j8NxY1K93CO10afcpb/p9C7bO7OfJXucJMeJoHi031rqryzsVbttPOTO32ou6iouOMd5PqwK417w8lJ6D/dK8VfYfI6Uv3I80cdCwp+gGew2p0Ugkj8ZtaZVpUEE06Cu1CpKnNTjxRwr0oVYOE+D8z7sllktEuFtXPcakn1ucdwXunTqXFTC3tnirVpW1PL3JcPJEtf2y74CzksUgdRuQzx78hoDqOCm3emypbPR78/UgWWqwrKXSfpa3/DzMwhZd7Q55D7WR4DBm2MEUxO4n27uK6bMLGO1LfUfBdSObnPUJbMd1JcX1v8/5ICKN80lBV8jz1knUkqsjGpWqYW9stpSp0KeeEUZb1u19nlMcmtAQRoQd466jqXq5tp0J7MjxaXULintx/wCDfuK63uhnmJc1jYpAKEjGcJyPFo386lWdtN051XuWH8SJfXUFVp0UsttfDf8AUhFWFqXTucM8uf4Y94rQaLHdN8jOa898Fz+xdlemeCAIAgCAIDwlAUvanaoUMVmNdzpB6ww8efsVHf6kkujpPm/Iv9O0ptqrWW7qXn5EPsbdvLWkEjwI6PPSPEHbn/hKg6XQ6WttPhHf5Fhq1z0NDZXGW74dZKd0YmsA3Uk7fBUzWs/o+P2IWgpf4j5fcqljtHJysfrge11PRcDT1KloVOjqRn2MvK9PpKUodqZY9tbzinbCYXh1MdRvFcNKg6K11W4p1ow2HkqNHtqtGU1Ujjh9yrtNCOlU8Xhpl3JZTRZdoNqWWiMxiHKoIc52YI0IAHTv3q3vNShXg4KPxZS2OlVLeoqjn8Evz6EDd1pMUzHt1a4HqrmOsVHWq63m6dWMl1MtLmmqtKUH1onNvz/axzRN9rlO1j99cl9yu0Nf/wA7/wBT+iMGxMdbaw/Za8/5S3/kvGlQzcJ9mfI6axLFq12tef2OmrVGQCAIAgNC/wD6LP8AwpPdKj3f7E+T+hJs/wCRD/UvqckWKN2TuxP01nov90qy0r+Svj9Cr1j+K+aJzui4uThp4mN2L0qeD6sasdZ2ujjjhnf9vuVmhbPSTzxxu+/2KKVnkaVnV9mMXyOHHrgGvD6v+Wi2NltdBDa44MRf7PpM9jhklFKIhr3h5KT0H+6V4q+w+R0pfuR5o46Fhj9AJbZRtbbEDmCXAg8Cxym6dvuYrn9Cv1PdazfL6o6Ldd0RWfFyTaYjUnU8wrwG4LUUbanRzsLGTJV7mrXx0jzgi9sL3ls7G8k3xqjlDnhPDDxO4ngomo3NShD9C49fYTNMtKVxUxUfDq7Sg2azyWiXC0F73GpJ9bnE6DnWchTqXFTC3tmoqVKVtTzLcl+YSOj7O3AyzM+1IR4T/wDi3g32rUWlnC3ju49bMje307qW/dFcF9+Z9bRXG21MYCcLmuBDgM8J8cdY9YC+3dnG4ik+oWV7K1k2t6a4fQ+r2gbFYpWsADWwvAHNhK+3EI07aUY8Emebacql1CUnluSz4nK1jTcl77nI+amP77R2N/7Wj0Vf4cuZmNdf+JBdxb1dFEEAQBAEAQFP27faA3wPIfXLda8H8G+riqbVXcKP6fZ68cfj3F3o8bdz/X7fVnh8O/8AEUVZw1B0rYq7+SsocR4UnhnoPijsz61rNModHQTfF7zHarcdNcNLhHcZ9p7m+VRANID2mrCdOdp5j8Avd9a+kU9lcVwOdheejVdp8HxKBPcFpYaOhkPO0Yh2tqs3OwuIP2H8N5qKeo201lTXx3fU9g2ftL9IX/4gG+8QvsLC4n/kfx3CepWsOM18N5LWPYiV2cr2sHBtXH4BTaWjVH7bxyK+trlJftxb57iwWHZazRjNvKHi817AMgrKlp1tTXDPMq62p3VXrwu78yQVl2djglc+1SNETHfNtLhV9MwSNeoZkjhrBp2FOjUc6slsp7t/EsaupVK9JU6MXtNb93D87eogb8vD5RO+TQGgaP3QKD8+tVl7X6as59XUW1jb+j0FTfHr5lh7ndkJkkl3BoYDzuIc7sAb95WOjUv1SqfAqtdrLZjSXP7Iva0Jmyn23bfk5Xs5GuB7m1x0rhJFaYeZUlXWHTm47HBtcf6L2jovSU4z2+KT4dvxMPf9/cf6n9C5+u37nz/o6+of/J8v7Hf9/cf6n9Ceu37nz/oeof8AyfL+zXt+2vKxPj5GmNrm1x1piFK0wrxV1fpIOGxxWOP9HSjovR1Iz2+DT4f2VNUrL43rkvH5PM2XDioHClaaimtCpNpcdBUU8ZIl5bekUnTzgsFr2zbKwskswc06gv8A6VYz1dVIuMqeVz/oqqeiypyUo1MNd39kNBbbM1+L5M51DUNdLVvZgz61DhcW8ZbXR/8A2/onzt7qUdnpcco7/qTw29/uP9T+hT/Xf/Z8/wCiu9Q/+T5f2WHZy+flUbn4MFHYaVruBrWg4qzsrv0mDljGHjt8iqvrP0WahnOVk3rw8lJ6D/dKk1fYfIjUv3I80cdCwx+gEvsj9Nh6Xe45TdN/kw/Oplfqn8Sfw+qOprXmLNe32RssbmPFWuFD8COcLnVpxqRcJcGe6VWVKanHijBdN0x2dmGMek4+M48SV4oW9OhHZgv7OtxdVLiW1UfkjeXcjmheF8xQOa2Z2EuBINCRlrmBlqFHq3NOk0qjxkkULStXTdNZwV/afaaF0D44XY3PGHIGgB1JJHBV99qFJ0nCDy2Wen6bXjWjUqLCW8oqzRqS+9znyMv8T/i1aXRv2pc/sZbXf3o8vuy2q4KQIAgCAIAgPHNqKFGOHAqF6bFtdK10JDWFwxs4NrmWflz5cFTV9KhKalDcs715F3b6zONNxqb3jc/MtzBQUGQCuFhcCkzk9qvoPUAQHy9tRRfGshPBz3vEn+1D2u/Ss49Gre8vmaha7R91/IDYWf7UPa/9Kepq3vL5n167R91/LzNmy7CPr87K0DeGAk9RNKdhXWnozz+uXgcamuxx/hw397LjYLGyGMRxijR7d5J3lXVKlClFQgtyKCtVnVm5zeWzZK6nMhZtlrK9znOjJc4lxOOQZk1JoHcVCnp9vNuTjv5vzJ8NUuoRUYy3LuXkfPejZPNH8SX9S8+rLX3Pm/M9+t7v3vlHyHejZPNH8SX9SerLX3Pm/Met7v3vlHyHejZPNH8SX9SerLX3Pm/Met7v3vlHyHejZPNH8SX9SerLX3Pm/Met7v3vlHyHejZPNH8SX9SerLX3Pm/Met7v3vlHyPO9GyeaP4kv6k9WWvufN+Y9b3fvfKPkO9GyeaP4kv6k9WWvufN+Y9b3fvfKPkO9GyeaP4kv6k9WWvufN+Y9b3fvfKPkSN2XZHZ2lsLS0E1Iq52dKfWJ4KTRoQorEFhESvc1K8tqo8vkl9DZnjxNLToQQac4oukltLBxi9lplZGwsHnJe1n6VVepqHa/l5Fx68uOxeD8zZu3ZKKGVsjXyEtJoHFtMwRubzrrQ0ylRqKcW8rl5HG41WtWpunJLD7M+ZYVZFYEAQBAaF73VHaWYJRpmHDJzTxBXC4t4V47M0d7e5qW8tqmyp2vYR4J5KVpG4PBB7RX2KmqaLL/ACS8S9p67H/5IeBou2MtVaUjPPiy9Yqo/qivnq8SR66tsdfh/Zddnbq+TQBlauJLnHi48OYAAdSvrO2VvTUOvrM9e3Tuarnjd1ciUUoiBAEAQBAEBitL3BjiwYnBri1ulSBkK7qleZtqLcVl9R6gk5JSeF1lefe1uAJNkbQCp+cGg13qudzdr/4vmWStrJtJVX/tNO79q7ROSIbOxxAqfDpl1rhR1KvWbUIZx3km40u3t0nUqNZ7icum12h7iLRAI20qCHB1TXTJT6FSvJ/4kMfErbmlbwSdKe0+WCVqpZEFUB6gPKoBVAKoClX5b5W3lHG2R4YXQVaCaeERXLnVHd16kbyMFLc8bi/tLelKxlOUVlbW8utVeFAKoBVAKoD1AEB5VAKoD1AEAQHlUAqvgPV9B5VAKoD1AeVQCqAVQCqA9QBAEAQBAEAQBAYLf5J/oO9hXip7D5M6Uf3I819Skdznysv8NvvKi0X2p/A0OvexDmy9yA0OHWhpXSu6qv3nG4zSxneVuK77dKMUtpEJOkcbAacxNfiVWxo3c1tTqbPckWsriypPZhS2l2t4+X/BH2C+LTBbBZ7Q8SAua2tBUYvFcCAOIqCo1K6r0rnoarzklV7S3r2rr0VstdXIuckga0lxAABJJ3AalXbeFllCk28IqNlvW0W6ZzbO/kYW6uwguNdNd5ochpzqop3Na7qNUnsxXXjeXVW1oWVJOstqb6s7vxfM+73ktViwyCYzRVAc2RoqCdMxuOldxpkV9uZ3FriopbUetP8Ao+Wsba8bpuGxLqab+5ZLrtzZ4myM0cNN4IyIPOCrKhVjVgpx4Mqq9CVGo6cuKKNtXNgvJryCcPIuoNThNaBUGoy2byMuzBpNNht2Modu0iYmsl4SN5TlmxuOYhaBlwaXU16aqfKnezjtqWO7+ythWsKctjYcl7z8uw+9kNoHzF0U/lGgkOpSoBo4EDIOBP8A6iafeyqt06ntL88RqdhGglUpey/zwJy9nSiJ3ycNMmVA7TMgE6jQVPUp9d1FB9F7XeVtuqTqLpfZ68cSFfdFtLam2eH9kMAbXhUe2ihejXbWel38txYK7s08dDu7W9/58TDshfsssj4Zzic0Eh1AD4JAc00yOozXPT7ypUm6VTijpqdlSpQjVpbk+r5lgva8W2eJ0j9BoN5J0AVjXrRowc5dRWW9CVeoqceL/Mldul9rtgMrpjDHUhrY2tqaampzpu6tyrraVxcrpHLZj1JJFndK2s30ahtS622/sfFova0WGdrLQ/loX5h+EBwG/TUioyzrXcvM7mtaVVGq9qL6+v8AEeqdrQvaTlRWzNdWd34y4RvBAIzBzB5jorhNNZRSNNPDPpfQY7RM1jHOeaNaCSeAGq8ykoxcnwR6jBzkoriyn2S9LVbpXCB3IRN1dQF1DpWurjTQUpz76encXF3Nqm9mK7t5d1bW2sqadVbc31Zwv+PqSsN3WqORhFpMkeIY2va0Gm8g5/BS40biE0+kyutNIhTuLWpBrotl9TTZvX3ejbNCZHZ7mt4uOg/9wXe5uI0KbnIj2ltK4qKnH4vsRB3S212pnKvnMTCTgZG1ug31OdO1Qrf0m4j0kp7KfBJeZYXTtbWXRRp7TXFtv7GP9tT2O0CK1uEkTs2y0DSATSppwOo66rx6VVtqyp1nmL6z36HRu6LqUFsyXFZ3fnYXAFXBSFAui/bZLI6Njg9xBoXBoawA5vOFufDrWetry6qTlBPL7+CNJc2FnSpxqSWF14zl9xkvh1vsobI+cPaSBkARXWhaWjLI6L1cu8t0pOeUfLVWF0+jjDD/ADvNyz2y2W1gdCWQMGRdqXOHjUyNG1/8V3hVurqO1BqK+r8iPOjZ2c9mrmb7OpLzNOx3vabPa2w2l+NrnNaa0OTzRr2uoDruPArjTurihcKlWeU/ud6tpa3Fs61FYaz8urBfFfGdCAIAgCAIAgCAwW/yUnoO9hXip7D5M6Uf3I80Ujuc+Vl/ht95UOi+1P4Gh172Ic2XW32xkMbpJDRrdfgAN5V7VqxpRc5PcjPUqU6s1CCy2V6zXxarVU2WNkcdacrLmeegG/tHOq+ndV7nfSjiPayyqWdta7q8nKXZHzIC0WZ0d5xtkeZH8pCXPIpUkjduA0VdKnKF9FSeXlby0hUjU0+bjHCw8IuG1zyLFMR9kDqc5oPqJVxqDatp47PuUemxUrqCfb9mRvc8YPk7zvMp9TW09qi6Mv8ABb7/ALIl64810u77sldqWA2Oav2K9YII9YUy+SdvPPYQtPeLqHMiO5288hINwky62ivsUPRm3Ra7ydrkUq0X/wBv3ZG7QtBvWMHQus/vBRb3ffw/9fqTLF406b/1fQvy0JmTn93jDfBDdDLLXrY4n1rOUv06i0u1/Rmnrfq0tN9i+pbb7vmOysDn1JOTWjUkewc6urm6hbx2peBRWlnUuZ7MPi+wjLPNbbS0EYLPG4ZGhdIQd4rp6lGhK6rrKxBP4slTjZ27w8zkvhEg9iGYbc8VrRkgrxo9oqVXaZHZupLuf1RZavLatIPvX0ZKd0Vx5KIbi8k9Ibl7SpWstqlFd5F0KKdWT7vuTezbALHBTzbT1kVPrKn2aSoQ5Irr9t3NTPayF7ojRyER38pTqLTX2BQdZX+FF9/2ZYaE/wDGku77omNlXk2OEn7FOoEgeoKbYvNvB9xA1CKjczS7SWUshkBtvIRY303uYD0Fwqq/U5NW0sdxZaTFSuo57/oYNgGAWQneZHk9VAPUAvGkpK3z2tnTWm3c4fUkWVWZUlK7pDz8wN3zh6xhA9p7VRa03iC6t/2NBoMVmb5fctVzxhtniA0EbPdCt6CSpRS7EUtw2602+1/Uq/dHYMMJ31eOohv5Kp1pLZg+Zc6C/wBU1yLNcUhdZYSdTGz3QrS1bdGDfYvoVF3FRrzS7X9SnbAfSpfQd74VNpP78+X3L3Wf40Oa+hObe/Q/5jPap+q/xnzRX6N/KXJ/QzbFD+wxfzP9xy9aX/Fj8fqznq38ufw+iK5tX/8ApxfyP9wqvv8A+bD4fUtNN/gVP/b/APJfwtAZo9QBAEAQBAEAQGC3+Sk9B3sK8VPYfJnSj+5Hmij9znysv8NvvKi0X2p/A0OvexDmyb28hc6yVbWjXtc6n2aEV7SFO1WDlbvHU0V2jzjG5W11po1dm9orPHZWNkeGOYCCCDnmTUUGdVysr6jGgoyeGjtf6fcTuJShHKZAW28MVvZO9pYwvjc3EM+TaQA6nPhJVfUrZvI1ZLC3Yz2dpZ0aGzZSoweZJNPHb2F9nay1WdwYaska4B3aAc+BHqWgko16TSe5ozMXO2rJtb4sq2yFt+SyyWe0+ASQQXZCuhz4EUoVUadU9HnKjV3PqLrVKXpMI3FHf244/iN7bS+GcjyMTg+SQtFGGpArXdvNAKc5UjUrmPR9HB5cuwjaVaT6XpZrEY9u787SR2Tuw2ezBr/HcS9w4E0AHUAFJsLd0KKT4veyLqN0riu5R4LcirbUlwvHExpcWCOQgcGeET0ZKqvtr0xSis4w/AudP2XYuMnjabXxZau+Wzcnj5VulcP1ujDrVW3p1vsbW15lL6uudvY2H9ueeBXtjLI6a0yWp4o2ry3nc8505gCR1qt02lKrWlcSW7fj4+RaarVjSoRtovfuz8PPiO6JE4SQvpVlC3mrWtD0j2JrEXtQl1H3Q5R2Zwzv/PoTTtrLPyYc1xc4gYYgDixbm0pxU71jQ2Mp5fZ1ld6ruNvElhdvVzKrszbWwWx7rQcHgyB1QcnFwJGXQVUWNVUrmTq7uP1LrUKLr2sFR3714YwW7a27DaLOQwVe0h7RxoCC3rBPXRXN/buvRwuK3oo9NuVb105cHuZo7G3yzkBFI4Mkjq2jjSorlSu8aU5lw066i6XRzeHHtJGqWk1WdWCzGW/dvI7ay2fK5o7PZvDLSSSMxiOWvACtTzqLqFT0mpGjS344kvTKXotOVetuzw7fxlxsFlEUTI26NaG16BqrulTVOCguooa1V1Zub63khbPtWx9q5AMd47mB9R4zajxdwqDmoMdShKv0WO7JPnpc42/TbS4Zx3cyTv2wcvZ5IxqRVvpNNW+sKVdUempSh2kS0r9BWjU7PoVTY6+G2cyQWj5vwqguyo6gDmu4aAg6aqo065VDNGru39Zdapauvs16O/d1Fnkv+DlGRte173uDQGEHXeSMgFau7pbSgpZb7CnVlX2HNxwl27jS2zut08ALBV8ZxAby0jwgOfQ9S4albutSzHiiTpV1GhWxLhLcfOyl9xvs7GPe1skYwkOIBo3IEV1yovlhdQlSUZPDW55GpWc4VnKKzGW9NELtJObdaY4bOcTWVq8eKC4jE6vAADPeVBvZO7rRpUt6XFljYR9Ct5Vq25vguv8AGXqzQhjGsbo1oaOgCgV9CKjFRXUZ2cnOTk+somwH0qX0He+FQaT+/Pl9zR6z/GhzX0Jzb36GfTZ7VP1b+M+aK/Rv5S5P6GfYr6DF/M/3HL1pf8WPx+rOerfy5/D6Ire1f/6cX8j/AHCq+/8A5sPh9S003+BU/wDb6F/C0Bmj1AEAQBAEAQBAfL2ggg5g5EcxXxrO4J43o17Ld8URJijYwkUJa0DLhkucKNOn7CSOtStUqe3JvmzYc2uq6NHI0GXFZw7EIY661wj2aLgrWipbSis8iS7y4cdlzeOZltl2RS05WNr6aYhp/wBL3UoU6mNtZweKVxVpZ6OTWTZhiDWhrQABoAKAdAXSMVFYRylJyeW95htlgjlFJWNf6QB7OC8VKMKntrJ7p1qlJ5hJrkY7HdMMRrFExp4gCvbqvNO3pU98IpHurc1qu6cmzcC7HAxCysxl+FuMihdQVpwrwyC8bEdraxvPTnLZ2c7uw05Lis7nYjDGTxwj1jRcnaUZPacFnkd43lxGOypvHMkI2BooAABoBkF3SSWER223lnxaIGvaWvaHNOoIBHrXyUVJYkso+xlKL2ovDNayXPBEcUcTGu4gCvUdy5U7alTeYxSOtW6rVVic21zE10QvfyjomF/2i0E5ceK+yt6UpbbisiNzWjDYjJpdmTdAXY4GlbLohlNZYmOPEgV7VxqW9Ko8yimd6V1WpboTa+JlsdgjiFImNYP3QB28V6p0oU1iCweKlWdR5m2+ZsUXQ5mq27YhIZBGwSHV+EV7VyVGmpbajv7Tq69Rw2HJ47Oo211ORqWy7IpfKxseeJAr26rlUoU6ntxTO1K4q0vYk0eWO64ovJRsaeIAr26pToU6fsRSFW4q1fbk2bdF1OJo2u5oJTikiY48S0V6yNVwqW1Ko8yimSKd3XprEJtIz2WxRxCkbGsHBoA9i6QpQgsRWDlUqzqPM23zNhezwatmu6KN2KONjTSlWtANOFQuUKNODzGKR1nXqTWJSb5syWmzMkbhka1wrWjgCK8aFep04zWJLJ5hOUHmLw+49s1nbG0NY0NaK0DRQZ5nIc6+whGCxFYR8lOU3mTyzFNd0T343xsc4Uo4tBOWmfMvEqNOUtpxWT3GtUjHZUnjszuNldTke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9k="/>
          <p:cNvSpPr>
            <a:spLocks noChangeAspect="1" noChangeArrowheads="1"/>
          </p:cNvSpPr>
          <p:nvPr/>
        </p:nvSpPr>
        <p:spPr bwMode="auto">
          <a:xfrm>
            <a:off x="930275" y="5794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0" descr="data:image/jpeg;base64,/9j/4AAQSkZJRgABAQAAAQABAAD/2wCEAAkGBxQSEBQUEBQUFhQXFRQXFhQVGBUZGRsXFBcYGBUVFhcYHCggGBomGxUVITEiJSorLi4uGB8zODMtNyguLiwBCgoKDg0OGxAQGzQmICQuLzQtMCwsLDAsLzQ0LCwsNy0vLC0sLCwsLCw0LCwsLCwsLCwsLCwsLCwsLCwsLCwsLP/AABEIAKMBNgMBEQACEQEDEQH/xAAbAAEAAgMBAQAAAAAAAAAAAAAABQYDBAcBAv/EAEkQAAEDAQUDBQsJBQkBAQAAAAEAAgMRBAUSITEGQVETYXGBkQcWIjIzU3KhsbLBFCM0QlKSk9HSFWJzg+IkY4Kio7PC4fBDNf/EABsBAQADAQEBAQAAAAAAAAAAAAAEBQYDAgEH/8QAPhEAAgEDAQQGCQQABQQDAQAAAAECAwQRBRIhMXETQVFhkdEUFTJSgaGxwfAiMzThI0JykvFTYmOCQ6KyJP/aAAwDAQACEQMRAD8A7igCAIAgCAIAgCAIAgCAIAgCAIAgCAIAgCAIAgCAIAgCAIAgCAIAgCAIAgCAIAgCAIAgCAIAgCAIAgCAIAgCAIAgCAIAgCAIAgCAIAgCAIAgCAIAgCAIAgCAIAgCAIAgCAIAgCAIAgNC873is4BldSugGZPQAuFe5pUVmbO9va1a7xTWTXuzaKCd2GN1HbmuFCejcVzoX1Gs9mD3nW4sK9CO1Nbu1bySnmDGlzjRoBJJ3AaqTKSim3wREjFyaiuLK9YttIHmj8UeeRIqObMadYVdS1WhN4lu5lrV0a4gsxxLlxLBZbUyQVjc1w4tIPsVhCcZrMXlFXOnKDxJYfeZl7PIQHiA9QBAEAQBAEBitM4jY57smtBcTrkBUrzOahFylwR6hCU5KMeL3EL34WX7bvuP/JQfWlt73yZY+qLv3fmjcuy/YbQ4ticSQKmrXDKtN4512oXlKs8QeSNcWVa3SdRYz3kmpRFCAIAgPCgCAID1AEB8ueBqQOlfMoYbNd14xDWWMdL2/mvDrU1xkvE6qhVfCL8GfLb0hOksX32/mvnT0/eXij76NW9x+DNiOUO8Ug9BB9i9qSfA5NNcTIvR8CAIAgCAIAgCAFAcp2omc+2S4tzsI5mtyFPb1rIajNyuJZ6txtNMhGFtDHWskYyQtIc00INQRuIzBUSMnFponSipLZfBlv20vqrGQN1LWulpuqAQz4nqV3qd3mKpR4vj5Ge0iyW26z4J4XmU9USNEWS5doWWWDDGwvlcS55PgtB0ArqaADtKt7a/p21HZist8Slu9PqXdbam8RW5db5mtbNrLS//AOgYODAB6zUrlU1S4l145EilpFtDis8/xEe68p3ayyn/ABvp7VGdxcS/zPxZKjbW8dygvBHwy8JQfBlkB5nu/NeVcVov2n4s9O3otewvBEvd211ojIxnlW7w7I9Th8aqbQ1WtB/r3or6+j0Ki/Qtl93DwL7dN5stEYfGctCDq08CtDb3EK8NuJmbm2nbz2J/8m8u5wKptDtQ+zzmNrGuGFpqSa59CqbzUZW9TYUc7i5sdLjc0ukcsb+w0rFts90jGyMja0uAc6rsgTmc1xpaw5zUZRST68netoihByjJtpcMcSbm2tsrf/oXei1x9dKKbLUraP8Am8MkCGlXUv8ALjm0RF7bYxSRSRsZJ4THNqcIHhClda71CuNVpTpyhFPemTrbR60KkZya3NMpKz7NIjfuW93WZ5dGGuLm4aOqcqg7jzKXaXU7eTcVnJDvLOFzFRm8YedxN999rOkbOpjz8VP9aXT4RXgyuekWkeM34ryMb9s7U00c2McxY4e1y8PVblcUvB+Z7jo1rLhJ+K8j7i25nHjMjPRiHxK9R1mqvaij5LQqLX6ZNeD8iw3HtTHaHBhBjkOjSag8zXceY0Vla6jTrvZe59hU3ml1bdbfGPb5omLefmpPQf7pU6p7D5ECl7ceaORC1yecf9535rFuvV95+JvOgpe6vBG7c16mKdkkjpHNbWoBJrVpAyJpqQpFtdyp1VKbbS7yLd2catGUIRSb7ibtu3Uhyhja3neS49goB61Oq6zJ/txxzK6joUFvqSzy8yFtW0Npf40zwODaN91Qal/cT4y8NxY09OtocIL47/qasdmmmzayWTno53rXLYr1d+G/FnZ1LejxcY+CN6HZe1O0hI6Swe0rtHTbmX+X6EeWq2sf8/gn5G4zYm0EZmIcxcfg0rutIr9qI8tct09yb/OZGXldc1lcMYLa+K9hyNOBGYPMo1a3rWz3+KJdC6oXcXs7+5r7G9dW1k8RAeTKzeHeN1O/OqkW+qVaeFL9S+fiR7nSKNVZh+l93DwOhXdbWTRtkjNWuHWOII3ELR0qsasVOPBmVrUp0ZuE1ho2l1OYQBAEAQBACgKvtBs4y0yF0T2tlAGMaginglwGbTTfwVXeWELiWYvEustrHUp20NmUcxfD+vIhZdmxZGGa0va/D4kTa0c/6ocTu3kAaAqD6BG2j0tV5xwXaywWpTu5dDRWM8W+pFamlL3Oe41c4kk851VRObnJyfFl1ThGnFRityNqG7XGIzP8CIZBx1c7c1g39Ogz4LtC1l0fSy3R+vIj1LuKqKjDfLs7OZiu60tjkDnxtkbvY72jn6V5t6kac9qUcrsZ0uaUqkGoycX2r84HUrBYocDXshYzEAaGNrXCu45arXUqdPZTjFL4GKq1au04ym38W0bzW00XY4Gtb7vjmbhlY1w5xmOcHUFc6tGFVYmsnWlXqUXtU3g5dfV3GzzvjJqBm08WnMHp/JZG7t+gquHgbSyufSKKqdfXzJTYS1llqDPqyNII52AuaewOHWpmk1XGtsdTIWtUVKht9cX9dx0hacyZzbbr6YfQZ8Vl9X/kfBGu0X+L8WQVmgMj2sbm5xAG7M6Kup05VJKMeLLKpUjTi5y4ItNk2FkPlZWt5mguPaaAetXNPRpP25eBSVNdgv24N893mS9l2Ks7fHxv9J1B2NopkNJoR45fx8iBU1q5l7OF8PPJKQXFZ2eLDH0loce11SpkLSjHhBeBCne3E/am/E3mRNHigDoAC7KKXAjuTlxZ9r0fDFaImvaQ9oc06hwBHYV5nFSWJLKPsZuDzF4OSXm1gmkEPkw92HoruPDgsXcqCqy6Phncbu1dR0Yup7WN5luKIutUIbryjD1NNSewFe7OMpV4Y7TxfTjG3m5dh1O3+Rk9B/ula+p7EuTMTS/cjzRx0LDn6CZbPA57gxgLnE0AGpXunTlOSjFZbOdSpGnFym8JFuuvYiudofT9yP4uPwHWryho641X8EUFxrnVRj8X5ElesFnsMBfHEzH4rC4YiXHndnQZnXcpVeNGzpOUIrPV1kK3ncX1ZQnN46+XJbjSu7bhpoJ2Fv7zMx905j1rhR1iD3VFjkSa+hzW+k89z3Px4P5FrsVtZMzHE4ObxHEbuYq2p1I1I7UHlFNVpTpS2ZrDK1tvfL4XRMhcWvqXmnAVDQRvBz7FV6neSo7MYPD4ltpNlCupyqLK4IjbftFHarI9koDJQA5v2XFp+rwNK5HtUarf07m3cZ7pfnAlUdOqWtzGcN8Xu71nt8yqKkNAXfucznDMzcCxw/xAg+6FoNFqNqUOzBmtdhiUJ9qa/PEuavCgCAIAgCAIDTvWeRkL3QsxvA8FvPx56a03rjXnONNuCyztbwhOoo1HhdbOVMtsrJjIHOEtSXO0Nd4cPgsiq9WFTbz+o2rt6M6Sp4zHG7+vMt1ntEd5xcnIcE7MxTThiA3jiNQrqFSnqFPYlukvzJQVKdXTKu3DfB/mOZGXVsu/5QW2kUjjGJzvquG4B3DIk8KKLb6bJVsVeC38yZc6rB0E6L/VLd3o0dpL3+USUZlCzKNugpvdTnp2KNf3XTzxH2Vw8yVp1n6PTzL25cfLz7zQic+J4dho4GoxN3jmcKKNFzoyUsb+9EqSp14OOcruZKd9lq85/kZ+Smetbnt+RD9UWvu/NmTvktv2nfht/SvfrC8/Ec/V1h+S/s27pv8Atb7RE17nYXPaHfNgZE554cl3tr26nVjGfDPYR7qxs4UZShxS3fqPO6E3+0MPGP2OcuespdLF933OmhP/AAZLv+yIrZd1LZB6ftaR8VE054uYfnUTdTWbWfL7o6qVrzFHN9uvph9BnxWX1f8AkfBGu0X+L8WQdkkc2RpjrjDgW0FTXdQb1X0pSjNOHHqLGtGEoNT4Y3k9+2rw4S/g/wBCsvS77sf+0q/QtP7V/u/s8ffl4AEnlABmSYgAAN5OBfHeXyWWn/tPqsdPbwmv939mv312vzv+Vn6Vy9Z3PvfJHb1Tae782fUW01scaMeXHg2NpPYGr1HUbqTxF55I8S0yzgsyWF3tmf8AbV4cJfwf6F09Lv8Asf8At/o5+g6d2r/d/Zitd42+RhY8TYTkQIiKjhUNrReKlxezjstPwPdO1sKclOLWV/3LzISaFzDR7XNNK0cCDTjQqvnTlF4ksFnCpGfsvPJ5LxsLcpY3l5B4ThRgO5p1d0n2dK0GlWjhHpZcXw5GZ1i9VSXQw4Ljz/os94eSk9B/ulW1T2Jciope3HmjjgWGP0AlNmsXyuPBTF4eHFpXk3UrTcplhtekR2eO/wCjIGpbPo0trhuz4o9ive0QWlz3EmStJGu0NPqkbhwpovcbuvRrOUuPWjzKzt69BRit3U1+eJ97SX2bVI0gFrGjJp4nxiadnQEvrz0iSxuSGnWPosHl5k+v6EUInFpcAcIIBdTIE6AncoahJx2sbic5xUlDO99Re9mtpoeTbE8NhLRQfYNOB3HmPaVorLUKLioS/S14GXv9MrRm6kXtZ8fzl8in3zbzPO+Q6E0aODRk0dntKoruv01Vz8ORobK36CioePMx2SwukbI5o8GNhe47stB0lfKVCVRSkuCWWeq9xCk4xfGTwvzsNZcCQW7ucn52b0G+0q80X2p/AoNe9iHN/Yvi0BmggCAIAgCA8IQEHtFs6y0tLhRsoGTxv5n8R7FAvLGFxHPCXb5k+y1CdtLHGPZ5HO4ZX2eYOHgyRuzHOMnNPMRUdBWZhKdCqn1pmtnCnc0ccVJfj+B0i/rTCbLWZzmxyBoqytfCFRoDwWpuqlJ0c1G1F9hj7SnWVfFNZlHt7inXOLHFNjllMgaaxjk3jP7ThTMjd2qltvQ6VTblPPZufzL66d7Wp7EIbOeO9eC3mXbG+IrRyXIknDjrUEa0pr0Jql3SrqPRvOBpNnVt3PpFjOPuVtpzHSFVweGmXEllNHSe/Cy/bd9x/wCS1XrS2975Mx/qi6935rzMtm2ps0j2sY5xc4gAYHDM89F6hqNvUkoxe99x4qaZc04Oco7l3orXdDPz8f8AD/5FVWtfuR5fcuNC/alz+xD7NfTIPTCg6f8AyIcyw1H+LPkdYWxMQR1tuWCV+OWMOdQCpJ0GmhXCpa0qj2pxyyTSvK9KOzCWER7rLYIJBXkmSNIIq41B1BoSozhZ0p78JolKrf14bstPuN/9vWbz8f3gu3plv768SN6Dcf8ATfgaV9X1Z3WaZrZoyTG8ABwqSWmgC43N3QlRmlNZw+vuO9rZ1414NwaSa6u85oFk2bMmNkrSyO1sdI4NaA+pJoM2min6dUjCupSeEVuqU5Tt3GCy8rgdA/b9m8/H94LSemW/vrxMv6Dcf9N+A/b9m8/H94L56Zb++vEeg3H/AE34Hw82W1+CTHLho6gNSM+bceG9fH6Pc7t0sBK5td+HHO7sySgClkUwXh5KT0H+6V4q+w+R0pfuR5o46FhT9AJfZH6bD0u9xyn6b/Jh8foyv1T+JP4fVEnt/wAlyrcPlaeHTTD9XF+98OpTNY6PaWPa6/ztIOh9LsPPsdXPu7vztKqqUvTomydqs8tm5FrQCB85G6hxV1d+8D6tOC1NhUoVKPRxXNfnEyOpUrilX6WTz2P7dxT9pLtZZ5yyN2JtAaaltfqnj+RCo7+3jQq7MH/XcaDTrmdxRU5rD+veRZUInPuL/A2AXZMLO4OHJPLjo4uw5lw3H4LTxVFWclSedz+hkpyru+i6yw8rHZjPUUBZc1xbu5wPnZj+6z2lXui+1P4Gf172Ic39i+LQGbCAIAgCAIAgPCUByramZr7ZKWZjEBlvLWhpp1grI38lO5k4m002Lp2sVPny35LtfEdnZZoo7Y4hoDAKYqlzG0+qCr+5VCNGMK/Dd29S7jOWruJ15VLdb9/Z1vvIez2O7Hvaxj3lziAB86Kk6ZltFAhT06clGPF/6iwqVdUpxcpLcv8ASaO2NzRWbkuRBGLHWpJ0pTXpUfU7SnQUdhcSTpN5VuHLpHnGOrmVxgqR0hVcFlouJcHgv1v2esMDcUpc0bqvdUngAMyehaSrYWdKO1PcubMrR1C+rS2ae98ka+z1lsMstYBIJIziAe45gHxgK5hc7OnZznmnnK7TpfVb+nDFVrZl2fQ0O6Cf7Sz+EPecomtfux5fcm6Ev8CXP7Ii9lW1tsHpE9jXH4KLpyzcw/Oomam8Wk/zrR1Za8xQQFZvnZIWiZ0vKluKng4a6ADWvMqu50xV6jm5Y+Bb2mrO3pKmoZx3mj3hDz5+4P1KP6lj7/yJPr6XuLx/o17w2KEUT5OWJwMc6mAZ4RWmq51tIjTpyntcFngdKOtSqVIw2OLS4lRVGaA37ju75RO2LFhqHGtK+KK6KTaUFXqqGcEO9uHb0nUSyWG17GRxML5LThaNSWf95lWk9Jp047Up4S7ipp61VqSUYU8t95CQWOyudh+UPbXIOdEA3txZddFCjRtZSx0j8NxY1K93CO10afcpb/p9C7bO7OfJXucJMeJoHi031rqryzsVbttPOTO32ou6iouOMd5PqwK417w8lJ6D/dK8VfYfI6Uv3I80cdCwp+gGew2p0Ugkj8ZtaZVpUEE06Cu1CpKnNTjxRwr0oVYOE+D8z7sllktEuFtXPcakn1ucdwXunTqXFTC3tnirVpW1PL3JcPJEtf2y74CzksUgdRuQzx78hoDqOCm3emypbPR78/UgWWqwrKXSfpa3/DzMwhZd7Q55D7WR4DBm2MEUxO4n27uK6bMLGO1LfUfBdSObnPUJbMd1JcX1v8/5ICKN80lBV8jz1knUkqsjGpWqYW9stpSp0KeeEUZb1u19nlMcmtAQRoQd466jqXq5tp0J7MjxaXULintx/wCDfuK63uhnmJc1jYpAKEjGcJyPFo386lWdtN051XuWH8SJfXUFVp0UsttfDf8AUhFWFqXTucM8uf4Y94rQaLHdN8jOa898Fz+xdlemeCAIAgCAIDwlAUvanaoUMVmNdzpB6ww8efsVHf6kkujpPm/Iv9O0ptqrWW7qXn5EPsbdvLWkEjwI6PPSPEHbn/hKg6XQ6WttPhHf5Fhq1z0NDZXGW74dZKd0YmsA3Uk7fBUzWs/o+P2IWgpf4j5fcqljtHJysfrge11PRcDT1KloVOjqRn2MvK9PpKUodqZY9tbzinbCYXh1MdRvFcNKg6K11W4p1ow2HkqNHtqtGU1Ujjh9yrtNCOlU8Xhpl3JZTRZdoNqWWiMxiHKoIc52YI0IAHTv3q3vNShXg4KPxZS2OlVLeoqjn8Evz6EDd1pMUzHt1a4HqrmOsVHWq63m6dWMl1MtLmmqtKUH1onNvz/axzRN9rlO1j99cl9yu0Nf/wA7/wBT+iMGxMdbaw/Za8/5S3/kvGlQzcJ9mfI6axLFq12tef2OmrVGQCAIAgNC/wD6LP8AwpPdKj3f7E+T+hJs/wCRD/UvqckWKN2TuxP01nov90qy0r+Svj9Cr1j+K+aJzui4uThp4mN2L0qeD6sasdZ2ujjjhnf9vuVmhbPSTzxxu+/2KKVnkaVnV9mMXyOHHrgGvD6v+Wi2NltdBDa44MRf7PpM9jhklFKIhr3h5KT0H+6V4q+w+R0pfuR5o46Fhj9AJbZRtbbEDmCXAg8Cxym6dvuYrn9Cv1PdazfL6o6Ldd0RWfFyTaYjUnU8wrwG4LUUbanRzsLGTJV7mrXx0jzgi9sL3ls7G8k3xqjlDnhPDDxO4ngomo3NShD9C49fYTNMtKVxUxUfDq7Sg2azyWiXC0F73GpJ9bnE6DnWchTqXFTC3tmoqVKVtTzLcl+YSOj7O3AyzM+1IR4T/wDi3g32rUWlnC3ju49bMje307qW/dFcF9+Z9bRXG21MYCcLmuBDgM8J8cdY9YC+3dnG4ik+oWV7K1k2t6a4fQ+r2gbFYpWsADWwvAHNhK+3EI07aUY8Emebacql1CUnluSz4nK1jTcl77nI+amP77R2N/7Wj0Vf4cuZmNdf+JBdxb1dFEEAQBAEAQFP27faA3wPIfXLda8H8G+riqbVXcKP6fZ68cfj3F3o8bdz/X7fVnh8O/8AEUVZw1B0rYq7+SsocR4UnhnoPijsz61rNModHQTfF7zHarcdNcNLhHcZ9p7m+VRANID2mrCdOdp5j8Avd9a+kU9lcVwOdheejVdp8HxKBPcFpYaOhkPO0Yh2tqs3OwuIP2H8N5qKeo201lTXx3fU9g2ftL9IX/4gG+8QvsLC4n/kfx3CepWsOM18N5LWPYiV2cr2sHBtXH4BTaWjVH7bxyK+trlJftxb57iwWHZazRjNvKHi817AMgrKlp1tTXDPMq62p3VXrwu78yQVl2djglc+1SNETHfNtLhV9MwSNeoZkjhrBp2FOjUc6slsp7t/EsaupVK9JU6MXtNb93D87eogb8vD5RO+TQGgaP3QKD8+tVl7X6as59XUW1jb+j0FTfHr5lh7ndkJkkl3BoYDzuIc7sAb95WOjUv1SqfAqtdrLZjSXP7Iva0Jmyn23bfk5Xs5GuB7m1x0rhJFaYeZUlXWHTm47HBtcf6L2jovSU4z2+KT4dvxMPf9/cf6n9C5+u37nz/o6+of/J8v7Hf9/cf6n9Ceu37nz/oeof8AyfL+zXt+2vKxPj5GmNrm1x1piFK0wrxV1fpIOGxxWOP9HSjovR1Iz2+DT4f2VNUrL43rkvH5PM2XDioHClaaimtCpNpcdBUU8ZIl5bekUnTzgsFr2zbKwskswc06gv8A6VYz1dVIuMqeVz/oqqeiypyUo1MNd39kNBbbM1+L5M51DUNdLVvZgz61DhcW8ZbXR/8A2/onzt7qUdnpcco7/qTw29/uP9T+hT/Xf/Z8/wCiu9Q/+T5f2WHZy+flUbn4MFHYaVruBrWg4qzsrv0mDljGHjt8iqvrP0WahnOVk3rw8lJ6D/dKk1fYfIjUv3I80cdCwx+gEvsj9Nh6Xe45TdN/kw/Oplfqn8Sfw+qOprXmLNe32RssbmPFWuFD8COcLnVpxqRcJcGe6VWVKanHijBdN0x2dmGMek4+M48SV4oW9OhHZgv7OtxdVLiW1UfkjeXcjmheF8xQOa2Z2EuBINCRlrmBlqFHq3NOk0qjxkkULStXTdNZwV/afaaF0D44XY3PGHIGgB1JJHBV99qFJ0nCDy2Wen6bXjWjUqLCW8oqzRqS+9znyMv8T/i1aXRv2pc/sZbXf3o8vuy2q4KQIAgCAIAgPHNqKFGOHAqF6bFtdK10JDWFwxs4NrmWflz5cFTV9KhKalDcs715F3b6zONNxqb3jc/MtzBQUGQCuFhcCkzk9qvoPUAQHy9tRRfGshPBz3vEn+1D2u/Ss49Gre8vmaha7R91/IDYWf7UPa/9Kepq3vL5n167R91/LzNmy7CPr87K0DeGAk9RNKdhXWnozz+uXgcamuxx/hw397LjYLGyGMRxijR7d5J3lXVKlClFQgtyKCtVnVm5zeWzZK6nMhZtlrK9znOjJc4lxOOQZk1JoHcVCnp9vNuTjv5vzJ8NUuoRUYy3LuXkfPejZPNH8SX9S8+rLX3Pm/M9+t7v3vlHyHejZPNH8SX9SerLX3Pm/Met7v3vlHyHejZPNH8SX9SerLX3Pm/Met7v3vlHyHejZPNH8SX9SerLX3Pm/Met7v3vlHyHejZPNH8SX9SerLX3Pm/Met7v3vlHyPO9GyeaP4kv6k9WWvufN+Y9b3fvfKPkO9GyeaP4kv6k9WWvufN+Y9b3fvfKPkO9GyeaP4kv6k9WWvufN+Y9b3fvfKPkSN2XZHZ2lsLS0E1Iq52dKfWJ4KTRoQorEFhESvc1K8tqo8vkl9DZnjxNLToQQac4oukltLBxi9lplZGwsHnJe1n6VVepqHa/l5Fx68uOxeD8zZu3ZKKGVsjXyEtJoHFtMwRubzrrQ0ylRqKcW8rl5HG41WtWpunJLD7M+ZYVZFYEAQBAaF73VHaWYJRpmHDJzTxBXC4t4V47M0d7e5qW8tqmyp2vYR4J5KVpG4PBB7RX2KmqaLL/ACS8S9p67H/5IeBou2MtVaUjPPiy9Yqo/qivnq8SR66tsdfh/Zddnbq+TQBlauJLnHi48OYAAdSvrO2VvTUOvrM9e3Tuarnjd1ciUUoiBAEAQBAEBitL3BjiwYnBri1ulSBkK7qleZtqLcVl9R6gk5JSeF1lefe1uAJNkbQCp+cGg13qudzdr/4vmWStrJtJVX/tNO79q7ROSIbOxxAqfDpl1rhR1KvWbUIZx3km40u3t0nUqNZ7icum12h7iLRAI20qCHB1TXTJT6FSvJ/4kMfErbmlbwSdKe0+WCVqpZEFUB6gPKoBVAKoClX5b5W3lHG2R4YXQVaCaeERXLnVHd16kbyMFLc8bi/tLelKxlOUVlbW8utVeFAKoBVAKoD1AEB5VAKoD1AEAQHlUAqvgPV9B5VAKoD1AeVQCqAVQCqA9QBAEAQBAEAQBAYLf5J/oO9hXip7D5M6Uf3I819Skdznysv8NvvKi0X2p/A0OvexDmy9yA0OHWhpXSu6qv3nG4zSxneVuK77dKMUtpEJOkcbAacxNfiVWxo3c1tTqbPckWsriypPZhS2l2t4+X/BH2C+LTBbBZ7Q8SAua2tBUYvFcCAOIqCo1K6r0rnoarzklV7S3r2rr0VstdXIuckga0lxAABJJ3AalXbeFllCk28IqNlvW0W6ZzbO/kYW6uwguNdNd5ochpzqop3Na7qNUnsxXXjeXVW1oWVJOstqb6s7vxfM+73ktViwyCYzRVAc2RoqCdMxuOldxpkV9uZ3FriopbUetP8Ao+Wsba8bpuGxLqab+5ZLrtzZ4myM0cNN4IyIPOCrKhVjVgpx4Mqq9CVGo6cuKKNtXNgvJryCcPIuoNThNaBUGoy2byMuzBpNNht2Modu0iYmsl4SN5TlmxuOYhaBlwaXU16aqfKnezjtqWO7+ythWsKctjYcl7z8uw+9kNoHzF0U/lGgkOpSoBo4EDIOBP8A6iafeyqt06ntL88RqdhGglUpey/zwJy9nSiJ3ycNMmVA7TMgE6jQVPUp9d1FB9F7XeVtuqTqLpfZ68cSFfdFtLam2eH9kMAbXhUe2ihejXbWel38txYK7s08dDu7W9/58TDshfsssj4Zzic0Eh1AD4JAc00yOozXPT7ypUm6VTijpqdlSpQjVpbk+r5lgva8W2eJ0j9BoN5J0AVjXrRowc5dRWW9CVeoqceL/Mldul9rtgMrpjDHUhrY2tqaampzpu6tyrraVxcrpHLZj1JJFndK2s30ahtS622/sfFova0WGdrLQ/loX5h+EBwG/TUioyzrXcvM7mtaVVGq9qL6+v8AEeqdrQvaTlRWzNdWd34y4RvBAIzBzB5jorhNNZRSNNPDPpfQY7RM1jHOeaNaCSeAGq8ykoxcnwR6jBzkoriyn2S9LVbpXCB3IRN1dQF1DpWurjTQUpz76encXF3Nqm9mK7t5d1bW2sqadVbc31Zwv+PqSsN3WqORhFpMkeIY2va0Gm8g5/BS40biE0+kyutNIhTuLWpBrotl9TTZvX3ejbNCZHZ7mt4uOg/9wXe5uI0KbnIj2ltK4qKnH4vsRB3S212pnKvnMTCTgZG1ug31OdO1Qrf0m4j0kp7KfBJeZYXTtbWXRRp7TXFtv7GP9tT2O0CK1uEkTs2y0DSATSppwOo66rx6VVtqyp1nmL6z36HRu6LqUFsyXFZ3fnYXAFXBSFAui/bZLI6Njg9xBoXBoawA5vOFufDrWetry6qTlBPL7+CNJc2FnSpxqSWF14zl9xkvh1vsobI+cPaSBkARXWhaWjLI6L1cu8t0pOeUfLVWF0+jjDD/ADvNyz2y2W1gdCWQMGRdqXOHjUyNG1/8V3hVurqO1BqK+r8iPOjZ2c9mrmb7OpLzNOx3vabPa2w2l+NrnNaa0OTzRr2uoDruPArjTurihcKlWeU/ud6tpa3Fs61FYaz8urBfFfGdCAIAgCAIAgCAwW/yUnoO9hXip7D5M6Uf3I80Ujuc+Vl/ht95UOi+1P4Gh172Ic2XW32xkMbpJDRrdfgAN5V7VqxpRc5PcjPUqU6s1CCy2V6zXxarVU2WNkcdacrLmeegG/tHOq+ndV7nfSjiPayyqWdta7q8nKXZHzIC0WZ0d5xtkeZH8pCXPIpUkjduA0VdKnKF9FSeXlby0hUjU0+bjHCw8IuG1zyLFMR9kDqc5oPqJVxqDatp47PuUemxUrqCfb9mRvc8YPk7zvMp9TW09qi6Mv8ABb7/ALIl64810u77sldqWA2Oav2K9YII9YUy+SdvPPYQtPeLqHMiO5288hINwky62ivsUPRm3Ra7ydrkUq0X/wBv3ZG7QtBvWMHQus/vBRb3ffw/9fqTLF406b/1fQvy0JmTn93jDfBDdDLLXrY4n1rOUv06i0u1/Rmnrfq0tN9i+pbb7vmOysDn1JOTWjUkewc6urm6hbx2peBRWlnUuZ7MPi+wjLPNbbS0EYLPG4ZGhdIQd4rp6lGhK6rrKxBP4slTjZ27w8zkvhEg9iGYbc8VrRkgrxo9oqVXaZHZupLuf1RZavLatIPvX0ZKd0Vx5KIbi8k9Ibl7SpWstqlFd5F0KKdWT7vuTezbALHBTzbT1kVPrKn2aSoQ5Irr9t3NTPayF7ojRyER38pTqLTX2BQdZX+FF9/2ZYaE/wDGku77omNlXk2OEn7FOoEgeoKbYvNvB9xA1CKjczS7SWUshkBtvIRY303uYD0Fwqq/U5NW0sdxZaTFSuo57/oYNgGAWQneZHk9VAPUAvGkpK3z2tnTWm3c4fUkWVWZUlK7pDz8wN3zh6xhA9p7VRa03iC6t/2NBoMVmb5fctVzxhtniA0EbPdCt6CSpRS7EUtw2602+1/Uq/dHYMMJ31eOohv5Kp1pLZg+Zc6C/wBU1yLNcUhdZYSdTGz3QrS1bdGDfYvoVF3FRrzS7X9SnbAfSpfQd74VNpP78+X3L3Wf40Oa+hObe/Q/5jPap+q/xnzRX6N/KXJ/QzbFD+wxfzP9xy9aX/Fj8fqznq38ufw+iK5tX/8ApxfyP9wqvv8A+bD4fUtNN/gVP/b/APJfwtAZo9QBAEAQBAEAQGC3+Sk9B3sK8VPYfJnSj+5Hmij9znysv8NvvKi0X2p/A0OvexDmyb28hc6yVbWjXtc6n2aEV7SFO1WDlbvHU0V2jzjG5W11po1dm9orPHZWNkeGOYCCCDnmTUUGdVysr6jGgoyeGjtf6fcTuJShHKZAW28MVvZO9pYwvjc3EM+TaQA6nPhJVfUrZvI1ZLC3Yz2dpZ0aGzZSoweZJNPHb2F9nay1WdwYaska4B3aAc+BHqWgko16TSe5ozMXO2rJtb4sq2yFt+SyyWe0+ASQQXZCuhz4EUoVUadU9HnKjV3PqLrVKXpMI3FHf244/iN7bS+GcjyMTg+SQtFGGpArXdvNAKc5UjUrmPR9HB5cuwjaVaT6XpZrEY9u787SR2Tuw2ezBr/HcS9w4E0AHUAFJsLd0KKT4veyLqN0riu5R4LcirbUlwvHExpcWCOQgcGeET0ZKqvtr0xSis4w/AudP2XYuMnjabXxZau+Wzcnj5VulcP1ujDrVW3p1vsbW15lL6uudvY2H9ueeBXtjLI6a0yWp4o2ry3nc8505gCR1qt02lKrWlcSW7fj4+RaarVjSoRtovfuz8PPiO6JE4SQvpVlC3mrWtD0j2JrEXtQl1H3Q5R2Zwzv/PoTTtrLPyYc1xc4gYYgDixbm0pxU71jQ2Mp5fZ1ld6ruNvElhdvVzKrszbWwWx7rQcHgyB1QcnFwJGXQVUWNVUrmTq7uP1LrUKLr2sFR3714YwW7a27DaLOQwVe0h7RxoCC3rBPXRXN/buvRwuK3oo9NuVb105cHuZo7G3yzkBFI4Mkjq2jjSorlSu8aU5lw066i6XRzeHHtJGqWk1WdWCzGW/dvI7ay2fK5o7PZvDLSSSMxiOWvACtTzqLqFT0mpGjS344kvTKXotOVetuzw7fxlxsFlEUTI26NaG16BqrulTVOCguooa1V1Zub63khbPtWx9q5AMd47mB9R4zajxdwqDmoMdShKv0WO7JPnpc42/TbS4Zx3cyTv2wcvZ5IxqRVvpNNW+sKVdUempSh2kS0r9BWjU7PoVTY6+G2cyQWj5vwqguyo6gDmu4aAg6aqo065VDNGru39Zdapauvs16O/d1Fnkv+DlGRte173uDQGEHXeSMgFau7pbSgpZb7CnVlX2HNxwl27jS2zut08ALBV8ZxAby0jwgOfQ9S4albutSzHiiTpV1GhWxLhLcfOyl9xvs7GPe1skYwkOIBo3IEV1yovlhdQlSUZPDW55GpWc4VnKKzGW9NELtJObdaY4bOcTWVq8eKC4jE6vAADPeVBvZO7rRpUt6XFljYR9Ct5Vq25vguv8AGXqzQhjGsbo1oaOgCgV9CKjFRXUZ2cnOTk+somwH0qX0He+FQaT+/Pl9zR6z/GhzX0Jzb36GfTZ7VP1b+M+aK/Rv5S5P6GfYr6DF/M/3HL1pf8WPx+rOerfy5/D6Ire1f/6cX8j/AHCq+/8A5sPh9S003+BU/wDb6F/C0Bmj1AEAQBAEAQBAfL2ggg5g5EcxXxrO4J43o17Ld8URJijYwkUJa0DLhkucKNOn7CSOtStUqe3JvmzYc2uq6NHI0GXFZw7EIY661wj2aLgrWipbSis8iS7y4cdlzeOZltl2RS05WNr6aYhp/wBL3UoU6mNtZweKVxVpZ6OTWTZhiDWhrQABoAKAdAXSMVFYRylJyeW95htlgjlFJWNf6QB7OC8VKMKntrJ7p1qlJ5hJrkY7HdMMRrFExp4gCvbqvNO3pU98IpHurc1qu6cmzcC7HAxCysxl+FuMihdQVpwrwyC8bEdraxvPTnLZ2c7uw05Lis7nYjDGTxwj1jRcnaUZPacFnkd43lxGOypvHMkI2BooAABoBkF3SSWER223lnxaIGvaWvaHNOoIBHrXyUVJYkso+xlKL2ovDNayXPBEcUcTGu4gCvUdy5U7alTeYxSOtW6rVVic21zE10QvfyjomF/2i0E5ceK+yt6UpbbisiNzWjDYjJpdmTdAXY4GlbLohlNZYmOPEgV7VxqW9Ko8yimd6V1WpboTa+JlsdgjiFImNYP3QB28V6p0oU1iCweKlWdR5m2+ZsUXQ5mq27YhIZBGwSHV+EV7VyVGmpbajv7Tq69Rw2HJ47Oo211ORqWy7IpfKxseeJAr26rlUoU6ntxTO1K4q0vYk0eWO64ovJRsaeIAr26pToU6fsRSFW4q1fbk2bdF1OJo2u5oJTikiY48S0V6yNVwqW1Ko8yimSKd3XprEJtIz2WxRxCkbGsHBoA9i6QpQgsRWDlUqzqPM23zNhezwatmu6KN2KONjTSlWtANOFQuUKNODzGKR1nXqTWJSb5syWmzMkbhka1wrWjgCK8aFep04zWJLJ5hOUHmLw+49s1nbG0NY0NaK0DRQZ5nIc6+whGCxFYR8lOU3mTyzFNd0T343xsc4Uo4tBOWmfMvEqNOUtpxWT3GtUjHZUnjszuNldTke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9k="/>
          <p:cNvSpPr>
            <a:spLocks noChangeAspect="1" noChangeArrowheads="1"/>
          </p:cNvSpPr>
          <p:nvPr/>
        </p:nvSpPr>
        <p:spPr bwMode="auto">
          <a:xfrm>
            <a:off x="1082675" y="7318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3" descr="data:image/jpeg;base64,/9j/4AAQSkZJRgABAQAAAQABAAD/2wCEAAkGBxQHEhUUEBQVFBUWFhoaFxgVFRYWHBceGBkYGBgXICAZIiggGh8xIRQXITEiJikrLi4uHR8/ODMtNygtLiwBCgoKDg0OGhAQGjglHyUxNzc0NzUsMDYvNzQ3Ly83NzcuNzc1NzQrLDcyNzc3LC0zNzAwNzExLi03LTQ4ODE3N//AABEIAHkBnwMBIgACEQEDEQH/xAAcAAEAAgIDAQAAAAAAAAAAAAAABwgFBgIDBAH/xABJEAABAwIDBQMHBwkGBwEAAAABAAIDBBEFEiEGBzFBURNhcQgiMjWBkbEUQnJzdKGyIzM0Q1KCwcLRFyRikpOzFlNUouHw8RX/xAAZAQEAAwEBAAAAAAAAAAAAAAAAAwQFAgH/xAAtEQEAAgIAAggEBwAAAAAAAAAAAQIDEQQFEiExMmFxobETIkGBFBUzUdHw8f/aAAwDAQACEQMRAD8AnFERAREQEREBERAREQEREBERAREQEREBERAREQEREBERAREQEREBERAREQEREBERAREQEREBERAREQEREBERAREQEREBERARFqO328Cm2KYO1vJM8XZEwi5HDM4/Nbfn42Bsg25FXCv3618zrxRwRN5DK5595I+C78H38VkDh8qhhmZfXIDG4DuNyPuQWIRYfZXaODaqnbUUxJadCDo5jhxa4cj93RapvV3hybDugbFCyUzB5Je4i2TKLafS+5BIaKINl99QrYqmWshbG2BrS0RuJMjnktDAHc9OPIXWq1W/qte+8cEDGcmnO8+03F/cEFiUUd7Fb16fHqaaWoAp5KdmeVt8wLeGZnM62GXiCRxvdaFjG/uokkPySnjZGDp2uZ7j3nKQB4C/igsCiifd3vibtFM2mrI2wyv0jewnI8/skHVpPLUg92l5YQEUU7d754cCkdBRxiokYbPeXWjaRxaLavI52sO8qPn78MTcbj5OB07I/wAXILLooR2R369u9seJRNY02HbRXs09XNN9O8HToVNjHiQAtIIIuCNQQeBQckUNbbb5Jtna2emjponticAHOc65u1rr6eKwn9v9T/0kP+d6CwCKv/8Ab/U/9JD/AJ3qZdi8bO0dFBUuYGOlaSWg3As4t0v4IM2ijveHvWg2RcYYm/KKgDVodZsd+GY6688o162uo3O/iuzX7Gny39HK/wB18yCxiKNt329uDal4gnZ8nqD6IzZmSHo08Q7/AAn2EqRp5Oya53GwJ9wug5ooAdv/AKi/6JDa/wC29bHt3vlGCObDSRNkmyNdI55OSMuaHZBbVzhfXgB77BLiKv8Ag2/qojkHyunjfGTr2V2vHeMxIPgbeIU74ZXx4pEyaF2aORoc0jmCg9KIo33kb1otkX9hAwT1NruBNmRX1GYjUutrlHLmEEkIq5N30YrHaR0MJivzheGnuzZlK+7jeLDts0ty9lUMF3xE3uOGdp5tuQDzF/AkN2RdVXUso2OkkcGMYC5znGwAGpJUI7S79JJJDHhkAc29myShznP7wxtrDx17ggnNFXqk32YjhkgFbTxubzaWPhdbqCb/AAU17JbTwbWU4npnXHBzTo6N3Nrh118CgzSKMtt950mzeJR0bIGPa7s8znOIP5R1tLaaBYzbne/JSVDqXCohPIwkPkLXPFxxDWt424E//UEwIoG2X34zxzCPE4mZC7K58bSx0fK5aSbgc+B8eC37eNvKh2PYxsYE9RIA5jA7QNPB7iOR5Aanu4oN7RV2O+nFKCRpqIIgw6hjopIyR3Em/t1U1bFbVw7YUwnguNcr2H0o3Di09eoPMIM+i0Oj28knqQwxN7M9m7QnMGSujax972cfy8ZLLCwJs51rHfEBERAREQEREBERAVbt42w+LY1iFRP8mfIxzyIyx7HDI3RgAvcaAG1uJKsiop3nb3Bs3I6momNknb6b36sjJ+bYaud14Ad+oAcd3W6Slp6VkmIwdpUSC7myEgRg8GgNNr21JPNRbvg2Wh2Ur+zpgRFJGJGtJJyXLmloJ1I82+vVd1JtVju1z3Np5aiQ8xCAxrfEtAA9pWubXYbW4ZMG4l2nalgcO0k7Q5STzubC4OiCUfJpqnZ6yO5y5Y3gcr3c0n3W9y4+Uv8AnKL6E3xjXV5NX6RV/VR/icu3yl/zlF9Cb4xoI32B2XdthVspmvyNIL3utfK1vEgczqAPFbPvU3Yt2LijmglfLG9+RweBdriCQbt0scp+7qsh5OLA6unPSD4vat78oV1sLGg1qGezR6CvGC4fJi88dPD6cz2sHTUjU9w4+xSltjuXGA0L6iKpdJJC3NI1zA1rgPSy21HXW/Babum9b0f1v8rlZLeP6rrfs0n4SgqThUpgmic3i2RhHiHAhXC2mE8tFOKQXndE4R6gec4Wvc6XF7qnVD+cZ9NvxCunLUsoojJK4MYxmZzjoGgC5J9gQVbpd1uJyzRslpZGNe9rXPuxwYCdXmx5C5U4f2Q4WIOx7A5rW7XO7tL/ALV729lrdyjfbDfhUVb3Mw4CGIEgSOaHSP77O81nhYnvWFoRtDtUzPE6sfGeDs/ZNPeLloI7wg0TEaX5DLJETfs3uZfrlcW3+5Ws3SzmowijLjciPL7GOc1v3ABVQrI3wyPbLfO1zg+5ucwJDrnmb3Vqtzvqek+i7/ceg8u0W6Wh2gqJKiYzB8hBdleALgAaAg24BRPva2Tw7Y5rIqYyvqX+dZ0gIjZ+0QBxJFgPFT1tjtJFspSyVE2uUWY3m959Fg/ryFyqjY1isuPVEk85zSSuube4NA5ACwA6AIOzZvA5do6mOngF3yG1+TR85x7gNVaPEpGbvMId2eopocrC75zz5rSfF7gfasNua2G/4Xpu2nb/AHmcAuvxjZxbH3Hme/TkuO/+QswlwHzpowfC5PxAQVsu/EpdSXSSv1J4uc93E+JKsjS7l8PbSiJ7HGYs1nD3Zg+3pAXy2vysq+7HtD6+kB4fKYv9xquYgpPW078Knewmz4ZHNu0kWcxxFx01CtbsTj52mwuOd3pmJzZPpsBa4+21/aq27zGCPFa0Dh27/vN/4qYNwMpfhVSDwbNJb2xMKCvTuKl7YLc+Np6QVVXPJGZbmMNAJtcjM4u43te2mnNRC7iri7CsEeHUYHAU0X4GoKk7QYU7A6mankILonlhI4G3A+0WKsZuCqTPhLQf1csjR4XDv5yoR3tet6z6wfgapn8nr1WftEnwYg33aLExgtLPUO1EUTn265QSB7TYKum6TZ//AI2xJ81Z+UZHeaXNqHvc7zWnuvc27lMu+iQx4NV2vqIxp0M0YPxWleTRGAytd87NEPYA8j4lBM01IyeMxuY10ZGUsLQWkdLcLKteJ0Dt3ePs7AOEQlY5nE3im0czvtdzfYFZpcXRh/EA+IQQ/wCUTtC6kghpIzbtyXyW/ZYRlb7XG/7qyO4vY+LC6NlW9gM84JDjqWMv5rW9L2uetx0WgeUU8uxKMHgKZlva+RTxsawR0FIBwFNFb/Tag6tstl4dq6Z8M7QSQezfYZo3W0cDy7xzCgbcpjEmzuKmlkNmzF0T28g9l8rve0t/eVllVjFB8m2kOTS2Istbvlbf4lB7t/zizFiQbEQxWI5ekpq3ZbJR7LUcdmjt5GNfM8jzi5wvlv0F7Af1UKeUB62P1Ef8ysrS+g36I+CCF/KNwCNkcFYxobIZOykIHpgtLml3eMhF+/uC4biNnBi+bEKz8q6Mthgz+cGiNoGYd4GVo6WKz/lEerGfaGfhevVuB9Ut+uk+IQbDvGwCPaGgnjkaC5sbnxuI1Y9jS4EdOFj1BKiTybassqqmK5yuia63K7XWv7nlTlj36NP9TJ+AqBPJx/T5vs5/G1BN8WylNFKJAw3Dy9rM7sjXm3nBvDkCBwBAIAIWbREBERAREQEREBERBxldkBPQEqklZUurJHyPN3Pc5zj1LiST7yruqr+8rdtU4DUySQQvlpnuLmOjaXZMxvkcBq23AHgRbXigmjcvDFFhNOYbXcHGQjiX5iHX79APCyhffpjMeL4m4QuDmwxtiJGozAuLhfnYut4grWcGbiDLxUfytoedWQ9qA4nTUN07tVuL9y9ZFQOqHW+UAhwp2+ccltdRpn4HKOQOtzZB7/JwrmQVlRE42dJCCwdcjruHjZ1/YV7vKX/OUX0JvjGsXui3bVNfPHWTF9NFC8OboWySFp4AHg3kSeIuB1Gf8orC5q99GYYZZQGygmONz7XMdr5QbIMN5N/6bUfUfztW7eUP6sb9oZ+F61Xye8JnoKyd00MsbTBYGSNzATnGnnBblv6oZa/DQ2GN8jhOwkMaXG1nC9hrzCCEt03rej+t/lcrJbx/Vdb9mk/CVX3dZgVVBitI59NO1rZCS50T2gDK7UkiwVhd4EDqnDaxkbS9zqeQBrQSScp0AGpKCodD+cZ9NvxCsxvvqnU2DPyEjO6JjrdCbkfcq90OzlX2jP7rUem39TJ1HcrU7YbOjaehkpXHKXsGVx+a9ti0+Fxr3XQVL2fZHLVU7ZrdkZoxJfhlL2h1/ZdXGxCuiwaB0shbHFEy/IAADQD4AKomO7JVmAyGOop5GkH0g0uY7vDhoQslhWC4rtXkp2CqkjFrdq6QRMHAEl/mgDu16INbxGq+WyySWt2j3Pt0zOJ/irObj8QZW4TC1pGaIvY8X1BzFwv4hwKhvbvdXU7L9kYg6pY8AOdGwktk5tyi5yn5p/8ATK+5nYKbZKN8tS8iWdovCD5sYGozdX68tBrxQRLvh2xdtPWOjaSIKdzmRt/aINnyEdSRYdB4latsxizcDqY53wtn7M5mseSBmHouNuNjr42W/wAO52vxupnfIGU0ZmkIdIcxcC4kFrW3uPEhbJD5P0Yb59a8u/wwgD73IOWEb/o5HWqqVzBf0onh9u+zgFtG8F8e2+BzS0bu0blErCAb/knAvbbjewcLdVHuN7hammBdSVEc9uDXtMTj4G5bfxIUn7o8HmwXDI4aqMxyB0mZjrHRz3EcLjggqzhlV8imjk/5cjX/AOVwP8Fc+mxGOphbO17eyczOH3Fstr3v4KvW8zdPPg8r56GMy0ziXZGC74b6luUaub0I5ceFzH4q6uNhpg+oEZOsOaQNvx9Dh9yDltTiQxisqJxwlme5vgXHLx7rKxO57CDhWDAvFnTCSUjucLN/7WtKi7dxunqMdlZLWxugpmkEh4yvlt80A6gdXHlw7rHTwhkTmMFgGFrQOXm2ACCkruKuPsT6vo/s0X4Gqpj9nKwE/wB1qP8ARk/orb7HxOgoaVrwWubTxBwIsQQwXBHIoKw72vW9Z9YPwNUz+T16rP2iT4MUU71MCqqjFatzKedzXSAhzYnuBGRuoIFipN3UQVWEYFOY4XCoDpnRMkYWlxyty6OtfUe1Bum8XDDjGG1cTRdxiJaOrmWe0e9oUPeTjizaWqnp3G3bRtc3vdGTce55PsWwbmdocVxaqlZXdq+ARkl0seTI/MMoBsOILrju5LWt4u7uq2XqzW4Y15iz9o3sgS+B17kWGpbfgeFtD3hYlQttZvPrIsX+RUHZGMSxxaszlziRn1vwBJH7pWqz74cWrY+wYxjZCMpfHC/tOmguQD4N9y2nc1u3mo5vl+INLXi5hjf6V3cZX9DqbA66knkgx3lJYWWTUtTbRzHROPQtOZo9zne5SXulxZuL4VTEG5jYInjoY/N+AafaslttszHtbSSU8hyk6sfa+R49F38COhKr1QzYtupneBGQwnzg5rpIZbcHAi2vgQevRBZ6rqW0bHSSENaxpc4nQAAXJ+5Vh2EhO1uPNltdpnfUO7mscXtv7cg9q9WN7bYtvDb8mihIY4+cynjeM3Pz3OJsPaB1Uubp9gBsZC50pDqmUDtCNQwDURjr1J5nwCCIvKA9bH6iP+ZWVpfQb9EfBV636YJU12KZoYJpGuhjAcyNzgT5wtcCysNTjK1oP7I+CCMvKI9WM+0M/C9ercD6pb9dJ8QuO/uhkr8Oa2GN8jhOwkMaXG2V4vYa8wvTuNo5KHCmNmY+N3ayHK9pabX42OvJBuOPfo0/1Mn4CoE8nH9Pm+zn8bVP2NRmWnma0EkxPAA4klpACg7yfcJnoa2Z00Msbewtd8bmC+dunnAdEE+oiICIiAiIgIiICIiAiIg+AW4L6iIPNXukYwmEAvHAO59R4rwUGPx1Byyfkn8CHcL+P9VmFi8XwVmIi/ov5OH8eqp8TXPE9PDO/CeyfL9pWMM4p+XJH3j+9cMmDdfVo73VOBG1zl5fOYffw+5ZGk2rHCVlu9mv3H+qq4+b4d9DNE0t4p78vya6WOelHg2dFj6fGoKjhIAejvN+K9zXh/Ag+BWljy48kbpaJ8pU7Y7U70ackRFI4fCLr6BZEQEXTNVMg9N7W+JAWMqtpIYfRJef8I/iVBl4nDi79oj7paYcl+7WZdVaKypJDA2Nt9POFz331WOlwerFz2hPcJHXSXaGeuOWBuW/Tzne86BZajZJhkEj53lzrE2JJy6cLnvWLrBxV5mLXmI3u29RHl/jS3lwViJisTP011sVsvXSSTZHPc5uUkhxva1uq25avsdSnz5Tz80fE/wW0K9yiLxwsTee32VeYTX48xX6C4dmL3sL9bLmi01IREQEREBERAREQcBGAb2F/ALmiIC+OaHcRdfUQcWsDOAA8FyREBERAREQEREBERAREQEREBERAREQEREBERAREQcXsEgsQCDyOqwdfsxHNrGch6cR/wCFnkUGfhcWeNZK7S4s2TFO6TpodXgM1N83OOrNfu4rH3dTn5zT7WqTFwkibL6QB8QCsbLyCm94rzHr/DRpzW2tXrtHzMTmZwlf/mJXaMbnH6133f0W4vwiCTjEz2C3wXV/+DT/APLHvd/VQ/lPG17uX1sk/H8NPbj9Iai7GZ3frXfcPguiStkm9KR5/eK3hmCQM/VN9tz8V6oaVkPosa3wAC6jk/FX/Uze8vJ5jgr3MftDQqfC5qr0Y3eJ0HvKzVFsrzmf+63+pW0oreDknD4+u/zT49ivl5nlt1V6nno6JlGLRtDfifE815caon17WsaQGlwLz3Doski074KWx/D1qvgpVy2i/T+rqpqdtK0MYLACwXaiKWIisahxMzM7kREXrw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235075" y="8842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8" descr="data:image/jpeg;base64,/9j/4AAQSkZJRgABAQAAAQABAAD/2wCEAAkGBxQSERUUEhQUFRUXGBcWFBYVEBcVGBgXFBcXFxQUGBgYHCggGB4lGxcWITEiJTUsLi4vFx8zODMsNygtLiwBCgoKBQUFDgUFDisZExkrKysrKysrKysrKysrKysrKysrKysrKysrKysrKysrKysrKysrKysrKysrKysrKysrK//AABEIAHwBQAMBIgACEQEDEQH/xAAcAAABBAMBAAAAAAAAAAAAAAAABAUGBwECAwj/xABKEAACAQMBBQQGBgQKCgMAAAABAgMABBESBQYHITETQVFhIjJxgZGxFFJyc6HBI0KC0SQlNDVDU5Kyw+EIFzNUYpOis8LwFXTx/8QAFAEBAAAAAAAAAAAAAAAAAAAAAP/EABQRAQAAAAAAAAAAAAAAAAAAAAD/2gAMAwEAAhEDEQA/ALd2y2FNUdt4YuJPNifjzq9drplTVI74xaJ/aPl/6KBo1Uaq4a6NdB31Ua6TmSubS0CoyVjtadt2tz7q+GqNQkf9ZJkKfsjq3uqXR8ITj0rvn5W+R+L5oK87Ws9pUn27w2u7dS8ZWdRzOgFXA+wevuqFCagXGSsdrTvujunJtESGOVE7MqDrVjnUCRjHsp//ANUtz/vMH/Lk/fQQntaz2lS684WXiLlJIZT9UakP/VyqEXCvG7JIpR1OGVhgg+dAq11qZaRtPUy2Fw4u7hQ7lYFOCNYJcg9+gdPfQRjtayJKsN+EJxyu+fnb8vwfNRHeXc66sRrkUPH/AFkeSo+0DzWga+0o7SkPb1Odi8OZ7mCOdJ4lWRdQBRyR5HBoIp2lHaV33m2S1lcGB3V2Cq2VBA9IZA508brbkS38PbRyxoNRXDKxOVxz5e2gYO0rHa04b4buybOeNJJEcyKzAorDAQqDnP2vwp42Hw6nureOdJ4lVxkBkckc8c8eygi/a0CSpt/qkuf95g/5cn76bNtcPLy2QuAkyjm3Zk6gO86TzPuoI9rrBkpEJ6U7OtZbiQRQozue5fDvJPQDzNBv2tY7Wp3s/hLMwzNcJGfqpGZCPIkkCtr7hJKozDcq5+q8RTPlkMaCCCSjtKxtfZ81rJ2c6FG6jPQjxU9CK12TbG4njhVgpkYKCQSAT3nFBv2lHaVNJuFVyqkiaFiASFCOCxHcCemar7tcHByCORB6gjqDQLe0o7SnvdHc6XaETyRyxoEfsyHViSdKtnl9r8K573bqybP7LtJEftNeNCsMaNOc5+0KBp10aqTLJW3aUDtsKXFxGfBhV3bDl1KKofZD/p4/tCry3b9QUDterlTVM8SLfBVvAkfH/wDKuuUcqq7iVa5hY+HP4Ggq3XR2lcdVY1UHVpKk3DjdsX90e0/2MQDyD62SdCe/B9wNRF2q6+B9uBYyP3vM2T5KqgD5/E0E9nmjgiLMVjjRcknCqqj5VX91xitFfSkUzr9cBV94DHJpt497SdVtoAcJIZJH59ey7MKD73z7hUU3M4dvtG3My3CRAOyaWgZz6OOeRIvjQXhu7vDBex9pbuGA5MDyZT4MvdVccYt1ggF7CAOemdQO8+rJ8eR9oNJV4KzDpfRj2Wrj5TVw2jwimihkkN6rBEZyv0eQZCKWxkzHGcUDvwHbKXf2ovk9THfffBNmxxvJG8gkcoAhUYIUtk6vZUK4AHKXf2of7slSPijulNtGKFIGjUxyFzrJAwUZcDAPeaBz3N3yg2krmHUrpjWjgZAbOkjBwRyPPyqG8cdlKEhulGGDdk+B1DAlCfYVI/ap94abiNs0SvLIsksoVToUhVVNRA582JLHny7qZuPG0lW3gt8+m8naEeCRgjPvZh8DQI+Dm6yyA3swBAOmBSO9fWkPv5D2E+FWZt7bsFnF2tw4Reg7yx8FA5k0k3HthHs61Uf1MZ97KGPzqnOMW0Gl2kUOdMKKqDw1gM5HtOP7IoJxBxitC+GinVPrkKfeVBzU/triO4iDoVkjdeRHNWU15SNWzwG2kx+k25JKr2cq+RcurAe3SDQRfibu0LC5HZjEMoLRj6pXGtPdkEeRq4uHZ/iy1+7HzNRzjlbBtno/ekyYP2gykfL4VIuHH812n3Q+ZoKl4wvjaj/dxfI1PuCpzs8/fP8AJarzjKf40f7qL5GrB4IH+Lj99J8loIxx5bFzafdTf9yKrC4aH+LLb7H/AJGq64+/ym0+6m/7kVWJwy/mu1+x+ZoG7eziTDYXRt5IZXIVWLIVxh89xOe6pVsTa0d3Ak8JyjjIyMEY5EEdxBqueIXDu6vr4zRNEsZSNcu5Byuc8gp8anW5uwBYWcdvq1ldRZsYBZyWYgZOBk0FM8UtkC32iViXlMFdVAx6bkqQP2h+NXBuTuwlhbhAAZWAMz45s3h7BzAqCbeukud5baMYIhwD3+moeQj3HT8KtDa90YreWQcyiMw9qqSKCP71cQLWxbs3LSS96RgEjw1E8hSbdjiVa3kgi9OGRuSrJjDHwDA4z5V5+aZnJdyWdjqZj1LNzJ+NYb/399B6e3p3eivoGikAzzMb45o3cw/Md9UNunA8O1oIpBh0nCOPMEj4VfO520GuLC3lfmzxqWPicYJ9+M1V280ATeaDH67wufaQQT+FBdIqleMe7JhlF3EP0chxLj9WTub2N8x51c1xMERnOcKpY464UZOPhSGWOG/tMcnhnjBB8VcZBHn+6ggvAd82lx/9j/BipNx2bAs/bP8A4VPHCXYUlkl5BLzK3PotjAdDDFpce3Hzpj49nlZ+2f8AwqCsEkrfXSVGrfVQOmxH/hEf2hV97t+oK8/7CP8ACIvtCvQG7fqCgfTUJ31tNcbjxBHxFTeo9vJDlTQebyaxqpTtmLs55F8GOPYTmkWqg2Y1bnAfagMdxbE+krLMvmrjQ2PYUH9uqgJpZsHbUlncJPDjUh6Hoyn1kOO40F68Vd02v7ZTDzmhJZB9YMMOnvwCPMVU+6/EWfZkTW6wxHDszdqXR1ZsZUryx0q791N7bfaEYaFgHA9OJiNaHzHePMcqd5rKN2DNGjMOjMikj2EjNBGOH23r29RprmCOCI47LGvW/i2GPJcYwe/PlzUcStpi32bcMTzZDGo8Wk9ED8TT3tTacVtGZJ5FjQd7HHuHifIV584jb6naUqhAVt4ieyU9WJ5GVh3HGQB3AnxNBM/9H71Lz7UP92SrTuL5EkjjY4aQsE8yq6iPhn4VVn+j/wCpefah/uyUs453jwx2UsR0ulyWQ+YiYjPlQTneq/ngtZJbaJZZEGrQzEch6xGBzIHPHLNeZdsbYlu5WnnfW7d/QAdyqO4CvTe6+20vbWOdOQcekPqsOTL7jVK8WNz/AKHP28K/oJieQHKOTqV8geZHvFBanC7aYn2ZBg84x2TjwMfL5YPvqF8Z90pWkF7AhcadM6qMsun1ZMDqMEg+GB7obw83xbZs5LAvBJgSqDzGM4kUdMjPMd49gr0LsnasNzGJIJFkQ96nOPIjqD5Gg8nrMDgA5JOFA5kk9AAOpq/+Ee6j2Vu8k40yzlSVI5oig6VPnkkn21No7KJW1rGgc9WCKG+IGaat6d67ewj1TONRHoRqQXc+Q7h5nlQQbj3tQLBBbg+k7mQj/gjGB8Wb/pqX8NHB2Xa4/qwPeCQa8+bybclvrh55cAtyCg5CKPVQezx76sngtvciIbKdgp1aoGJwG1etHk9+eY8c47qCO8bIyu1CTyDRRlfPGQfxqxOCULLswEjk8kjL5jkM/EGpjtPZEFwAJ4o5dPNdaBsZ64z0ra9vIbWEvIyRRIO/CqAOgA/IUFOcfnH0q1HeIpc/tOmP7pqxuGH812v3f5mqH333hN/ePPghOSxg9Qi50k+ZyT76vjhj/Ndr93+ZoEe9XEm3sLg28sU7sFV8xrGVw+cD0nBzyqG7e4yO6FLSAxkjHaSMGYfZQDGfMk+ymPjQP41b7qL/AMqhAoHXdXan0e+gnckhZQ0jE5OHJDsT3n0ia9QSxrIhU81YEHzDDB/A15JYVcHDDiMnZra3jaGUBYpWb0WXoEcn1SO49/lQVzvfuzLs2YxyA9mSexlxhXXuGegYDqKSbv7HmvphDbrqY41N1VAf13I6D516okjV1wwVlPcQGBHv5GsW9ukYwiqg8FUKPgKDhsmwW3gjhT1Y0VB56RjPv61SN9tRbneWNkOVWdIlPj2YwT/azUu4kcSI4Ea3tHDzsCrSKcrEOh5jq/gB076qrcFf4ytPvV/Og9KbX/k8v3b/ANw1UHAve3Tixmb0WAa3JPRsZeP39R7DVwbW/k8v3b/3DXkqzcqEZSVZQjKw6ggAgjzBoPYFVJx+PKy9s/8AhVNtwN6F2haLJyEq+hMo7nA648G6j/KoRx/6WXtn+UVBVCmttVcVNbaqB02Af4TF9oV6E3b9QV533fb+ExfaFeiN2/UFA/U2bajyppzpLfplTQecd/LfRdk/WAPw5flUczU84q2uHjfzZfkR+dQDNBvmsGtc0ZoBWKkMpKsOaspKsD4gjmD7KfIt89oKulbyfHm4P4kE0x0UHW8u5Jm1zSPI31pHLkZ6gZPIeQrmKxRQd7e9ljz2UsseevZzPHnHTOgjPvoub2WQASyyyAcwJJnkAPTIDscGuFFB3tr6aMYjmmjHXEc8kYz44VgM+dbzbRncaZJ53XvV7iR15dPRZiKS0UGa6Wl1JC2uKR42+sjlCfIlTzHka5UUD5JvptBl0m8nx9oD8QM0yOxZizEsx6szFmPmSeZ99YooM1hhnrRmigeLHey+hXTFdzqvcNerHkNYOKQbR2lNcMGnlklI6a3LY8cA8h7qTUUAKVRbTnQBUuLhFHRUuZVUexVbApLRQdZrh3OqR3dump3Z2wOgyxJrUGtKM0GxNamjNFA4bM29dWwxBcSxjuVZDpHsU5Ue4VvtLeS8uBpnuZnXvUuQp8iq4B99NlFAKtbxuVIZSysOYZWKkHxBHMGtKKBYdrXB5G5uSO8G6mI9hGvnSMCiig7W11JGSYpJIycajHK8ecZwDoIzjJ6+JrNxeSyY7WWWTHTtJnkxnrjWTju6eFcKKDYGs5rTNGaB03dP8Ki+2K9Gbt+oK847uH+FQ/bFejt2/UFA/VznGRXSsMOVBT/Fa0zAT9Uhvxx+dVFV/b/2euGQeKt8qoGgKKKKAooooCiisohIYgEhcaiFJC6jgaiPVyeQzQYorJQ4DYOk5CtpOklcagD0JGRnHTI8axQFFFdLeBpGCopZjnAHX0QWPwAJ91BzopXsuzWYsGmjiCozgvnDlRkIuO891Ig48efhmg2ooXnjHPPTHPPdy8aUXthLDpE0UsRYZXtInj1DvxqAz3fGgT0Ut2JMqXEZkjSRC6q6vnGlmAY8iOYBNSzeDtIr6a3tdnwSLHJpQLZNIWGBgFs+Y591BBqKmm2t2oZ9pNb2MkCZCegZSVEukmSOMgHVpwaYt2dhi8kMYmSKTBZFZGbXpUswBXkMY7z30DRXfZ9k88qxRKWkc4VR3nr3+ynWx2PDLs+W5SSUyxaO0h7NQFEnqyatRLJnIPIHNLLfZ1mslkj/AEkNPoaQrNHle0k0RgYjGAeueoGB50EZljKsVYYZSVYHuIOCPjWtS/Y27tvJfXltKZl7L6T2RUggCAtgsD6TnABAyM95rjY2tpdW112UDxPbxCaOQ3BkaQBgrCRdIUHBB9HkOdBFqxmpvYWriytXsYoZGdpRdNKkTEOrKEQ9ryEeknJX3mmjfm6ie7ZYNHYxgJH2agKMAFgpA9Ias4JoN93Nj209vcyytcarZFkZIzEFdWYqNLOCQRjn7a3j2NbXNrcz2pnje1CPLHMySB43LDUroq4IKnkR86VcOnXF+rKHDWjkoWIDBGU4JXmOvdTVLvKTCYY4ooYJCjTrECWlVDkKzsckczy86DjbbuXUkfaJBIyEagQBllHVlXOph5gGtU2DObb6TpAg6CQyLgnw65z5VMN47Kd9uxzQKzKzwPbSop0CEBc4cDAUANkd1cYLqCa/v7RGRbe8duxf9VZ0yYpR5FtQz4EUDBdbqzRTQwyNCrz47PEwYYY4Qkrnkx5Dxrra7pOyyuz/AKOKTsdUED3LSSAEssaLpJxg5YkAVJBta3dSSVV9mFha9P00ZTQFHiRMgbv5GmPYm1EfZ5s3nNvIkvbQylmCPqGJI5CnNTn0gelBtHuVpvLe3nmKJcBWif6M6u2TjQY3OYmz9bOPPNNW17O1iQpHLNJOjlJMxKsRAyG0HOrkRjJ6+FKtmGC3vLZzcl+zdZZZBG7J6LKRHGPWYkA5Y8skcuXNu3geJrmV4XLpJJJIMxlCvaOzaMEnOM4zQN9FFFA47ufyqH7Yr0fu36grzhu5/KoftivR+7fqCgfqKKKCNbzw5U15u2jB2crp9VmHwNeoNuxZU15032t9F2//ABYb8MflQMVFFYoJO1jFZW0E00YnmuQzxRuxWOKJSBrYLzdmJGByAANJby9tZrV8Qx29wjqwKMxWWNgVdQpzoK8m8DT7eWZ2nZWptsNcWkbQzQZAdkJBSVATzHI5A8fKo/c7uyQRtJdfoGA/QxMAZJHzy9DOVQd7H3ZoFSbpkPHFNcQwzyhSkLhyfT9QO6jTGTkYBpdsVZlstqWspYdjGj9mTyR0lOsgdOeRz8hXTb6Q3t4l2lxDHG/ZNMJHxJEyBQ66MZb1eWOtKE27bz3O05nlWJLmNoo1dWZj/s9DkKOQOjPvoG7a80k+ybIsWkZLmaBckk4ZEZEHhyXAFOEu4sUcpt5XdGC+ldNc26QrLpzo7Bv0jJ3atQPLpTZHLCuyzD9ITtluvpMQCOeQi7PGceiSRn31jbe0rK7mN1IJ0kfBmgRFKyOAASsxYaFbAzkEjuzQchs6K2tIriePt3neRY4+1ZI1SE4Z2KYZyWOAOQwM097lT2v/AMii20RKzQspWbLGGQxvrRGyNYPIZPPFR+229G1t9GuoXaJXaSBopQrwl/WQawQ6Hl158u+uVrt0QXMM1vCsYgOUVm1s+c5MjgDJIPcAB3UDruHPHPe6GtrcCWJ0VRHyRljfDLknBOeZ5+qKzse7e+2XLarjtoAs8WlFBmiAw8TYGWKnDD/Km7Z28i286z21tFGyatIaSSXBbvySM8uQGO+m+02rJDOJ4MQuvq9mMKuRggA55YoLA2RtAy7UkRmaaS2tpIbbVKSWmjUCUqxyQ5YNzHPlUUfbDSWc8EVqEiDrLKzTSyNG+dOcyt6LMcggDJwfCo8khDBgSGByGBIYHrkEcwc99K9pbYuLjHbzSSAcwHckA9NWOmcd/WgS28TuwWNSzk+go6lhzAHwqxt/9n3kl/K8UxEJ0spO0FjRSEUEAGQFcHwHfVakZ61hUA6AD2DFBYe094YU2hs2QyrM9uqreToMh2JxnP6+lS2T35rhsCzgs9orPNd25i7STR2bmUssgdQWx/swAwJJ8KgtYoJJurJ9H2gkSlJo5SYHCH0Xik5ORkfqj0vLTSS72nHJfdsdYhWRTEI8M3ZwkCEDUQOirz8652+8NwlubdZMRelgaVyNfrhWxlQe/FNVBMrbem2XaUt72VxiQSfo8x9ZQVb0u4YOe85zTVsPbUNr24WCSZZozCA9yIsI2Mk6Ym1NkcugHgaY6KCe2Fw5sbcQRWlzhpiyzmHXApfMcQ1spIIJYt3nuFMu95g0waEgjuPT+kLbOWiAyvZc8ka/Wzjl0qNkVmgX7M2zPbhhBK0er1tOAT5ZxnHlSKaUuxZiSzEsxPUknJPxrWgUHVbqQIYxI4jPVBIwQ+1c4NccV2jtnb1VY+xSaVJsW4PSGT3oR86BvxWaeY917o/0R97D99K49ybo/qqPa3+VBG6KmEXD24PV0HuY0th4ayH1pfhF+9qCBUVZcPDEfrPIfZgfkaX2/DOLvDH2sfyxQVzuuubuEf8AGPzr0hsCPCiorsTcK3hdXWMalOVJySD48zU7tINIoFNFFFAj2kmVqhOKVrpmjbxDL8CD+degrlcrVO8WbD9Dr+qwPuPI/MUFUUUUUGMd/h08qMd/eevn7aK2UZ6c/ZzoMVilCWMh6Ruf2D+6labBuT0hf4YoGys0+R7pXR/o8e1hSuLcW5P1B7z+6gjFFTOLh3Mesij9gn86XQ8NGPrSt7kH5mgr6irPg4ZJ3s594H5Uvt+GsI6qx9rGgqGirug4eQD+jX3gn504QbkQr0iQfsCgoFRnpXaO0kbojn2Ia9DxbrIP1QPYoFK03dXwoPO6bDuD0hk/s4+dKo91Lo/0fxYfvr0MmwF8B8K7psVR3UHn6Lce6Pco9rf5Usi4eTnq6j9kmr6XZS+FdV2ctBRkPDVz60p90f72pfBwyX9Z3PwH5GroFktbi2XwoKjg4aQjqGPtY/lil8HDqAf0YPtyfmas8QjwrYRigr6DcaFekSf2BThDuog6Ko9igVMtNGKCNJu6vhXdNgKO4fCn+igZ02KvhXVdkr4U50UCFdnL4V1FkvhSmig4i2XwrYQjwrpRQahBW1FFAUUUUGGFRzePYKXMbRuCVYYODg+41JKwRQVR/q0tweSE+1iaVQcPYB/RL7xn51ZfZishBQQODcmJekaD2IKXxbrqP1R8Kl2KzQRpN3l8K7psFfAfCn6igaU2MvhXVdlr4U40UCNdnrW4s18KU0UHEWy+FbCIeFdKKDXQKzprNFAYooooCiiigKKKKAooooCiiigKKKKAooooCiiigKKKKAooooCiiig//9k="/>
          <p:cNvSpPr>
            <a:spLocks noChangeAspect="1" noChangeArrowheads="1"/>
          </p:cNvSpPr>
          <p:nvPr/>
        </p:nvSpPr>
        <p:spPr bwMode="auto">
          <a:xfrm>
            <a:off x="1387475" y="1036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31" descr="data:image/jpeg;base64,/9j/4AAQSkZJRgABAQAAAQABAAD/2wCEAAkGBxISEhUTExQWFhUXGSAbGRcYGBkdGhogIhwcHB8hHx8eHCggGx4lJxwcIjEhJSkrLy8uGiAzODMsNyktLiwBCgoKBQUFDgUFDisZExkrKysrKysrKysrKysrKysrKysrKysrKysrKysrKysrKysrKysrKysrKysrKysrKysrK//AABEIAOAA4QMBIgACEQEDEQH/xAAcAAACAwEBAQEAAAAAAAAAAAAABwUGCAQDAgH/xABLEAACAQMCBAQCBgYHBAgHAAABAgMABBEFIQYHEjETQVFhInEUMkJSgZEjYoKSobEIFSRyorLBFkNTwhczY4OT0+HwJjQ1c6PR0v/EABQBAQAAAAAAAAAAAAAAAAAAAAD/xAAUEQEAAAAAAAAAAAAAAAAAAAAA/9oADAMBAAIRAxEAPwB40UUUBRRRQFFFFAUV+E43NLjjHnFY2eY4f7VMPKMjw1Pu+4P7OfwoGQap/EfMzTLPKvcCRx/u4fjbPoSPhU+xIpH3mu65rzmOMSNETgxxDohX2ds4P7bH2qzaHyKwA9/dLGPuRYz7Zd9gfYKfnQeus8/23FraAejzNn80TH+aqvJzN168YiBn/u28AP8AHpZv407tE5aaVbYKWqO335f0h+fxZUfgBVsiiVB0qoUDsAAB+QoMyjR+J7n4j9O38nlaP/Czrj8q+n5Xa/MP0isfZ7hT/wA5rRqazbGY24niM47xCRfEH7Oc/wAK7qDMcfKHW490RQf1Z1B/mK+m4R4mh+r9L2+5c5/gslaaooMxNxbxJZbytdKq9/Gh6l/eZP5GprR+fd0m1zbRSj1jLRt/HqBP4CtB1A61wbp93nx7WJyftdPS/wC8uG/jQVzh7nDpdzhXka3c+UwAX98Erj5kVfoJldQyMGU7hlIIPyI70oOIuQ1u+Ws52ib7knxp8gRhl+Z6qXd1ouuaExdDLGncyRHrhPuwwV/fUUGpqKSnB3PVWIj1CPoPbx4gSv7SbkfNc/IU49Pv4p41lhkWSNuzIQQfxFB0UUUUBRRRQFFFFAUUUUBRRRQFFFFAVAcX8X2mmxeJcPgn6ka7yOf1R/qcAetQXMzmPDpaeGmJLph8Mfkg+8+Ow9F7n2G9JnhfhW/4gumuJ3bw8/pJ27D9SMdifYbDz8gQ9eIeNdU12b6NbI6xt2giPcdsyvtkfPCjbbzq+cFcj4YsS6g3jP38FCRGv947F/4D50yOF+GLXT4hFbRhR9pju7n1Zu5P8B5AVM0HjZ2kcSCOJFRFGAqKFUfIDYUv+eugS3endUQLNBIJCigksuCpwPUdXV8gaY1LvnDxxdaXHAbeNG8VmDPICQvSAQAARuck5z9k7egc3IrRr+3tXN2XWNyphhf6yDBycHdA23w+xON9+bnlxTqFmkcVqpSOZSGnUEsDn6ikfUON89znbGDU/wAA8wYr2wa6uOi3MT+HKzMFj6vhwVLHYHqGxOQdt+5tWrapBbQtcTuqRIMs53A8hjGSSSQABuSRigyfy6tpptUtBGWL+Ors2TnpVupyT8gfnWvay3ovEEkOqSLpZDfSZwElaEeJ0M+SgDEhU33OASFB27DUlAUUUUBRRRQFc1xewq6wvJGHkB6Y2ZQzgd8KTlseeK6CaydxlxDNqGrNPbF2YSBbbp3bCHCdI9z8WPVjQOnjXk9ZXgMluBaz98oP0bf3k8vmuPkaT6Pq3Dtzg5QE9t2gmH8ifyYe1aisWcxoZFCyFQXUHIDYHUAfPBzXlq+lQXUTQzxrJG3dWH8R5gjyI3FBV+X/ADGtdUXpH6K4Ay0LHf5oftr/ABHmO2bpWbuYXLG40t/plkztAp6upSRLB7kjcqPvjt5+pvnKjmot702t4Qt12R+yzf6K/t2Pl6UDVooooCiiigKKKKAooooCqJzT5gppcPRHhrqQfo07hR2629vQeZHoDid424oi021e4k3I2jTO7ueyj+ZPkATWd+EtAuuINQeWZz0ZDzy/dHkiehIGAPIDO+Nw6uXXAtxrVw11dM/gdeZJSfilbzVT/M+Q2FaUsLKOCNYokVI0GFVRgAV+adYR28SQxKEjQBVUdgB/77+ddNAUUUUBUPxXw1b6jbm3uAegkMCpAZSPNSQcHuO3YmpiobiziWDTrdridsAbKo+s7eSqPMn+AyTsKBW8eWVtHcaZoVsgEJmSWdQTlgWx8R7klQ5Of1fanDf6dDPE0EsavEwwUI2I/wDTbHpikPydWXUtZn1GbcxgufQM46EUewXqA/uitBUFQ4T5b2GnTNPAjGRshTI3V4YPcJttn1OT71b6KKAooooKTx9zEj0qWFJbeR45VJ8RCuxBwQAcZO4PcdxUJ/07aZ/w7r/w4/8AzavnEvDttfwmC5j60zkbkFSOxUjcHc/mRSM4s4e0CxZ4+i/nlGQEHwpn3doxke69VBN8Zc7reW0lis45hNIpUPIqqEB2JGHJLYzj338sFc8r+I7TT7s3NzHJJ0oRGIwpwxwCT1MMfD1D9qvvg/ltfX8gxE8MOfilkUqAP1QcFz6Y29SK0vo3C1naxJFFBGAoAyUUs3uxxkk+tB58GcUR6lbC5ijkjUsVxIACcdyMEgjyz6gjyqdr8VQBgDAHlX7QfjKCMHcHypBc2+Vv0bqvrBSIweqSJe8Xn1pj7A7kfZ7jbs/q/CKBVcnuZn01RZ3bf2lR8Dn/AHwA8/8AtB5+o39aa1Zz5v8AAJ06Zb6zBSBnBwmR4EmcgjH1UJ7eh29KavKrjpdUtvjwLmLAlXb4vR1HofP0OR2xkLvRRRQFFFFAV+MwAydgK/aWXPfiv6JZfRoziW6yp9VjH1z+OQvyLelArOYXEE2uakkFtlo1bwoF8jv8Uh9AcZz5Ko960FwVwxFptolvHgkbyPjBdyPiY/yA8gAKW/8AR84Q8ONtRlHxSZSEHyXOGb9ojA9lP3qbWr6iltBLPJnoiRnbAycKMnHvtQfsuqQLMsDSoszjqSMsA7AdyB3PY9vQ111mP/pIE+sJqNwhEcKOIYl3x8D9AJ9SzZLf6CuPgrj6WHVReXc0pRywlCkkYYHA6T9lT0nA7BdqDVFFR+h63bXkQltpVlQ+ancezA7qfYgGpCgKz3/SCs79roSvGxs0UCJl3QE46i2PqsTtv3AWtCVSOP8AmTa6aPDx41yRtCp7Z7Fzv0j23J9POg5OS2g/QdMV5R0PMTK/Vt0r2UHPYdI6t/vGvviHnBpdrlVkNw48oQGX98kJ+RNVO14P1fWyJtTna2tjutugwSPL4Dsvzfqb2pjcOcBadYgeDbp1j/eOOuT95u34YoF9/wBKmrXX/wAjpTdJ7O4kcfmAij5Zr6F5xfLuIooh/wBx/wAzMaclFAnv/jBd/wBA/t/Z/wD0rzfjviK03u9MEiDuY1bb5sjOo/KnLRQK7Q+eFhKem4SW2fseodaA/NR1fmopjaXqkFygkglSVD9pGDD5bdj7Vwa/wnY3oIubeOQ4x14w4+TjDD86V+scqLywc3OjXLhhuYWYBiN9gfqSD9Vx+JNA6qzXBzM1CLVnPju8BuSphfdfD8QrgD7JA7EY3G+d8sTgbmus0n0PUU+jXYPTlgVR29CD/wBWx9DsfI7gVff9nbPxfG+i2/i9XV4nhR9fV69XTnPvmgk6KKKAoorhudZt45o7d5UWaUEpGT8TAZzgfgfyNB7ajYxzxPDKoaORSrKfMH/33rMF5Dc8OasCuWVTlSdhNCx3B99sH0Zc+lanpec7OFPptg0qLme2zIuBuy/bX8h1Aeqj1oLvo+px3UEc8LdUcihlPz8j6EdiPIg12Uif6PHFhDPp0jbNmSHPkftqPmPiA9m9ae1AUUUUBWXOJbl9d1zw4ySjyCKMjGFiXPUw9sdcn409+aeu/Q9MuJVOHZfDT16n+HI9wMt+zSy/o5aGOu4vnwAg8JCewJwzn2wOnf8AWNA8rCzSGNIox0pGoVQPIAYFcmrazZw/BczwR9Q+rLIi5B2OzHcVyScZacrrGby362IAAlU7nYdjt+NK3n3wMvS+qRM3VlBMhORjaNWX0OekEdt87b5Cgc0+Hre1vlWyPXDPGssYU9Q+JnXpQj6wyu3zxXDwpPZkm0v4ulHba4UdMsD9sk/aj9Ubt3GD3g9Nv3hmimUnqidWXft0t1Y9t/51pfiflrYatJFedTJ1qrMYunEykAgnI2bGB1enyGAT2paDqfDt0s6EmMMMSpnwpFz9SQfZz91vmCcZrUCNkA+or5WFQoTGVAAwd9h8+9UvmvxuNMtfgwbmXKxD7vq5HouR8yR5ZoIrmfzEeBxp+njxL2TC5UZ8LPYAech9DsBua9uW/LGOyIurs+Pet8RZj1CMnc4z9Z/Vz+HmT5cn+AzaRm9ugWvJ/i+Ldo1bfBzv1tnLH8PXLMoCiiigKKKKAooooCiiigp/MDl/bapGeoCO4AwkwG49A33l9vLO2KpXAXG9zp9z/VOrfCVwsM7HIx9kFvtIfsv5dj7OWqbzO4ITVLYqABcRgmFz6/dJ+638Dg/MLlRSk5N8eM6vp96SLi3DdJb6zKn1lPmXTB9yB7Em58JcfWOog+BJiQEjwpMLJt2IGTkHY5GcZ3wdqCscSc3orXU0sggMSuEnmLEdBPfA7YTO5PuPLdWX3GguNfivurphWdFQtsFiBCkn0yCzH06jU3xJxBZRX1wup6OFnkUqzxylsgjHiIrAJkjcOMHI8jmqDrtvpoQNZzXDPneOeJBt6hkcjI9Mb0DX455zyQXirYmCa3VB1EgnqYk5wwIxgYA989+1eGpc/iYgIbMCU/W8R+qMfIKFLfmKT2jpAZkFyzrCTh2jALKMbEA98HGfbNeF7GiyOsb9aBiFfBXqXOxwdxkb4oJSGe4sbmC68PwnJW4jXcAoWOMDOeg4I9xWvtI1BLmCKeM5SVFdfkwz+dJDmbp0l5odhqLj9NGiiQ4xlHwAcf3gp/bNWb+jzrnjWD2zH4rd9v7j5Yf4uv8AhQNSiiigR/8ASU1ba1tQfvTMP8Cf89XrlfoCR6NBBIuRPGWkUj6wlycH9khfwpM84JWu9daBfIxQL+OD/mc1piCIIqouwUAAewGBQIriHk3FZOLsXYFrE6vIsqnqVAwzgoD1nyAwKtdxx3pOtdWllpwJ8AP0BQSpDjBOSDlftLimTc26SI0cih0YFWVgCGB2IIOxBqjxcp9Piu4Lq3DwtE/WUViyv6D4iSuD6eWRj0BW8+uHbazks1t4xGphKEDz6GGCfVviOWO5qf5JcQ3lvOmm3auI5YvFtuvuBjr+E+aMOo48iuPWojmNoSLr8SXs0n0O4YOrMzEIG2ZAST0L1jBx9VWB8qfg0yDqjfwk64lKxt0jqRSACFPcAgY2oOmWQKCzEAAZJPYAdzWcNP4mtNQ103l/KI7aHJhVwxBCHEYwB6kyHPnkU0ueGufRdLkVTh7giEfJgS/+EEftVXdI5PW8+kwo48K8ZfE8bG4LbhGGd1AwMeRBI88ha5+bOjL3uwf7scp/klcM/OnSF7SSt/dib/mxSY1DlLq8Tlfo3iAdnjdCp9xkhh+IFR+o8vdUgjaWW0kWNAWZsqcAdycMTgUDok58aYO0V0flHH/rKK79E5zaXcSCMtLAW2BmVQufdlZgvzOBWYKKDcQNZ64/5x3huZIbJ1hhjYqHCqzyYJBOWBAU9xgZx5+VdvLjmb4em3NvcP8ApbeFmt2Y7uMdKpnzKsVx+qf1aStBd7PmzrEZz9KLjzV442B/w5H4EU3eWnM6a+WT6Xb+EkSF2ulBEAA7hix+FvkTnfYYrPWhXkcNxDLLGssaOpeNgCGUHcYOx2z32psc9eNI3SGwtGUwlVlkKY6WB3jUY8sfGR7r6UHZxHz7w7LZW4ZBsJJiR1e4QYIHpk59hVefntqZ7R2o/wC7k/8AMpW0UDLfnhqp/wCAPlGf9Wrnl50aue0sa/KJP9QaldP5c6O0aGTWoQ5UFgHiABxuB1PnbtvVx4P5X6Gzdcc4vih3Hioyj5rHj8mJFAo7yHU2Ua3Jn4pgPFCqpLAbN0qAOg9PTnGCcg99++PljeTwJd2JjuInAYKjgSRnzRgxx1KdtiScZrSeu6JFc2ktoVCxvGUAAGF2+Egdh0nBHyrKOjaPf+JcJbGQTW4JkSJ2EmFbpYgDdukkZA33oOa61686TDNIzhcr0TgSFD2IXxATGR+rivThPhafUZGitzH4ir1dLuFLDODjPc7irFyw5fS6lcdUyyJbJvI5BBc/cUnuT5kdh6Ein5wzy+0/T5mntoirsvTlnZukeeOonGcDegzLqHBOowSiKS0mDk4HShYMfZlyp/A1oLgrlRYWccbyxCe4wCzSfEqtsSFX6oAPYkE+9MGigjOJdKF1aT2x7Sxsg9iR8J/A4P4Vn7kFqRt9UMDZHjRshB++nxjPyCuPxrSlZf1tf6v4kLDZVu1k/ZkKuR8sORQagooooMw6X/aeJwTv/bWb8I3Zh/kFaerL3KpxLr8Un3pJn/NJD/rWoaAooooF3zz4eF1prSgfpLY+Ip/V7OPlj4vmgqF5JcxBcIthdP8Ap0GIXb/eKPsk+bqPzA9Qctq4hV1ZHUMrAhlIyCCMEEeYNVTR+WmmWtyt1DAVkXPSOtyqk+YDE79wPTPyoKLzpP0rVNMse6lgzD2kkCnPyCN+Zp0AUl9bPicX2ynsiD+EUj/zNOmgoPNviXUNPhjns442jyRMzqzFO3QdmGFO4JPnj1pKarzb1adWQzqisCCqRoMgjBGSCf41qeRAwKsAQRggjII9CPOlhxVyq0QN9Imc2aE7hZUSMn2DqcfJcfKgzbRTF5i6DokECvp92ZJQwBj6usMu+SCFHSRt3OKXVAUUUUBRRRQFFFXXl5xzFpYl6rJLh5CPjZwpUDPwjMbbEnO2PL0FBUrGxlncJDG8jnsqKWP5AVovkvy9k09XubkAXEq9ITIPhpkEgkbdRIGQO2B7118s+Yy6nLJClkYAidRdXDKN8AH4VwTvjv2NMWgKR8K/Q+LiBslwD+PXF1H/ABrTwpJ8y/0fEmmOPteCD/4zL/I0DsooooCiiigKzb/SGtCmppINvEgU59wzL/ICtJUhP6SxHjWfr0SZ+XUuP9aBgf7Uj1/jRWfv9ppPvV+UEvyfUx65boe4aVT8/DkH+lamrLfD7fR+JFB2xeun7zsg/wA1akoCiiigKKKKBL6yPD4vtmPZ0H8YZE/mKdFJfnOPouq6Zf8AZQwVz5YSQMc/NXb8jToBoCqxzC4Pj1S1MLHpkU9UT/dbGN/VT2I/HuBVnooMg6zwDqVtIY3tJm32aNGdG+TKCPwOD7VBX1jLC3RNG8b4z0upVseuCAa1nzG1W+tbNprGJJJEILhgzEJg5ZVBGSNvwyfKsxcXcX3WpSLJcspKAhQqBQAdz23P4k0EDRRRQFFFFB06dYyTyxwxDqkkYIo9STgfL50z7TkLqBI8Se2RfPDSMw/DoAP71KgGm5yH069uLz6S0s30eEHOXfpkYgqF3OGxnqPphfUUDp4O4Vt9NtxBAPd3P1nb1P8AoPKp2iigKS3MMeLxNpsY+wIm/KV3/ktOmkvpP9s4tmkG6WqED0BVBER+87flQOiiiigKKKKArP39JRv7Vaj/ALJv8/8A6VoGs4f0iZ+rUokH2bdfzLuf/wBUC/8A6ml+6fyorTn+ykH/AA6KBHc00az12WUDtJHOvvsrf5ga1DDKGUMu4YAg+x3FIj+klpGJbW6A+spiY+6nqX8+pv3aYfLviVG0WK6kJxBCwlwMkeECCcDuSqhvxoLvRSvs+emmOSHS4jHkWRSD+65P8KlrXm7oz4H0koT9+KUfx6MD86C2pq0Bna2EqGdVDtHn4gp2zj03H5j1FdtI/jjimyi1aw1K1uY5RvFcKj5PR2yQN+zt380WneDQUPnZoX0rS5Coy8B8ZfkoIf8Awlj+AqQ5Wa/9N02CQnMiL4cnr1Jtk/3hhv2qtboGBBGQRgg9iKSPB050LWpdPlJFrdEGFidhknwzufcxk+ZCnsKB4UUUUBSy434F0CItdXn9n6236HYBm7npRQd/PCimbULxfwzBqNs1vONjurD6yMOzL7749wSKDIetRQLPKts7SQBj4bsCGK+WQQN/wHyFcVMjXuS+pwFjEqXEYyepGVWwN91cjf2BalvQFFFWLgvg251SV47foBRepmkYhQM4HYE5Py8qC28sdc0dBBbXFgZrmSUIZWVHXLvhMKx2ABAIA9TvWkIIFRQqKFUdlUAAfIDYUtuXHKSLT5BczyCacfUwMJH5ZGd2b3OMZ7edM2gKKKKCP4h1VLS2muX+rEhbHqQNh8ycD8aW39H/AEtzDc38u73UpwfUKSWP4szD9mufnPqz3lxb6LanMkrq02Ps+ag+wGZD7KtNTRdMjtYIreIYSJAo/Adz7nufc0HbRRVC5kaiJZrXTIrmaCe4fq6oPrKiq27bg9JI8iPqH0wQgNUGoaBPJcp1XWmyyF5IycyQFmySM+WT37HscHDUy9B1y3vYVnt5BIjeY7g+jDupHoaXMvJ2VwRLq124IwQckEHuCDIciuWw5Q3lg5m07UikmN1ePCv6BsMwI+amgcNZq41P03iYRDdfHii/BegP/Hqp3cLahqC200mqRxRNEWIMZBDIq5Ln4mx5+h27CkryXtWvdae7cfU8SdvTqclQP8ZP7NBpGiiigpXOHQvpmlzqoy8X6ZNsnKZzj3Klh+NLr+jvrKsbnT5MFZF8RQfPbokH4jp29jT5Izsayxrdu+ha31ID0RyCRB96Ju6j8CyZ9QaBhcobdLW9v9JnVGKP4kfUoJYbAnJHmpjYD3amPecE6bL9eytyT5iJQfzABrx1bU7C3gbVzGrfolIlRA0jI2OkA+hLDuQPXtS5u7jXtdyIUNhZnzclWce5x1t8lAXfBJoOLmBp/DVoSiQtLc5x4VvM+AfRiSyp6YAJ9qcHCN9JPZwSyQNbuybxNnK42HffcAHfffeknyrv9P0qW7TUVWO7hf4ZGUtsNiI8A4Od8gAkMPIVceHubTXt6EjtvDshkPcSsF6fhJXJz0KScDpySc5oGnVJ5q8EjU7XCYFxFlom9fVCfRsD5ED3q6g53FftAuOUXHRvIzaXR6b2D4WDbNIF2zg/bHZh+PmcMelpzL5evPINQ08+FfR/F8Jx4uO2/YPjbfYjY1K8s+NzqMbxzRNFdQYEylSFycgEZ+qTg/Cdxg96C7UUUUEJxrfz29jcTWyeJMiEqv8AM48+kZbHnjFY4JzW4qzHzp4H+gXPjwri2nJIA7Rv3ZPYHuvtkeVAuKunKC/uYtUtxbDqMjdEi+RjO759OkDqz6qPlVLrRPITgz6PAb6ZcSzjEYP2Y++fm5wfkF9TQNqiiigKqnMTjWLS7YyNhpnyIY/Nm9T+qvcn5DuRVrpXcP8ALy4n1CTUNWZJXVsQxKcxgA5U9tlGdl75yTv3D05PcISxB9Svctd3O/x/WRSc7jyZtjjyAA23FM2iig87idY0Z3IVVBZiewAGSaz3pp1me6l1+0hWVS7KkbbsYx8OAuc4AGPhOcg7d6cHMKXUktw+nJHI6tmRHGSyY7KDgH3GQcdqgOAeZtlOFtJYxZTp8PgsOmPPohwOk5+wQDvtmg9uE+bNldHwrjNpcA4Mcuy57YDnA7+TYPzpgA1X+KeCrHUFxcwgtjaRfhkHyYdx7HI9qr3BfBN/p1yFS+8XT8H9DICXBx8IXYhQDvkEZ+7vmg/OeXEAtdNeMH9JcnwlH6vdz8sfD+2Ki/6O+h+FZSXTD4rh8L/cTKj/ABF/yFLrmbq0mr6uLeD4kRxbxemerDt8s53+6oNaQ0bTktoIoI/qRIqD8BjPzPeg7KKKKApX8+eE/pVmLqMZltsscd2jP1/3cdXyDetNCvxlBGDuD3FAm/6P3FwlibTpT8UeXhz9pM5ZfmpOR7N+rU3x/wAw7iC5/q/T7Z5rsqD1FSVUHByB9vY7sSFHnnBAVXMHh+bQ9SS4tsrGW8SBvIb/ABRn1AzjHmrD3pxvxLLqGkSXem9K3XRgrgFkZcF0H62CSuRvketApNc0CCzZrnWpjc3svx/Q4mwST2Msi/UX2XHbYmu/hHgy415TPPKttaRkpFDCo6QQNwqZwuMjLNlm/jUtyT4Tsr6OS8uj9KuPEKskvxBNtiwb65bJPUcj03Bq98EcDvpl1cmKYGymwyQHPUj59e2AMj1I6c/V3CK5W61PbyyaNfH9NAMwOc4li8sE98eXtkfZNMyvB7WPrEpRPEVSokKjqCncgN3AOO3tUBw5xzZ31zPbW7M7QjJfp/RsM4PS3ng7b4z3GRvQWavhIlBJAALdyBufLf1r7r8Jx3oIXiXiq2sArXTOiMcBxG7Jn0JUHB2zg1L286yIroQysAysOxBGQR86UvMiT+tdUtdIjb9FGfFuSOwwO3zC5HzlHpTbijCqFUYVQAAOwA2AoPuoziXQ4r62ktphlJBjPmp7hh7g71UdV4wu21Y6ZB9HgxGHEtwHbxcgHEaq6+pHc/Ub0xXRw1xtLJqU2mXEcZliXq8WAsYyPhyGVslD8Q8zvt8wU/CPKW4bU2gukb6PAep5MEJMO6qp8+rzx2AI2OK0gqgAADAHYCoDjriddNs3umQuVIVUBx1MTgZPkPMn2qrave63HZHUPpNqvTF4rWwgPT046seIXLFsemMmgZBNVS+4mmnVxpsSyAA5upSVt1wPsEAtOf7o6f1vKurgfiJNTsY7goAXBWRO4DA9LD3B7jPkRUnrR6bWbpGOmJ8AeyHFBWeUOuXF7pyz3L+JIZHBbCjYHbZQBV1qgci4unR4D95pD/8AkYf6Vf6Aqs8ydfksNOnuYgPEUBUJGQCzBQceeM5x7Vx8weYMGlqqkGW4kGY4VO+O3Uxwelc7DbJOcDY4XXF3E+spBnVbKMWM56HRMB1zuuD1sVcY6h1DGRgigs/AXDOps1tfzarJIkqLI8GCUIZchd26R3G4X5etTHG3DGk6k3hTSQpddkdJEE3sCucuPYj5YqnaPyyvJ4IVi1eX6Ayh41AcN0N8WCvXgd/MnB8vKvTi/lDp1rp080bSiWGMuJGf6xAyFIwF+LsMAHJFB52l/regusU0b39lkBHTJdcnYA7sp/UbI7AEVdeaXFw0+waRfhnmHREpxkMRux7/AFBv6ZwPOvjlfr7S6PDc3T46FcPIx7rGzL1MT3OBufMg0ldcvrjiPVljiyseemMHJEcYOWdh6nuffpXPagtH9HjhQtI+oyL8KZjhyO7H67D5D4c/rN6U+a4tF0uK1gjt4R0xxqFUfzJ9STkk+pNdtAUUUUBRRRQQXGfDEOpWr28u2d0fG6OOzD+RHmCRWduFtcu+HtQeKZD0ZCzRjs6+TofMjOVPmCRtnbU1UfmjwBHqkGVwl1GP0Tns3n0P+qfI+R39QQibfR4rS5l12zlU2Ulu8s0Kg/pGALfB5LkjJzup6h57XHgziaLUbRLqNSgYkMjEEqVOCCR+B+RFZ64I4wm0iaWyvY2a2clJ4G+shIwWX5juOzDHsat9nyyvGjZdM1NP6uuT1H4mDY7YIVcMcfCd1zjBAoOzmDxjNqc/9UaV8fXtPMp+HHZh1DtGPtN59hnO9b1mAK0egaSepiw+l3A2MjjuCR2jj3JH4dweqxcTzW/D1oLHT8vf3OAZMZkwdurA7HOQiDzydznP3pUEHDGnm4uAJNQuRsmcnPfpz9xcguw7nA+7QW/iPjG10S2ghmd55QiqFBBkcKApdsnYbHv3O3rizaTqMN7bJNH8cMy5wy9wdiGB/EEVlDX7O9uJoZ7gh5r49UY6gWILdC7fZUnZR6LTO5p8XPpkNtpVlIUeKNPFkU4YAD4VB8i2Oo+xHqaBh6fy9tbW8F5aZt2IKyRqAYnU4JHSRlDkA5Ujt271bjS61LmQmnWdgbsPPcTxIzCPpB+qMtjYZJOANsnPap7W+YWmWjmOe6VZAcFAHdlP6wRTj8aBZ6Zp1vdXdyOIZWS6VsQh5DFEI9yDCchSM+58ts5qS5LJHBf6ha2xE9sMMt2ACSdsIWGzfWbt3KsfOmvG0NzErjolicBlOAykHsR5V7W1uka9MaKi/dUAD8hQcuu6PDeQPbzp1xuNx2OxyCD5EEZzSr1zTNJggktWv7y8aP4EsRcFyXH1UCRqDscbHPTj2px1H3+p2tuVM0sURkPSpdlUsfQZO9BW+UXDkthpyRTjEru0jL36OrAC/PAGfcmrk6AggjIIwR61B8Q8Y2VjJHFczdDy/UXpds7436VIUZ2ycfwqgahzXuLi2uXsIPDmtWDSpMOomLLBmUKRupA6gewJ70DNkltrKAZMcECYVeyouTgAeW5pYalx3eapfNpumMLZV6vEuJB+kwpw3Qv2fTH1j+rg19ccaxFrHDr3MY+OIo7xg7xurBXHy6WYg+Yx8qpes6ZNFa2Ov2bfGEUTkb4kX9EXPqHwVYep/WNBeuLOUiyaf0RSyzXkRaRZZXJaQnHUm5+EHGR6Hz3JK31jjq+1Gzj0prdpJ1cdTjqMr9AOxTGQw+0c+R2FMrlvfavqkqahPcJDaKWVbeIbSYypyDkgZ8ySdtgO9cXN3g+WCUazYfDLEQ8yjzx/vMee2zjzG/rkJfk5xlay2kNkz+HdQr0GJ9i2Cd1z9Y47juN9vOvniDlM15cSSTajcmGSQv4PkuTkKuWKgDsPh8q5o+F7HiG2h1FQ1rcE/pHixnrXY59cEZD7HGM+grfNPmbiP+rrGVpAFCTXOR1SYGCFIABJ+0wAByQNqCI5mcWI6x6PpoJtoiEJXLGZwdlGPrDq3z9pvkMtflRwIumW/VIAbqUAyt36R5ID6DzPmfYCqzyW5bNa4vrtcTEfooiN4wftNns5GRjyBOdzgOCgKKKKAooooCiiigKKKKCjcyuXUOqR9a4jukGElxsw+6+O6+h7j8wUjw7xHqHD108MiHpz+kgc/Cw++h7AnGzDY43zjbU9QPF/CNrqUXhXCZI+pIuzofVT/ocg+lBWeFo9K1G6bV7fMl0IwDC7DMbAdIPQfqsQOkMD09yN8mq3o3ANzq9zNe6yskS/UigB6SAM/uqvl5sck7d6JxPwRqWiTC4hdzGp+G4iyMe0i79PuDlT2ye1XfhDnXHMht9SHhMy9P0iMfCc5GWXcofcZGfIUFR5YaVAuoXF2zlrPTw8gc/awWEX4nBYAeYFUnXr6a6mlvJVb9LI3xYPTnY9IPb4QV29MU6r/l0/9TC10ueO4Es/iSydSqJU+yM5I+HCHGRupPniq9zm0NdPsdMtEXITxC8gGzPiPqP4kk7+QA8qCuJrbXVzJqMigR2cKCJG+JQ4AjgXyz8eZCPRW8qaXAvK+1k00vdIJLm7jLtK+7R9YyvTnswyGJ7kk9xtVE4w4YNhoNmGGJJ7gSzexMb9C/srnb1LVZebmpSWi2t7Y6jIniKqpbq+YygXIdV+rjsD1A5Ld9sUF25QaDeWNibe7ADLKxjAYNhCFPcerdRx712c1nK6TeEEg+H3BwfrLU9obSm2hM5BmMamQgYHV0jqwPLfNV/m1/8ASLz/AO2P8y0Fd0S5c8Ks/U3ULSb4snOxkHfvsKRmouW02z9EnuF+Xw27f6mndwc4fhVx6W1wp/Ay0mZISdFR8bC+cZ+cEZ/5aD74v4uN9DY9XV9It42jd9sNggowOe+O/vn1q9WDLYcTDsIL1RsdwROufPy8QY+VUjmBwoLL6NNFk291CkiHc4boUupPnueoezY8quPMO2Z9J0jUk/6yFEjZvPYAqT8mQ/v0Hpq2lf1LqE1ux6dO1GN0yfqpkEDJ8jGzDf7rZ3NWfkLIl1pM1rKodFldCp7FHVWx+ZarZxBo0Ot6YgOB4sayxPjJjYqCD/EqR6E1X+SXCd5p0d0t0ioHdegBgc9PUC23YHbGd/YUFH06+1Hh69n0+CE3STfFApDb+jgL3OPhYbbr3AG9+4X0u/gd9S1i+6B0EG36gIY1Pk32SRtgLk5A+Jq9uNea9hY5WMi5uBkBIyOlf7z7gdtwMn2pOyz6vxJcdIBManIAytvD7k+Z+eWO+NqCV495lveAWGmRtFbH4MRph5v1VVRlUP3RufPG4q5cquU4tem7vVDXHeOLusXu3kz/AMB7ncWrgDl5a6WgKgSXBHxzsN/kg+wvy3PmTti5UBRRRQFFFFAUUUUBRRRQFFFFAUUUUHy6ggggEHYg9jSv4y5LWd1mS0ItZTv0gZhP7P2P2dvamlRQZXuNG1vQpC6+LGud5Ij1wt/eG6/g4Bq0aXzpjmVYtUso51Uhg6KpwR2PhvtnvuGHyp/kVUeIOWml3mTJbqjn7cX6Ns+p6fhY/MGgjL7ibRNatmtpLlAHxgOfCkVh2KlxgsPbI7jfeq7DyMgWa3liuWeJX6pVcKetQQQFKjG+4OfX8K4da5Anc2l38kmX/nT/APmqrJy31+yJMAkx962nxn8Ayt/Cg05UdxFpCXltNbOSFlQqSO4z2I9wcH8Kzl/tJxLbbM16Mf8AEhLfxdDn86/Bzg1pNmkXP60KA/5RQTcfDvEVrBLpMUQe3lYjxR046W+thiw6VbzDDO5xVv1vla/9SR2EDK08comLE9Ku5yrb47BWwM/dFLlOc2sNsrRk+0INdC8a8TXGBGJ9/wDh2ox+fh7fnQNq/wCARdaPBp87KssUaBZFHUEdRjIzgkYyvlsa8p5tJsNOTT765hkRECsp3ZsHOehCzjfcY7etKibhTia92l+klT3Ek4VP3ev/AEqR0nkJdvvcXEMQ9EDSN/HpA/M0EzqfO2ztoxBp1qWVB0qX+CMD2UZYj59NUa74l1zW2MUfiOh2McA6Ih/fOe399qbugcl9MtyGkV7hh/xW+H91cAj2bNMGztI4kEcSLGi7BUUKo+QGwoEzwbyLVemTUJOo9/AiJ6f2n7n5Lj5mnHp9hFBGIoY0jjXsqKAB+A/nXTRQFFFFAUUUUBRRRQFFFFB//9k="/>
          <p:cNvSpPr>
            <a:spLocks noChangeAspect="1" noChangeArrowheads="1"/>
          </p:cNvSpPr>
          <p:nvPr/>
        </p:nvSpPr>
        <p:spPr bwMode="auto">
          <a:xfrm>
            <a:off x="1539875" y="1189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 name="Picture 28" descr="landmark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20" y="3861030"/>
            <a:ext cx="2786232" cy="2088145"/>
          </a:xfrm>
          <a:prstGeom prst="rect">
            <a:avLst/>
          </a:prstGeom>
        </p:spPr>
      </p:pic>
      <p:sp>
        <p:nvSpPr>
          <p:cNvPr id="34" name="AutoShape 7"/>
          <p:cNvSpPr>
            <a:spLocks/>
          </p:cNvSpPr>
          <p:nvPr/>
        </p:nvSpPr>
        <p:spPr bwMode="auto">
          <a:xfrm>
            <a:off x="3903002" y="4657452"/>
            <a:ext cx="4614862" cy="495300"/>
          </a:xfrm>
          <a:custGeom>
            <a:avLst/>
            <a:gdLst>
              <a:gd name="T0" fmla="*/ 1138957 w 21600"/>
              <a:gd name="T1" fmla="*/ 230188 h 21600"/>
              <a:gd name="T2" fmla="*/ 1138957 w 21600"/>
              <a:gd name="T3" fmla="*/ 230188 h 21600"/>
              <a:gd name="T4" fmla="*/ 1138957 w 21600"/>
              <a:gd name="T5" fmla="*/ 230188 h 21600"/>
              <a:gd name="T6" fmla="*/ 1138957 w 21600"/>
              <a:gd name="T7" fmla="*/ 2301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gn="ct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lgn="ct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lgn="ct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lgn="ct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lgn="ctr">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l" eaLnBrk="1"/>
            <a:r>
              <a:rPr lang="zh-CN" altLang="zh-CN" sz="2400" dirty="0" smtClean="0">
                <a:solidFill>
                  <a:schemeClr val="tx2"/>
                </a:solidFill>
                <a:latin typeface="+mn-lt"/>
                <a:ea typeface="微软雅黑" panose="020B0503020204020204" pitchFamily="34" charset="-122"/>
                <a:cs typeface="Arial" pitchFamily="34" charset="0"/>
                <a:sym typeface="微软雅黑" panose="020B0503020204020204" pitchFamily="34" charset="-122"/>
              </a:rPr>
              <a:t>Solution</a:t>
            </a:r>
            <a:r>
              <a:rPr lang="en-US" altLang="zh-CN" sz="2400" dirty="0" smtClean="0">
                <a:solidFill>
                  <a:schemeClr val="tx2"/>
                </a:solidFill>
                <a:latin typeface="+mn-lt"/>
                <a:ea typeface="微软雅黑" panose="020B0503020204020204" pitchFamily="34" charset="-122"/>
                <a:cs typeface="Arial" pitchFamily="34" charset="0"/>
                <a:sym typeface="微软雅黑" panose="020B0503020204020204" pitchFamily="34" charset="-122"/>
              </a:rPr>
              <a:t>: Trajectory Compression</a:t>
            </a:r>
            <a:endParaRPr lang="zh-CN" altLang="zh-CN" dirty="0">
              <a:solidFill>
                <a:schemeClr val="tx2"/>
              </a:solidFill>
              <a:latin typeface="+mn-lt"/>
              <a:ea typeface="宋体" panose="02010600030101010101" pitchFamily="2" charset="-122"/>
              <a:cs typeface="Arial" pitchFamily="34" charset="0"/>
            </a:endParaRPr>
          </a:p>
        </p:txBody>
      </p:sp>
      <p:pic>
        <p:nvPicPr>
          <p:cNvPr id="36" name="Picture 35" descr="1_121105105945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9" y="1052835"/>
            <a:ext cx="3862143" cy="2896607"/>
          </a:xfrm>
          <a:prstGeom prst="rect">
            <a:avLst/>
          </a:prstGeom>
        </p:spPr>
      </p:pic>
    </p:spTree>
    <p:extLst>
      <p:ext uri="{BB962C8B-B14F-4D97-AF65-F5344CB8AC3E}">
        <p14:creationId xmlns:p14="http://schemas.microsoft.com/office/powerpoint/2010/main" val="3055075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57200" y="1066800"/>
            <a:ext cx="6781800" cy="5029200"/>
          </a:xfrm>
          <a:prstGeom prst="rect">
            <a:avLst/>
          </a:prstGeom>
          <a:solidFill>
            <a:schemeClr val="accent5">
              <a:lumMod val="9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8" name="Right Arrow 27"/>
          <p:cNvSpPr/>
          <p:nvPr/>
        </p:nvSpPr>
        <p:spPr bwMode="auto">
          <a:xfrm rot="7981526">
            <a:off x="4618288" y="4470196"/>
            <a:ext cx="1305091" cy="459792"/>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2" name="Title 1"/>
          <p:cNvSpPr>
            <a:spLocks noGrp="1"/>
          </p:cNvSpPr>
          <p:nvPr>
            <p:ph type="title"/>
          </p:nvPr>
        </p:nvSpPr>
        <p:spPr>
          <a:xfrm>
            <a:off x="394618" y="101511"/>
            <a:ext cx="8305800" cy="812889"/>
          </a:xfrm>
        </p:spPr>
        <p:txBody>
          <a:bodyPr/>
          <a:lstStyle/>
          <a:p>
            <a:r>
              <a:rPr lang="en-US" dirty="0">
                <a:solidFill>
                  <a:srgbClr val="FF0000"/>
                </a:solidFill>
              </a:rPr>
              <a:t>PRESS</a:t>
            </a:r>
            <a:r>
              <a:rPr lang="en-US" dirty="0"/>
              <a:t>: </a:t>
            </a:r>
            <a:r>
              <a:rPr lang="en-US" u="sng" dirty="0">
                <a:solidFill>
                  <a:srgbClr val="FF0000"/>
                </a:solidFill>
              </a:rPr>
              <a:t>P</a:t>
            </a:r>
            <a:r>
              <a:rPr lang="en-US" dirty="0"/>
              <a:t>aralleled </a:t>
            </a:r>
            <a:r>
              <a:rPr lang="en-US" u="sng" dirty="0">
                <a:solidFill>
                  <a:srgbClr val="FF0000"/>
                </a:solidFill>
              </a:rPr>
              <a:t>R</a:t>
            </a:r>
            <a:r>
              <a:rPr lang="en-US" dirty="0"/>
              <a:t>oad-Network-based Trajectory Compr</a:t>
            </a:r>
            <a:r>
              <a:rPr lang="en-US" u="sng" dirty="0">
                <a:solidFill>
                  <a:srgbClr val="FF0000"/>
                </a:solidFill>
              </a:rPr>
              <a:t>ess</a:t>
            </a:r>
            <a:r>
              <a:rPr lang="en-US" dirty="0"/>
              <a:t>ion</a:t>
            </a:r>
          </a:p>
        </p:txBody>
      </p:sp>
      <p:sp>
        <p:nvSpPr>
          <p:cNvPr id="4" name="Slide Number Placeholder 3"/>
          <p:cNvSpPr>
            <a:spLocks noGrp="1"/>
          </p:cNvSpPr>
          <p:nvPr>
            <p:ph type="sldNum" sz="quarter" idx="11"/>
          </p:nvPr>
        </p:nvSpPr>
        <p:spPr>
          <a:xfrm>
            <a:off x="7708900" y="6934200"/>
            <a:ext cx="1295400" cy="228600"/>
          </a:xfrm>
        </p:spPr>
        <p:txBody>
          <a:bodyPr/>
          <a:lstStyle/>
          <a:p>
            <a:fld id="{24C00436-4B56-4310-B5A7-BDA4813BABD4}" type="slidenum">
              <a:rPr lang="en-US" smtClean="0"/>
              <a:pPr/>
              <a:t>3</a:t>
            </a:fld>
            <a:endParaRPr lang="en-US"/>
          </a:p>
        </p:txBody>
      </p:sp>
      <p:sp>
        <p:nvSpPr>
          <p:cNvPr id="5" name="Rounded Rectangle 4"/>
          <p:cNvSpPr/>
          <p:nvPr/>
        </p:nvSpPr>
        <p:spPr bwMode="auto">
          <a:xfrm>
            <a:off x="1057648" y="1933410"/>
            <a:ext cx="1224085" cy="748963"/>
          </a:xfrm>
          <a:prstGeom prst="roundRect">
            <a:avLst>
              <a:gd name="adj" fmla="val 9705"/>
            </a:avLst>
          </a:prstGeom>
          <a:solidFill>
            <a:srgbClr val="093568"/>
          </a:solidFill>
          <a:ln>
            <a:noFill/>
          </a:ln>
          <a:extLst/>
        </p:spPr>
        <p:txBody>
          <a:bodyPr wrap="square" rtlCol="0" anchor="ctr">
            <a:spAutoFit/>
          </a:bodyPr>
          <a:lstStyle/>
          <a:p>
            <a:pPr algn="ctr"/>
            <a:r>
              <a:rPr lang="en-US" altLang="zh-CN" b="1" dirty="0" smtClean="0">
                <a:solidFill>
                  <a:srgbClr val="FFFFFF"/>
                </a:solidFill>
                <a:latin typeface="+mj-lt"/>
                <a:sym typeface="Arial" charset="0"/>
              </a:rPr>
              <a:t>Map</a:t>
            </a:r>
          </a:p>
          <a:p>
            <a:pPr algn="ctr"/>
            <a:r>
              <a:rPr lang="en-US" altLang="zh-CN" b="1" dirty="0" smtClean="0">
                <a:solidFill>
                  <a:srgbClr val="FFFFFF"/>
                </a:solidFill>
                <a:latin typeface="+mj-lt"/>
                <a:sym typeface="Arial" charset="0"/>
              </a:rPr>
              <a:t> matcher</a:t>
            </a:r>
            <a:endParaRPr lang="en-US" b="1" dirty="0" smtClean="0">
              <a:solidFill>
                <a:srgbClr val="FFFFFF"/>
              </a:solidFill>
              <a:latin typeface="+mj-lt"/>
              <a:sym typeface="Arial" charset="0"/>
            </a:endParaRPr>
          </a:p>
        </p:txBody>
      </p:sp>
      <p:sp>
        <p:nvSpPr>
          <p:cNvPr id="6" name="Rounded Rectangle 5"/>
          <p:cNvSpPr/>
          <p:nvPr/>
        </p:nvSpPr>
        <p:spPr bwMode="auto">
          <a:xfrm>
            <a:off x="3851982" y="1962253"/>
            <a:ext cx="1611079" cy="748963"/>
          </a:xfrm>
          <a:prstGeom prst="roundRect">
            <a:avLst>
              <a:gd name="adj" fmla="val 9705"/>
            </a:avLst>
          </a:prstGeom>
          <a:solidFill>
            <a:srgbClr val="093568"/>
          </a:solidFill>
          <a:ln>
            <a:noFill/>
          </a:ln>
          <a:extLst/>
        </p:spPr>
        <p:txBody>
          <a:bodyPr wrap="square" rtlCol="0" anchor="ctr">
            <a:spAutoFit/>
          </a:bodyPr>
          <a:lstStyle/>
          <a:p>
            <a:pPr algn="ctr"/>
            <a:r>
              <a:rPr lang="en-US" altLang="zh-CN" b="1" dirty="0" smtClean="0">
                <a:solidFill>
                  <a:srgbClr val="FFFFFF"/>
                </a:solidFill>
                <a:latin typeface="+mj-lt"/>
                <a:sym typeface="Arial" charset="0"/>
              </a:rPr>
              <a:t>Trajectory</a:t>
            </a:r>
          </a:p>
          <a:p>
            <a:pPr algn="ctr"/>
            <a:r>
              <a:rPr lang="en-US" altLang="zh-CN" b="1" dirty="0" smtClean="0">
                <a:solidFill>
                  <a:srgbClr val="FFFFFF"/>
                </a:solidFill>
                <a:latin typeface="+mj-lt"/>
                <a:sym typeface="Arial" charset="0"/>
              </a:rPr>
              <a:t>re-formatter</a:t>
            </a:r>
            <a:endParaRPr lang="en-US" b="1" dirty="0" smtClean="0">
              <a:solidFill>
                <a:srgbClr val="FFFFFF"/>
              </a:solidFill>
              <a:latin typeface="+mj-lt"/>
              <a:sym typeface="Arial" charset="0"/>
            </a:endParaRPr>
          </a:p>
        </p:txBody>
      </p:sp>
      <p:sp>
        <p:nvSpPr>
          <p:cNvPr id="7" name="Rounded Rectangle 6"/>
          <p:cNvSpPr/>
          <p:nvPr/>
        </p:nvSpPr>
        <p:spPr bwMode="auto">
          <a:xfrm>
            <a:off x="4087975" y="5214034"/>
            <a:ext cx="1440100" cy="748963"/>
          </a:xfrm>
          <a:prstGeom prst="roundRect">
            <a:avLst>
              <a:gd name="adj" fmla="val 9705"/>
            </a:avLst>
          </a:prstGeom>
          <a:solidFill>
            <a:srgbClr val="093568"/>
          </a:solidFill>
          <a:ln>
            <a:noFill/>
          </a:ln>
          <a:extLst/>
        </p:spPr>
        <p:txBody>
          <a:bodyPr wrap="square" rtlCol="0" anchor="ctr">
            <a:spAutoFit/>
          </a:bodyPr>
          <a:lstStyle/>
          <a:p>
            <a:pPr algn="ctr"/>
            <a:r>
              <a:rPr lang="en-US" altLang="zh-CN" b="1" dirty="0" smtClean="0">
                <a:solidFill>
                  <a:srgbClr val="FFFFFF"/>
                </a:solidFill>
                <a:latin typeface="+mj-lt"/>
                <a:sym typeface="Arial" charset="0"/>
              </a:rPr>
              <a:t>Query</a:t>
            </a:r>
          </a:p>
          <a:p>
            <a:pPr algn="ctr"/>
            <a:r>
              <a:rPr lang="en-US" b="1" dirty="0" smtClean="0">
                <a:solidFill>
                  <a:srgbClr val="FFFFFF"/>
                </a:solidFill>
                <a:latin typeface="+mj-lt"/>
                <a:sym typeface="Arial" charset="0"/>
              </a:rPr>
              <a:t>processor</a:t>
            </a:r>
          </a:p>
        </p:txBody>
      </p:sp>
      <p:sp>
        <p:nvSpPr>
          <p:cNvPr id="8" name="Rounded Rectangle 7"/>
          <p:cNvSpPr/>
          <p:nvPr/>
        </p:nvSpPr>
        <p:spPr bwMode="auto">
          <a:xfrm>
            <a:off x="4808025" y="3580287"/>
            <a:ext cx="1728119" cy="748963"/>
          </a:xfrm>
          <a:prstGeom prst="roundRect">
            <a:avLst>
              <a:gd name="adj" fmla="val 9705"/>
            </a:avLst>
          </a:prstGeom>
          <a:solidFill>
            <a:srgbClr val="093568"/>
          </a:solidFill>
          <a:ln>
            <a:noFill/>
          </a:ln>
          <a:extLst/>
        </p:spPr>
        <p:txBody>
          <a:bodyPr rtlCol="0" anchor="ctr">
            <a:spAutoFit/>
          </a:bodyPr>
          <a:lstStyle/>
          <a:p>
            <a:pPr algn="ctr"/>
            <a:r>
              <a:rPr lang="en-US" altLang="zh-CN" b="1" dirty="0" smtClean="0">
                <a:solidFill>
                  <a:srgbClr val="FFFFFF"/>
                </a:solidFill>
                <a:latin typeface="+mj-lt"/>
                <a:sym typeface="Arial" charset="0"/>
              </a:rPr>
              <a:t>Temporal compressor</a:t>
            </a:r>
            <a:endParaRPr lang="en-US" b="1" dirty="0" smtClean="0">
              <a:solidFill>
                <a:srgbClr val="FFFFFF"/>
              </a:solidFill>
              <a:latin typeface="+mj-lt"/>
              <a:sym typeface="Arial" charset="0"/>
            </a:endParaRPr>
          </a:p>
        </p:txBody>
      </p:sp>
      <p:sp>
        <p:nvSpPr>
          <p:cNvPr id="9" name="Rounded Rectangle 8"/>
          <p:cNvSpPr/>
          <p:nvPr/>
        </p:nvSpPr>
        <p:spPr bwMode="auto">
          <a:xfrm>
            <a:off x="2819399" y="3580586"/>
            <a:ext cx="1728119" cy="748963"/>
          </a:xfrm>
          <a:prstGeom prst="roundRect">
            <a:avLst>
              <a:gd name="adj" fmla="val 9705"/>
            </a:avLst>
          </a:prstGeom>
          <a:solidFill>
            <a:srgbClr val="093568"/>
          </a:solidFill>
          <a:ln>
            <a:noFill/>
          </a:ln>
          <a:extLst/>
        </p:spPr>
        <p:txBody>
          <a:bodyPr rtlCol="0" anchor="ctr">
            <a:spAutoFit/>
          </a:bodyPr>
          <a:lstStyle/>
          <a:p>
            <a:pPr algn="ctr"/>
            <a:r>
              <a:rPr lang="en-US" altLang="zh-CN" b="1" dirty="0" smtClean="0">
                <a:solidFill>
                  <a:srgbClr val="FFFFFF"/>
                </a:solidFill>
                <a:latin typeface="+mj-lt"/>
                <a:sym typeface="Arial" charset="0"/>
              </a:rPr>
              <a:t>Spatial</a:t>
            </a:r>
          </a:p>
          <a:p>
            <a:pPr algn="ctr"/>
            <a:r>
              <a:rPr lang="en-US" b="1" dirty="0" smtClean="0">
                <a:solidFill>
                  <a:srgbClr val="FFFFFF"/>
                </a:solidFill>
                <a:latin typeface="+mj-lt"/>
                <a:sym typeface="Arial" charset="0"/>
              </a:rPr>
              <a:t>compressor</a:t>
            </a:r>
          </a:p>
        </p:txBody>
      </p:sp>
      <p:sp>
        <p:nvSpPr>
          <p:cNvPr id="10" name="Right Arrow 9"/>
          <p:cNvSpPr/>
          <p:nvPr/>
        </p:nvSpPr>
        <p:spPr bwMode="auto">
          <a:xfrm rot="16200000">
            <a:off x="1133626" y="2971108"/>
            <a:ext cx="1072129" cy="459792"/>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16" name="TextBox 15"/>
          <p:cNvSpPr txBox="1"/>
          <p:nvPr/>
        </p:nvSpPr>
        <p:spPr>
          <a:xfrm>
            <a:off x="2846869" y="2923373"/>
            <a:ext cx="1162498" cy="338554"/>
          </a:xfrm>
          <a:prstGeom prst="rect">
            <a:avLst/>
          </a:prstGeom>
          <a:noFill/>
        </p:spPr>
        <p:txBody>
          <a:bodyPr wrap="none" rtlCol="0">
            <a:spAutoFit/>
          </a:bodyPr>
          <a:lstStyle/>
          <a:p>
            <a:pPr algn="ctr"/>
            <a:r>
              <a:rPr lang="en-US" altLang="zh-CN" sz="1600" dirty="0" smtClean="0">
                <a:solidFill>
                  <a:srgbClr val="093568"/>
                </a:solidFill>
                <a:latin typeface="+mj-lt"/>
                <a:ea typeface="黑体"/>
                <a:cs typeface="黑体"/>
              </a:rPr>
              <a:t>Spatial path</a:t>
            </a:r>
          </a:p>
        </p:txBody>
      </p:sp>
      <p:sp>
        <p:nvSpPr>
          <p:cNvPr id="17" name="TextBox 16"/>
          <p:cNvSpPr txBox="1"/>
          <p:nvPr/>
        </p:nvSpPr>
        <p:spPr>
          <a:xfrm>
            <a:off x="5334000" y="2753875"/>
            <a:ext cx="1021562" cy="584775"/>
          </a:xfrm>
          <a:prstGeom prst="rect">
            <a:avLst/>
          </a:prstGeom>
          <a:noFill/>
        </p:spPr>
        <p:txBody>
          <a:bodyPr wrap="none" rtlCol="0">
            <a:spAutoFit/>
          </a:bodyPr>
          <a:lstStyle/>
          <a:p>
            <a:pPr algn="ctr"/>
            <a:r>
              <a:rPr lang="en-US" altLang="zh-CN" sz="1600" dirty="0" smtClean="0">
                <a:solidFill>
                  <a:srgbClr val="093568"/>
                </a:solidFill>
                <a:latin typeface="+mj-lt"/>
                <a:ea typeface="黑体"/>
                <a:cs typeface="黑体"/>
              </a:rPr>
              <a:t>Temporal </a:t>
            </a:r>
            <a:endParaRPr lang="en-US" altLang="zh-CN" sz="1600" dirty="0">
              <a:solidFill>
                <a:srgbClr val="093568"/>
              </a:solidFill>
              <a:latin typeface="+mj-lt"/>
              <a:ea typeface="黑体"/>
              <a:cs typeface="黑体"/>
            </a:endParaRPr>
          </a:p>
          <a:p>
            <a:pPr algn="ctr"/>
            <a:r>
              <a:rPr lang="en-US" altLang="zh-CN" sz="1600" dirty="0" smtClean="0">
                <a:solidFill>
                  <a:srgbClr val="093568"/>
                </a:solidFill>
                <a:latin typeface="+mj-lt"/>
                <a:ea typeface="黑体"/>
                <a:cs typeface="黑体"/>
              </a:rPr>
              <a:t>sequence</a:t>
            </a:r>
          </a:p>
        </p:txBody>
      </p:sp>
      <p:sp>
        <p:nvSpPr>
          <p:cNvPr id="18" name="TextBox 17"/>
          <p:cNvSpPr txBox="1"/>
          <p:nvPr/>
        </p:nvSpPr>
        <p:spPr>
          <a:xfrm>
            <a:off x="3025315" y="4629259"/>
            <a:ext cx="1200970" cy="584775"/>
          </a:xfrm>
          <a:prstGeom prst="rect">
            <a:avLst/>
          </a:prstGeom>
          <a:noFill/>
        </p:spPr>
        <p:txBody>
          <a:bodyPr wrap="none" rtlCol="0">
            <a:spAutoFit/>
          </a:bodyPr>
          <a:lstStyle/>
          <a:p>
            <a:pPr algn="ctr"/>
            <a:r>
              <a:rPr lang="en-US" altLang="zh-CN" sz="1600" dirty="0" smtClean="0">
                <a:solidFill>
                  <a:srgbClr val="093568"/>
                </a:solidFill>
                <a:latin typeface="+mj-lt"/>
                <a:ea typeface="黑体"/>
                <a:cs typeface="黑体"/>
              </a:rPr>
              <a:t>Compressed</a:t>
            </a:r>
          </a:p>
          <a:p>
            <a:pPr algn="ctr"/>
            <a:r>
              <a:rPr lang="en-US" altLang="zh-CN" sz="1600" dirty="0" smtClean="0">
                <a:solidFill>
                  <a:srgbClr val="093568"/>
                </a:solidFill>
                <a:latin typeface="+mj-lt"/>
                <a:ea typeface="黑体"/>
                <a:cs typeface="黑体"/>
              </a:rPr>
              <a:t>spatial path</a:t>
            </a:r>
          </a:p>
        </p:txBody>
      </p:sp>
      <p:sp>
        <p:nvSpPr>
          <p:cNvPr id="19" name="TextBox 18"/>
          <p:cNvSpPr txBox="1"/>
          <p:nvPr/>
        </p:nvSpPr>
        <p:spPr>
          <a:xfrm>
            <a:off x="5254636" y="4629258"/>
            <a:ext cx="1721946" cy="584775"/>
          </a:xfrm>
          <a:prstGeom prst="rect">
            <a:avLst/>
          </a:prstGeom>
          <a:noFill/>
        </p:spPr>
        <p:txBody>
          <a:bodyPr wrap="none" rtlCol="0">
            <a:spAutoFit/>
          </a:bodyPr>
          <a:lstStyle/>
          <a:p>
            <a:pPr algn="ctr"/>
            <a:r>
              <a:rPr lang="en-US" altLang="zh-CN" sz="1600" dirty="0" smtClean="0">
                <a:solidFill>
                  <a:srgbClr val="093568"/>
                </a:solidFill>
                <a:latin typeface="+mj-lt"/>
                <a:ea typeface="黑体"/>
                <a:cs typeface="黑体"/>
              </a:rPr>
              <a:t>Compressed</a:t>
            </a:r>
          </a:p>
          <a:p>
            <a:pPr algn="ctr"/>
            <a:r>
              <a:rPr lang="en-US" altLang="zh-CN" sz="1600" dirty="0" smtClean="0">
                <a:solidFill>
                  <a:srgbClr val="093568"/>
                </a:solidFill>
                <a:latin typeface="+mj-lt"/>
                <a:ea typeface="黑体"/>
                <a:cs typeface="黑体"/>
              </a:rPr>
              <a:t>temporal sequence</a:t>
            </a:r>
          </a:p>
        </p:txBody>
      </p:sp>
      <p:sp>
        <p:nvSpPr>
          <p:cNvPr id="20" name="TextBox 19"/>
          <p:cNvSpPr txBox="1"/>
          <p:nvPr/>
        </p:nvSpPr>
        <p:spPr>
          <a:xfrm>
            <a:off x="2442481" y="1614580"/>
            <a:ext cx="1240977" cy="646331"/>
          </a:xfrm>
          <a:prstGeom prst="rect">
            <a:avLst/>
          </a:prstGeom>
          <a:noFill/>
        </p:spPr>
        <p:txBody>
          <a:bodyPr wrap="square" rtlCol="0">
            <a:spAutoFit/>
          </a:bodyPr>
          <a:lstStyle/>
          <a:p>
            <a:pPr algn="ctr"/>
            <a:r>
              <a:rPr lang="en-US" altLang="zh-CN" sz="1800" dirty="0" smtClean="0">
                <a:solidFill>
                  <a:srgbClr val="093568"/>
                </a:solidFill>
                <a:latin typeface="+mj-lt"/>
                <a:ea typeface="黑体"/>
                <a:cs typeface="黑体"/>
              </a:rPr>
              <a:t>Map </a:t>
            </a:r>
          </a:p>
          <a:p>
            <a:pPr algn="ctr"/>
            <a:r>
              <a:rPr lang="en-US" altLang="zh-CN" sz="1800" dirty="0" smtClean="0">
                <a:solidFill>
                  <a:srgbClr val="093568"/>
                </a:solidFill>
                <a:latin typeface="+mj-lt"/>
                <a:ea typeface="黑体"/>
                <a:cs typeface="黑体"/>
              </a:rPr>
              <a:t>trajectory</a:t>
            </a:r>
            <a:endParaRPr lang="en-US" sz="1800" dirty="0">
              <a:solidFill>
                <a:srgbClr val="093568"/>
              </a:solidFill>
              <a:latin typeface="+mj-lt"/>
              <a:ea typeface="黑体"/>
              <a:cs typeface="黑体"/>
            </a:endParaRPr>
          </a:p>
        </p:txBody>
      </p:sp>
      <p:pic>
        <p:nvPicPr>
          <p:cNvPr id="21" name="Picture 20" descr="landmarkgrap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393" y="4335605"/>
            <a:ext cx="1337099" cy="1002090"/>
          </a:xfrm>
          <a:prstGeom prst="rect">
            <a:avLst/>
          </a:prstGeom>
        </p:spPr>
      </p:pic>
      <p:sp>
        <p:nvSpPr>
          <p:cNvPr id="22" name="TextBox 21"/>
          <p:cNvSpPr txBox="1"/>
          <p:nvPr/>
        </p:nvSpPr>
        <p:spPr>
          <a:xfrm>
            <a:off x="798426" y="3767193"/>
            <a:ext cx="1512105" cy="646331"/>
          </a:xfrm>
          <a:prstGeom prst="rect">
            <a:avLst/>
          </a:prstGeom>
          <a:noFill/>
        </p:spPr>
        <p:txBody>
          <a:bodyPr wrap="square" rtlCol="0">
            <a:spAutoFit/>
          </a:bodyPr>
          <a:lstStyle/>
          <a:p>
            <a:pPr algn="ctr"/>
            <a:r>
              <a:rPr lang="en-US" altLang="zh-CN" sz="1800" dirty="0" smtClean="0">
                <a:solidFill>
                  <a:srgbClr val="093568"/>
                </a:solidFill>
                <a:latin typeface="+mj-lt"/>
                <a:ea typeface="黑体"/>
                <a:cs typeface="黑体"/>
              </a:rPr>
              <a:t>GPS trajectory</a:t>
            </a:r>
            <a:endParaRPr lang="en-US" sz="1800" dirty="0">
              <a:solidFill>
                <a:srgbClr val="093568"/>
              </a:solidFill>
              <a:latin typeface="+mj-lt"/>
              <a:ea typeface="黑体"/>
              <a:cs typeface="黑体"/>
            </a:endParaRPr>
          </a:p>
        </p:txBody>
      </p:sp>
      <p:pic>
        <p:nvPicPr>
          <p:cNvPr id="215042" name="Picture 2" descr="https://encrypted-tbn2.gstatic.com/images?q=tbn:ANd9GcRbdrjhf_U4gNdLm4xGzuriM6CO4ARhx_6kHMoiEC9QOGNY5k6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2425" y="1196924"/>
            <a:ext cx="566749" cy="736486"/>
          </a:xfrm>
          <a:prstGeom prst="rect">
            <a:avLst/>
          </a:prstGeom>
          <a:noFill/>
          <a:extLst>
            <a:ext uri="{909E8E84-426E-40DD-AFC4-6F175D3DCCD1}">
              <a14:hiddenFill xmlns:a14="http://schemas.microsoft.com/office/drawing/2010/main">
                <a:solidFill>
                  <a:srgbClr val="FFFFFF"/>
                </a:solidFill>
              </a14:hiddenFill>
            </a:ext>
          </a:extLst>
        </p:spPr>
      </p:pic>
      <p:sp>
        <p:nvSpPr>
          <p:cNvPr id="24" name="Right Arrow 23"/>
          <p:cNvSpPr/>
          <p:nvPr/>
        </p:nvSpPr>
        <p:spPr bwMode="auto">
          <a:xfrm>
            <a:off x="2281734" y="2086528"/>
            <a:ext cx="1615492" cy="459792"/>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25" name="Right Arrow 24"/>
          <p:cNvSpPr/>
          <p:nvPr/>
        </p:nvSpPr>
        <p:spPr bwMode="auto">
          <a:xfrm rot="2696408">
            <a:off x="4441830" y="2883504"/>
            <a:ext cx="1305091" cy="459792"/>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26" name="Right Arrow 25"/>
          <p:cNvSpPr/>
          <p:nvPr/>
        </p:nvSpPr>
        <p:spPr bwMode="auto">
          <a:xfrm rot="7981526">
            <a:off x="3542166" y="2893743"/>
            <a:ext cx="1305091" cy="459792"/>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27" name="Right Arrow 26"/>
          <p:cNvSpPr/>
          <p:nvPr/>
        </p:nvSpPr>
        <p:spPr bwMode="auto">
          <a:xfrm rot="2696408">
            <a:off x="3655204" y="4484131"/>
            <a:ext cx="1305091" cy="459792"/>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30" name="Rectangle 29"/>
          <p:cNvSpPr/>
          <p:nvPr/>
        </p:nvSpPr>
        <p:spPr>
          <a:xfrm>
            <a:off x="457200" y="1066800"/>
            <a:ext cx="1577675" cy="584775"/>
          </a:xfrm>
          <a:prstGeom prst="rect">
            <a:avLst/>
          </a:prstGeom>
          <a:noFill/>
        </p:spPr>
        <p:txBody>
          <a:bodyPr wrap="non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PRESS</a:t>
            </a:r>
            <a:endPar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15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632" y="4801453"/>
            <a:ext cx="1790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ight Arrow 34"/>
          <p:cNvSpPr/>
          <p:nvPr/>
        </p:nvSpPr>
        <p:spPr bwMode="auto">
          <a:xfrm rot="10800000">
            <a:off x="5528074" y="5358619"/>
            <a:ext cx="1877533" cy="459792"/>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215040" name="TextBox 215039"/>
          <p:cNvSpPr txBox="1"/>
          <p:nvPr/>
        </p:nvSpPr>
        <p:spPr>
          <a:xfrm>
            <a:off x="7239000" y="4360084"/>
            <a:ext cx="2008883" cy="707886"/>
          </a:xfrm>
          <a:prstGeom prst="rect">
            <a:avLst/>
          </a:prstGeom>
          <a:noFill/>
        </p:spPr>
        <p:txBody>
          <a:bodyPr wrap="none" rtlCol="0">
            <a:spAutoFit/>
          </a:bodyPr>
          <a:lstStyle/>
          <a:p>
            <a:pPr algn="ctr"/>
            <a:r>
              <a:rPr lang="en-US" dirty="0" smtClean="0"/>
              <a:t>Location-based </a:t>
            </a:r>
          </a:p>
          <a:p>
            <a:pPr algn="ctr"/>
            <a:r>
              <a:rPr lang="en-US" dirty="0" smtClean="0"/>
              <a:t>services</a:t>
            </a:r>
            <a:endParaRPr lang="en-US" dirty="0"/>
          </a:p>
        </p:txBody>
      </p:sp>
    </p:spTree>
    <p:extLst>
      <p:ext uri="{BB962C8B-B14F-4D97-AF65-F5344CB8AC3E}">
        <p14:creationId xmlns:p14="http://schemas.microsoft.com/office/powerpoint/2010/main" val="39964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1504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15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5" grpId="0" animBg="1"/>
      <p:bldP spid="6" grpId="0" animBg="1"/>
      <p:bldP spid="7" grpId="0" animBg="1"/>
      <p:bldP spid="8" grpId="0" animBg="1"/>
      <p:bldP spid="9" grpId="0" animBg="1"/>
      <p:bldP spid="10" grpId="0" animBg="1"/>
      <p:bldP spid="16" grpId="0"/>
      <p:bldP spid="17" grpId="0"/>
      <p:bldP spid="18" grpId="0"/>
      <p:bldP spid="19" grpId="0"/>
      <p:bldP spid="20" grpId="0"/>
      <p:bldP spid="22" grpId="0"/>
      <p:bldP spid="24" grpId="0" animBg="1"/>
      <p:bldP spid="25" grpId="0" animBg="1"/>
      <p:bldP spid="26" grpId="0" animBg="1"/>
      <p:bldP spid="27" grpId="0" animBg="1"/>
      <p:bldP spid="30" grpId="0"/>
      <p:bldP spid="35" grpId="0" animBg="1"/>
      <p:bldP spid="2150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 (cont’d)</a:t>
            </a:r>
            <a:endParaRPr lang="en-US" dirty="0"/>
          </a:p>
        </p:txBody>
      </p:sp>
      <p:sp>
        <p:nvSpPr>
          <p:cNvPr id="3" name="Content Placeholder 2"/>
          <p:cNvSpPr>
            <a:spLocks noGrp="1"/>
          </p:cNvSpPr>
          <p:nvPr>
            <p:ph idx="1"/>
          </p:nvPr>
        </p:nvSpPr>
        <p:spPr>
          <a:xfrm>
            <a:off x="457200" y="1295400"/>
            <a:ext cx="8229600" cy="3404009"/>
          </a:xfrm>
        </p:spPr>
        <p:txBody>
          <a:bodyPr/>
          <a:lstStyle/>
          <a:p>
            <a:r>
              <a:rPr lang="en-US" dirty="0" smtClean="0"/>
              <a:t>Key highlights</a:t>
            </a:r>
          </a:p>
          <a:p>
            <a:pPr lvl="1"/>
            <a:r>
              <a:rPr lang="en-US" dirty="0" smtClean="0"/>
              <a:t>Separate the spatial path from the temporal information when presenting a trajectory</a:t>
            </a:r>
          </a:p>
          <a:p>
            <a:pPr lvl="1"/>
            <a:r>
              <a:rPr lang="en-US" dirty="0" smtClean="0"/>
              <a:t>Propose a lossless spatial compression algorithm HSC </a:t>
            </a:r>
          </a:p>
          <a:p>
            <a:pPr lvl="1"/>
            <a:r>
              <a:rPr lang="en-US" dirty="0" smtClean="0"/>
              <a:t>Propose an error-bounded temporal compression algorithm BTC</a:t>
            </a:r>
          </a:p>
          <a:p>
            <a:pPr lvl="1"/>
            <a:r>
              <a:rPr lang="en-US" dirty="0" smtClean="0"/>
              <a:t>Support multiple popular location-based services without fully decompressing the trajectories</a:t>
            </a:r>
            <a:endParaRPr lang="en-US" dirty="0"/>
          </a:p>
        </p:txBody>
      </p:sp>
      <p:sp>
        <p:nvSpPr>
          <p:cNvPr id="4" name="Slide Number Placeholder 3"/>
          <p:cNvSpPr>
            <a:spLocks noGrp="1"/>
          </p:cNvSpPr>
          <p:nvPr>
            <p:ph type="sldNum" sz="quarter" idx="11"/>
          </p:nvPr>
        </p:nvSpPr>
        <p:spPr/>
        <p:txBody>
          <a:bodyPr/>
          <a:lstStyle/>
          <a:p>
            <a:fld id="{24C00436-4B56-4310-B5A7-BDA4813BABD4}" type="slidenum">
              <a:rPr lang="en-US" smtClean="0"/>
              <a:pPr/>
              <a:t>4</a:t>
            </a:fld>
            <a:endParaRPr lang="en-US"/>
          </a:p>
        </p:txBody>
      </p:sp>
    </p:spTree>
    <p:extLst>
      <p:ext uri="{BB962C8B-B14F-4D97-AF65-F5344CB8AC3E}">
        <p14:creationId xmlns:p14="http://schemas.microsoft.com/office/powerpoint/2010/main" val="1681769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Trajectory Representation</a:t>
            </a:r>
            <a:endParaRPr lang="en-US" dirty="0"/>
          </a:p>
        </p:txBody>
      </p:sp>
      <p:sp>
        <p:nvSpPr>
          <p:cNvPr id="64" name="Content Placeholder 63"/>
          <p:cNvSpPr>
            <a:spLocks noGrp="1"/>
          </p:cNvSpPr>
          <p:nvPr>
            <p:ph idx="1"/>
          </p:nvPr>
        </p:nvSpPr>
        <p:spPr>
          <a:xfrm>
            <a:off x="457199" y="1295400"/>
            <a:ext cx="4244155" cy="5287601"/>
          </a:xfrm>
        </p:spPr>
        <p:txBody>
          <a:bodyPr/>
          <a:lstStyle/>
          <a:p>
            <a:r>
              <a:rPr lang="en-US" dirty="0" smtClean="0"/>
              <a:t>Traditional representation</a:t>
            </a:r>
          </a:p>
          <a:p>
            <a:pPr lvl="1"/>
            <a:r>
              <a:rPr lang="en-US" dirty="0" smtClean="0"/>
              <a:t>(</a:t>
            </a:r>
            <a:r>
              <a:rPr lang="en-US" i="1" dirty="0" smtClean="0"/>
              <a:t>x</a:t>
            </a:r>
            <a:r>
              <a:rPr lang="en-US" i="1" baseline="-25000" dirty="0" smtClean="0"/>
              <a:t>1</a:t>
            </a:r>
            <a:r>
              <a:rPr lang="en-US" dirty="0" smtClean="0"/>
              <a:t>,</a:t>
            </a:r>
            <a:r>
              <a:rPr lang="en-US" i="1" dirty="0"/>
              <a:t> </a:t>
            </a:r>
            <a:r>
              <a:rPr lang="en-US" i="1" dirty="0" smtClean="0"/>
              <a:t>y</a:t>
            </a:r>
            <a:r>
              <a:rPr lang="en-US" i="1" baseline="-25000" dirty="0" smtClean="0"/>
              <a:t>1</a:t>
            </a:r>
            <a:r>
              <a:rPr lang="en-US" dirty="0" smtClean="0"/>
              <a:t>,</a:t>
            </a:r>
            <a:r>
              <a:rPr lang="en-US" i="1" dirty="0"/>
              <a:t> </a:t>
            </a:r>
            <a:r>
              <a:rPr lang="en-US" i="1" dirty="0" smtClean="0"/>
              <a:t>t</a:t>
            </a:r>
            <a:r>
              <a:rPr lang="en-US" i="1" baseline="-25000" dirty="0" smtClean="0"/>
              <a:t>1</a:t>
            </a:r>
            <a:r>
              <a:rPr lang="en-US" dirty="0" smtClean="0"/>
              <a:t>), </a:t>
            </a:r>
            <a:r>
              <a:rPr lang="en-US" dirty="0"/>
              <a:t>(</a:t>
            </a:r>
            <a:r>
              <a:rPr lang="en-US" i="1" dirty="0" smtClean="0"/>
              <a:t>x</a:t>
            </a:r>
            <a:r>
              <a:rPr lang="en-US" i="1" baseline="-25000" dirty="0" smtClean="0"/>
              <a:t>2</a:t>
            </a:r>
            <a:r>
              <a:rPr lang="en-US" dirty="0" smtClean="0"/>
              <a:t>,</a:t>
            </a:r>
            <a:r>
              <a:rPr lang="en-US" i="1" dirty="0" smtClean="0"/>
              <a:t> y</a:t>
            </a:r>
            <a:r>
              <a:rPr lang="en-US" i="1" baseline="-25000" dirty="0" smtClean="0"/>
              <a:t>2</a:t>
            </a:r>
            <a:r>
              <a:rPr lang="en-US" dirty="0" smtClean="0"/>
              <a:t>,</a:t>
            </a:r>
            <a:r>
              <a:rPr lang="en-US" i="1" dirty="0" smtClean="0"/>
              <a:t> </a:t>
            </a:r>
            <a:r>
              <a:rPr lang="en-US" i="1" dirty="0"/>
              <a:t>t</a:t>
            </a:r>
            <a:r>
              <a:rPr lang="en-US" i="1" baseline="-25000" dirty="0"/>
              <a:t>1</a:t>
            </a:r>
            <a:r>
              <a:rPr lang="en-US" dirty="0" smtClean="0"/>
              <a:t>) …</a:t>
            </a:r>
          </a:p>
          <a:p>
            <a:r>
              <a:rPr lang="en-US" dirty="0" smtClean="0"/>
              <a:t>Spatial path</a:t>
            </a:r>
          </a:p>
          <a:p>
            <a:pPr lvl="1"/>
            <a:r>
              <a:rPr lang="en-US" dirty="0" smtClean="0"/>
              <a:t>The sequence of </a:t>
            </a:r>
            <a:r>
              <a:rPr lang="en-US" dirty="0" smtClean="0">
                <a:solidFill>
                  <a:srgbClr val="FF0000"/>
                </a:solidFill>
              </a:rPr>
              <a:t>road segments</a:t>
            </a:r>
            <a:r>
              <a:rPr lang="en-US" dirty="0" smtClean="0"/>
              <a:t> passed by a trajectory</a:t>
            </a:r>
          </a:p>
          <a:p>
            <a:r>
              <a:rPr lang="en-US" dirty="0" smtClean="0"/>
              <a:t>Temporal sequence</a:t>
            </a:r>
          </a:p>
          <a:p>
            <a:pPr lvl="1"/>
            <a:r>
              <a:rPr lang="en-US" dirty="0" smtClean="0"/>
              <a:t>The sequence of (</a:t>
            </a:r>
            <a:r>
              <a:rPr lang="en-US" i="1" dirty="0" smtClean="0"/>
              <a:t>d</a:t>
            </a:r>
            <a:r>
              <a:rPr lang="en-US" i="1" baseline="-25000" dirty="0" smtClean="0"/>
              <a:t>i</a:t>
            </a:r>
            <a:r>
              <a:rPr lang="en-US" dirty="0" smtClean="0"/>
              <a:t>,</a:t>
            </a:r>
            <a:r>
              <a:rPr lang="en-US" i="1" dirty="0" smtClean="0"/>
              <a:t> </a:t>
            </a:r>
            <a:r>
              <a:rPr lang="en-US" i="1" dirty="0" err="1" smtClean="0"/>
              <a:t>t</a:t>
            </a:r>
            <a:r>
              <a:rPr lang="en-US" i="1" baseline="-25000" dirty="0" err="1" smtClean="0"/>
              <a:t>i</a:t>
            </a:r>
            <a:r>
              <a:rPr lang="en-US" dirty="0" smtClean="0"/>
              <a:t>) vectors</a:t>
            </a:r>
          </a:p>
          <a:p>
            <a:pPr lvl="2"/>
            <a:r>
              <a:rPr lang="en-US" i="1" dirty="0"/>
              <a:t>d</a:t>
            </a:r>
            <a:r>
              <a:rPr lang="en-US" i="1" baseline="-25000" dirty="0"/>
              <a:t>i </a:t>
            </a:r>
            <a:r>
              <a:rPr lang="en-US" i="1" baseline="-25000" dirty="0" smtClean="0"/>
              <a:t> </a:t>
            </a:r>
            <a:r>
              <a:rPr lang="en-US" dirty="0" smtClean="0"/>
              <a:t>refers to the distance travelled from the start of the trajectory until time stamp </a:t>
            </a:r>
            <a:r>
              <a:rPr lang="en-US" i="1" dirty="0" err="1"/>
              <a:t>t</a:t>
            </a:r>
            <a:r>
              <a:rPr lang="en-US" i="1" baseline="-25000" dirty="0" err="1"/>
              <a:t>i</a:t>
            </a:r>
            <a:endParaRPr lang="en-US" dirty="0"/>
          </a:p>
        </p:txBody>
      </p:sp>
      <p:pic>
        <p:nvPicPr>
          <p:cNvPr id="219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4419600" cy="502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500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bwMode="auto">
          <a:xfrm rot="5400000">
            <a:off x="1276350" y="4070350"/>
            <a:ext cx="1460500" cy="2438400"/>
          </a:xfrm>
          <a:prstGeom prst="homePlate">
            <a:avLst/>
          </a:prstGeom>
          <a:solidFill>
            <a:srgbClr val="92D05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595650"/>
              </a:solidFill>
              <a:effectLst/>
              <a:latin typeface="Hoefler Text" charset="0"/>
              <a:ea typeface="华文宋体" charset="-122"/>
              <a:cs typeface="华文宋体" charset="-122"/>
              <a:sym typeface="Hoefler Text" charset="0"/>
            </a:endParaRPr>
          </a:p>
        </p:txBody>
      </p:sp>
      <p:sp>
        <p:nvSpPr>
          <p:cNvPr id="2" name="Title 1"/>
          <p:cNvSpPr>
            <a:spLocks noGrp="1"/>
          </p:cNvSpPr>
          <p:nvPr>
            <p:ph type="title"/>
          </p:nvPr>
        </p:nvSpPr>
        <p:spPr/>
        <p:txBody>
          <a:bodyPr/>
          <a:lstStyle/>
          <a:p>
            <a:r>
              <a:rPr lang="en-US" dirty="0" smtClean="0"/>
              <a:t>HSC: Spatial Compression</a:t>
            </a:r>
            <a:endParaRPr lang="en-US" dirty="0"/>
          </a:p>
        </p:txBody>
      </p:sp>
      <p:sp>
        <p:nvSpPr>
          <p:cNvPr id="3" name="Content Placeholder 2"/>
          <p:cNvSpPr>
            <a:spLocks noGrp="1"/>
          </p:cNvSpPr>
          <p:nvPr>
            <p:ph idx="1"/>
          </p:nvPr>
        </p:nvSpPr>
        <p:spPr>
          <a:xfrm>
            <a:off x="457200" y="1295400"/>
            <a:ext cx="8229600" cy="954107"/>
          </a:xfrm>
        </p:spPr>
        <p:txBody>
          <a:bodyPr/>
          <a:lstStyle/>
          <a:p>
            <a:r>
              <a:rPr lang="en-US" dirty="0" smtClean="0"/>
              <a:t>Hybrid Spatial Compression (HSC) is lossless, and it consists of two stages</a:t>
            </a:r>
            <a:endParaRPr lang="en-US" dirty="0"/>
          </a:p>
        </p:txBody>
      </p:sp>
      <p:sp>
        <p:nvSpPr>
          <p:cNvPr id="4" name="Slide Number Placeholder 3"/>
          <p:cNvSpPr>
            <a:spLocks noGrp="1"/>
          </p:cNvSpPr>
          <p:nvPr>
            <p:ph type="sldNum" sz="quarter" idx="11"/>
          </p:nvPr>
        </p:nvSpPr>
        <p:spPr/>
        <p:txBody>
          <a:bodyPr/>
          <a:lstStyle/>
          <a:p>
            <a:fld id="{24C00436-4B56-4310-B5A7-BDA4813BABD4}" type="slidenum">
              <a:rPr lang="en-US" smtClean="0"/>
              <a:pPr/>
              <a:t>6</a:t>
            </a:fld>
            <a:endParaRPr lang="en-US"/>
          </a:p>
        </p:txBody>
      </p:sp>
      <p:sp>
        <p:nvSpPr>
          <p:cNvPr id="5" name="Pentagon 4"/>
          <p:cNvSpPr/>
          <p:nvPr/>
        </p:nvSpPr>
        <p:spPr bwMode="auto">
          <a:xfrm rot="5400000">
            <a:off x="1276350" y="2101850"/>
            <a:ext cx="1460500" cy="2438400"/>
          </a:xfrm>
          <a:prstGeom prst="homePlate">
            <a:avLst/>
          </a:prstGeom>
          <a:solidFill>
            <a:srgbClr val="00B0F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595650"/>
              </a:solidFill>
              <a:effectLst/>
              <a:latin typeface="Hoefler Text" charset="0"/>
              <a:ea typeface="华文宋体" charset="-122"/>
              <a:cs typeface="华文宋体" charset="-122"/>
              <a:sym typeface="Hoefler Text" charset="0"/>
            </a:endParaRPr>
          </a:p>
        </p:txBody>
      </p:sp>
      <p:sp>
        <p:nvSpPr>
          <p:cNvPr id="6" name="Pentagon 5"/>
          <p:cNvSpPr/>
          <p:nvPr/>
        </p:nvSpPr>
        <p:spPr bwMode="auto">
          <a:xfrm rot="5400000">
            <a:off x="5594350" y="2923659"/>
            <a:ext cx="1460500" cy="2438400"/>
          </a:xfrm>
          <a:prstGeom prst="homePlate">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595650"/>
              </a:solidFill>
              <a:effectLst/>
              <a:latin typeface="Hoefler Text" charset="0"/>
              <a:ea typeface="华文宋体" charset="-122"/>
              <a:cs typeface="华文宋体" charset="-122"/>
              <a:sym typeface="Hoefler Text" charset="0"/>
            </a:endParaRPr>
          </a:p>
        </p:txBody>
      </p:sp>
      <p:sp>
        <p:nvSpPr>
          <p:cNvPr id="7" name="TextBox 6"/>
          <p:cNvSpPr txBox="1"/>
          <p:nvPr/>
        </p:nvSpPr>
        <p:spPr>
          <a:xfrm>
            <a:off x="787400" y="2629164"/>
            <a:ext cx="2438400" cy="1015663"/>
          </a:xfrm>
          <a:prstGeom prst="rect">
            <a:avLst/>
          </a:prstGeom>
          <a:noFill/>
        </p:spPr>
        <p:txBody>
          <a:bodyPr wrap="square" rtlCol="0">
            <a:spAutoFit/>
          </a:bodyPr>
          <a:lstStyle/>
          <a:p>
            <a:pPr algn="ctr"/>
            <a:r>
              <a:rPr lang="en-US" sz="2000" b="1" dirty="0" smtClean="0">
                <a:solidFill>
                  <a:schemeClr val="bg1"/>
                </a:solidFill>
                <a:latin typeface="+mn-lt"/>
              </a:rPr>
              <a:t>STAGE 1</a:t>
            </a:r>
          </a:p>
          <a:p>
            <a:pPr algn="ctr"/>
            <a:r>
              <a:rPr lang="en-US" b="1" dirty="0" smtClean="0">
                <a:solidFill>
                  <a:schemeClr val="bg1"/>
                </a:solidFill>
                <a:latin typeface="+mn-lt"/>
              </a:rPr>
              <a:t>Shortest Path Compression</a:t>
            </a:r>
            <a:endParaRPr lang="en-US" sz="2000" b="1" dirty="0">
              <a:solidFill>
                <a:schemeClr val="bg1"/>
              </a:solidFill>
              <a:latin typeface="+mn-lt"/>
            </a:endParaRPr>
          </a:p>
        </p:txBody>
      </p:sp>
      <p:sp>
        <p:nvSpPr>
          <p:cNvPr id="8" name="TextBox 7"/>
          <p:cNvSpPr txBox="1"/>
          <p:nvPr/>
        </p:nvSpPr>
        <p:spPr>
          <a:xfrm>
            <a:off x="787400" y="4669698"/>
            <a:ext cx="2438400" cy="1015663"/>
          </a:xfrm>
          <a:prstGeom prst="rect">
            <a:avLst/>
          </a:prstGeom>
          <a:noFill/>
        </p:spPr>
        <p:txBody>
          <a:bodyPr wrap="square" rtlCol="0">
            <a:spAutoFit/>
          </a:bodyPr>
          <a:lstStyle/>
          <a:p>
            <a:pPr algn="ctr"/>
            <a:r>
              <a:rPr lang="en-US" sz="2000" b="1" dirty="0" smtClean="0">
                <a:solidFill>
                  <a:schemeClr val="bg1"/>
                </a:solidFill>
                <a:latin typeface="+mn-lt"/>
              </a:rPr>
              <a:t>STAGE 2</a:t>
            </a:r>
          </a:p>
          <a:p>
            <a:pPr algn="ctr"/>
            <a:r>
              <a:rPr lang="en-US" b="1" dirty="0" smtClean="0">
                <a:solidFill>
                  <a:schemeClr val="bg1"/>
                </a:solidFill>
                <a:latin typeface="+mn-lt"/>
              </a:rPr>
              <a:t>Frequent Sub-</a:t>
            </a:r>
            <a:r>
              <a:rPr lang="en-US" b="1" dirty="0" err="1" smtClean="0">
                <a:solidFill>
                  <a:schemeClr val="bg1"/>
                </a:solidFill>
                <a:latin typeface="+mn-lt"/>
              </a:rPr>
              <a:t>Tra</a:t>
            </a:r>
            <a:r>
              <a:rPr lang="en-US" b="1" dirty="0" smtClean="0">
                <a:solidFill>
                  <a:schemeClr val="bg1"/>
                </a:solidFill>
                <a:latin typeface="+mn-lt"/>
              </a:rPr>
              <a:t>.</a:t>
            </a:r>
          </a:p>
          <a:p>
            <a:pPr algn="ctr"/>
            <a:r>
              <a:rPr lang="en-US" sz="2000" b="1" dirty="0" smtClean="0">
                <a:solidFill>
                  <a:schemeClr val="bg1"/>
                </a:solidFill>
                <a:latin typeface="+mn-lt"/>
              </a:rPr>
              <a:t>Compression</a:t>
            </a:r>
            <a:endParaRPr lang="en-US" sz="2000" b="1" dirty="0">
              <a:solidFill>
                <a:schemeClr val="bg1"/>
              </a:solidFill>
              <a:latin typeface="+mn-lt"/>
            </a:endParaRPr>
          </a:p>
        </p:txBody>
      </p:sp>
      <p:sp>
        <p:nvSpPr>
          <p:cNvPr id="9" name="Snip Single Corner Rectangle 8"/>
          <p:cNvSpPr/>
          <p:nvPr/>
        </p:nvSpPr>
        <p:spPr bwMode="auto">
          <a:xfrm>
            <a:off x="3276600" y="2590800"/>
            <a:ext cx="5511800" cy="1438851"/>
          </a:xfrm>
          <a:prstGeom prst="snip1Rect">
            <a:avLst/>
          </a:prstGeom>
          <a:solidFill>
            <a:srgbClr val="FFC000">
              <a:alpha val="9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94900" lvl="0" indent="-342900">
              <a:buFont typeface="Courier New" panose="02070309020205020404" pitchFamily="49" charset="0"/>
              <a:buChar char="o"/>
            </a:pPr>
            <a:r>
              <a:rPr lang="en-US" dirty="0" smtClean="0">
                <a:solidFill>
                  <a:srgbClr val="0070C0"/>
                </a:solidFill>
                <a:latin typeface="+mn-lt"/>
              </a:rPr>
              <a:t>Input: spatial path (consecutive edge sequence)</a:t>
            </a:r>
          </a:p>
          <a:p>
            <a:pPr marL="594900" lvl="0" indent="-342900">
              <a:buFont typeface="Courier New" panose="02070309020205020404" pitchFamily="49" charset="0"/>
              <a:buChar char="o"/>
            </a:pPr>
            <a:endParaRPr lang="en-US" sz="900" dirty="0">
              <a:solidFill>
                <a:srgbClr val="0070C0"/>
              </a:solidFill>
              <a:latin typeface="+mn-lt"/>
            </a:endParaRPr>
          </a:p>
          <a:p>
            <a:pPr marL="594900" lvl="0" indent="-342900">
              <a:buFont typeface="Courier New" panose="02070309020205020404" pitchFamily="49" charset="0"/>
              <a:buChar char="o"/>
            </a:pPr>
            <a:r>
              <a:rPr lang="en-US" dirty="0" smtClean="0">
                <a:solidFill>
                  <a:srgbClr val="0070C0"/>
                </a:solidFill>
                <a:latin typeface="+mn-lt"/>
              </a:rPr>
              <a:t>Output: non-consecutive edge sequence</a:t>
            </a:r>
            <a:endParaRPr lang="en-US" dirty="0">
              <a:solidFill>
                <a:srgbClr val="0070C0"/>
              </a:solidFill>
              <a:latin typeface="+mn-lt"/>
            </a:endParaRPr>
          </a:p>
        </p:txBody>
      </p:sp>
      <p:sp>
        <p:nvSpPr>
          <p:cNvPr id="10" name="Snip Single Corner Rectangle 9"/>
          <p:cNvSpPr/>
          <p:nvPr/>
        </p:nvSpPr>
        <p:spPr bwMode="auto">
          <a:xfrm>
            <a:off x="3276600" y="4538979"/>
            <a:ext cx="5511800" cy="1438851"/>
          </a:xfrm>
          <a:prstGeom prst="snip1Rect">
            <a:avLst/>
          </a:prstGeom>
          <a:solidFill>
            <a:srgbClr val="FFC000">
              <a:alpha val="9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94900" lvl="0" indent="-342900">
              <a:buFont typeface="Courier New" panose="02070309020205020404" pitchFamily="49" charset="0"/>
              <a:buChar char="o"/>
            </a:pPr>
            <a:r>
              <a:rPr lang="en-US" dirty="0" smtClean="0">
                <a:solidFill>
                  <a:srgbClr val="0070C0"/>
                </a:solidFill>
                <a:latin typeface="+mn-lt"/>
              </a:rPr>
              <a:t>Input: non-consecutive edge sequence</a:t>
            </a:r>
          </a:p>
          <a:p>
            <a:pPr marL="594900" lvl="0" indent="-342900">
              <a:buFont typeface="Courier New" panose="02070309020205020404" pitchFamily="49" charset="0"/>
              <a:buChar char="o"/>
            </a:pPr>
            <a:endParaRPr lang="en-US" sz="900" dirty="0">
              <a:solidFill>
                <a:srgbClr val="0070C0"/>
              </a:solidFill>
              <a:latin typeface="+mn-lt"/>
            </a:endParaRPr>
          </a:p>
          <a:p>
            <a:pPr marL="594900" lvl="0" indent="-342900">
              <a:buFont typeface="Courier New" panose="02070309020205020404" pitchFamily="49" charset="0"/>
              <a:buChar char="o"/>
            </a:pPr>
            <a:r>
              <a:rPr lang="en-US" dirty="0" smtClean="0">
                <a:solidFill>
                  <a:srgbClr val="0070C0"/>
                </a:solidFill>
                <a:latin typeface="+mn-lt"/>
              </a:rPr>
              <a:t>Output binary code</a:t>
            </a:r>
            <a:endParaRPr lang="en-US" dirty="0">
              <a:solidFill>
                <a:srgbClr val="0070C0"/>
              </a:solidFill>
              <a:latin typeface="+mn-lt"/>
            </a:endParaRPr>
          </a:p>
          <a:p>
            <a:pPr marL="342900" indent="-342900" algn="ctr" defTabSz="914400">
              <a:buFont typeface="Courier New" panose="02070309020205020404" pitchFamily="49" charset="0"/>
              <a:buChar char="o"/>
            </a:pPr>
            <a:endParaRPr lang="en-US" dirty="0">
              <a:solidFill>
                <a:srgbClr val="0070C0"/>
              </a:solidFill>
              <a:latin typeface="+mn-lt"/>
              <a:ea typeface="华文宋体" charset="-122"/>
              <a:cs typeface="华文宋体" charset="-122"/>
              <a:sym typeface="Hoefler Text" charset="0"/>
            </a:endParaRPr>
          </a:p>
        </p:txBody>
      </p:sp>
    </p:spTree>
    <p:extLst>
      <p:ext uri="{BB962C8B-B14F-4D97-AF65-F5344CB8AC3E}">
        <p14:creationId xmlns:p14="http://schemas.microsoft.com/office/powerpoint/2010/main" val="2851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7" grpId="0"/>
      <p:bldP spid="8"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Stage 1: Shortest Path Compression</a:t>
            </a:r>
            <a:endParaRPr lang="en-US" dirty="0"/>
          </a:p>
        </p:txBody>
      </p:sp>
      <p:sp>
        <p:nvSpPr>
          <p:cNvPr id="3" name="Content Placeholder 2"/>
          <p:cNvSpPr>
            <a:spLocks noGrp="1"/>
          </p:cNvSpPr>
          <p:nvPr>
            <p:ph idx="1"/>
          </p:nvPr>
        </p:nvSpPr>
        <p:spPr>
          <a:xfrm>
            <a:off x="457200" y="990600"/>
            <a:ext cx="8229600" cy="3588675"/>
          </a:xfrm>
        </p:spPr>
        <p:txBody>
          <a:bodyPr/>
          <a:lstStyle/>
          <a:p>
            <a:r>
              <a:rPr lang="en-US" dirty="0" smtClean="0"/>
              <a:t>Observation: given a source </a:t>
            </a:r>
            <a:r>
              <a:rPr lang="en-US" i="1" dirty="0" smtClean="0"/>
              <a:t>s</a:t>
            </a:r>
            <a:r>
              <a:rPr lang="en-US" dirty="0" smtClean="0"/>
              <a:t> and a destination </a:t>
            </a:r>
            <a:r>
              <a:rPr lang="en-US" i="1" dirty="0" smtClean="0"/>
              <a:t>d</a:t>
            </a:r>
            <a:r>
              <a:rPr lang="en-US" dirty="0" smtClean="0"/>
              <a:t>, most of the time we take the shortest path between </a:t>
            </a:r>
            <a:r>
              <a:rPr lang="en-US" i="1" dirty="0" smtClean="0"/>
              <a:t>s</a:t>
            </a:r>
            <a:r>
              <a:rPr lang="en-US" dirty="0" smtClean="0"/>
              <a:t> and </a:t>
            </a:r>
            <a:r>
              <a:rPr lang="en-US" i="1" dirty="0" smtClean="0"/>
              <a:t>d</a:t>
            </a:r>
            <a:r>
              <a:rPr lang="en-US" dirty="0" smtClean="0"/>
              <a:t> if all the edges roughly share the similar traffic condition</a:t>
            </a:r>
          </a:p>
          <a:p>
            <a:r>
              <a:rPr lang="en-US" dirty="0" smtClean="0"/>
              <a:t>Given an edge sequence</a:t>
            </a:r>
          </a:p>
          <a:p>
            <a:pPr lvl="1"/>
            <a:r>
              <a:rPr lang="en-US" dirty="0" smtClean="0"/>
              <a:t>If the sequence refers to the shortest path from      to      , we will replace the sequence with</a:t>
            </a:r>
          </a:p>
          <a:p>
            <a:pPr lvl="1"/>
            <a:r>
              <a:rPr lang="en-US" dirty="0" smtClean="0"/>
              <a:t>     </a:t>
            </a:r>
            <a:endParaRPr lang="en-US" dirty="0"/>
          </a:p>
        </p:txBody>
      </p:sp>
      <p:sp>
        <p:nvSpPr>
          <p:cNvPr id="4" name="Slide Number Placeholder 3"/>
          <p:cNvSpPr>
            <a:spLocks noGrp="1"/>
          </p:cNvSpPr>
          <p:nvPr>
            <p:ph type="sldNum" sz="quarter" idx="11"/>
          </p:nvPr>
        </p:nvSpPr>
        <p:spPr/>
        <p:txBody>
          <a:bodyPr/>
          <a:lstStyle/>
          <a:p>
            <a:fld id="{24C00436-4B56-4310-B5A7-BDA4813BABD4}" type="slidenum">
              <a:rPr lang="en-US" smtClean="0"/>
              <a:pPr/>
              <a:t>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12246272"/>
              </p:ext>
            </p:extLst>
          </p:nvPr>
        </p:nvGraphicFramePr>
        <p:xfrm>
          <a:off x="4419600" y="2743200"/>
          <a:ext cx="3121025" cy="548633"/>
        </p:xfrm>
        <a:graphic>
          <a:graphicData uri="http://schemas.openxmlformats.org/presentationml/2006/ole">
            <mc:AlternateContent xmlns:mc="http://schemas.openxmlformats.org/markup-compatibility/2006">
              <mc:Choice xmlns:v="urn:schemas-microsoft-com:vml" Requires="v">
                <p:oleObj spid="_x0000_s217177" name="Visio" r:id="rId3" imgW="1363343" imgH="240241" progId="Visio.Drawing.11">
                  <p:link updateAutomatic="1"/>
                </p:oleObj>
              </mc:Choice>
              <mc:Fallback>
                <p:oleObj name="Visio" r:id="rId3" imgW="1363343" imgH="240241" progId="Visio.Drawing.11">
                  <p:link updateAutomatic="1"/>
                  <p:pic>
                    <p:nvPicPr>
                      <p:cNvPr id="0" name=""/>
                      <p:cNvPicPr/>
                      <p:nvPr/>
                    </p:nvPicPr>
                    <p:blipFill>
                      <a:blip r:embed="rId4"/>
                      <a:stretch>
                        <a:fillRect/>
                      </a:stretch>
                    </p:blipFill>
                    <p:spPr>
                      <a:xfrm>
                        <a:off x="4419600" y="2743200"/>
                        <a:ext cx="3121025" cy="54863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59746641"/>
              </p:ext>
            </p:extLst>
          </p:nvPr>
        </p:nvGraphicFramePr>
        <p:xfrm>
          <a:off x="7772400" y="3200400"/>
          <a:ext cx="275530" cy="533400"/>
        </p:xfrm>
        <a:graphic>
          <a:graphicData uri="http://schemas.openxmlformats.org/presentationml/2006/ole">
            <mc:AlternateContent xmlns:mc="http://schemas.openxmlformats.org/markup-compatibility/2006">
              <mc:Choice xmlns:v="urn:schemas-microsoft-com:vml" Requires="v">
                <p:oleObj spid="_x0000_s217178" name="Visio" r:id="rId5" imgW="123744" imgH="240241" progId="Visio.Drawing.11">
                  <p:link updateAutomatic="1"/>
                </p:oleObj>
              </mc:Choice>
              <mc:Fallback>
                <p:oleObj name="Visio" r:id="rId5" imgW="123744" imgH="240241" progId="Visio.Drawing.11">
                  <p:link updateAutomatic="1"/>
                  <p:pic>
                    <p:nvPicPr>
                      <p:cNvPr id="0" name=""/>
                      <p:cNvPicPr/>
                      <p:nvPr/>
                    </p:nvPicPr>
                    <p:blipFill>
                      <a:blip r:embed="rId6"/>
                      <a:stretch>
                        <a:fillRect/>
                      </a:stretch>
                    </p:blipFill>
                    <p:spPr>
                      <a:xfrm>
                        <a:off x="7772400" y="3200400"/>
                        <a:ext cx="275530" cy="533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31792167"/>
              </p:ext>
            </p:extLst>
          </p:nvPr>
        </p:nvGraphicFramePr>
        <p:xfrm>
          <a:off x="7010400" y="3200400"/>
          <a:ext cx="290512" cy="562403"/>
        </p:xfrm>
        <a:graphic>
          <a:graphicData uri="http://schemas.openxmlformats.org/presentationml/2006/ole">
            <mc:AlternateContent xmlns:mc="http://schemas.openxmlformats.org/markup-compatibility/2006">
              <mc:Choice xmlns:v="urn:schemas-microsoft-com:vml" Requires="v">
                <p:oleObj spid="_x0000_s217179" name="Visio" r:id="rId7" imgW="123744" imgH="240241" progId="Visio.Drawing.11">
                  <p:link updateAutomatic="1"/>
                </p:oleObj>
              </mc:Choice>
              <mc:Fallback>
                <p:oleObj name="Visio" r:id="rId7" imgW="123744" imgH="240241" progId="Visio.Drawing.11">
                  <p:link updateAutomatic="1"/>
                  <p:pic>
                    <p:nvPicPr>
                      <p:cNvPr id="0" name=""/>
                      <p:cNvPicPr/>
                      <p:nvPr/>
                    </p:nvPicPr>
                    <p:blipFill>
                      <a:blip r:embed="rId8"/>
                      <a:stretch>
                        <a:fillRect/>
                      </a:stretch>
                    </p:blipFill>
                    <p:spPr>
                      <a:xfrm>
                        <a:off x="7010400" y="3200400"/>
                        <a:ext cx="290512" cy="56240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59485141"/>
              </p:ext>
            </p:extLst>
          </p:nvPr>
        </p:nvGraphicFramePr>
        <p:xfrm>
          <a:off x="5486400" y="3581400"/>
          <a:ext cx="884237" cy="534080"/>
        </p:xfrm>
        <a:graphic>
          <a:graphicData uri="http://schemas.openxmlformats.org/presentationml/2006/ole">
            <mc:AlternateContent xmlns:mc="http://schemas.openxmlformats.org/markup-compatibility/2006">
              <mc:Choice xmlns:v="urn:schemas-microsoft-com:vml" Requires="v">
                <p:oleObj spid="_x0000_s217180" name="Visio" r:id="rId9" imgW="396628" imgH="240241" progId="Visio.Drawing.11">
                  <p:link updateAutomatic="1"/>
                </p:oleObj>
              </mc:Choice>
              <mc:Fallback>
                <p:oleObj name="Visio" r:id="rId9" imgW="396628" imgH="240241" progId="Visio.Drawing.11">
                  <p:link updateAutomatic="1"/>
                  <p:pic>
                    <p:nvPicPr>
                      <p:cNvPr id="0" name=""/>
                      <p:cNvPicPr/>
                      <p:nvPr/>
                    </p:nvPicPr>
                    <p:blipFill>
                      <a:blip r:embed="rId10"/>
                      <a:stretch>
                        <a:fillRect/>
                      </a:stretch>
                    </p:blipFill>
                    <p:spPr>
                      <a:xfrm>
                        <a:off x="5486400" y="3581400"/>
                        <a:ext cx="884237" cy="534080"/>
                      </a:xfrm>
                      <a:prstGeom prst="rect">
                        <a:avLst/>
                      </a:prstGeom>
                    </p:spPr>
                  </p:pic>
                </p:oleObj>
              </mc:Fallback>
            </mc:AlternateContent>
          </a:graphicData>
        </a:graphic>
      </p:graphicFrame>
      <p:sp>
        <p:nvSpPr>
          <p:cNvPr id="14" name="Right Arrow 13"/>
          <p:cNvSpPr/>
          <p:nvPr/>
        </p:nvSpPr>
        <p:spPr bwMode="auto">
          <a:xfrm>
            <a:off x="4194279" y="4191000"/>
            <a:ext cx="1077826" cy="229896"/>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pic>
        <p:nvPicPr>
          <p:cNvPr id="217116"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4572000"/>
            <a:ext cx="824718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4256637408"/>
              </p:ext>
            </p:extLst>
          </p:nvPr>
        </p:nvGraphicFramePr>
        <p:xfrm>
          <a:off x="1295400" y="4038600"/>
          <a:ext cx="2743200" cy="466994"/>
        </p:xfrm>
        <a:graphic>
          <a:graphicData uri="http://schemas.openxmlformats.org/presentationml/2006/ole">
            <mc:AlternateContent xmlns:mc="http://schemas.openxmlformats.org/markup-compatibility/2006">
              <mc:Choice xmlns:v="urn:schemas-microsoft-com:vml" Requires="v">
                <p:oleObj spid="_x0000_s217181" name="Visio" r:id="rId3" imgW="1407382" imgH="240241" progId="Visio.Drawing.11">
                  <p:link updateAutomatic="1"/>
                </p:oleObj>
              </mc:Choice>
              <mc:Fallback>
                <p:oleObj name="Visio" r:id="rId3" imgW="1407382" imgH="240241" progId="Visio.Drawing.11">
                  <p:link updateAutomatic="1"/>
                  <p:pic>
                    <p:nvPicPr>
                      <p:cNvPr id="0" name=""/>
                      <p:cNvPicPr/>
                      <p:nvPr/>
                    </p:nvPicPr>
                    <p:blipFill>
                      <a:blip r:embed="rId12"/>
                      <a:stretch>
                        <a:fillRect/>
                      </a:stretch>
                    </p:blipFill>
                    <p:spPr>
                      <a:xfrm>
                        <a:off x="1295400" y="4038600"/>
                        <a:ext cx="2743200" cy="46699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24668694"/>
              </p:ext>
            </p:extLst>
          </p:nvPr>
        </p:nvGraphicFramePr>
        <p:xfrm>
          <a:off x="5427610" y="4008585"/>
          <a:ext cx="896990" cy="487215"/>
        </p:xfrm>
        <a:graphic>
          <a:graphicData uri="http://schemas.openxmlformats.org/presentationml/2006/ole">
            <mc:AlternateContent xmlns:mc="http://schemas.openxmlformats.org/markup-compatibility/2006">
              <mc:Choice xmlns:v="urn:schemas-microsoft-com:vml" Requires="v">
                <p:oleObj spid="_x0000_s217182" name="Visio" r:id="rId9" imgW="440668" imgH="240241" progId="Visio.Drawing.11">
                  <p:link updateAutomatic="1"/>
                </p:oleObj>
              </mc:Choice>
              <mc:Fallback>
                <p:oleObj name="Visio" r:id="rId9" imgW="440668" imgH="240241" progId="Visio.Drawing.11">
                  <p:link updateAutomatic="1"/>
                  <p:pic>
                    <p:nvPicPr>
                      <p:cNvPr id="0" name=""/>
                      <p:cNvPicPr/>
                      <p:nvPr/>
                    </p:nvPicPr>
                    <p:blipFill>
                      <a:blip r:embed="rId13"/>
                      <a:stretch>
                        <a:fillRect/>
                      </a:stretch>
                    </p:blipFill>
                    <p:spPr>
                      <a:xfrm>
                        <a:off x="5427610" y="4008585"/>
                        <a:ext cx="896990" cy="487215"/>
                      </a:xfrm>
                      <a:prstGeom prst="rect">
                        <a:avLst/>
                      </a:prstGeom>
                    </p:spPr>
                  </p:pic>
                </p:oleObj>
              </mc:Fallback>
            </mc:AlternateContent>
          </a:graphicData>
        </a:graphic>
      </p:graphicFrame>
    </p:spTree>
    <p:extLst>
      <p:ext uri="{BB962C8B-B14F-4D97-AF65-F5344CB8AC3E}">
        <p14:creationId xmlns:p14="http://schemas.microsoft.com/office/powerpoint/2010/main" val="372777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7116"/>
                                        </p:tgtEl>
                                        <p:attrNameLst>
                                          <p:attrName>style.visibility</p:attrName>
                                        </p:attrNameLst>
                                      </p:cBhvr>
                                      <p:to>
                                        <p:strVal val="visible"/>
                                      </p:to>
                                    </p:set>
                                    <p:animEffect transition="in" filter="fade">
                                      <p:cBhvr>
                                        <p:cTn id="11" dur="500"/>
                                        <p:tgtEl>
                                          <p:spTgt spid="21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436"/>
            <a:ext cx="8305800" cy="1200329"/>
          </a:xfrm>
        </p:spPr>
        <p:txBody>
          <a:bodyPr/>
          <a:lstStyle/>
          <a:p>
            <a:r>
              <a:rPr lang="en-US" dirty="0" smtClean="0"/>
              <a:t>HSC Stage 2: Frequent Sub-trajectory Compression</a:t>
            </a:r>
            <a:endParaRPr lang="en-US" dirty="0"/>
          </a:p>
        </p:txBody>
      </p:sp>
      <p:sp>
        <p:nvSpPr>
          <p:cNvPr id="3" name="Content Placeholder 2"/>
          <p:cNvSpPr>
            <a:spLocks noGrp="1"/>
          </p:cNvSpPr>
          <p:nvPr>
            <p:ph idx="1"/>
          </p:nvPr>
        </p:nvSpPr>
        <p:spPr>
          <a:xfrm>
            <a:off x="457200" y="1295400"/>
            <a:ext cx="8229600" cy="5435334"/>
          </a:xfrm>
        </p:spPr>
        <p:txBody>
          <a:bodyPr/>
          <a:lstStyle/>
          <a:p>
            <a:r>
              <a:rPr lang="en-US" dirty="0" smtClean="0"/>
              <a:t>Observation: certain road segments are much more popular than others</a:t>
            </a:r>
          </a:p>
          <a:p>
            <a:r>
              <a:rPr lang="en-US" dirty="0" smtClean="0"/>
              <a:t>Basic idea: We can treat the sequence of edges as a string, and can employ suitable coding techniques to use fewer bits to represent more common sub-strings</a:t>
            </a:r>
          </a:p>
          <a:p>
            <a:r>
              <a:rPr lang="en-US" dirty="0" smtClean="0"/>
              <a:t>Main approach</a:t>
            </a:r>
          </a:p>
          <a:p>
            <a:pPr lvl="1"/>
            <a:r>
              <a:rPr lang="en-US" dirty="0" smtClean="0"/>
              <a:t>Identify the frequent sub-trajectories (FSTs) using a training set</a:t>
            </a:r>
          </a:p>
          <a:p>
            <a:pPr lvl="1"/>
            <a:r>
              <a:rPr lang="en-US" dirty="0" smtClean="0"/>
              <a:t>Decompose a trajectory into a sequence of FSTs</a:t>
            </a:r>
          </a:p>
          <a:p>
            <a:pPr lvl="1"/>
            <a:r>
              <a:rPr lang="en-US" dirty="0" smtClean="0"/>
              <a:t>Use Huffman coding to represent the decomposed trajectory</a:t>
            </a:r>
          </a:p>
          <a:p>
            <a:endParaRPr lang="en-US" dirty="0"/>
          </a:p>
        </p:txBody>
      </p:sp>
      <p:sp>
        <p:nvSpPr>
          <p:cNvPr id="4" name="Slide Number Placeholder 3"/>
          <p:cNvSpPr>
            <a:spLocks noGrp="1"/>
          </p:cNvSpPr>
          <p:nvPr>
            <p:ph type="sldNum" sz="quarter" idx="11"/>
          </p:nvPr>
        </p:nvSpPr>
        <p:spPr/>
        <p:txBody>
          <a:bodyPr/>
          <a:lstStyle/>
          <a:p>
            <a:fld id="{24C00436-4B56-4310-B5A7-BDA4813BABD4}" type="slidenum">
              <a:rPr lang="en-US" smtClean="0"/>
              <a:pPr/>
              <a:t>8</a:t>
            </a:fld>
            <a:endParaRPr lang="en-US"/>
          </a:p>
        </p:txBody>
      </p:sp>
    </p:spTree>
    <p:extLst>
      <p:ext uri="{BB962C8B-B14F-4D97-AF65-F5344CB8AC3E}">
        <p14:creationId xmlns:p14="http://schemas.microsoft.com/office/powerpoint/2010/main" val="2670827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 y="2438400"/>
            <a:ext cx="45129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9436"/>
            <a:ext cx="8305800" cy="1200329"/>
          </a:xfrm>
        </p:spPr>
        <p:txBody>
          <a:bodyPr/>
          <a:lstStyle/>
          <a:p>
            <a:r>
              <a:rPr lang="en-US" dirty="0"/>
              <a:t>HSC Stage 2: Frequent Sub-trajectory </a:t>
            </a:r>
            <a:r>
              <a:rPr lang="en-US" dirty="0" smtClean="0"/>
              <a:t>Compression (cont’d)</a:t>
            </a:r>
            <a:endParaRPr lang="en-US" dirty="0"/>
          </a:p>
        </p:txBody>
      </p:sp>
      <p:sp>
        <p:nvSpPr>
          <p:cNvPr id="4" name="Slide Number Placeholder 3"/>
          <p:cNvSpPr>
            <a:spLocks noGrp="1"/>
          </p:cNvSpPr>
          <p:nvPr>
            <p:ph type="sldNum" sz="quarter" idx="11"/>
          </p:nvPr>
        </p:nvSpPr>
        <p:spPr/>
        <p:txBody>
          <a:bodyPr/>
          <a:lstStyle/>
          <a:p>
            <a:fld id="{24C00436-4B56-4310-B5A7-BDA4813BABD4}" type="slidenum">
              <a:rPr lang="en-US" smtClean="0"/>
              <a:pPr/>
              <a:t>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81581685"/>
              </p:ext>
            </p:extLst>
          </p:nvPr>
        </p:nvGraphicFramePr>
        <p:xfrm>
          <a:off x="-19050" y="1389593"/>
          <a:ext cx="2847350" cy="1040861"/>
        </p:xfrm>
        <a:graphic>
          <a:graphicData uri="http://schemas.openxmlformats.org/presentationml/2006/ole">
            <mc:AlternateContent xmlns:mc="http://schemas.openxmlformats.org/markup-compatibility/2006">
              <mc:Choice xmlns:v="urn:schemas-microsoft-com:vml" Requires="v">
                <p:oleObj spid="_x0000_s218140" name="Visio" r:id="rId4" imgW="3235169" imgH="1183389" progId="Visio.Drawing.11">
                  <p:link updateAutomatic="1"/>
                </p:oleObj>
              </mc:Choice>
              <mc:Fallback>
                <p:oleObj name="Visio" r:id="rId4" imgW="3235169" imgH="1183389" progId="Visio.Drawing.11">
                  <p:link updateAutomatic="1"/>
                  <p:pic>
                    <p:nvPicPr>
                      <p:cNvPr id="0" name=""/>
                      <p:cNvPicPr/>
                      <p:nvPr/>
                    </p:nvPicPr>
                    <p:blipFill>
                      <a:blip r:embed="rId5"/>
                      <a:stretch>
                        <a:fillRect/>
                      </a:stretch>
                    </p:blipFill>
                    <p:spPr>
                      <a:xfrm>
                        <a:off x="-19050" y="1389593"/>
                        <a:ext cx="2847350" cy="1040861"/>
                      </a:xfrm>
                      <a:prstGeom prst="rect">
                        <a:avLst/>
                      </a:prstGeom>
                    </p:spPr>
                  </p:pic>
                </p:oleObj>
              </mc:Fallback>
            </mc:AlternateContent>
          </a:graphicData>
        </a:graphic>
      </p:graphicFrame>
      <p:sp>
        <p:nvSpPr>
          <p:cNvPr id="6" name="TextBox 5"/>
          <p:cNvSpPr txBox="1"/>
          <p:nvPr/>
        </p:nvSpPr>
        <p:spPr>
          <a:xfrm>
            <a:off x="73572" y="1136431"/>
            <a:ext cx="2564869" cy="400110"/>
          </a:xfrm>
          <a:prstGeom prst="rect">
            <a:avLst/>
          </a:prstGeom>
          <a:noFill/>
        </p:spPr>
        <p:txBody>
          <a:bodyPr wrap="none" rtlCol="0">
            <a:spAutoFit/>
          </a:bodyPr>
          <a:lstStyle/>
          <a:p>
            <a:r>
              <a:rPr lang="en-US" dirty="0" smtClean="0">
                <a:solidFill>
                  <a:srgbClr val="0000FF"/>
                </a:solidFill>
                <a:latin typeface="+mn-lt"/>
              </a:rPr>
              <a:t>Training Trajectory Set</a:t>
            </a:r>
            <a:endParaRPr lang="en-US" dirty="0">
              <a:solidFill>
                <a:srgbClr val="0000FF"/>
              </a:solidFill>
              <a:latin typeface="+mn-lt"/>
            </a:endParaRPr>
          </a:p>
        </p:txBody>
      </p:sp>
      <p:sp>
        <p:nvSpPr>
          <p:cNvPr id="8" name="TextBox 7"/>
          <p:cNvSpPr txBox="1"/>
          <p:nvPr/>
        </p:nvSpPr>
        <p:spPr>
          <a:xfrm>
            <a:off x="4343400" y="1123890"/>
            <a:ext cx="4153701" cy="400110"/>
          </a:xfrm>
          <a:prstGeom prst="rect">
            <a:avLst/>
          </a:prstGeom>
          <a:noFill/>
        </p:spPr>
        <p:txBody>
          <a:bodyPr wrap="none" rtlCol="0">
            <a:spAutoFit/>
          </a:bodyPr>
          <a:lstStyle/>
          <a:p>
            <a:r>
              <a:rPr lang="en-US" dirty="0" smtClean="0">
                <a:solidFill>
                  <a:srgbClr val="0000FF"/>
                </a:solidFill>
                <a:latin typeface="+mn-lt"/>
              </a:rPr>
              <a:t>All the sub-trajectories with length </a:t>
            </a:r>
            <a:r>
              <a:rPr lang="en-US" dirty="0" smtClean="0">
                <a:solidFill>
                  <a:srgbClr val="0000FF"/>
                </a:solidFill>
                <a:latin typeface="+mn-lt"/>
                <a:sym typeface="Symbol"/>
              </a:rPr>
              <a:t> </a:t>
            </a:r>
            <a:endParaRPr lang="en-US" dirty="0">
              <a:solidFill>
                <a:srgbClr val="0000FF"/>
              </a:solidFill>
              <a:latin typeface="+mn-l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450147655"/>
              </p:ext>
            </p:extLst>
          </p:nvPr>
        </p:nvGraphicFramePr>
        <p:xfrm>
          <a:off x="4769012" y="1355536"/>
          <a:ext cx="3581399" cy="1263718"/>
        </p:xfrm>
        <a:graphic>
          <a:graphicData uri="http://schemas.openxmlformats.org/presentationml/2006/ole">
            <mc:AlternateContent xmlns:mc="http://schemas.openxmlformats.org/markup-compatibility/2006">
              <mc:Choice xmlns:v="urn:schemas-microsoft-com:vml" Requires="v">
                <p:oleObj spid="_x0000_s218141" name="Visio" r:id="rId6" imgW="4391281" imgH="1549149" progId="Visio.Drawing.11">
                  <p:link updateAutomatic="1"/>
                </p:oleObj>
              </mc:Choice>
              <mc:Fallback>
                <p:oleObj name="Visio" r:id="rId6" imgW="4391281" imgH="1549149" progId="Visio.Drawing.11">
                  <p:link updateAutomatic="1"/>
                  <p:pic>
                    <p:nvPicPr>
                      <p:cNvPr id="0" name=""/>
                      <p:cNvPicPr/>
                      <p:nvPr/>
                    </p:nvPicPr>
                    <p:blipFill>
                      <a:blip r:embed="rId7"/>
                      <a:stretch>
                        <a:fillRect/>
                      </a:stretch>
                    </p:blipFill>
                    <p:spPr>
                      <a:xfrm>
                        <a:off x="4769012" y="1355536"/>
                        <a:ext cx="3581399" cy="1263718"/>
                      </a:xfrm>
                      <a:prstGeom prst="rect">
                        <a:avLst/>
                      </a:prstGeom>
                    </p:spPr>
                  </p:pic>
                </p:oleObj>
              </mc:Fallback>
            </mc:AlternateContent>
          </a:graphicData>
        </a:graphic>
      </p:graphicFrame>
      <p:sp>
        <p:nvSpPr>
          <p:cNvPr id="10" name="Right Arrow 9"/>
          <p:cNvSpPr/>
          <p:nvPr/>
        </p:nvSpPr>
        <p:spPr bwMode="auto">
          <a:xfrm>
            <a:off x="3279182" y="1828800"/>
            <a:ext cx="1068926" cy="229896"/>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pic>
        <p:nvPicPr>
          <p:cNvPr id="2181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2635" y="3200400"/>
            <a:ext cx="4121365" cy="132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bwMode="auto">
          <a:xfrm rot="13187636">
            <a:off x="4246821" y="3613117"/>
            <a:ext cx="780197" cy="229897"/>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13" name="Right Arrow 12"/>
          <p:cNvSpPr/>
          <p:nvPr/>
        </p:nvSpPr>
        <p:spPr bwMode="auto">
          <a:xfrm rot="5400000">
            <a:off x="7086833" y="2742137"/>
            <a:ext cx="534230" cy="229896"/>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11" name="TextBox 10"/>
          <p:cNvSpPr txBox="1"/>
          <p:nvPr/>
        </p:nvSpPr>
        <p:spPr>
          <a:xfrm>
            <a:off x="5485892" y="4703690"/>
            <a:ext cx="3194080" cy="707886"/>
          </a:xfrm>
          <a:prstGeom prst="rect">
            <a:avLst/>
          </a:prstGeom>
          <a:noFill/>
        </p:spPr>
        <p:txBody>
          <a:bodyPr wrap="none" rtlCol="0">
            <a:spAutoFit/>
          </a:bodyPr>
          <a:lstStyle/>
          <a:p>
            <a:r>
              <a:rPr lang="en-US" dirty="0" err="1" smtClean="0">
                <a:solidFill>
                  <a:srgbClr val="0000FF"/>
                </a:solidFill>
                <a:latin typeface="+mn-lt"/>
              </a:rPr>
              <a:t>Trie</a:t>
            </a:r>
            <a:r>
              <a:rPr lang="en-US" dirty="0" smtClean="0">
                <a:solidFill>
                  <a:srgbClr val="0000FF"/>
                </a:solidFill>
                <a:latin typeface="+mn-lt"/>
              </a:rPr>
              <a:t>: capture sub-trajectories </a:t>
            </a:r>
          </a:p>
          <a:p>
            <a:r>
              <a:rPr lang="en-US" dirty="0" smtClean="0">
                <a:solidFill>
                  <a:srgbClr val="0000FF"/>
                </a:solidFill>
                <a:latin typeface="+mn-lt"/>
              </a:rPr>
              <a:t>and their frequency</a:t>
            </a:r>
            <a:endParaRPr lang="en-US" dirty="0">
              <a:solidFill>
                <a:srgbClr val="0000FF"/>
              </a:solidFill>
              <a:latin typeface="+mn-lt"/>
            </a:endParaRPr>
          </a:p>
        </p:txBody>
      </p:sp>
      <p:sp>
        <p:nvSpPr>
          <p:cNvPr id="14" name="TextBox 13"/>
          <p:cNvSpPr txBox="1"/>
          <p:nvPr/>
        </p:nvSpPr>
        <p:spPr>
          <a:xfrm>
            <a:off x="258891" y="4016514"/>
            <a:ext cx="3692036" cy="707886"/>
          </a:xfrm>
          <a:prstGeom prst="rect">
            <a:avLst/>
          </a:prstGeom>
          <a:noFill/>
        </p:spPr>
        <p:txBody>
          <a:bodyPr wrap="none" rtlCol="0">
            <a:spAutoFit/>
          </a:bodyPr>
          <a:lstStyle/>
          <a:p>
            <a:r>
              <a:rPr lang="en-US" dirty="0" err="1" smtClean="0">
                <a:solidFill>
                  <a:srgbClr val="0000FF"/>
                </a:solidFill>
                <a:latin typeface="+mn-lt"/>
              </a:rPr>
              <a:t>Aho-Corasick</a:t>
            </a:r>
            <a:r>
              <a:rPr lang="en-US" dirty="0" smtClean="0">
                <a:solidFill>
                  <a:srgbClr val="0000FF"/>
                </a:solidFill>
                <a:latin typeface="+mn-lt"/>
              </a:rPr>
              <a:t> Automaton: </a:t>
            </a:r>
          </a:p>
          <a:p>
            <a:r>
              <a:rPr lang="en-US" dirty="0" smtClean="0">
                <a:solidFill>
                  <a:srgbClr val="0000FF"/>
                </a:solidFill>
                <a:latin typeface="+mn-lt"/>
              </a:rPr>
              <a:t>facilitate trajectory decomposition</a:t>
            </a:r>
            <a:endParaRPr lang="en-US" dirty="0">
              <a:solidFill>
                <a:srgbClr val="0000FF"/>
              </a:solidFill>
              <a:latin typeface="+mn-lt"/>
            </a:endParaRPr>
          </a:p>
        </p:txBody>
      </p:sp>
      <p:pic>
        <p:nvPicPr>
          <p:cNvPr id="17" name="图片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6223" y="4735338"/>
            <a:ext cx="4337521" cy="16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p:cNvSpPr/>
          <p:nvPr/>
        </p:nvSpPr>
        <p:spPr bwMode="auto">
          <a:xfrm rot="8666247">
            <a:off x="4257708" y="4729194"/>
            <a:ext cx="780197" cy="229897"/>
          </a:xfrm>
          <a:prstGeom prst="rightArrow">
            <a:avLst/>
          </a:prstGeom>
          <a:solidFill>
            <a:srgbClr val="093568"/>
          </a:solidFill>
          <a:ln>
            <a:noFill/>
          </a:ln>
          <a:extLst/>
        </p:spPr>
        <p:txBody>
          <a:bodyPr wrap="square" rtlCol="0" anchor="ctr">
            <a:spAutoFit/>
          </a:bodyPr>
          <a:lstStyle/>
          <a:p>
            <a:pPr algn="ctr"/>
            <a:endParaRPr lang="en-US" sz="3200" b="1" dirty="0" smtClean="0">
              <a:solidFill>
                <a:srgbClr val="093568"/>
              </a:solidFill>
              <a:latin typeface="+mj-lt"/>
              <a:sym typeface="Arial" charset="0"/>
            </a:endParaRPr>
          </a:p>
        </p:txBody>
      </p:sp>
      <p:sp>
        <p:nvSpPr>
          <p:cNvPr id="15" name="TextBox 14"/>
          <p:cNvSpPr txBox="1"/>
          <p:nvPr/>
        </p:nvSpPr>
        <p:spPr>
          <a:xfrm>
            <a:off x="4391681" y="5750064"/>
            <a:ext cx="2768900" cy="707886"/>
          </a:xfrm>
          <a:prstGeom prst="rect">
            <a:avLst/>
          </a:prstGeom>
          <a:noFill/>
        </p:spPr>
        <p:txBody>
          <a:bodyPr wrap="none" rtlCol="0">
            <a:spAutoFit/>
          </a:bodyPr>
          <a:lstStyle/>
          <a:p>
            <a:r>
              <a:rPr lang="en-US" dirty="0" smtClean="0">
                <a:solidFill>
                  <a:srgbClr val="0000FF"/>
                </a:solidFill>
                <a:latin typeface="+mn-lt"/>
              </a:rPr>
              <a:t>Huffman tree: code each </a:t>
            </a:r>
          </a:p>
          <a:p>
            <a:r>
              <a:rPr lang="en-US" dirty="0" smtClean="0">
                <a:solidFill>
                  <a:srgbClr val="0000FF"/>
                </a:solidFill>
                <a:latin typeface="+mn-lt"/>
              </a:rPr>
              <a:t>node in </a:t>
            </a:r>
            <a:r>
              <a:rPr lang="en-US" dirty="0" err="1" smtClean="0">
                <a:solidFill>
                  <a:srgbClr val="0000FF"/>
                </a:solidFill>
                <a:latin typeface="+mn-lt"/>
              </a:rPr>
              <a:t>Trie</a:t>
            </a:r>
            <a:endParaRPr lang="en-US" dirty="0">
              <a:solidFill>
                <a:srgbClr val="0000FF"/>
              </a:solidFill>
              <a:latin typeface="+mn-lt"/>
            </a:endParaRPr>
          </a:p>
        </p:txBody>
      </p:sp>
    </p:spTree>
    <p:extLst>
      <p:ext uri="{BB962C8B-B14F-4D97-AF65-F5344CB8AC3E}">
        <p14:creationId xmlns:p14="http://schemas.microsoft.com/office/powerpoint/2010/main" val="12880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218114"/>
                                        </p:tgtEl>
                                        <p:attrNameLst>
                                          <p:attrName>style.visibility</p:attrName>
                                        </p:attrNameLst>
                                      </p:cBhvr>
                                      <p:to>
                                        <p:strVal val="visible"/>
                                      </p:to>
                                    </p:set>
                                    <p:animEffect transition="in" filter="fade">
                                      <p:cBhvr>
                                        <p:cTn id="29" dur="500"/>
                                        <p:tgtEl>
                                          <p:spTgt spid="2181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218117"/>
                                        </p:tgtEl>
                                        <p:attrNameLst>
                                          <p:attrName>style.visibility</p:attrName>
                                        </p:attrNameLst>
                                      </p:cBhvr>
                                      <p:to>
                                        <p:strVal val="visible"/>
                                      </p:to>
                                    </p:set>
                                    <p:animEffect transition="in" filter="fade">
                                      <p:cBhvr>
                                        <p:cTn id="40" dur="500"/>
                                        <p:tgtEl>
                                          <p:spTgt spid="2181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2" grpId="0" animBg="1"/>
      <p:bldP spid="13" grpId="0" animBg="1"/>
      <p:bldP spid="11" grpId="0"/>
      <p:bldP spid="14" grpId="0"/>
      <p:bldP spid="18" grpId="0" animBg="1"/>
      <p:bldP spid="15" grpId="0"/>
    </p:bldLst>
  </p:timing>
</p:sld>
</file>

<file path=ppt/theme/theme1.xml><?xml version="1.0" encoding="utf-8"?>
<a:theme xmlns:a="http://schemas.openxmlformats.org/drawingml/2006/main" name="SIS-presentation-template-2005-Month07-06-with logo on 2nd page">
  <a:themeElements>
    <a:clrScheme name="SIS-presentation-template-2005-Month07-06-with logo on 2nd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S-presentation-template-2005-Month07-06-with logo on 2nd pa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IS-presentation-template-2005-Month07-06-with logo on 2nd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S-presentation-template-2005-Month07-06-with logo on 2nd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S-presentation-template-2005-Month07-06-with logo on 2nd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S-presentation-template-2005-Month07-06-with logo on 2nd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S-presentation-template-2005-Month07-06-with logo on 2nd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S-presentation-template-2005-Month07-06-with logo on 2nd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S-presentation-template-2005-Month07-06-with logo on 2nd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S-presentation-template-2005-Month07-06-with logo on 2nd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S-presentation-template-2005-Month07-06-with logo on 2nd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S-presentation-template-2005-Month07-06-with logo on 2nd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S-presentation-template-2005-Month07-06-with logo on 2nd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S-presentation-template-2005-Month07-06-with logo on 2nd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SIS-presentation-template-2005-Month07-06-with logo on 2nd page</Template>
  <TotalTime>16255</TotalTime>
  <Words>765</Words>
  <Application>Microsoft Office PowerPoint</Application>
  <PresentationFormat>On-screen Show (4:3)</PresentationFormat>
  <Paragraphs>122</Paragraphs>
  <Slides>17</Slides>
  <Notes>1</Notes>
  <HiddenSlides>0</HiddenSlides>
  <MMClips>0</MMClips>
  <ScaleCrop>false</ScaleCrop>
  <HeadingPairs>
    <vt:vector size="6" baseType="variant">
      <vt:variant>
        <vt:lpstr>Theme</vt:lpstr>
      </vt:variant>
      <vt:variant>
        <vt:i4>1</vt:i4>
      </vt:variant>
      <vt:variant>
        <vt:lpstr>Links</vt:lpstr>
      </vt:variant>
      <vt:variant>
        <vt:i4>8</vt:i4>
      </vt:variant>
      <vt:variant>
        <vt:lpstr>Slide Titles</vt:lpstr>
      </vt:variant>
      <vt:variant>
        <vt:i4>17</vt:i4>
      </vt:variant>
    </vt:vector>
  </HeadingPairs>
  <TitlesOfParts>
    <vt:vector size="26" baseType="lpstr">
      <vt:lpstr>SIS-presentation-template-2005-Month07-06-with logo on 2nd page</vt:lpstr>
      <vt:lpstr>D:\Research\My papers\RenChu-2013-07\Final-Version2\Final-Version2\figure\Fig.2.vsd\Drawing\~baihua\12 磅的文本.72</vt:lpstr>
      <vt:lpstr>D:\Research\My papers\RenChu-2013-07\Final-Version2\Final-Version2\figure\Fig.2.vsd\Drawing\~baihua\12 磅的文本.73</vt:lpstr>
      <vt:lpstr>D:\Research\My papers\RenChu-2013-07\Final-Version2\Final-Version2\figure\Fig.2.vsd\Drawing\~baihua\12 磅的文本.74</vt:lpstr>
      <vt:lpstr>D:\Research\My papers\RenChu-2013-07\Final-Version2\Final-Version2\figure\Fig.2.vsd\Drawing\~baihua\12 磅的文本.75</vt:lpstr>
      <vt:lpstr>D:\Research\My papers\RenChu-2013-07\Final-Version2\Final-Version2\figure\Fig.2.vsd\Drawing\~baihua\12 磅的文本.72</vt:lpstr>
      <vt:lpstr>D:\Research\My papers\RenChu-2013-07\Final-Version2\Final-Version2\figure\Fig.2.vsd\Drawing\~baihua\12 磅的文本.75</vt:lpstr>
      <vt:lpstr>D:\Research\My papers\RenChu-2013-07\camera-ready\figure\修改trie.vsd\Drawing\~Trie\12 磅的文本.106</vt:lpstr>
      <vt:lpstr>D:\Research\My papers\RenChu-2013-07\camera-ready\figure\修改trie.vsd\Drawing\~Trie\12 磅的文本.110</vt:lpstr>
      <vt:lpstr>PRESS: A Novel Framework of Trajectory Compression in Road Networks</vt:lpstr>
      <vt:lpstr>Background</vt:lpstr>
      <vt:lpstr>PRESS: Paralleled Road-Network-based Trajectory Compression</vt:lpstr>
      <vt:lpstr>PRESS (cont’d)</vt:lpstr>
      <vt:lpstr>Trajectory Representation</vt:lpstr>
      <vt:lpstr>HSC: Spatial Compression</vt:lpstr>
      <vt:lpstr>HSC Stage 1: Shortest Path Compression</vt:lpstr>
      <vt:lpstr>HSC Stage 2: Frequent Sub-trajectory Compression</vt:lpstr>
      <vt:lpstr>HSC Stage 2: Frequent Sub-trajectory Compression (cont’d)</vt:lpstr>
      <vt:lpstr>HSC Stage 2: Frequent Sub-trajectory Compression (cont’d)</vt:lpstr>
      <vt:lpstr>BTC: Temporal Compression</vt:lpstr>
      <vt:lpstr>Experiments</vt:lpstr>
      <vt:lpstr>Experiment (cont’d)</vt:lpstr>
      <vt:lpstr>Experiment (cont’d)</vt:lpstr>
      <vt:lpstr>Experiment (cont’d)</vt:lpstr>
      <vt:lpstr>Experiment (cont’d)</vt:lpstr>
      <vt:lpstr>Q &amp; A</vt:lpstr>
    </vt:vector>
  </TitlesOfParts>
  <Company>Research Workforce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Approaching the Skyline in Z Order</dc:title>
  <dc:creator>ResearchPioneer</dc:creator>
  <cp:lastModifiedBy>smu</cp:lastModifiedBy>
  <cp:revision>242</cp:revision>
  <dcterms:created xsi:type="dcterms:W3CDTF">2007-08-09T06:04:02Z</dcterms:created>
  <dcterms:modified xsi:type="dcterms:W3CDTF">2014-08-30T01:38:24Z</dcterms:modified>
</cp:coreProperties>
</file>