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97" r:id="rId4"/>
    <p:sldId id="298" r:id="rId5"/>
    <p:sldId id="289" r:id="rId6"/>
    <p:sldId id="288" r:id="rId7"/>
    <p:sldId id="304" r:id="rId8"/>
    <p:sldId id="295" r:id="rId9"/>
    <p:sldId id="296" r:id="rId10"/>
    <p:sldId id="292" r:id="rId11"/>
    <p:sldId id="293" r:id="rId12"/>
    <p:sldId id="299" r:id="rId13"/>
    <p:sldId id="267" r:id="rId14"/>
    <p:sldId id="300" r:id="rId15"/>
    <p:sldId id="303" r:id="rId16"/>
    <p:sldId id="301" r:id="rId17"/>
    <p:sldId id="305" r:id="rId18"/>
    <p:sldId id="306" r:id="rId19"/>
    <p:sldId id="302" r:id="rId20"/>
    <p:sldId id="262" r:id="rId21"/>
    <p:sldId id="279" r:id="rId2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89247" autoAdjust="0"/>
  </p:normalViewPr>
  <p:slideViewPr>
    <p:cSldViewPr>
      <p:cViewPr>
        <p:scale>
          <a:sx n="60" d="100"/>
          <a:sy n="60" d="100"/>
        </p:scale>
        <p:origin x="-7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6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s\AAAI10\code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s\AAAI10\cod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Sheet5!$B$1:$H$1</c:f>
              <c:numCache>
                <c:formatCode>General</c:formatCode>
                <c:ptCount val="7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164</c:v>
                </c:pt>
              </c:numCache>
            </c:numRef>
          </c:cat>
          <c:val>
            <c:numRef>
              <c:f>Sheet5!$B$5:$H$5</c:f>
              <c:numCache>
                <c:formatCode>General</c:formatCode>
                <c:ptCount val="7"/>
                <c:pt idx="0">
                  <c:v>0.54630000000000001</c:v>
                </c:pt>
                <c:pt idx="1">
                  <c:v>0.55310000000000004</c:v>
                </c:pt>
                <c:pt idx="2">
                  <c:v>0.5272</c:v>
                </c:pt>
                <c:pt idx="3">
                  <c:v>0.55959999999999999</c:v>
                </c:pt>
                <c:pt idx="4">
                  <c:v>0.57990000000000008</c:v>
                </c:pt>
                <c:pt idx="5">
                  <c:v>0.58289999999999997</c:v>
                </c:pt>
                <c:pt idx="6">
                  <c:v>0.5867</c:v>
                </c:pt>
              </c:numCache>
            </c:numRef>
          </c:val>
        </c:ser>
        <c:axId val="86928768"/>
        <c:axId val="87072128"/>
      </c:barChart>
      <c:catAx>
        <c:axId val="86928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users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7072128"/>
        <c:crosses val="autoZero"/>
        <c:auto val="1"/>
        <c:lblAlgn val="ctr"/>
        <c:lblOffset val="100"/>
      </c:catAx>
      <c:valAx>
        <c:axId val="870721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nDCG</a:t>
                </a:r>
                <a:r>
                  <a:rPr lang="en-US" baseline="-25000"/>
                  <a:t>loc</a:t>
                </a:r>
              </a:p>
            </c:rich>
          </c:tx>
          <c:layout/>
        </c:title>
        <c:numFmt formatCode="General" sourceLinked="1"/>
        <c:tickLblPos val="nextTo"/>
        <c:crossAx val="86928768"/>
        <c:crosses val="autoZero"/>
        <c:crossBetween val="between"/>
        <c:majorUnit val="2.0000000000000007E-2"/>
        <c:minorUnit val="2.0000000000000007E-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Sheet5!$B$1:$H$1</c:f>
              <c:numCache>
                <c:formatCode>General</c:formatCode>
                <c:ptCount val="7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164</c:v>
                </c:pt>
              </c:numCache>
            </c:numRef>
          </c:cat>
          <c:val>
            <c:numRef>
              <c:f>Sheet5!$B$8:$H$8</c:f>
              <c:numCache>
                <c:formatCode>General</c:formatCode>
                <c:ptCount val="7"/>
                <c:pt idx="0">
                  <c:v>0.92130000000000001</c:v>
                </c:pt>
                <c:pt idx="1">
                  <c:v>0.9375</c:v>
                </c:pt>
                <c:pt idx="2">
                  <c:v>0.94710000000000005</c:v>
                </c:pt>
                <c:pt idx="3">
                  <c:v>0.94680000000000009</c:v>
                </c:pt>
                <c:pt idx="4">
                  <c:v>0.95590000000000008</c:v>
                </c:pt>
                <c:pt idx="5">
                  <c:v>0.95830000000000004</c:v>
                </c:pt>
                <c:pt idx="6">
                  <c:v>0.96050000000000002</c:v>
                </c:pt>
              </c:numCache>
            </c:numRef>
          </c:val>
        </c:ser>
        <c:axId val="87153280"/>
        <c:axId val="87495424"/>
      </c:barChart>
      <c:catAx>
        <c:axId val="8715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users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7495424"/>
        <c:crosses val="autoZero"/>
        <c:auto val="1"/>
        <c:lblAlgn val="ctr"/>
        <c:lblOffset val="100"/>
      </c:catAx>
      <c:valAx>
        <c:axId val="8749542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nDCG</a:t>
                </a:r>
                <a:r>
                  <a:rPr lang="en-US" baseline="-25000"/>
                  <a:t>act</a:t>
                </a:r>
              </a:p>
            </c:rich>
          </c:tx>
          <c:layout/>
        </c:title>
        <c:numFmt formatCode="General" sourceLinked="1"/>
        <c:tickLblPos val="nextTo"/>
        <c:crossAx val="87153280"/>
        <c:crosses val="autoZero"/>
        <c:crossBetween val="between"/>
        <c:minorUnit val="1.0000000000000007E-2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4FE334-C67F-4913-B7CB-559BB289A7E1}" type="datetimeFigureOut">
              <a:rPr lang="en-US" smtClean="0"/>
              <a:pPr/>
              <a:t>6/12/2010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B792354-D5E5-45C2-AC84-76F4D416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</a:t>
            </a:r>
            <a:r>
              <a:rPr lang="en-US" baseline="0" dirty="0" smtClean="0"/>
              <a:t> becomes more and more popular -&gt; more location data can be shared on the Web -&gt; for example, a user can record his GPS data and display it on the map. He can also input some comments, indicating what he saw / what he did in the places he visited, so as to easily share the travel experience with other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obj</a:t>
            </a:r>
            <a:r>
              <a:rPr lang="en-US" dirty="0" smtClean="0"/>
              <a:t> does not have</a:t>
            </a:r>
            <a:r>
              <a:rPr lang="en-US" baseline="0" dirty="0" smtClean="0"/>
              <a:t> closed form solution, so use numeric method such as gradient descent. The complexity of our algorithm is O(…).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evaluated our algorithm in a large real-world dataset. Follow the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introduced some baselines for comparison.</a:t>
            </a:r>
            <a:r>
              <a:rPr lang="en-US" baseline="0" dirty="0" smtClean="0"/>
              <a:t> First category of baselines, we treat tensor as a set of independent matrices, so that we can do CF on each matrix separately. The 3 baselines are all memory-based methods, i.e. KNN.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category of baselines is</a:t>
            </a:r>
            <a:r>
              <a:rPr lang="en-US" baseline="0" dirty="0" smtClean="0"/>
              <a:t> </a:t>
            </a:r>
            <a:r>
              <a:rPr lang="en-US" dirty="0" smtClean="0"/>
              <a:t>tensor-based.</a:t>
            </a:r>
            <a:r>
              <a:rPr lang="en-US" baseline="0" dirty="0" smtClean="0"/>
              <a:t> ULA is adapted from [Wang 06], its basic idea is to use top similar users, </a:t>
            </a:r>
            <a:r>
              <a:rPr lang="en-US" baseline="0" dirty="0" err="1" smtClean="0"/>
              <a:t>locs</a:t>
            </a:r>
            <a:r>
              <a:rPr lang="en-US" baseline="0" dirty="0" smtClean="0"/>
              <a:t> and acts for prediction (i.e. a cube in the big tensor). HOSVD is an extension to matrix SVD, and it is a model-based method with tensor decomposition.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reported the results in mean+/-std. For RMSE, the lower the better; for </a:t>
            </a:r>
            <a:r>
              <a:rPr lang="en-US" baseline="0" dirty="0" err="1" smtClean="0"/>
              <a:t>nDCG</a:t>
            </a:r>
            <a:r>
              <a:rPr lang="en-US" baseline="0" dirty="0" smtClean="0"/>
              <a:t>, the higher the better. We are the best in all 3 metrics (RMSE, </a:t>
            </a:r>
            <a:r>
              <a:rPr lang="en-US" baseline="0" dirty="0" err="1" smtClean="0"/>
              <a:t>nDCG</a:t>
            </a:r>
            <a:r>
              <a:rPr lang="en-US" baseline="0" dirty="0" smtClean="0"/>
              <a:t> for loc recommendation, </a:t>
            </a:r>
            <a:r>
              <a:rPr lang="en-US" baseline="0" dirty="0" err="1" smtClean="0"/>
              <a:t>nDCG</a:t>
            </a:r>
            <a:r>
              <a:rPr lang="en-US" baseline="0" dirty="0" smtClean="0"/>
              <a:t> for act recommendation). We are better than UCF/LCF/ACF because we consider user-loc-act in a whole instead of considering them separately. We are better than ULA and HOSVD, because our model is more sophisticated in encoding additional information and doing tensor decomposition.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In general, as the #(user) increases, the performance</a:t>
            </a:r>
            <a:r>
              <a:rPr lang="en-US" baseline="0" dirty="0" smtClean="0"/>
              <a:t>s increase;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 </a:t>
            </a:r>
            <a:r>
              <a:rPr lang="en-US" baseline="0" dirty="0" err="1" smtClean="0"/>
              <a:t>nDCG</a:t>
            </a:r>
            <a:r>
              <a:rPr lang="en-US" baseline="-25000" dirty="0" err="1" smtClean="0"/>
              <a:t>loc</a:t>
            </a:r>
            <a:r>
              <a:rPr lang="en-US" baseline="-25000" dirty="0" smtClean="0"/>
              <a:t> </a:t>
            </a:r>
            <a:r>
              <a:rPr lang="en-US" baseline="0" dirty="0" smtClean="0"/>
              <a:t> at #(users)=75, there is a minor decrease, maybe because of </a:t>
            </a:r>
            <a:r>
              <a:rPr lang="en-US" baseline="0" smtClean="0"/>
              <a:t>overfit</a:t>
            </a:r>
            <a:endParaRPr lang="en-US" baseline="-2500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 performance increase is not huge, due to the possible reason that the (test) data are sparse.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user location data, we can do mobile recommendation based on wisdom of crowd -&gt; (1) some places popular than others, (2) some users indicate some places good for doing </a:t>
            </a:r>
            <a:r>
              <a:rPr lang="en-US" baseline="0" dirty="0" err="1" smtClean="0"/>
              <a:t>sth</a:t>
            </a:r>
            <a:r>
              <a:rPr lang="en-US" baseline="0" dirty="0" smtClean="0"/>
              <a:t> -&gt; use them for recommendation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consider 2</a:t>
            </a:r>
            <a:r>
              <a:rPr lang="en-US" baseline="0" dirty="0" smtClean="0"/>
              <a:t> problems -&gt; (1) user-centric loc recommendation, e.g. </a:t>
            </a:r>
            <a:r>
              <a:rPr lang="en-US" b="1" baseline="0" dirty="0" smtClean="0"/>
              <a:t>a user</a:t>
            </a:r>
            <a:r>
              <a:rPr lang="en-US" baseline="0" dirty="0" smtClean="0"/>
              <a:t> wants to do </a:t>
            </a:r>
            <a:r>
              <a:rPr lang="en-US" baseline="0" dirty="0" err="1" smtClean="0"/>
              <a:t>sth</a:t>
            </a:r>
            <a:r>
              <a:rPr lang="en-US" baseline="0" dirty="0" smtClean="0"/>
              <a:t>., where can he go? (2) user-centric act recommendation, e.g. </a:t>
            </a:r>
            <a:r>
              <a:rPr lang="en-US" b="1" baseline="0" dirty="0" smtClean="0"/>
              <a:t>a user</a:t>
            </a:r>
            <a:r>
              <a:rPr lang="en-US" baseline="0" dirty="0" smtClean="0"/>
              <a:t> wants to visit some place, what can he do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show how to do such recommendation given the raw GPS data. First,</a:t>
            </a:r>
            <a:r>
              <a:rPr lang="en-US" baseline="0" dirty="0" smtClean="0"/>
              <a:t> w</a:t>
            </a:r>
            <a:r>
              <a:rPr lang="en-US" dirty="0" smtClean="0"/>
              <a:t>e can parse</a:t>
            </a:r>
            <a:r>
              <a:rPr lang="en-US" baseline="0" dirty="0" smtClean="0"/>
              <a:t> them into locations by extracting stay points and clustering them into stay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Second, we model</a:t>
            </a:r>
            <a:r>
              <a:rPr lang="en-US" baseline="0" dirty="0" smtClean="0"/>
              <a:t> the user-location-activity relations. Some user goes to some place to do </a:t>
            </a:r>
            <a:r>
              <a:rPr lang="en-US" baseline="0" dirty="0" err="1" smtClean="0"/>
              <a:t>sth</a:t>
            </a:r>
            <a:r>
              <a:rPr lang="en-US" baseline="0" dirty="0" smtClean="0"/>
              <a:t> -&gt; a tensor. Our goal is to fill the incomplete tensor (the tensor is incomplete </a:t>
            </a:r>
            <a:r>
              <a:rPr lang="en-US" baseline="0" dirty="0" err="1" smtClean="0"/>
              <a:t>becoz</a:t>
            </a:r>
            <a:r>
              <a:rPr lang="en-US" baseline="0" dirty="0" smtClean="0"/>
              <a:t> there are few annotated data, i.e. comments from the users)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the user-loc-act</a:t>
            </a:r>
            <a:r>
              <a:rPr lang="en-US" baseline="0" dirty="0" smtClean="0"/>
              <a:t> tensor is sparse, we consider to user other information, such as: user-user social network, user-loc visiting frequency (showing the popularity), loc-features (showing the location functionality), act-act correlations (showing the occurrence).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introduced the main idea of this work, and fortunately there are few related papers working on this topic. E.g. most of the previous work either recommendation some specific types of </a:t>
            </a:r>
            <a:r>
              <a:rPr lang="en-US" baseline="0" dirty="0" err="1" smtClean="0"/>
              <a:t>loc’s</a:t>
            </a:r>
            <a:r>
              <a:rPr lang="en-US" baseline="0" dirty="0" smtClean="0"/>
              <a:t> or only recognize act w/o loc recommendation. We gave a solution on collaborative loc and act recommendation before in WWW’10, but it did not take user into account, so that it cannot give each user targeted recommendation.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Simply put, our previous modeled</a:t>
            </a:r>
            <a:r>
              <a:rPr lang="en-US" baseline="0" dirty="0" smtClean="0"/>
              <a:t> the loc-act relations, and employed some additional info such as loc-</a:t>
            </a:r>
            <a:r>
              <a:rPr lang="en-US" baseline="0" dirty="0" err="1" smtClean="0"/>
              <a:t>fea</a:t>
            </a:r>
            <a:r>
              <a:rPr lang="en-US" baseline="0" dirty="0" smtClean="0"/>
              <a:t>, act-act correlations to help do CF on the incomplete loc-act matrix. The biggest problem for this work is, there is no user encoded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from our previous work, we encode the user</a:t>
            </a:r>
            <a:r>
              <a:rPr lang="en-US" baseline="0" dirty="0" smtClean="0"/>
              <a:t> info in the model, and are able to provide a regularized tensor and matrix decomposition framework to solve the CF problem. As shown in the objective function L, tensor A decomposed into some product of X, Y and Z, then X (low-dimensional representation of users) is shared by matrix B; together with Y (low-D representation of loc), it is also shared with E.  Y is also shared by C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loc, and Z (low-D representation of act) is shared by D. All </a:t>
            </a:r>
            <a:r>
              <a:rPr lang="en-US" baseline="0" dirty="0" err="1" smtClean="0"/>
              <a:t>substraction</a:t>
            </a:r>
            <a:r>
              <a:rPr lang="en-US" baseline="0" dirty="0" smtClean="0"/>
              <a:t> (e.g. A-[X,Y,Z] and C-YU</a:t>
            </a:r>
            <a:r>
              <a:rPr lang="en-US" baseline="30000" dirty="0" smtClean="0"/>
              <a:t>T</a:t>
            </a:r>
            <a:r>
              <a:rPr lang="en-US" baseline="0" dirty="0" smtClean="0"/>
              <a:t>) measure the decomposition loss, the trace terms (e.g. </a:t>
            </a:r>
            <a:r>
              <a:rPr lang="en-US" baseline="0" dirty="0" err="1" smtClean="0"/>
              <a:t>tr</a:t>
            </a:r>
            <a:r>
              <a:rPr lang="en-US" baseline="0" dirty="0" smtClean="0"/>
              <a:t>(X</a:t>
            </a:r>
            <a:r>
              <a:rPr lang="en-US" baseline="30000" dirty="0" smtClean="0"/>
              <a:t>T</a:t>
            </a:r>
            <a:r>
              <a:rPr lang="en-US" baseline="0" dirty="0" smtClean="0"/>
              <a:t>LX) and </a:t>
            </a:r>
            <a:r>
              <a:rPr lang="en-US" baseline="0" dirty="0" err="1" smtClean="0"/>
              <a:t>tr</a:t>
            </a:r>
            <a:r>
              <a:rPr lang="en-US" baseline="0" dirty="0" smtClean="0"/>
              <a:t>(Z</a:t>
            </a:r>
            <a:r>
              <a:rPr lang="en-US" baseline="30000" dirty="0" smtClean="0"/>
              <a:t>T</a:t>
            </a:r>
            <a:r>
              <a:rPr lang="en-US" baseline="0" dirty="0" smtClean="0"/>
              <a:t>LZ)) force the similar entity (e.g. user in X and act in Z) to have similar low-D representations.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row is regularization to prevent </a:t>
            </a:r>
            <a:r>
              <a:rPr lang="en-US" baseline="0" dirty="0" err="1" smtClean="0"/>
              <a:t>overfit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EB5E-C34B-485D-AE80-6685BF66FAEF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B240-4170-4FD9-B4FC-38F586C80CF3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8112-4E82-463E-8E15-A69B2FF34E68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CFEE-C5FF-474B-9943-B4933133E3AA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B766-5407-479E-BC4D-46AE7D65E5D0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8774-2801-464F-A96E-23A0896FD922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C90-DD06-418E-B06D-D5E06BD7C036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3E8A-5FA0-4F6E-8E60-73B0F2D2C360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D5A-ECA3-4F50-92D4-1D8DA2875BC2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6617-A05F-413A-B6E3-043919B306F0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D72B-6270-4FE9-9617-7DDA7B1F57E4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1A0FA-ABA0-4E0C-99B2-E3C1C6540A32}" type="datetime1">
              <a:rPr lang="en-US" smtClean="0"/>
              <a:pPr/>
              <a:t>6/12/2010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Collaborative Filtering Meets Mobile Recommendation: </a:t>
            </a:r>
            <a:br>
              <a:rPr lang="en-US" sz="4000" dirty="0" smtClean="0"/>
            </a:br>
            <a:r>
              <a:rPr lang="en-US" sz="4000" dirty="0" smtClean="0"/>
              <a:t>A User-centered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Vincent W. </a:t>
            </a:r>
            <a:r>
              <a:rPr lang="en-US" dirty="0" err="1" smtClean="0"/>
              <a:t>Zheng</a:t>
            </a:r>
            <a:r>
              <a:rPr lang="en-US" baseline="30000" dirty="0" smtClean="0"/>
              <a:t>†</a:t>
            </a:r>
            <a:r>
              <a:rPr lang="en-US" dirty="0" smtClean="0"/>
              <a:t>, Bin Cao</a:t>
            </a:r>
            <a:r>
              <a:rPr lang="en-US" baseline="30000" dirty="0" smtClean="0"/>
              <a:t>†</a:t>
            </a:r>
            <a:r>
              <a:rPr lang="en-US" dirty="0" smtClean="0"/>
              <a:t>, Yu </a:t>
            </a:r>
            <a:r>
              <a:rPr lang="en-US" dirty="0" err="1" smtClean="0"/>
              <a:t>Zheng</a:t>
            </a:r>
            <a:r>
              <a:rPr lang="en-US" baseline="30000" dirty="0" smtClean="0"/>
              <a:t>‡</a:t>
            </a:r>
            <a:r>
              <a:rPr lang="en-US" dirty="0" smtClean="0"/>
              <a:t>, Xing </a:t>
            </a:r>
            <a:r>
              <a:rPr lang="en-US" dirty="0" err="1" smtClean="0"/>
              <a:t>Xie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Qiang</a:t>
            </a:r>
            <a:r>
              <a:rPr lang="en-US" dirty="0" smtClean="0"/>
              <a:t> Yang</a:t>
            </a:r>
            <a:r>
              <a:rPr lang="en-US" baseline="30000" dirty="0" smtClean="0"/>
              <a:t>†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Hong Kong University of Science and Technology</a:t>
            </a:r>
          </a:p>
          <a:p>
            <a:r>
              <a:rPr lang="en-US" baseline="30000" dirty="0" smtClean="0"/>
              <a:t>‡</a:t>
            </a:r>
            <a:r>
              <a:rPr lang="en-US" dirty="0" smtClean="0"/>
              <a:t>Microsoft Research Asia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138446"/>
            <a:ext cx="7085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work was done when Vincent was doing internship in Microsoft Research Asia.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Our Previous Solution at WWW’10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Collaborative Location and Activity Recommendation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5139154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800600"/>
            <a:ext cx="929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Features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68732" y="5524709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Locations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667000" y="5520154"/>
            <a:ext cx="6096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33800" y="5139154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4800600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Activities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3040532" y="5524709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nstantia" pitchFamily="18" charset="0"/>
              </a:rPr>
              <a:t>Locations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5715000" y="5520154"/>
            <a:ext cx="6096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781800" y="5139154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62800" y="4800600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Activities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400000">
            <a:off x="6106999" y="5523915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Activities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676400" y="2788920"/>
          <a:ext cx="19812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/>
                <a:gridCol w="660400"/>
                <a:gridCol w="660400"/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4800" y="2892623"/>
            <a:ext cx="134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Forbidden City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371600" y="2438400"/>
            <a:ext cx="82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Tourism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25209" y="24384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Exhibition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035543" y="24384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Shopping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3352800"/>
            <a:ext cx="101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Bird’s Nest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388322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Zhongguancun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5413177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381000" y="4724400"/>
            <a:ext cx="83820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2590800" y="4343400"/>
            <a:ext cx="228600" cy="3048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orizontal Scroll 36"/>
          <p:cNvSpPr/>
          <p:nvPr/>
        </p:nvSpPr>
        <p:spPr>
          <a:xfrm>
            <a:off x="4343400" y="2590800"/>
            <a:ext cx="4419600" cy="1752600"/>
          </a:xfrm>
          <a:prstGeom prst="horizont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smtClean="0">
                <a:solidFill>
                  <a:srgbClr val="FF0000"/>
                </a:solidFill>
              </a:rPr>
              <a:t>User not explicitly modeled!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Not modeling each single user’s Loc-Act history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= a sum compression of our tensor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Our model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76200" y="5233416"/>
            <a:ext cx="8938260" cy="1243584"/>
            <a:chOff x="381000" y="5791200"/>
            <a:chExt cx="8515069" cy="10668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240" y="6549334"/>
              <a:ext cx="3429000" cy="30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5791200"/>
              <a:ext cx="3429000" cy="3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1924331" y="6151243"/>
              <a:ext cx="6971738" cy="325757"/>
              <a:chOff x="1924331" y="6151243"/>
              <a:chExt cx="6971738" cy="325757"/>
            </a:xfrm>
          </p:grpSpPr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4331" y="6171945"/>
                <a:ext cx="1600199" cy="305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81400" y="6151243"/>
                <a:ext cx="5314669" cy="325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1371600" y="1828800"/>
            <a:ext cx="6705600" cy="3139699"/>
            <a:chOff x="1371600" y="1828800"/>
            <a:chExt cx="6705600" cy="3139699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71600" y="1828800"/>
              <a:ext cx="6705600" cy="313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3218688" y="2362200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84259" y="2362200"/>
              <a:ext cx="5403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X, Y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3082" y="3276600"/>
              <a:ext cx="306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60720" y="3276600"/>
              <a:ext cx="303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Z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Optimization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Minimize the object function </a:t>
            </a:r>
            <a:r>
              <a:rPr lang="en-US" i="1" dirty="0" smtClean="0"/>
              <a:t>L</a:t>
            </a:r>
            <a:r>
              <a:rPr lang="en-US" dirty="0" smtClean="0"/>
              <a:t>(X, Y, Z, U)</a:t>
            </a:r>
          </a:p>
          <a:p>
            <a:pPr lvl="1"/>
            <a:r>
              <a:rPr lang="en-US" dirty="0" smtClean="0"/>
              <a:t>Gradient descent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Complexity: O (T × (</a:t>
            </a:r>
            <a:r>
              <a:rPr lang="en-US" dirty="0" err="1" smtClean="0"/>
              <a:t>mnr</a:t>
            </a:r>
            <a:r>
              <a:rPr lang="en-US" dirty="0" smtClean="0"/>
              <a:t> + m</a:t>
            </a:r>
            <a:r>
              <a:rPr lang="en-US" baseline="30000" dirty="0" smtClean="0"/>
              <a:t>2</a:t>
            </a:r>
            <a:r>
              <a:rPr lang="en-US" dirty="0" smtClean="0"/>
              <a:t> + r</a:t>
            </a:r>
            <a:r>
              <a:rPr lang="en-US" baseline="30000" dirty="0" smtClean="0"/>
              <a:t>2</a:t>
            </a:r>
            <a:r>
              <a:rPr lang="en-US" dirty="0" smtClean="0"/>
              <a:t>))</a:t>
            </a:r>
          </a:p>
          <a:p>
            <a:pPr lvl="2"/>
            <a:r>
              <a:rPr lang="en-US" dirty="0" smtClean="0"/>
              <a:t>T is #(</a:t>
            </a:r>
            <a:r>
              <a:rPr lang="en-US" sz="2000" dirty="0" smtClean="0"/>
              <a:t>iteration</a:t>
            </a:r>
            <a:r>
              <a:rPr lang="en-US" dirty="0" smtClean="0"/>
              <a:t>), m is #(user), n is #(location), r is #(activity)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956559"/>
            <a:ext cx="7620000" cy="2316481"/>
            <a:chOff x="1143000" y="2956559"/>
            <a:chExt cx="7620000" cy="231648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240" y="3291840"/>
              <a:ext cx="5475737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219197" y="2956559"/>
              <a:ext cx="7543803" cy="243841"/>
              <a:chOff x="-457200" y="5029201"/>
              <a:chExt cx="8382000" cy="270934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57200" y="5029201"/>
                <a:ext cx="5270883" cy="270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76801" y="5029201"/>
                <a:ext cx="3047999" cy="270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143000" y="3276599"/>
              <a:ext cx="789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Experiments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</a:t>
            </a:r>
            <a:endParaRPr lang="en-US" sz="2000" dirty="0" smtClean="0"/>
          </a:p>
          <a:p>
            <a:pPr lvl="1"/>
            <a:r>
              <a:rPr lang="en-US" sz="1900" dirty="0" smtClean="0"/>
              <a:t>2.5 years (2007.4-2009.10)</a:t>
            </a:r>
          </a:p>
          <a:p>
            <a:pPr lvl="1"/>
            <a:r>
              <a:rPr lang="en-US" sz="1900" dirty="0" smtClean="0"/>
              <a:t>164 users</a:t>
            </a:r>
          </a:p>
          <a:p>
            <a:pPr lvl="1"/>
            <a:r>
              <a:rPr lang="en-US" sz="1900" dirty="0" smtClean="0"/>
              <a:t>13K GPS trajectories, 140K km long</a:t>
            </a:r>
          </a:p>
          <a:p>
            <a:pPr lvl="1"/>
            <a:r>
              <a:rPr lang="en-US" sz="1900" dirty="0" smtClean="0"/>
              <a:t>530 comments</a:t>
            </a:r>
          </a:p>
          <a:p>
            <a:pPr lvl="1"/>
            <a:r>
              <a:rPr lang="en-US" sz="1900" dirty="0" smtClean="0"/>
              <a:t>After clustering, #(loc) = 168; #(user) = 164, #(act) = 5, #(</a:t>
            </a:r>
            <a:r>
              <a:rPr lang="en-US" sz="1900" dirty="0" err="1" smtClean="0"/>
              <a:t>loc_fea</a:t>
            </a:r>
            <a:r>
              <a:rPr lang="en-US" sz="1900" dirty="0" smtClean="0"/>
              <a:t>) = 14</a:t>
            </a:r>
          </a:p>
          <a:p>
            <a:pPr lvl="1"/>
            <a:r>
              <a:rPr lang="en-US" sz="1900" dirty="0" smtClean="0"/>
              <a:t>The user-loc-act tensor has 1.04% of the entries with values</a:t>
            </a:r>
          </a:p>
          <a:p>
            <a:r>
              <a:rPr lang="en-US" sz="2400" dirty="0" smtClean="0"/>
              <a:t>Evaluation</a:t>
            </a:r>
          </a:p>
          <a:p>
            <a:pPr lvl="1"/>
            <a:r>
              <a:rPr lang="en-US" sz="1900" dirty="0" smtClean="0"/>
              <a:t>Ranking over the hold-out test dataset</a:t>
            </a:r>
          </a:p>
          <a:p>
            <a:pPr lvl="1"/>
            <a:r>
              <a:rPr lang="en-US" sz="1900" dirty="0" smtClean="0"/>
              <a:t>Metrics:</a:t>
            </a:r>
          </a:p>
          <a:p>
            <a:pPr lvl="2"/>
            <a:r>
              <a:rPr lang="en-US" sz="1600" dirty="0" smtClean="0"/>
              <a:t>Root Mean Square Error (RMSE)</a:t>
            </a:r>
          </a:p>
          <a:p>
            <a:pPr lvl="2"/>
            <a:r>
              <a:rPr lang="en-US" sz="1600" dirty="0" smtClean="0"/>
              <a:t>Normalized discounted cumulative gain (</a:t>
            </a:r>
            <a:r>
              <a:rPr lang="en-US" sz="1600" i="1" dirty="0" err="1" smtClean="0"/>
              <a:t>nDCG</a:t>
            </a:r>
            <a:r>
              <a:rPr lang="en-US" sz="1600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256044" y="1676400"/>
            <a:ext cx="4583156" cy="1318832"/>
            <a:chOff x="4814316" y="1901190"/>
            <a:chExt cx="3985355" cy="1146810"/>
          </a:xfrm>
        </p:grpSpPr>
        <p:pic>
          <p:nvPicPr>
            <p:cNvPr id="5123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1901190"/>
              <a:ext cx="1941671" cy="114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316" y="1905006"/>
              <a:ext cx="1891284" cy="11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12746" y="4931298"/>
            <a:ext cx="1231392" cy="8871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/>
        </p:nvSpPr>
        <p:spPr>
          <a:xfrm>
            <a:off x="6858000" y="5742249"/>
            <a:ext cx="1524000" cy="304800"/>
          </a:xfrm>
          <a:prstGeom prst="parallelogram">
            <a:avLst>
              <a:gd name="adj" fmla="val 10175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Baselines – Category I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400" dirty="0" smtClean="0"/>
              <a:t>Tensor -&gt; Independent matrices </a:t>
            </a:r>
            <a:r>
              <a:rPr lang="en-US" dirty="0" smtClean="0"/>
              <a:t>[</a:t>
            </a:r>
            <a:r>
              <a:rPr lang="en-US" dirty="0" err="1" smtClean="0"/>
              <a:t>Herlocker</a:t>
            </a:r>
            <a:r>
              <a:rPr lang="en-US" dirty="0" smtClean="0"/>
              <a:t> et al. 1999]</a:t>
            </a:r>
          </a:p>
          <a:p>
            <a:pPr lvl="1"/>
            <a:r>
              <a:rPr lang="en-US" sz="2200" dirty="0" smtClean="0"/>
              <a:t>Baseline 1: UCF (user-based CF)</a:t>
            </a:r>
          </a:p>
          <a:p>
            <a:pPr lvl="2"/>
            <a:r>
              <a:rPr lang="en-US" sz="1700" dirty="0" smtClean="0"/>
              <a:t>CF on each user-loc matrix + Top </a:t>
            </a:r>
            <a:r>
              <a:rPr lang="en-US" sz="1700" i="1" dirty="0" smtClean="0"/>
              <a:t>N</a:t>
            </a:r>
            <a:r>
              <a:rPr lang="en-US" sz="1700" dirty="0" smtClean="0"/>
              <a:t> similar users for weighted average</a:t>
            </a:r>
          </a:p>
          <a:p>
            <a:pPr lvl="1"/>
            <a:r>
              <a:rPr lang="en-US" sz="2200" dirty="0" smtClean="0"/>
              <a:t>Baseline 2: LCF (location-based CF)</a:t>
            </a:r>
          </a:p>
          <a:p>
            <a:pPr lvl="2"/>
            <a:r>
              <a:rPr lang="en-US" sz="1700" dirty="0" smtClean="0"/>
              <a:t>CF on each loc-act matrix + Top </a:t>
            </a:r>
            <a:r>
              <a:rPr lang="en-US" sz="1700" i="1" dirty="0" smtClean="0"/>
              <a:t>N</a:t>
            </a:r>
            <a:r>
              <a:rPr lang="en-US" sz="1700" dirty="0" smtClean="0"/>
              <a:t> similar locations for weighted average</a:t>
            </a:r>
          </a:p>
          <a:p>
            <a:pPr lvl="1"/>
            <a:r>
              <a:rPr lang="en-US" sz="2200" dirty="0" smtClean="0"/>
              <a:t>Baseline 3: ACF (activity-based CF)</a:t>
            </a:r>
          </a:p>
          <a:p>
            <a:pPr lvl="2"/>
            <a:r>
              <a:rPr lang="en-US" sz="1700" dirty="0" smtClean="0"/>
              <a:t>CF on each loc-act matrix + Top </a:t>
            </a:r>
            <a:r>
              <a:rPr lang="en-US" sz="1700" i="1" dirty="0" smtClean="0"/>
              <a:t>N</a:t>
            </a:r>
            <a:r>
              <a:rPr lang="en-US" sz="1700" dirty="0" smtClean="0"/>
              <a:t> similar activities for weighted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ube 6"/>
          <p:cNvSpPr>
            <a:spLocks/>
          </p:cNvSpPr>
          <p:nvPr/>
        </p:nvSpPr>
        <p:spPr>
          <a:xfrm>
            <a:off x="3876153" y="4948115"/>
            <a:ext cx="1610247" cy="1216152"/>
          </a:xfrm>
          <a:prstGeom prst="cube">
            <a:avLst>
              <a:gd name="adj" fmla="val 27196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257153" y="4948115"/>
            <a:ext cx="506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rot="-5400000">
            <a:off x="3419769" y="5549339"/>
            <a:ext cx="592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rot="18912166">
            <a:off x="3706126" y="4797950"/>
            <a:ext cx="487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20" name="Parallelogram 19"/>
          <p:cNvSpPr/>
          <p:nvPr/>
        </p:nvSpPr>
        <p:spPr>
          <a:xfrm>
            <a:off x="6781800" y="5285049"/>
            <a:ext cx="1524000" cy="304800"/>
          </a:xfrm>
          <a:prstGeom prst="parallelogram">
            <a:avLst>
              <a:gd name="adj" fmla="val 10175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6781800" y="5056449"/>
            <a:ext cx="1524000" cy="304800"/>
          </a:xfrm>
          <a:prstGeom prst="parallelogram">
            <a:avLst>
              <a:gd name="adj" fmla="val 10175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7266236" y="5022695"/>
            <a:ext cx="506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rot="18912166">
            <a:off x="6627025" y="4874150"/>
            <a:ext cx="487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7391560" y="5494894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5943600" y="5285049"/>
            <a:ext cx="4572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H="1">
            <a:off x="2784791" y="5285049"/>
            <a:ext cx="4572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1954" y="5208849"/>
            <a:ext cx="1231392" cy="8871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9554" y="5361249"/>
            <a:ext cx="1231392" cy="8871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8030232">
            <a:off x="1563069" y="4812111"/>
            <a:ext cx="36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dirty="0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rot="-5400000">
            <a:off x="253978" y="5640671"/>
            <a:ext cx="592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100554" y="5022695"/>
            <a:ext cx="506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6362" y="4953000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UCF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5849944" y="4953000"/>
            <a:ext cx="550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LCF</a:t>
            </a:r>
            <a:endParaRPr lang="en-US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5867400" y="5638800"/>
            <a:ext cx="566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ACF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>
            <a:spLocks/>
          </p:cNvSpPr>
          <p:nvPr/>
        </p:nvSpPr>
        <p:spPr>
          <a:xfrm>
            <a:off x="938962" y="4671890"/>
            <a:ext cx="1610247" cy="1216152"/>
          </a:xfrm>
          <a:prstGeom prst="cube">
            <a:avLst>
              <a:gd name="adj" fmla="val 27196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Baselines – Category II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Tensor-based CF </a:t>
            </a:r>
          </a:p>
          <a:p>
            <a:pPr lvl="1"/>
            <a:r>
              <a:rPr lang="en-US" sz="2200" dirty="0" smtClean="0"/>
              <a:t>Baseline 4: ULA (unifying user-loc-act CF) [</a:t>
            </a:r>
            <a:r>
              <a:rPr lang="en-US" sz="2000" dirty="0" smtClean="0"/>
              <a:t>Wang et al. 2006</a:t>
            </a:r>
            <a:r>
              <a:rPr lang="en-US" sz="2200" dirty="0" smtClean="0"/>
              <a:t>]</a:t>
            </a:r>
          </a:p>
          <a:p>
            <a:pPr lvl="2"/>
            <a:r>
              <a:rPr lang="en-US" sz="1900" dirty="0" smtClean="0"/>
              <a:t>Top </a:t>
            </a:r>
            <a:r>
              <a:rPr lang="en-US" sz="1900" i="1" dirty="0" smtClean="0"/>
              <a:t>N</a:t>
            </a:r>
            <a:r>
              <a:rPr lang="en-US" sz="1900" i="1" baseline="-25000" dirty="0" smtClean="0"/>
              <a:t>u</a:t>
            </a:r>
            <a:r>
              <a:rPr lang="en-US" sz="1900" dirty="0" smtClean="0"/>
              <a:t> similar users, top </a:t>
            </a:r>
            <a:r>
              <a:rPr lang="en-US" sz="1900" i="1" dirty="0" err="1" smtClean="0"/>
              <a:t>N</a:t>
            </a:r>
            <a:r>
              <a:rPr lang="en-US" sz="1900" i="1" baseline="-25000" dirty="0" err="1" smtClean="0"/>
              <a:t>l</a:t>
            </a:r>
            <a:r>
              <a:rPr lang="en-US" sz="1900" dirty="0" smtClean="0"/>
              <a:t> similar </a:t>
            </a:r>
            <a:r>
              <a:rPr lang="en-US" sz="1900" dirty="0" err="1" smtClean="0"/>
              <a:t>loc’s</a:t>
            </a:r>
            <a:r>
              <a:rPr lang="en-US" sz="1900" dirty="0" smtClean="0"/>
              <a:t>, top </a:t>
            </a:r>
            <a:r>
              <a:rPr lang="en-US" sz="1900" i="1" dirty="0" smtClean="0"/>
              <a:t>N</a:t>
            </a:r>
            <a:r>
              <a:rPr lang="en-US" sz="1900" i="1" baseline="-25000" dirty="0" smtClean="0"/>
              <a:t>a</a:t>
            </a:r>
            <a:r>
              <a:rPr lang="en-US" sz="1900" dirty="0" smtClean="0"/>
              <a:t> similar act’s</a:t>
            </a:r>
          </a:p>
          <a:p>
            <a:pPr lvl="2"/>
            <a:r>
              <a:rPr lang="en-US" sz="1900" dirty="0" smtClean="0"/>
              <a:t>Similarities from additional matrices + Small cube for weight </a:t>
            </a:r>
            <a:r>
              <a:rPr lang="en-US" sz="1900" dirty="0" err="1" smtClean="0"/>
              <a:t>avarage</a:t>
            </a:r>
            <a:endParaRPr lang="en-US" sz="1900" dirty="0" smtClean="0"/>
          </a:p>
          <a:p>
            <a:pPr lvl="1"/>
            <a:r>
              <a:rPr lang="en-US" sz="2200" dirty="0" smtClean="0"/>
              <a:t>Baseline 5: HOSVD (high order SVD) [</a:t>
            </a:r>
            <a:r>
              <a:rPr lang="en-US" sz="2200" dirty="0" err="1" smtClean="0"/>
              <a:t>Symeonidis</a:t>
            </a:r>
            <a:r>
              <a:rPr lang="en-US" sz="2200" dirty="0" smtClean="0"/>
              <a:t> et al. 2008]</a:t>
            </a:r>
          </a:p>
          <a:p>
            <a:pPr lvl="2"/>
            <a:r>
              <a:rPr lang="en-US" sz="1900" dirty="0" smtClean="0"/>
              <a:t>Singular value decomposition with matrix unfolding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ube 6"/>
          <p:cNvSpPr>
            <a:spLocks/>
          </p:cNvSpPr>
          <p:nvPr/>
        </p:nvSpPr>
        <p:spPr>
          <a:xfrm>
            <a:off x="1371600" y="5161224"/>
            <a:ext cx="533399" cy="533400"/>
          </a:xfrm>
          <a:prstGeom prst="cube">
            <a:avLst>
              <a:gd name="adj" fmla="val 2719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319962" y="4671890"/>
            <a:ext cx="506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 rot="-5400000">
            <a:off x="482578" y="5273114"/>
            <a:ext cx="592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 rot="18912166">
            <a:off x="768935" y="4521725"/>
            <a:ext cx="487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551624"/>
            <a:ext cx="990600" cy="42995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335291" y="4600575"/>
            <a:ext cx="779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loc-</a:t>
            </a:r>
            <a:r>
              <a:rPr lang="en-US" sz="1600" dirty="0" err="1" smtClean="0">
                <a:latin typeface="Constantia" pitchFamily="18" charset="0"/>
              </a:rPr>
              <a:t>fea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5085024"/>
            <a:ext cx="990600" cy="42995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5618424"/>
            <a:ext cx="990600" cy="42995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3200400" y="5133975"/>
            <a:ext cx="1043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user-user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3327405" y="5667375"/>
            <a:ext cx="7873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act-act</a:t>
            </a:r>
            <a:endParaRPr lang="en-US" sz="1400" dirty="0">
              <a:latin typeface="Constantia" pitchFamily="18" charset="0"/>
            </a:endParaRPr>
          </a:p>
        </p:txBody>
      </p:sp>
      <p:cxnSp>
        <p:nvCxnSpPr>
          <p:cNvPr id="27" name="Straight Arrow Connector 26"/>
          <p:cNvCxnSpPr>
            <a:stCxn id="7" idx="5"/>
            <a:endCxn id="18" idx="1"/>
          </p:cNvCxnSpPr>
          <p:nvPr/>
        </p:nvCxnSpPr>
        <p:spPr>
          <a:xfrm flipV="1">
            <a:off x="1904999" y="5300000"/>
            <a:ext cx="1295401" cy="5539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0"/>
            <a:endCxn id="12" idx="1"/>
          </p:cNvCxnSpPr>
          <p:nvPr/>
        </p:nvCxnSpPr>
        <p:spPr>
          <a:xfrm rot="5400000" flipH="1" flipV="1">
            <a:off x="2258303" y="4219128"/>
            <a:ext cx="394624" cy="148956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1"/>
          </p:cNvCxnSpPr>
          <p:nvPr/>
        </p:nvCxnSpPr>
        <p:spPr>
          <a:xfrm>
            <a:off x="1828800" y="5618424"/>
            <a:ext cx="1371600" cy="21497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38582" y="5008824"/>
            <a:ext cx="385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N</a:t>
            </a:r>
            <a:r>
              <a:rPr lang="en-US" sz="1400" i="1" baseline="-25000" dirty="0" smtClean="0"/>
              <a:t>u</a:t>
            </a:r>
            <a:endParaRPr lang="en-US" sz="1400" i="1" dirty="0"/>
          </a:p>
        </p:txBody>
      </p:sp>
      <p:sp>
        <p:nvSpPr>
          <p:cNvPr id="41" name="Rectangle 40"/>
          <p:cNvSpPr/>
          <p:nvPr/>
        </p:nvSpPr>
        <p:spPr>
          <a:xfrm>
            <a:off x="2743200" y="4548647"/>
            <a:ext cx="352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/>
              <a:t>N</a:t>
            </a:r>
            <a:r>
              <a:rPr lang="en-US" sz="1400" i="1" baseline="-25000" dirty="0" err="1" smtClean="0"/>
              <a:t>l</a:t>
            </a:r>
            <a:endParaRPr lang="en-US" sz="1400" i="1" dirty="0"/>
          </a:p>
        </p:txBody>
      </p:sp>
      <p:sp>
        <p:nvSpPr>
          <p:cNvPr id="42" name="Rectangle 41"/>
          <p:cNvSpPr/>
          <p:nvPr/>
        </p:nvSpPr>
        <p:spPr>
          <a:xfrm>
            <a:off x="2743200" y="5539247"/>
            <a:ext cx="372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N</a:t>
            </a:r>
            <a:r>
              <a:rPr lang="en-US" sz="1400" i="1" baseline="-25000" dirty="0" smtClean="0"/>
              <a:t>a</a:t>
            </a:r>
            <a:endParaRPr lang="en-US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48175"/>
            <a:ext cx="354032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2362200" y="6138446"/>
            <a:ext cx="603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ULA</a:t>
            </a:r>
            <a:endParaRPr lang="en-US" sz="1600" b="1" dirty="0"/>
          </a:p>
        </p:txBody>
      </p:sp>
      <p:sp>
        <p:nvSpPr>
          <p:cNvPr id="48" name="Rectangle 47"/>
          <p:cNvSpPr/>
          <p:nvPr/>
        </p:nvSpPr>
        <p:spPr>
          <a:xfrm>
            <a:off x="6248400" y="6138446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HOSVD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590" y="5529739"/>
            <a:ext cx="4652010" cy="125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596" y="4572000"/>
            <a:ext cx="4762024" cy="9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Comparison with Baselines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Reported in “mean ± std”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62200"/>
            <a:ext cx="6400800" cy="212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94196" y="4876800"/>
            <a:ext cx="2111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Herlocker</a:t>
            </a:r>
            <a:r>
              <a:rPr lang="en-US" sz="1600" dirty="0" smtClean="0"/>
              <a:t> et al. 1999]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6019800"/>
            <a:ext cx="179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[Wang et al. 2006]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623875" y="6019800"/>
            <a:ext cx="229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</a:t>
            </a:r>
            <a:r>
              <a:rPr lang="en-US" sz="1600" dirty="0" err="1" smtClean="0"/>
              <a:t>Symeonidis</a:t>
            </a:r>
            <a:r>
              <a:rPr lang="en-US" sz="1600" dirty="0" smtClean="0"/>
              <a:t> et al. 2008]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Comparison with Our Previous Solution at WWW’10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 user-centric solution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Previous generic solution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4981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562600" y="3073400"/>
          <a:ext cx="3429000" cy="271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1143000"/>
              </a:tblGrid>
              <a:tr h="6794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</a:t>
                      </a:r>
                    </a:p>
                    <a:p>
                      <a:r>
                        <a:rPr lang="en-US" sz="1600" dirty="0" smtClean="0"/>
                        <a:t>Solution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Previous</a:t>
                      </a:r>
                    </a:p>
                    <a:p>
                      <a:r>
                        <a:rPr lang="en-US" sz="1600" dirty="0" smtClean="0"/>
                        <a:t>Solution</a:t>
                      </a:r>
                      <a:endParaRPr lang="en-US" sz="1600" dirty="0"/>
                    </a:p>
                  </a:txBody>
                  <a:tcPr anchor="ctr"/>
                </a:tc>
              </a:tr>
              <a:tr h="679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RMSE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0.006</a:t>
                      </a:r>
                    </a:p>
                    <a:p>
                      <a:r>
                        <a:rPr lang="en-US" sz="1600" b="1" dirty="0" smtClean="0"/>
                        <a:t>±0.001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0.041</a:t>
                      </a:r>
                    </a:p>
                    <a:p>
                      <a:r>
                        <a:rPr lang="en-US" sz="1600" dirty="0" smtClean="0"/>
                        <a:t>±0.006</a:t>
                      </a:r>
                    </a:p>
                  </a:txBody>
                  <a:tcPr anchor="ctr"/>
                </a:tc>
              </a:tr>
              <a:tr h="6794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nDCG</a:t>
                      </a:r>
                      <a:r>
                        <a:rPr lang="en-US" sz="1600" i="1" baseline="-25000" dirty="0" err="1" smtClean="0"/>
                        <a:t>loc</a:t>
                      </a:r>
                      <a:endParaRPr lang="en-US" sz="1600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0.576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±0.043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0.552</a:t>
                      </a:r>
                    </a:p>
                    <a:p>
                      <a:r>
                        <a:rPr lang="en-US" sz="1600" dirty="0" smtClean="0"/>
                        <a:t>±0.027</a:t>
                      </a:r>
                    </a:p>
                  </a:txBody>
                  <a:tcPr anchor="ctr"/>
                </a:tc>
              </a:tr>
              <a:tr h="67945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nDCG</a:t>
                      </a:r>
                      <a:r>
                        <a:rPr lang="en-US" sz="1600" i="1" baseline="-25000" dirty="0" err="1" smtClean="0"/>
                        <a:t>act</a:t>
                      </a:r>
                      <a:endParaRPr lang="en-US" sz="1600" i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0.931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±0.009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0.885</a:t>
                      </a:r>
                    </a:p>
                    <a:p>
                      <a:r>
                        <a:rPr lang="en-US" sz="1600" dirty="0" smtClean="0"/>
                        <a:t>±0.019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53200" y="2667000"/>
            <a:ext cx="15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Performance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Impacts of the user number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Evaluated on a fixed set of 25 users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increasing #(user) </a:t>
            </a:r>
          </a:p>
          <a:p>
            <a:pPr lvl="1"/>
            <a:r>
              <a:rPr lang="en-US" sz="2000" dirty="0" smtClean="0"/>
              <a:t>Based on 10 trials, std not shown in the figures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3276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95800" y="3276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2133600" y="2971800"/>
            <a:ext cx="903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nDCG</a:t>
            </a:r>
            <a:r>
              <a:rPr lang="en-US" sz="1600" baseline="-25000" dirty="0" err="1" smtClean="0"/>
              <a:t>loc</a:t>
            </a:r>
            <a:endParaRPr lang="en-US" sz="16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6549489" y="2971800"/>
            <a:ext cx="905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nDCG</a:t>
            </a:r>
            <a:r>
              <a:rPr lang="en-US" sz="1600" baseline="-25000" dirty="0" err="1" smtClean="0"/>
              <a:t>act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the Model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observations</a:t>
            </a:r>
          </a:p>
          <a:p>
            <a:pPr lvl="1"/>
            <a:r>
              <a:rPr lang="en-US" sz="2000" dirty="0" smtClean="0"/>
              <a:t>Using additional info (i.e. </a:t>
            </a:r>
            <a:r>
              <a:rPr lang="el-GR" sz="2000" dirty="0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&gt; 0) is better than not (i.e. </a:t>
            </a:r>
            <a:r>
              <a:rPr lang="el-GR" sz="2000" dirty="0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0)</a:t>
            </a:r>
          </a:p>
          <a:p>
            <a:pPr lvl="1"/>
            <a:r>
              <a:rPr lang="en-US" sz="2000" dirty="0" smtClean="0"/>
              <a:t>Not very sensitive to most parameters</a:t>
            </a:r>
          </a:p>
          <a:p>
            <a:pPr lvl="2"/>
            <a:r>
              <a:rPr lang="en-US" sz="1700" dirty="0" smtClean="0"/>
              <a:t>Model is robust + Contribution from additional info is limited</a:t>
            </a:r>
          </a:p>
          <a:p>
            <a:pPr lvl="1"/>
            <a:r>
              <a:rPr lang="en-US" sz="2000" dirty="0" smtClean="0"/>
              <a:t>As </a:t>
            </a:r>
            <a:r>
              <a:rPr lang="el-GR" sz="2000" dirty="0" smtClean="0"/>
              <a:t>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increases, </a:t>
            </a:r>
            <a:r>
              <a:rPr lang="en-US" sz="2000" dirty="0" err="1" smtClean="0"/>
              <a:t>nDCG</a:t>
            </a:r>
            <a:r>
              <a:rPr lang="en-US" sz="2000" dirty="0" smtClean="0"/>
              <a:t> for loc recommendation greatly decreases</a:t>
            </a:r>
          </a:p>
          <a:p>
            <a:pPr lvl="2"/>
            <a:r>
              <a:rPr lang="en-US" sz="1700" dirty="0" smtClean="0"/>
              <a:t>Maybe because the loc-feature matrix is noisy in extracting the POIs</a:t>
            </a:r>
          </a:p>
          <a:p>
            <a:pPr lvl="2"/>
            <a:r>
              <a:rPr lang="en-US" sz="1700" dirty="0" smtClean="0"/>
              <a:t>Not directly related to act, so no similar observation for act recommendation</a:t>
            </a:r>
          </a:p>
          <a:p>
            <a:pPr lvl="2"/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9144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Introduction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User GPS trajectories accumulated on the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943600" cy="39349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Conclusion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showed how to mine knowledge from GPS data to answer</a:t>
            </a:r>
          </a:p>
          <a:p>
            <a:pPr lvl="1"/>
            <a:r>
              <a:rPr lang="en-US" dirty="0" smtClean="0"/>
              <a:t>If I want to do something, where should I go?</a:t>
            </a:r>
          </a:p>
          <a:p>
            <a:pPr lvl="1"/>
            <a:r>
              <a:rPr lang="en-US" dirty="0" smtClean="0"/>
              <a:t>If I will visit some place, what can I do there?</a:t>
            </a:r>
          </a:p>
          <a:p>
            <a:r>
              <a:rPr lang="en-US" dirty="0" smtClean="0"/>
              <a:t>We extended our previous work for user-centric recommendation</a:t>
            </a:r>
          </a:p>
          <a:p>
            <a:pPr lvl="1"/>
            <a:r>
              <a:rPr lang="en-US" dirty="0" smtClean="0"/>
              <a:t>From “Location-Activity” to “User-Location-Activity”</a:t>
            </a:r>
          </a:p>
          <a:p>
            <a:pPr lvl="1"/>
            <a:r>
              <a:rPr lang="en-US" dirty="0" smtClean="0"/>
              <a:t>From “Matrix + Matrices” to “Tensor + Matrices”</a:t>
            </a:r>
          </a:p>
          <a:p>
            <a:r>
              <a:rPr lang="en-US" dirty="0" smtClean="0"/>
              <a:t>We evaluated our system on a large GPS dataset</a:t>
            </a:r>
          </a:p>
          <a:p>
            <a:pPr lvl="1"/>
            <a:r>
              <a:rPr lang="en-US" dirty="0" smtClean="0"/>
              <a:t>19% improvement on location recommendation</a:t>
            </a:r>
          </a:p>
          <a:p>
            <a:pPr lvl="1"/>
            <a:r>
              <a:rPr lang="en-US" dirty="0" smtClean="0"/>
              <a:t>22% improvement on activity recommendation </a:t>
            </a:r>
          </a:p>
          <a:p>
            <a:pPr lvl="1">
              <a:buNone/>
            </a:pPr>
            <a:r>
              <a:rPr lang="en-US" dirty="0" smtClean="0"/>
              <a:t>	over the simple memory-based CF baseline (i.e. UCF, LCF, ACF)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Update the system online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Thanks!</a:t>
            </a:r>
          </a:p>
          <a:p>
            <a:pPr algn="ctr">
              <a:buNone/>
            </a:pPr>
            <a:r>
              <a:rPr lang="en-US" sz="4800" dirty="0" smtClean="0"/>
              <a:t>Questions?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2000" dirty="0" smtClean="0"/>
              <a:t>Vincent W. </a:t>
            </a:r>
            <a:r>
              <a:rPr lang="en-US" sz="2000" dirty="0" err="1" smtClean="0"/>
              <a:t>Zheng</a:t>
            </a:r>
            <a:endParaRPr lang="en-US" sz="2000" dirty="0" smtClean="0"/>
          </a:p>
          <a:p>
            <a:pPr algn="ctr">
              <a:buNone/>
            </a:pPr>
            <a:r>
              <a:rPr lang="en-US" sz="2000" u="sng" dirty="0" smtClean="0"/>
              <a:t>vincentz@cse.ust.hk</a:t>
            </a:r>
          </a:p>
          <a:p>
            <a:pPr algn="ctr">
              <a:buNone/>
            </a:pPr>
            <a:r>
              <a:rPr lang="en-US" sz="2000" dirty="0" smtClean="0"/>
              <a:t>http://www.cse.ust.hk/~vincentz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5943600" cy="30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4114800" y="4800600"/>
            <a:ext cx="685800" cy="457200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400" y="3886200"/>
            <a:ext cx="1143000" cy="533400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Motivation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Mobile Recommendation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15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13070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5752110"/>
            <a:ext cx="1642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Bing 3D map</a:t>
            </a:r>
            <a:endParaRPr lang="en-US" sz="1400" dirty="0"/>
          </a:p>
        </p:txBody>
      </p:sp>
      <p:pic>
        <p:nvPicPr>
          <p:cNvPr id="19" name="Picture 18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199" y="3850087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399" y="4724400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553200" y="319147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Travel experience:</a:t>
            </a:r>
          </a:p>
          <a:p>
            <a:r>
              <a:rPr lang="en-US" dirty="0" smtClean="0"/>
              <a:t>Some places are more </a:t>
            </a:r>
          </a:p>
          <a:p>
            <a:r>
              <a:rPr lang="en-US" dirty="0" smtClean="0"/>
              <a:t>popular than the others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553200" y="44958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User activities:</a:t>
            </a:r>
          </a:p>
          <a:p>
            <a:r>
              <a:rPr lang="en-US" dirty="0" smtClean="0"/>
              <a:t>“Nice food!” --&gt; </a:t>
            </a:r>
          </a:p>
          <a:p>
            <a:r>
              <a:rPr lang="en-US" dirty="0" smtClean="0"/>
              <a:t>Enjoy food there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419600" y="4343400"/>
            <a:ext cx="838200" cy="304800"/>
          </a:xfrm>
          <a:prstGeom prst="wedgeRoundRectCallout">
            <a:avLst>
              <a:gd name="adj1" fmla="val -24415"/>
              <a:gd name="adj2" fmla="val 7324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Nice food!</a:t>
            </a:r>
            <a:endParaRPr lang="en-US" sz="1000" dirty="0"/>
          </a:p>
        </p:txBody>
      </p:sp>
      <p:pic>
        <p:nvPicPr>
          <p:cNvPr id="28" name="Picture 27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9" y="4800600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33800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599" y="3926287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486400" y="3581400"/>
            <a:ext cx="457200" cy="228600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http://www.jjx8.cn/school/UploadFiles_8957/200801/2008010319241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120" y="3383280"/>
            <a:ext cx="381001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ular Callout 34"/>
          <p:cNvSpPr/>
          <p:nvPr/>
        </p:nvSpPr>
        <p:spPr>
          <a:xfrm>
            <a:off x="1066800" y="3429000"/>
            <a:ext cx="838200" cy="304800"/>
          </a:xfrm>
          <a:prstGeom prst="wedgeRoundRectCallout">
            <a:avLst>
              <a:gd name="adj1" fmla="val 29316"/>
              <a:gd name="adj2" fmla="val 687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Big sale!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User-centric Recommendation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Location Recommendation</a:t>
            </a:r>
          </a:p>
          <a:p>
            <a:pPr lvl="2"/>
            <a:r>
              <a:rPr lang="en-US" dirty="0" smtClean="0"/>
              <a:t>Question: </a:t>
            </a:r>
            <a:r>
              <a:rPr lang="en-US" i="1" dirty="0" smtClean="0"/>
              <a:t>I want to find nice food, where should I go?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Activity Recommendation</a:t>
            </a:r>
          </a:p>
          <a:p>
            <a:pPr lvl="2"/>
            <a:r>
              <a:rPr lang="en-US" dirty="0" smtClean="0"/>
              <a:t>Question: </a:t>
            </a:r>
            <a:r>
              <a:rPr lang="en-US" i="1" dirty="0" smtClean="0"/>
              <a:t>I will visit the downtown, what can I do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GPS Log Processing</a:t>
            </a:r>
            <a:endParaRPr lang="en-US" sz="4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 trajectories*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5" y="2485681"/>
            <a:ext cx="6609685" cy="140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>
            <a:off x="6705600" y="2981309"/>
            <a:ext cx="457200" cy="381000"/>
          </a:xfrm>
          <a:prstGeom prst="rightArrow">
            <a:avLst>
              <a:gd name="adj1" fmla="val 42730"/>
              <a:gd name="adj2" fmla="val 5727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7239000" y="2514600"/>
            <a:ext cx="1828800" cy="1371600"/>
            <a:chOff x="7239000" y="4962509"/>
            <a:chExt cx="1828800" cy="1371600"/>
          </a:xfrm>
        </p:grpSpPr>
        <p:sp>
          <p:nvSpPr>
            <p:cNvPr id="25" name="Oval 24"/>
            <p:cNvSpPr/>
            <p:nvPr/>
          </p:nvSpPr>
          <p:spPr>
            <a:xfrm>
              <a:off x="8610600" y="5495909"/>
              <a:ext cx="457200" cy="457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5953109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10129" y="4962509"/>
              <a:ext cx="685800" cy="457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39000" y="5572109"/>
              <a:ext cx="5334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391399" y="56483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962532" y="50387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077203" y="61055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267332" y="51149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543800" y="5754745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305803" y="61055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038732" y="52673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686803" y="5693417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876932" y="5617217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2" idx="7"/>
              <a:endCxn id="23" idx="3"/>
            </p:cNvCxnSpPr>
            <p:nvPr/>
          </p:nvCxnSpPr>
          <p:spPr>
            <a:xfrm rot="5400000" flipH="1" flipV="1">
              <a:off x="7664848" y="5382192"/>
              <a:ext cx="275151" cy="2162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5"/>
              <a:endCxn id="25" idx="1"/>
            </p:cNvCxnSpPr>
            <p:nvPr/>
          </p:nvCxnSpPr>
          <p:spPr>
            <a:xfrm rot="16200000" flipH="1">
              <a:off x="8431470" y="5316779"/>
              <a:ext cx="210110" cy="2820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6"/>
            </p:cNvCxnSpPr>
            <p:nvPr/>
          </p:nvCxnSpPr>
          <p:spPr>
            <a:xfrm flipV="1">
              <a:off x="8458200" y="5876910"/>
              <a:ext cx="228599" cy="26669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5"/>
              <a:endCxn id="24" idx="2"/>
            </p:cNvCxnSpPr>
            <p:nvPr/>
          </p:nvCxnSpPr>
          <p:spPr>
            <a:xfrm rot="16200000" flipH="1">
              <a:off x="7724494" y="5867103"/>
              <a:ext cx="246296" cy="3067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543800" y="2209800"/>
            <a:ext cx="113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stay region </a:t>
            </a:r>
            <a:r>
              <a:rPr lang="en-US" sz="1400" i="1" dirty="0" smtClean="0"/>
              <a:t>r</a:t>
            </a:r>
            <a:endParaRPr lang="en-US" sz="1400" i="1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1447802" y="2667001"/>
            <a:ext cx="533398" cy="3124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4495800"/>
            <a:ext cx="17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Raw GPS points</a:t>
            </a:r>
            <a:endParaRPr lang="en-US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4876800" y="2743199"/>
            <a:ext cx="533398" cy="29718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95800" y="4495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Stay points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3000" y="5188803"/>
            <a:ext cx="4114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Stand for a geo-spot where a user</a:t>
            </a:r>
          </a:p>
          <a:p>
            <a:r>
              <a:rPr lang="en-US" sz="1600" dirty="0" smtClean="0"/>
              <a:t>   has stayed for a while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Preserve the sequence and vicinity info  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734299" y="3162302"/>
            <a:ext cx="533398" cy="21335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39000" y="4495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Stay regions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62600" y="5188803"/>
            <a:ext cx="34290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Stand for a geo-region that</a:t>
            </a:r>
            <a:br>
              <a:rPr lang="en-US" sz="1600" dirty="0" smtClean="0"/>
            </a:br>
            <a:r>
              <a:rPr lang="en-US" sz="1600" dirty="0" smtClean="0"/>
              <a:t>   we may recommend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Discover the meaningful locations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4191001" y="4876799"/>
            <a:ext cx="4191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6896100" y="4876799"/>
            <a:ext cx="419100" cy="22860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6519446"/>
            <a:ext cx="793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 GPS logs, we have some user comments associated with the trajectories. Shown later.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be 66"/>
          <p:cNvSpPr>
            <a:spLocks/>
          </p:cNvSpPr>
          <p:nvPr/>
        </p:nvSpPr>
        <p:spPr>
          <a:xfrm>
            <a:off x="5900928" y="4754880"/>
            <a:ext cx="739140" cy="533400"/>
          </a:xfrm>
          <a:prstGeom prst="cube">
            <a:avLst>
              <a:gd name="adj" fmla="val 28475"/>
            </a:avLst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Data Modeling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 -&gt; Location -&gt; Activity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581400" cy="13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9915" y="4995446"/>
            <a:ext cx="1668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Activity: tourism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439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“User Vincent: We took a tour bus to see around </a:t>
            </a:r>
          </a:p>
          <a:p>
            <a:r>
              <a:rPr lang="en-US" sz="1600" i="1" dirty="0" smtClean="0"/>
              <a:t>along the forbidden city moat …”</a:t>
            </a:r>
            <a:endParaRPr lang="en-US" sz="1600" i="1" dirty="0"/>
          </a:p>
        </p:txBody>
      </p:sp>
      <p:sp>
        <p:nvSpPr>
          <p:cNvPr id="9" name="Down Arrow 8"/>
          <p:cNvSpPr/>
          <p:nvPr/>
        </p:nvSpPr>
        <p:spPr>
          <a:xfrm>
            <a:off x="2057400" y="38862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057400" y="4766846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895600"/>
            <a:ext cx="304800" cy="304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2362200"/>
            <a:ext cx="349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GPS: “39.903, 116.391, 14/9/2009 15:25”</a:t>
            </a:r>
            <a:endParaRPr lang="en-US" sz="1600" dirty="0"/>
          </a:p>
        </p:txBody>
      </p:sp>
      <p:cxnSp>
        <p:nvCxnSpPr>
          <p:cNvPr id="19" name="Shape 18"/>
          <p:cNvCxnSpPr>
            <a:stCxn id="11" idx="7"/>
          </p:cNvCxnSpPr>
          <p:nvPr/>
        </p:nvCxnSpPr>
        <p:spPr>
          <a:xfrm rot="5400000" flipH="1" flipV="1">
            <a:off x="3955863" y="2171701"/>
            <a:ext cx="425637" cy="1111437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6553200" y="27432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2971800"/>
            <a:ext cx="427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Stay Region: “39.910, 116.400 (Forbidden City)”</a:t>
            </a:r>
            <a:endParaRPr lang="en-US" sz="1600" dirty="0"/>
          </a:p>
        </p:txBody>
      </p:sp>
      <p:sp>
        <p:nvSpPr>
          <p:cNvPr id="26" name="Down Arrow 25"/>
          <p:cNvSpPr/>
          <p:nvPr/>
        </p:nvSpPr>
        <p:spPr>
          <a:xfrm>
            <a:off x="6400800" y="35052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552200"/>
            <a:ext cx="4038600" cy="1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ight Arrow 45"/>
          <p:cNvSpPr/>
          <p:nvPr/>
        </p:nvSpPr>
        <p:spPr>
          <a:xfrm>
            <a:off x="3276600" y="5029200"/>
            <a:ext cx="12954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00600" y="3886200"/>
            <a:ext cx="38100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ube 29"/>
          <p:cNvSpPr>
            <a:spLocks/>
          </p:cNvSpPr>
          <p:nvPr/>
        </p:nvSpPr>
        <p:spPr>
          <a:xfrm>
            <a:off x="5900928" y="4496443"/>
            <a:ext cx="2176272" cy="1517904"/>
          </a:xfrm>
          <a:prstGeom prst="cube">
            <a:avLst>
              <a:gd name="adj" fmla="val 2719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900928" y="4920115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  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b="0" i="0" dirty="0">
                        <a:latin typeface="Euclid Math One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10"/>
          <p:cNvSpPr txBox="1">
            <a:spLocks noChangeArrowheads="1"/>
          </p:cNvSpPr>
          <p:nvPr/>
        </p:nvSpPr>
        <p:spPr bwMode="auto">
          <a:xfrm rot="18901742">
            <a:off x="6040747" y="4241171"/>
            <a:ext cx="1347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Forbidden City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105839" y="4953000"/>
            <a:ext cx="795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Vincent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5138928" y="4645223"/>
            <a:ext cx="827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Tourism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5371616" y="5331023"/>
            <a:ext cx="529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Alex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rot="16200000">
            <a:off x="5528893" y="5678841"/>
            <a:ext cx="343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…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 rot="18901742">
            <a:off x="6605897" y="4350656"/>
            <a:ext cx="1010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Bird’s Nest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 rot="18901742">
            <a:off x="7259086" y="45791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…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 rot="18762451">
            <a:off x="5764791" y="4398496"/>
            <a:ext cx="390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…</a:t>
            </a:r>
            <a:endParaRPr lang="en-US" sz="16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dirty="0" smtClean="0"/>
              <a:t>How to Do Recommendation?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the tensor is full, then for each user: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ube 5"/>
          <p:cNvSpPr>
            <a:spLocks/>
          </p:cNvSpPr>
          <p:nvPr/>
        </p:nvSpPr>
        <p:spPr>
          <a:xfrm>
            <a:off x="1709928" y="2743843"/>
            <a:ext cx="2176272" cy="1517904"/>
          </a:xfrm>
          <a:prstGeom prst="cube">
            <a:avLst>
              <a:gd name="adj" fmla="val 2719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09928" y="3167515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b="0" i="0" dirty="0">
                        <a:latin typeface="Euclid Math One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14839" y="3200400"/>
            <a:ext cx="795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Vincent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077712" y="2819400"/>
            <a:ext cx="827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Tourism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180616" y="3578423"/>
            <a:ext cx="529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Alex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rot="16200000">
            <a:off x="1337893" y="3926241"/>
            <a:ext cx="343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…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 rot="18901742">
            <a:off x="2414897" y="2598056"/>
            <a:ext cx="1010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Bird’s Nest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 rot="18901742">
            <a:off x="3068086" y="282650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…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18762451">
            <a:off x="1650866" y="2532440"/>
            <a:ext cx="390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…</a:t>
            </a:r>
            <a:endParaRPr lang="en-US" sz="1600" dirty="0">
              <a:latin typeface="Constantia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00860" y="4770120"/>
          <a:ext cx="19812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/>
                <a:gridCol w="660400"/>
                <a:gridCol w="660400"/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18847028">
            <a:off x="6342974" y="4055870"/>
            <a:ext cx="134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Forbidden City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8847028">
            <a:off x="7019813" y="4202155"/>
            <a:ext cx="101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Bird’s Nest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8847028">
            <a:off x="7574276" y="4050945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Zhongguancun</a:t>
            </a:r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4472060" y="54102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5860" y="4724400"/>
            <a:ext cx="3718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Location recommendation for Vincent</a:t>
            </a:r>
          </a:p>
          <a:p>
            <a:r>
              <a:rPr lang="en-US" sz="1400" dirty="0" smtClean="0"/>
              <a:t>Tourism:</a:t>
            </a:r>
          </a:p>
          <a:p>
            <a:r>
              <a:rPr lang="en-US" sz="1400" dirty="0" smtClean="0"/>
              <a:t>Forbidden City &gt; Bird’s Nest &gt; Zhongguancun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73133" y="5867400"/>
            <a:ext cx="82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Tourism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10260" y="54102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Exhibition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74003" y="48768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Shopping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5860" y="5585936"/>
            <a:ext cx="33182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Activity recommendation for Vincent</a:t>
            </a:r>
          </a:p>
          <a:p>
            <a:r>
              <a:rPr lang="en-US" sz="1400" dirty="0" smtClean="0"/>
              <a:t>Forbidden City:</a:t>
            </a:r>
          </a:p>
          <a:p>
            <a:r>
              <a:rPr lang="en-US" sz="1400" dirty="0" smtClean="0"/>
              <a:t>Tourism &gt; Exhibition &gt; Shopping</a:t>
            </a:r>
            <a:endParaRPr lang="en-US" sz="1400" dirty="0"/>
          </a:p>
        </p:txBody>
      </p:sp>
      <p:sp>
        <p:nvSpPr>
          <p:cNvPr id="26" name="Right Arrow 25"/>
          <p:cNvSpPr/>
          <p:nvPr/>
        </p:nvSpPr>
        <p:spPr>
          <a:xfrm>
            <a:off x="4267200" y="3429000"/>
            <a:ext cx="3810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>
            <a:spLocks/>
          </p:cNvSpPr>
          <p:nvPr/>
        </p:nvSpPr>
        <p:spPr>
          <a:xfrm>
            <a:off x="5748528" y="2743200"/>
            <a:ext cx="2176272" cy="762000"/>
          </a:xfrm>
          <a:prstGeom prst="cube">
            <a:avLst>
              <a:gd name="adj" fmla="val 56162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5105400" y="2819400"/>
            <a:ext cx="827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Tourism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 rot="18901742">
            <a:off x="6442585" y="2598056"/>
            <a:ext cx="1010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Bird’s Nest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 rot="18762451">
            <a:off x="5678554" y="2532440"/>
            <a:ext cx="390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…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953000" y="3200400"/>
            <a:ext cx="795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nstantia" pitchFamily="18" charset="0"/>
              </a:rPr>
              <a:t>Vincent</a:t>
            </a:r>
            <a:endParaRPr lang="en-US" baseline="-25000" dirty="0">
              <a:latin typeface="Constantia" pitchFamily="18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6492884" y="3770376"/>
            <a:ext cx="304800" cy="23164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57400" y="6400800"/>
            <a:ext cx="554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Unfortunately, in practice, the tensor is usually sparse!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Our Collaborative Filtering Solution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Regularized Tensor and Matrix Decomposition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ube 4"/>
          <p:cNvSpPr>
            <a:spLocks/>
          </p:cNvSpPr>
          <p:nvPr/>
        </p:nvSpPr>
        <p:spPr>
          <a:xfrm>
            <a:off x="3682163" y="2746248"/>
            <a:ext cx="2176272" cy="1517904"/>
          </a:xfrm>
          <a:prstGeom prst="cube">
            <a:avLst>
              <a:gd name="adj" fmla="val 27196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82163" y="3169920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b="0" i="0" dirty="0">
                        <a:latin typeface="Euclid Math One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063163" y="2819400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Locations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 rot="-5400000">
            <a:off x="3184100" y="3585955"/>
            <a:ext cx="675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 rot="18912166">
            <a:off x="3283682" y="2669235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Activities</a:t>
            </a: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1" y="5279753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1"/>
          <p:cNvSpPr txBox="1">
            <a:spLocks noChangeArrowheads="1"/>
          </p:cNvSpPr>
          <p:nvPr/>
        </p:nvSpPr>
        <p:spPr bwMode="auto">
          <a:xfrm rot="-5400000">
            <a:off x="1592735" y="5707533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Locations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727923" y="4929233"/>
            <a:ext cx="929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Features</a:t>
            </a:r>
            <a:endParaRPr lang="en-US" sz="1400" dirty="0">
              <a:latin typeface="Constantia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010400" y="3164620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</a:rPr>
                        <a:t>  </a:t>
                      </a:r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1"/>
          <p:cNvSpPr txBox="1">
            <a:spLocks noChangeArrowheads="1"/>
          </p:cNvSpPr>
          <p:nvPr/>
        </p:nvSpPr>
        <p:spPr bwMode="auto">
          <a:xfrm rot="-5400000">
            <a:off x="6503148" y="3592400"/>
            <a:ext cx="675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391400" y="2814100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Locations</a:t>
            </a:r>
            <a:endParaRPr lang="en-US" sz="1400" dirty="0">
              <a:latin typeface="Constantia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0" y="3124200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1"/>
          <p:cNvSpPr txBox="1">
            <a:spLocks noChangeArrowheads="1"/>
          </p:cNvSpPr>
          <p:nvPr/>
        </p:nvSpPr>
        <p:spPr bwMode="auto">
          <a:xfrm rot="-5400000">
            <a:off x="254748" y="3551980"/>
            <a:ext cx="675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295400" y="2778980"/>
            <a:ext cx="675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Users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6019800" y="3505200"/>
            <a:ext cx="6096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2667000" y="3505200"/>
            <a:ext cx="6096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8083129">
            <a:off x="3572500" y="4491945"/>
            <a:ext cx="552944" cy="32328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638800" y="5298220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11"/>
          <p:cNvSpPr txBox="1">
            <a:spLocks noChangeArrowheads="1"/>
          </p:cNvSpPr>
          <p:nvPr/>
        </p:nvSpPr>
        <p:spPr bwMode="auto">
          <a:xfrm rot="-5400000">
            <a:off x="4964001" y="5726000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Activities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6019800" y="4947700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Activities</a:t>
            </a:r>
            <a:endParaRPr lang="en-US" sz="1400" dirty="0">
              <a:latin typeface="Constantia" pitchFamily="18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 rot="2751707">
            <a:off x="5510990" y="4491946"/>
            <a:ext cx="552944" cy="32328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19600" y="342900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Few work done before</a:t>
            </a:r>
          </a:p>
          <a:p>
            <a:pPr lvl="1"/>
            <a:r>
              <a:rPr lang="en-US" sz="2000" dirty="0" smtClean="0"/>
              <a:t>Either recommend some specific types of locations</a:t>
            </a:r>
          </a:p>
          <a:p>
            <a:pPr lvl="2"/>
            <a:r>
              <a:rPr lang="en-US" sz="1800" dirty="0" smtClean="0"/>
              <a:t>Shops [Takeuchi &amp; Sugimoto 2006]</a:t>
            </a:r>
          </a:p>
          <a:p>
            <a:pPr lvl="2"/>
            <a:r>
              <a:rPr lang="en-US" sz="1800" dirty="0" smtClean="0"/>
              <a:t>Restaurants [</a:t>
            </a:r>
            <a:r>
              <a:rPr lang="en-US" sz="1800" dirty="0" err="1" smtClean="0"/>
              <a:t>Horozov</a:t>
            </a:r>
            <a:r>
              <a:rPr lang="en-US" sz="1800" dirty="0" smtClean="0"/>
              <a:t>, et al. 2006]</a:t>
            </a:r>
          </a:p>
          <a:p>
            <a:pPr lvl="2"/>
            <a:r>
              <a:rPr lang="en-US" sz="1800" dirty="0" smtClean="0"/>
              <a:t>Travel hot spots [Zheng et al. 2009]</a:t>
            </a:r>
          </a:p>
          <a:p>
            <a:pPr lvl="1"/>
            <a:r>
              <a:rPr lang="en-US" sz="2000" dirty="0" smtClean="0"/>
              <a:t>Or only recognize activity without location recommendation</a:t>
            </a:r>
          </a:p>
          <a:p>
            <a:pPr lvl="2"/>
            <a:r>
              <a:rPr lang="en-US" sz="1800" dirty="0" smtClean="0"/>
              <a:t>Outdoor activity recognition [Liao et al. 2005]</a:t>
            </a:r>
          </a:p>
          <a:p>
            <a:pPr lvl="2"/>
            <a:r>
              <a:rPr lang="en-US" sz="1800" dirty="0" smtClean="0"/>
              <a:t>Indoor activity recognition [Patterson et al. 2005]</a:t>
            </a:r>
          </a:p>
          <a:p>
            <a:pPr lvl="1"/>
            <a:r>
              <a:rPr lang="en-US" sz="2000" dirty="0" smtClean="0"/>
              <a:t>Or do not explicitly model the users</a:t>
            </a:r>
          </a:p>
          <a:p>
            <a:pPr lvl="2"/>
            <a:r>
              <a:rPr lang="en-US" sz="1800" dirty="0" smtClean="0"/>
              <a:t>Our previous solution [Zheng et al. 2010]</a:t>
            </a:r>
          </a:p>
          <a:p>
            <a:pPr lvl="3"/>
            <a:r>
              <a:rPr lang="en-US" sz="1700" dirty="0" smtClean="0"/>
              <a:t>See next slide!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2963</TotalTime>
  <Words>1985</Words>
  <Application>Microsoft Office PowerPoint</Application>
  <PresentationFormat>On-screen Show (4:3)</PresentationFormat>
  <Paragraphs>347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Collaborative Filtering Meets Mobile Recommendation:  A User-centered Approach</vt:lpstr>
      <vt:lpstr>Introduction</vt:lpstr>
      <vt:lpstr>Motivation</vt:lpstr>
      <vt:lpstr>Goal</vt:lpstr>
      <vt:lpstr>GPS Log Processing</vt:lpstr>
      <vt:lpstr>Data Modeling</vt:lpstr>
      <vt:lpstr> How to Do Recommendation?</vt:lpstr>
      <vt:lpstr>Our Collaborative Filtering Solution</vt:lpstr>
      <vt:lpstr>Related Work</vt:lpstr>
      <vt:lpstr>Our Previous Solution at WWW’10</vt:lpstr>
      <vt:lpstr>Our model</vt:lpstr>
      <vt:lpstr>Optimization</vt:lpstr>
      <vt:lpstr>Experiments</vt:lpstr>
      <vt:lpstr>Baselines – Category I</vt:lpstr>
      <vt:lpstr>Baselines – Category II</vt:lpstr>
      <vt:lpstr>Comparison with Baselines</vt:lpstr>
      <vt:lpstr>Comparison with Our Previous Solution at WWW’10</vt:lpstr>
      <vt:lpstr>Impacts of the user number</vt:lpstr>
      <vt:lpstr>Impacts of the Model Parameters</vt:lpstr>
      <vt:lpstr>Conclusion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Location and Activity Recommendations with GPS History Data</dc:title>
  <dc:creator>Vincent</dc:creator>
  <cp:lastModifiedBy>Vincent</cp:lastModifiedBy>
  <cp:revision>403</cp:revision>
  <dcterms:created xsi:type="dcterms:W3CDTF">2006-08-16T00:00:00Z</dcterms:created>
  <dcterms:modified xsi:type="dcterms:W3CDTF">2010-06-12T18:27:47Z</dcterms:modified>
</cp:coreProperties>
</file>