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27"/>
  </p:notesMasterIdLst>
  <p:sldIdLst>
    <p:sldId id="256" r:id="rId7"/>
    <p:sldId id="257" r:id="rId8"/>
    <p:sldId id="258" r:id="rId9"/>
    <p:sldId id="259" r:id="rId10"/>
    <p:sldId id="261" r:id="rId11"/>
    <p:sldId id="260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00" autoAdjust="0"/>
    <p:restoredTop sz="94660"/>
  </p:normalViewPr>
  <p:slideViewPr>
    <p:cSldViewPr>
      <p:cViewPr varScale="1">
        <p:scale>
          <a:sx n="112" d="100"/>
          <a:sy n="112" d="100"/>
        </p:scale>
        <p:origin x="-12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AF749-C449-470B-BE14-7E15B1666B70}" type="datetimeFigureOut">
              <a:rPr lang="en-AU" smtClean="0"/>
              <a:t>2/04/2013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FF84E-0E5D-42FD-A255-0F2651B0A6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4737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FF84E-0E5D-42FD-A255-0F2651B0A641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727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1FA21-2652-40E9-B4FD-69DE73F34908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1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ED72C6-F256-45E7-97B5-0BBFFFD66BA7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2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975" y="274638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53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5C962-0AC4-412B-A5FA-80B777CC726B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15404-95A6-4A19-B072-DD0BC8D17CCB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91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379242-3658-4D89-B856-EBE36D47B6AB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44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F9E00-971B-4153-BC51-12A0D5557B71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05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141788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388" y="1125538"/>
            <a:ext cx="4141787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3EDF0-DB7E-48EA-890F-296369094F20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1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6762D-86BD-44C8-AACA-3BAA6F757E26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12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DEEE31-F116-49E8-A398-279B960E2BF8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04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3EBE4-D711-4BEE-8435-F045D32059EB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06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D45858-684D-4349-AF1B-2E4888AD7C2C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9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62FA8-76A8-4BA8-9369-4A37F2EB945D}" type="datetime1">
              <a:rPr lang="en-US" smtClean="0"/>
              <a:t>4/3/2013</a:t>
            </a:fld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33400" y="6308725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25352-722F-4324-B1F4-2F4FCBC7CA7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0258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4473C-FBC1-483E-9794-CA2F3C7889BC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11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1BF04-19AC-4472-8550-7241B7C94200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6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975" y="274638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53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B97F6-CDA3-4FAF-BE9D-68F8BBF9C8DD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61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2D413-023F-4D5F-960E-B888F32B2211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01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F8E39-B865-40C0-AF09-1A9B1D95DC65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92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949B8-27F9-428D-BCAF-CB3CF9203247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2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141788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388" y="1125538"/>
            <a:ext cx="4141787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13C7E8-0291-4AC6-B740-17E4EC75A1BB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90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BC8CB-5F00-4DA0-B0DA-09DF7EAEF548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65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CEB0AB-B48D-4036-93AB-5499C2FCE830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16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61DB0-9585-4BF9-BF41-E83407B65F3E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1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A8EE67-B1BE-4F1F-8472-EC2D6F35BAB2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78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5B456F-7B99-479A-AF39-F886285D8553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190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F8AD2A-523F-4E00-A46D-A593887B48D4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77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188B4B-C6D2-4238-AE11-83015EC309C8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07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975" y="274638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53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51A14-D493-44B9-9B6D-0FFE0FC94BAA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72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BC670-7ADC-493C-888A-54C8B7E9A732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489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F1A90C-4FFD-4688-B29C-68CB00705FAD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223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526C6-BB18-4ADE-9F4A-70E7EF614E6B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541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141788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388" y="1125538"/>
            <a:ext cx="4141787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34C27-67C0-402B-87A9-694DBB4F6B98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311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72AFB3-EACE-48D4-88C8-E47CC372BA0F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40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4F96DD-2C43-4672-91CF-32EAD5760399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6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141788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388" y="1125538"/>
            <a:ext cx="4141787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3DE6BE-4703-42F1-BB92-1B5A75D25543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087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9B4BE-7991-443B-B98A-A24D87246DF9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77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E1DDB-7FE1-4023-84FC-92FBD52193A2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80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562DC-0DBE-4323-83AD-97CC696AD307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026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012E6-4E40-4F40-A1EF-3EB3F10F8897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692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975" y="274638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53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843865-F4B7-4BE2-8D12-C530F580D30E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39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F7BC0-4D70-4ED1-B65B-51746F013573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440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5185E9-F5B5-4B77-B20B-F218095E73A0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501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ABFD8-5493-4711-9F91-ECCCF5B7D108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932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141788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388" y="1125538"/>
            <a:ext cx="4141787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DDCAF-29C0-4815-AF0E-2AC27B6A7166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452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DD758-DB9D-4BFD-B381-DFC30B0C9863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2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7742C-7F12-42B4-A1B8-43F79EC99841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697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5A205A-E015-4E7D-A148-584603034460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473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4F9C7D-4670-4A5B-8368-6F4E17455B0F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396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09B7D5-2571-486B-8049-F8EDC2D76B28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660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75A98-A98F-48E3-820D-4737581A2237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148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12930-30E8-4BA5-B574-79892423DD48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446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975" y="274638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53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22A31-C5DE-4BD5-B17E-E0EC66CE512A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795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72D08-C199-4E2B-BEB8-99A9587F8486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546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3B1F0-CDA1-4425-AB69-A5C438AE1BEE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462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834AB6-EE1F-46BC-8385-DDEAD00E8FF8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6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141788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388" y="1125538"/>
            <a:ext cx="4141787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7843D-E131-460B-8CEB-6A31DC96D5B0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7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9DA5B8-9153-4A3E-94E3-FC80F7D6CFEB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81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331832-98A7-4D26-9F2C-E583EAD1A0FA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220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B2790-11EF-49EA-9E17-BCFE3A8FC435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716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4233AC-3B7C-4E28-9FF7-FB0F5C0B3E73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347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BB0A04-44C5-48B4-BABF-56957E7C0082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307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35FED-7161-4A4E-8297-4766008583EF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141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9AE30-8BF8-4BAB-9EBF-99FD1B25FF73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550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975" y="274638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53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74D138-A53E-4F83-9313-4F2AC1774A54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9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66F73-AB7C-4236-BF47-7C37DC694D22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2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5D5EC-79E6-4836-BC7E-04740B59722A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56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15F03-2FD8-43C7-98AE-E89046EEFEDD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0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7071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1027" name="Picture 3" descr="UQlogoC-colour-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66713"/>
            <a:ext cx="16462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468313" y="981075"/>
            <a:ext cx="8424862" cy="0"/>
          </a:xfrm>
          <a:prstGeom prst="line">
            <a:avLst/>
          </a:prstGeom>
          <a:noFill/>
          <a:ln w="28575">
            <a:solidFill>
              <a:srgbClr val="BDA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4359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68313" y="6308725"/>
            <a:ext cx="8424862" cy="0"/>
          </a:xfrm>
          <a:prstGeom prst="line">
            <a:avLst/>
          </a:prstGeom>
          <a:noFill/>
          <a:ln w="28575">
            <a:solidFill>
              <a:srgbClr val="BDA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76143" y="6308725"/>
            <a:ext cx="1905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ea typeface="ＭＳ Ｐゴシック" pitchFamily="34" charset="-128"/>
              </a:defRPr>
            </a:lvl1pPr>
          </a:lstStyle>
          <a:p>
            <a:fld id="{ECDDA186-A1BE-487C-B0E2-4BF56A008200}" type="datetime1">
              <a:rPr lang="en-US" smtClean="0"/>
              <a:t>4/3/2013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33400" y="6308725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25352-722F-4324-B1F4-2F4FCBC7CA7E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7071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pic>
        <p:nvPicPr>
          <p:cNvPr id="2051" name="Picture 3" descr="UQlogoC-colour-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66713"/>
            <a:ext cx="16462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4359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3538" y="6283325"/>
            <a:ext cx="1905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600">
                <a:ea typeface="ＭＳ Ｐゴシック" pitchFamily="34" charset="-128"/>
              </a:defRPr>
            </a:lvl1pPr>
          </a:lstStyle>
          <a:p>
            <a:fld id="{0344B8CF-2A50-4EDB-BC4F-DD75FBCEA012}" type="datetime1">
              <a:rPr lang="en-US" smtClean="0"/>
              <a:t>4/3/2013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7071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5" name="Line 4"/>
          <p:cNvSpPr>
            <a:spLocks noChangeShapeType="1"/>
          </p:cNvSpPr>
          <p:nvPr/>
        </p:nvSpPr>
        <p:spPr bwMode="auto">
          <a:xfrm>
            <a:off x="468313" y="981075"/>
            <a:ext cx="8424862" cy="0"/>
          </a:xfrm>
          <a:prstGeom prst="line">
            <a:avLst/>
          </a:prstGeom>
          <a:noFill/>
          <a:ln w="28575">
            <a:solidFill>
              <a:srgbClr val="BDA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4359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>
            <a:off x="468313" y="6308725"/>
            <a:ext cx="8424862" cy="0"/>
          </a:xfrm>
          <a:prstGeom prst="line">
            <a:avLst/>
          </a:prstGeom>
          <a:noFill/>
          <a:ln w="28575">
            <a:solidFill>
              <a:srgbClr val="BDA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3538" y="6283325"/>
            <a:ext cx="1905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6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fld id="{80515D11-86BA-4A6F-A26D-D184D30A278E}" type="datetime1">
              <a:rPr lang="en-US" smtClean="0"/>
              <a:t>4/3/2013</a:t>
            </a:fld>
            <a:endParaRPr lang="en-US"/>
          </a:p>
        </p:txBody>
      </p:sp>
      <p:pic>
        <p:nvPicPr>
          <p:cNvPr id="3079" name="Picture 19" descr="UQlogoC-reverse-do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65125"/>
            <a:ext cx="16811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7071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4359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3538" y="6283325"/>
            <a:ext cx="1905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6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fld id="{4D34C2CE-986D-4168-AD8D-A3E1BBE09B9F}" type="datetime1">
              <a:rPr lang="en-US" smtClean="0"/>
              <a:t>4/3/2013</a:t>
            </a:fld>
            <a:endParaRPr lang="en-US"/>
          </a:p>
        </p:txBody>
      </p:sp>
      <p:pic>
        <p:nvPicPr>
          <p:cNvPr id="4101" name="Picture 7" descr="UQlogoC-reverse-do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65125"/>
            <a:ext cx="16811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0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7071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468313" y="981075"/>
            <a:ext cx="8424862" cy="0"/>
          </a:xfrm>
          <a:prstGeom prst="line">
            <a:avLst/>
          </a:prstGeom>
          <a:noFill/>
          <a:ln w="28575">
            <a:solidFill>
              <a:srgbClr val="BDA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4359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468313" y="6308725"/>
            <a:ext cx="8424862" cy="0"/>
          </a:xfrm>
          <a:prstGeom prst="line">
            <a:avLst/>
          </a:prstGeom>
          <a:noFill/>
          <a:ln w="28575">
            <a:solidFill>
              <a:srgbClr val="BDA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3538" y="6283325"/>
            <a:ext cx="1905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6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fld id="{3996AAB5-BB02-4823-AE13-3231F8D5A2C9}" type="datetime1">
              <a:rPr lang="en-US" smtClean="0"/>
              <a:t>4/3/2013</a:t>
            </a:fld>
            <a:endParaRPr lang="en-US"/>
          </a:p>
        </p:txBody>
      </p:sp>
      <p:pic>
        <p:nvPicPr>
          <p:cNvPr id="5127" name="Picture 11" descr="UQlogoC-reverse-do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65125"/>
            <a:ext cx="16811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0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7071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4359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3538" y="6283325"/>
            <a:ext cx="1905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6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fld id="{3F8394AA-71E5-490A-A5E3-2C0CC742A99D}" type="datetime1">
              <a:rPr lang="en-US" smtClean="0"/>
              <a:t>4/3/2013</a:t>
            </a:fld>
            <a:endParaRPr lang="en-US"/>
          </a:p>
        </p:txBody>
      </p:sp>
      <p:pic>
        <p:nvPicPr>
          <p:cNvPr id="6149" name="Picture 7" descr="UQlogoC-reverse-do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65125"/>
            <a:ext cx="16811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doni MT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AU" smtClean="0"/>
              <a:t>On Discovery of Gathering Patterns from Trajectories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sz="2000" i="1" smtClean="0"/>
              <a:t>Kai Zheng, Yu Zheng, Jing Yuan, Shuo Shang</a:t>
            </a:r>
          </a:p>
          <a:p>
            <a:endParaRPr lang="en-AU" sz="2000" i="1" smtClean="0"/>
          </a:p>
          <a:p>
            <a:r>
              <a:rPr lang="en-AU" sz="2000" i="1" smtClean="0"/>
              <a:t>ICDE 2013, Brisbane, Australia</a:t>
            </a:r>
            <a:endParaRPr lang="en-AU" sz="2000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6DFC-162D-4EEC-A2A0-E1BBB5EF0DAB}" type="datetime1">
              <a:rPr lang="en-US" smtClean="0"/>
              <a:t>4/3/2013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2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Definition of gathering pattern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Crowd captures the attributes 1 – 4 </a:t>
            </a:r>
          </a:p>
          <a:p>
            <a:pPr lvl="1"/>
            <a:r>
              <a:rPr lang="en-AU" dirty="0" smtClean="0"/>
              <a:t>No requirement for the commitment of individuals (</a:t>
            </a:r>
            <a:r>
              <a:rPr lang="en-AU" smtClean="0"/>
              <a:t>dedicated member)</a:t>
            </a:r>
            <a:endParaRPr lang="en-AU" dirty="0" smtClean="0"/>
          </a:p>
          <a:p>
            <a:r>
              <a:rPr lang="en-AU" dirty="0" smtClean="0"/>
              <a:t>Participator</a:t>
            </a:r>
          </a:p>
          <a:p>
            <a:pPr lvl="1"/>
            <a:r>
              <a:rPr lang="en-AU" dirty="0" smtClean="0"/>
              <a:t>An object that appears at least </a:t>
            </a:r>
            <a:r>
              <a:rPr lang="en-AU" i="1" dirty="0" err="1" smtClean="0"/>
              <a:t>k</a:t>
            </a:r>
            <a:r>
              <a:rPr lang="en-AU" sz="1400" i="1" dirty="0" err="1" smtClean="0"/>
              <a:t>p</a:t>
            </a:r>
            <a:r>
              <a:rPr lang="en-AU" dirty="0" smtClean="0"/>
              <a:t> times in a crowd</a:t>
            </a:r>
          </a:p>
          <a:p>
            <a:pPr lvl="1"/>
            <a:r>
              <a:rPr lang="en-AU" dirty="0" smtClean="0"/>
              <a:t>It may not stay in the crowd continuously</a:t>
            </a:r>
          </a:p>
          <a:p>
            <a:pPr lvl="1"/>
            <a:r>
              <a:rPr lang="en-AU" dirty="0" smtClean="0"/>
              <a:t>Flexible for real scenarios </a:t>
            </a:r>
          </a:p>
          <a:p>
            <a:r>
              <a:rPr lang="en-AU" dirty="0" smtClean="0"/>
              <a:t>Gathering</a:t>
            </a:r>
          </a:p>
          <a:p>
            <a:pPr lvl="1"/>
            <a:r>
              <a:rPr lang="en-AU" dirty="0" smtClean="0"/>
              <a:t>A crowd that has at least </a:t>
            </a:r>
            <a:r>
              <a:rPr lang="en-AU" i="1" dirty="0" err="1" smtClean="0"/>
              <a:t>m</a:t>
            </a:r>
            <a:r>
              <a:rPr lang="en-AU" sz="1400" i="1" dirty="0" err="1" smtClean="0"/>
              <a:t>p</a:t>
            </a:r>
            <a:r>
              <a:rPr lang="en-AU" dirty="0" smtClean="0"/>
              <a:t> participators at any time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696B-F4A3-4E79-A8A9-B17694996CA1}" type="datetime1">
              <a:rPr lang="en-US" smtClean="0"/>
              <a:t>4/3/2013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25352-722F-4324-B1F4-2F4FCBC7CA7E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653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125538"/>
            <a:ext cx="84359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kern="0" dirty="0" smtClean="0"/>
              <a:t>Two crowds</a:t>
            </a:r>
          </a:p>
          <a:p>
            <a:pPr lvl="1"/>
            <a:r>
              <a:rPr lang="en-AU" b="0" i="1" kern="0" dirty="0" err="1" smtClean="0"/>
              <a:t>Cr</a:t>
            </a:r>
            <a:r>
              <a:rPr lang="en-AU" sz="1400" b="0" i="1" kern="0" dirty="0" err="1" smtClean="0"/>
              <a:t>a</a:t>
            </a:r>
            <a:r>
              <a:rPr lang="en-AU" b="0" i="1" kern="0" dirty="0" smtClean="0"/>
              <a:t>: C</a:t>
            </a:r>
            <a:r>
              <a:rPr lang="en-AU" sz="1400" b="0" i="1" kern="0" dirty="0" smtClean="0"/>
              <a:t>1</a:t>
            </a:r>
            <a:r>
              <a:rPr lang="en-AU" b="0" i="1" kern="0" dirty="0" smtClean="0"/>
              <a:t>, C</a:t>
            </a:r>
            <a:r>
              <a:rPr lang="en-AU" sz="1400" b="0" i="1" kern="0" dirty="0" smtClean="0"/>
              <a:t>2</a:t>
            </a:r>
            <a:r>
              <a:rPr lang="en-AU" b="0" i="1" kern="0" dirty="0" smtClean="0"/>
              <a:t>, C</a:t>
            </a:r>
            <a:r>
              <a:rPr lang="en-AU" sz="1400" b="0" i="1" kern="0" dirty="0" smtClean="0"/>
              <a:t>4</a:t>
            </a:r>
            <a:endParaRPr lang="en-AU" b="0" i="1" kern="0" dirty="0" smtClean="0"/>
          </a:p>
          <a:p>
            <a:pPr lvl="1"/>
            <a:r>
              <a:rPr lang="en-AU" b="0" i="1" kern="0" dirty="0" err="1" smtClean="0"/>
              <a:t>Cr</a:t>
            </a:r>
            <a:r>
              <a:rPr lang="en-AU" sz="1400" b="0" i="1" kern="0" dirty="0" err="1" smtClean="0"/>
              <a:t>b</a:t>
            </a:r>
            <a:r>
              <a:rPr lang="en-AU" b="0" i="1" kern="0" dirty="0" smtClean="0"/>
              <a:t>: C</a:t>
            </a:r>
            <a:r>
              <a:rPr lang="en-AU" sz="1400" b="0" i="1" kern="0" dirty="0" smtClean="0"/>
              <a:t>1</a:t>
            </a:r>
            <a:r>
              <a:rPr lang="en-AU" b="0" i="1" kern="0" dirty="0" smtClean="0"/>
              <a:t>, C</a:t>
            </a:r>
            <a:r>
              <a:rPr lang="en-AU" sz="1400" b="0" i="1" kern="0" dirty="0" smtClean="0"/>
              <a:t>3</a:t>
            </a:r>
            <a:r>
              <a:rPr lang="en-AU" b="0" i="1" kern="0" dirty="0" smtClean="0"/>
              <a:t>, C</a:t>
            </a:r>
            <a:r>
              <a:rPr lang="en-AU" sz="1400" b="0" i="1" kern="0" dirty="0" smtClean="0"/>
              <a:t>4</a:t>
            </a:r>
            <a:endParaRPr lang="en-AU" b="0" i="1" kern="0" dirty="0" smtClean="0"/>
          </a:p>
          <a:p>
            <a:pPr lvl="1"/>
            <a:r>
              <a:rPr lang="en-AU" i="1" kern="0" dirty="0" smtClean="0">
                <a:solidFill>
                  <a:srgbClr val="C00000"/>
                </a:solidFill>
              </a:rPr>
              <a:t>C</a:t>
            </a:r>
            <a:r>
              <a:rPr lang="en-AU" sz="1400" i="1" kern="0" dirty="0" smtClean="0">
                <a:solidFill>
                  <a:srgbClr val="C00000"/>
                </a:solidFill>
              </a:rPr>
              <a:t>5</a:t>
            </a:r>
            <a:r>
              <a:rPr lang="en-AU" kern="0" dirty="0" smtClean="0">
                <a:solidFill>
                  <a:srgbClr val="C00000"/>
                </a:solidFill>
              </a:rPr>
              <a:t> moves too fast</a:t>
            </a:r>
          </a:p>
          <a:p>
            <a:r>
              <a:rPr lang="en-AU" kern="0" dirty="0" smtClean="0"/>
              <a:t>Participators (</a:t>
            </a:r>
            <a:r>
              <a:rPr lang="en-AU" i="1" kern="0" dirty="0" err="1" smtClean="0"/>
              <a:t>k</a:t>
            </a:r>
            <a:r>
              <a:rPr lang="en-AU" sz="1600" i="1" kern="0" dirty="0" err="1" smtClean="0"/>
              <a:t>p</a:t>
            </a:r>
            <a:r>
              <a:rPr lang="en-AU" kern="0" dirty="0" smtClean="0"/>
              <a:t> = 2) </a:t>
            </a:r>
          </a:p>
          <a:p>
            <a:pPr lvl="1"/>
            <a:r>
              <a:rPr lang="en-AU" i="1" kern="0" dirty="0" err="1" smtClean="0"/>
              <a:t>Cr</a:t>
            </a:r>
            <a:r>
              <a:rPr lang="en-AU" sz="1400" i="1" kern="0" dirty="0" err="1" smtClean="0"/>
              <a:t>a</a:t>
            </a:r>
            <a:r>
              <a:rPr lang="en-AU" i="1" kern="0" dirty="0" smtClean="0"/>
              <a:t>: O</a:t>
            </a:r>
            <a:r>
              <a:rPr lang="en-AU" sz="1200" i="1" kern="0" dirty="0" smtClean="0"/>
              <a:t>1</a:t>
            </a:r>
            <a:r>
              <a:rPr lang="en-AU" i="1" kern="0" dirty="0" smtClean="0"/>
              <a:t>, O</a:t>
            </a:r>
            <a:r>
              <a:rPr lang="en-AU" sz="1400" i="1" kern="0" dirty="0" smtClean="0"/>
              <a:t>2</a:t>
            </a:r>
            <a:r>
              <a:rPr lang="en-AU" i="1" kern="0" dirty="0" smtClean="0"/>
              <a:t>, O</a:t>
            </a:r>
            <a:r>
              <a:rPr lang="en-AU" sz="1400" i="1" kern="0" dirty="0" smtClean="0"/>
              <a:t>3</a:t>
            </a:r>
            <a:r>
              <a:rPr lang="en-AU" i="1" kern="0" dirty="0" smtClean="0"/>
              <a:t>, O</a:t>
            </a:r>
            <a:r>
              <a:rPr lang="en-AU" sz="1400" i="1" kern="0" dirty="0" smtClean="0"/>
              <a:t>4</a:t>
            </a:r>
            <a:endParaRPr lang="en-AU" i="1" kern="0" dirty="0" smtClean="0"/>
          </a:p>
          <a:p>
            <a:pPr lvl="1"/>
            <a:r>
              <a:rPr lang="en-AU" i="1" kern="0" dirty="0" err="1" smtClean="0"/>
              <a:t>Cr</a:t>
            </a:r>
            <a:r>
              <a:rPr lang="en-AU" sz="1400" i="1" kern="0" dirty="0" err="1" smtClean="0"/>
              <a:t>b</a:t>
            </a:r>
            <a:r>
              <a:rPr lang="en-AU" i="1" kern="0" dirty="0" smtClean="0"/>
              <a:t>: O</a:t>
            </a:r>
            <a:r>
              <a:rPr lang="en-AU" sz="1400" i="1" kern="0" dirty="0" smtClean="0"/>
              <a:t>2</a:t>
            </a:r>
            <a:r>
              <a:rPr lang="en-AU" i="1" kern="0" dirty="0" smtClean="0"/>
              <a:t>, O</a:t>
            </a:r>
            <a:r>
              <a:rPr lang="en-AU" sz="1400" i="1" kern="0" dirty="0" smtClean="0"/>
              <a:t>3</a:t>
            </a:r>
            <a:r>
              <a:rPr lang="en-AU" i="1" kern="0" dirty="0" smtClean="0"/>
              <a:t>, O</a:t>
            </a:r>
            <a:r>
              <a:rPr lang="en-AU" sz="1400" i="1" kern="0" dirty="0" smtClean="0"/>
              <a:t>5</a:t>
            </a:r>
            <a:endParaRPr lang="en-AU" i="1" kern="0" dirty="0" smtClean="0"/>
          </a:p>
          <a:p>
            <a:r>
              <a:rPr lang="en-AU" kern="0" dirty="0" smtClean="0"/>
              <a:t>Gathering (</a:t>
            </a:r>
            <a:r>
              <a:rPr lang="en-AU" i="1" kern="0" dirty="0" err="1" smtClean="0"/>
              <a:t>m</a:t>
            </a:r>
            <a:r>
              <a:rPr lang="en-AU" sz="1600" i="1" kern="0" dirty="0" err="1" smtClean="0"/>
              <a:t>p</a:t>
            </a:r>
            <a:r>
              <a:rPr lang="en-AU" kern="0" dirty="0" smtClean="0"/>
              <a:t> = 3)</a:t>
            </a:r>
          </a:p>
          <a:p>
            <a:pPr lvl="1"/>
            <a:r>
              <a:rPr lang="en-AU" i="1" kern="0" dirty="0" err="1" smtClean="0"/>
              <a:t>Cr</a:t>
            </a:r>
            <a:r>
              <a:rPr lang="en-AU" sz="1400" i="1" kern="0" dirty="0" err="1" smtClean="0"/>
              <a:t>a</a:t>
            </a:r>
            <a:endParaRPr lang="en-AU" i="1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</a:t>
            </a:r>
            <a:endParaRPr lang="en-AU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833" y="1091671"/>
            <a:ext cx="3562350" cy="2956256"/>
          </a:xfr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175" y="4355183"/>
            <a:ext cx="4038600" cy="15004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76800" y="4605868"/>
            <a:ext cx="304800" cy="6858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0" y="4764093"/>
            <a:ext cx="304800" cy="3519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6467" y="5285229"/>
            <a:ext cx="304800" cy="180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5638800"/>
            <a:ext cx="1066800" cy="180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88726" y="3417009"/>
            <a:ext cx="617473" cy="368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6240596" y="2564350"/>
            <a:ext cx="597264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6487401" y="1699703"/>
            <a:ext cx="597264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809F-A156-4540-9454-ABE6B7F4BC59}" type="datetime1">
              <a:rPr lang="en-US" smtClean="0"/>
              <a:t>4/3/2013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25352-722F-4324-B1F4-2F4FCBC7CA7E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687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Approach overview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Find snapshot clusters at each time point</a:t>
            </a:r>
          </a:p>
          <a:p>
            <a:pPr lvl="1"/>
            <a:r>
              <a:rPr lang="en-AU" dirty="0" smtClean="0"/>
              <a:t>Perform cluster on simplified trajectories first [2008 </a:t>
            </a:r>
            <a:r>
              <a:rPr lang="en-AU" dirty="0" err="1" smtClean="0"/>
              <a:t>Jeung</a:t>
            </a:r>
            <a:r>
              <a:rPr lang="en-AU" dirty="0" smtClean="0"/>
              <a:t> et al]</a:t>
            </a:r>
          </a:p>
          <a:p>
            <a:pPr lvl="1"/>
            <a:r>
              <a:rPr lang="en-AU" dirty="0" smtClean="0"/>
              <a:t>Output: a database of snapshot clusters, </a:t>
            </a:r>
            <a:r>
              <a:rPr lang="en-AU" i="1" dirty="0" smtClean="0"/>
              <a:t>C</a:t>
            </a:r>
            <a:r>
              <a:rPr lang="en-AU" sz="1200" i="1" dirty="0" smtClean="0"/>
              <a:t>DB</a:t>
            </a:r>
            <a:endParaRPr lang="en-AU" i="1" dirty="0" smtClean="0"/>
          </a:p>
          <a:p>
            <a:r>
              <a:rPr lang="en-AU" dirty="0" smtClean="0"/>
              <a:t>Detect all the crowds</a:t>
            </a:r>
          </a:p>
          <a:p>
            <a:pPr lvl="1"/>
            <a:r>
              <a:rPr lang="en-AU" dirty="0" smtClean="0"/>
              <a:t>Deal with large number of clusters at each time instant</a:t>
            </a:r>
          </a:p>
          <a:p>
            <a:pPr lvl="1"/>
            <a:r>
              <a:rPr lang="en-AU" dirty="0" err="1" smtClean="0"/>
              <a:t>Hausdorff</a:t>
            </a:r>
            <a:r>
              <a:rPr lang="en-AU" dirty="0" smtClean="0"/>
              <a:t> distance evaluation is expensive </a:t>
            </a:r>
          </a:p>
          <a:p>
            <a:r>
              <a:rPr lang="en-AU" dirty="0" smtClean="0"/>
              <a:t>Discover gathering patterns</a:t>
            </a:r>
          </a:p>
          <a:p>
            <a:pPr lvl="1"/>
            <a:r>
              <a:rPr lang="en-AU" dirty="0" smtClean="0"/>
              <a:t>Check the occurrences of large number of objects in many crowds</a:t>
            </a:r>
          </a:p>
          <a:p>
            <a:pPr lvl="1"/>
            <a:r>
              <a:rPr lang="en-AU" dirty="0" smtClean="0"/>
              <a:t>Downward-closure does not hold (a gathering doesn’t imply its sub-sequences are all gathering</a:t>
            </a:r>
            <a:r>
              <a:rPr lang="en-AU" dirty="0" smtClean="0"/>
              <a:t>)</a:t>
            </a:r>
            <a:endParaRPr lang="en-AU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BC4A-C6BB-4965-8475-0DFDA29231A7}" type="datetime1">
              <a:rPr lang="en-US" smtClean="0"/>
              <a:t>4/3/2013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25352-722F-4324-B1F4-2F4FCBC7CA7E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324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Crowd detection algorithm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Extend until fail</a:t>
            </a:r>
          </a:p>
          <a:p>
            <a:pPr lvl="1"/>
            <a:r>
              <a:rPr lang="en-AU" dirty="0" smtClean="0"/>
              <a:t>Starting from a cluster at current time</a:t>
            </a:r>
          </a:p>
          <a:p>
            <a:pPr lvl="1"/>
            <a:r>
              <a:rPr lang="en-AU" dirty="0" smtClean="0"/>
              <a:t>Extend it with one of the clusters at the next time instant, which is close to it</a:t>
            </a:r>
          </a:p>
          <a:p>
            <a:pPr lvl="1"/>
            <a:r>
              <a:rPr lang="en-AU" dirty="0" smtClean="0"/>
              <a:t>Continue until cannot extend any more</a:t>
            </a:r>
          </a:p>
          <a:p>
            <a:r>
              <a:rPr lang="en-AU" dirty="0" smtClean="0"/>
              <a:t>Downward-closure property guarantees the correctness</a:t>
            </a:r>
          </a:p>
          <a:p>
            <a:r>
              <a:rPr lang="en-AU" dirty="0" smtClean="0"/>
              <a:t>Finding the close clusters is quite costly</a:t>
            </a:r>
          </a:p>
          <a:p>
            <a:pPr lvl="1"/>
            <a:r>
              <a:rPr lang="en-AU" dirty="0" smtClean="0"/>
              <a:t>R-tree and grid index for clusters</a:t>
            </a:r>
          </a:p>
          <a:p>
            <a:pPr lvl="1"/>
            <a:r>
              <a:rPr lang="en-AU" dirty="0" smtClean="0"/>
              <a:t>Prune irrelevant clusters based on fast calculation of distance bound</a:t>
            </a:r>
          </a:p>
          <a:p>
            <a:pPr lvl="1"/>
            <a:r>
              <a:rPr lang="en-AU" dirty="0" smtClean="0"/>
              <a:t>Grid index can also reduce the cost of </a:t>
            </a:r>
            <a:r>
              <a:rPr lang="en-AU" dirty="0" err="1" smtClean="0"/>
              <a:t>Hausdorff</a:t>
            </a:r>
            <a:r>
              <a:rPr lang="en-AU" dirty="0" smtClean="0"/>
              <a:t> distance evaluation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871A-F29A-4243-A7CD-34FB98DE80FB}" type="datetime1">
              <a:rPr lang="en-US" smtClean="0"/>
              <a:t>4/3/2013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25352-722F-4324-B1F4-2F4FCBC7CA7E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845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Gathering discovery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Check each crowd if it is a gathering pattern</a:t>
            </a:r>
          </a:p>
          <a:p>
            <a:r>
              <a:rPr lang="en-AU" dirty="0" smtClean="0"/>
              <a:t>Extend-until-fail does not work</a:t>
            </a:r>
          </a:p>
          <a:p>
            <a:r>
              <a:rPr lang="en-AU" dirty="0" smtClean="0"/>
              <a:t>Test-and-divide framework</a:t>
            </a:r>
          </a:p>
          <a:p>
            <a:pPr lvl="1"/>
            <a:r>
              <a:rPr lang="en-AU" dirty="0" smtClean="0"/>
              <a:t>Test: if the current sequence is a gathering; if not</a:t>
            </a:r>
          </a:p>
          <a:p>
            <a:pPr lvl="1"/>
            <a:r>
              <a:rPr lang="en-AU" dirty="0" smtClean="0"/>
              <a:t>Divide: remove the invalid clusters</a:t>
            </a:r>
          </a:p>
          <a:p>
            <a:pPr lvl="1"/>
            <a:r>
              <a:rPr lang="en-AU" dirty="0" smtClean="0"/>
              <a:t>Performed recursively until no more crowd exists in any subsequence</a:t>
            </a:r>
          </a:p>
          <a:p>
            <a:r>
              <a:rPr lang="en-AU" dirty="0" smtClean="0"/>
              <a:t>Example</a:t>
            </a:r>
          </a:p>
          <a:p>
            <a:pPr lvl="1"/>
            <a:r>
              <a:rPr lang="en-AU" dirty="0" smtClean="0"/>
              <a:t>All thresholds are set to 3</a:t>
            </a:r>
          </a:p>
          <a:p>
            <a:pPr lvl="1"/>
            <a:r>
              <a:rPr lang="en-AU" dirty="0" smtClean="0"/>
              <a:t>Test: C</a:t>
            </a:r>
            <a:r>
              <a:rPr lang="en-AU" sz="1400" dirty="0" smtClean="0"/>
              <a:t>5</a:t>
            </a:r>
            <a:r>
              <a:rPr lang="en-AU" dirty="0" smtClean="0"/>
              <a:t> only has 2 participators</a:t>
            </a:r>
          </a:p>
          <a:p>
            <a:pPr lvl="1"/>
            <a:r>
              <a:rPr lang="en-AU" dirty="0" smtClean="0"/>
              <a:t>Divide: </a:t>
            </a:r>
            <a:r>
              <a:rPr lang="en-AU" i="1" dirty="0" smtClean="0"/>
              <a:t>C</a:t>
            </a:r>
            <a:r>
              <a:rPr lang="en-AU" sz="1400" i="1" dirty="0" smtClean="0"/>
              <a:t>1</a:t>
            </a:r>
            <a:r>
              <a:rPr lang="en-AU" i="1" dirty="0" smtClean="0"/>
              <a:t>,C</a:t>
            </a:r>
            <a:r>
              <a:rPr lang="en-AU" sz="1400" i="1" dirty="0" smtClean="0"/>
              <a:t>2</a:t>
            </a:r>
            <a:r>
              <a:rPr lang="en-AU" i="1" dirty="0" smtClean="0"/>
              <a:t>,C</a:t>
            </a:r>
            <a:r>
              <a:rPr lang="en-AU" sz="1400" i="1" dirty="0" smtClean="0"/>
              <a:t>3</a:t>
            </a:r>
            <a:r>
              <a:rPr lang="en-AU" i="1" dirty="0" smtClean="0"/>
              <a:t>,C</a:t>
            </a:r>
            <a:r>
              <a:rPr lang="en-AU" sz="1400" i="1" dirty="0" smtClean="0"/>
              <a:t>4  </a:t>
            </a:r>
            <a:r>
              <a:rPr lang="en-AU" dirty="0" smtClean="0"/>
              <a:t>and </a:t>
            </a:r>
            <a:r>
              <a:rPr lang="en-AU" i="1" dirty="0" smtClean="0"/>
              <a:t>C</a:t>
            </a:r>
            <a:r>
              <a:rPr lang="en-AU" sz="1400" i="1" dirty="0" smtClean="0"/>
              <a:t>6</a:t>
            </a:r>
            <a:r>
              <a:rPr lang="en-AU" i="1" dirty="0" smtClean="0"/>
              <a:t>,C</a:t>
            </a:r>
            <a:r>
              <a:rPr lang="en-AU" sz="1400" i="1" dirty="0" smtClean="0"/>
              <a:t>7</a:t>
            </a:r>
            <a:r>
              <a:rPr lang="en-AU" i="1" dirty="0" smtClean="0"/>
              <a:t>,C</a:t>
            </a:r>
            <a:r>
              <a:rPr lang="en-AU" sz="1400" i="1" dirty="0" smtClean="0"/>
              <a:t>8</a:t>
            </a:r>
            <a:endParaRPr lang="en-AU" i="1" dirty="0" smtClean="0"/>
          </a:p>
          <a:p>
            <a:pPr lvl="1"/>
            <a:r>
              <a:rPr lang="en-AU" dirty="0" smtClean="0"/>
              <a:t>Output: </a:t>
            </a:r>
            <a:r>
              <a:rPr lang="en-AU" i="1" dirty="0" smtClean="0"/>
              <a:t>C</a:t>
            </a:r>
            <a:r>
              <a:rPr lang="en-AU" sz="1200" i="1" dirty="0" smtClean="0"/>
              <a:t>1</a:t>
            </a:r>
            <a:r>
              <a:rPr lang="en-AU" i="1" dirty="0" smtClean="0"/>
              <a:t>,C</a:t>
            </a:r>
            <a:r>
              <a:rPr lang="en-AU" sz="1200" i="1" dirty="0" smtClean="0"/>
              <a:t>2</a:t>
            </a:r>
            <a:r>
              <a:rPr lang="en-AU" i="1" dirty="0" smtClean="0"/>
              <a:t>,C</a:t>
            </a:r>
            <a:r>
              <a:rPr lang="en-AU" sz="1200" i="1" dirty="0" smtClean="0"/>
              <a:t>3</a:t>
            </a:r>
            <a:r>
              <a:rPr lang="en-AU" i="1" dirty="0" smtClean="0"/>
              <a:t>,C</a:t>
            </a:r>
            <a:r>
              <a:rPr lang="en-AU" sz="1200" i="1" dirty="0" smtClean="0"/>
              <a:t>4</a:t>
            </a:r>
            <a:endParaRPr lang="en-AU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874" y="3581400"/>
            <a:ext cx="4158126" cy="16883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5738" y="3911600"/>
            <a:ext cx="304800" cy="88053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366874" y="5486400"/>
            <a:ext cx="3505200" cy="15240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8304366" y="5567752"/>
            <a:ext cx="601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Time </a:t>
            </a:r>
            <a:endParaRPr lang="en-AU" sz="1400" dirty="0"/>
          </a:p>
        </p:txBody>
      </p:sp>
      <p:sp>
        <p:nvSpPr>
          <p:cNvPr id="8" name="Rectangle 7"/>
          <p:cNvSpPr/>
          <p:nvPr/>
        </p:nvSpPr>
        <p:spPr>
          <a:xfrm>
            <a:off x="5085169" y="3666907"/>
            <a:ext cx="1943477" cy="2099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35196" y="3666067"/>
            <a:ext cx="1460163" cy="2099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85168" y="4114800"/>
            <a:ext cx="1943477" cy="88053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32265" y="4343399"/>
            <a:ext cx="1447201" cy="4402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98203" y="3667786"/>
            <a:ext cx="391161" cy="15155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7535952" y="3667785"/>
            <a:ext cx="1489513" cy="15155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1702306" y="5797953"/>
            <a:ext cx="591700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C00000"/>
                </a:solidFill>
              </a:rPr>
              <a:t>Need to repeatedly count the occurrences in LONG sequence!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97C2-EF54-42FE-8B77-86BD0F09D12D}" type="datetime1">
              <a:rPr lang="en-US" smtClean="0"/>
              <a:t>4/3/2013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25352-722F-4324-B1F4-2F4FCBC7CA7E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005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Fast counting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Bit Vector Signature</a:t>
            </a:r>
          </a:p>
          <a:p>
            <a:pPr lvl="1"/>
            <a:r>
              <a:rPr lang="en-AU" dirty="0" smtClean="0"/>
              <a:t>Compactly represents the existence of object in each cluster</a:t>
            </a:r>
          </a:p>
          <a:p>
            <a:pPr lvl="1"/>
            <a:endParaRPr lang="en-AU" dirty="0"/>
          </a:p>
          <a:p>
            <a:pPr lvl="1"/>
            <a:endParaRPr lang="en-AU" dirty="0" smtClean="0"/>
          </a:p>
          <a:p>
            <a:pPr lvl="1"/>
            <a:endParaRPr lang="en-AU" dirty="0"/>
          </a:p>
          <a:p>
            <a:pPr lvl="1"/>
            <a:endParaRPr lang="en-AU" dirty="0" smtClean="0"/>
          </a:p>
          <a:p>
            <a:pPr lvl="1"/>
            <a:endParaRPr lang="en-AU" dirty="0"/>
          </a:p>
          <a:p>
            <a:pPr lvl="1"/>
            <a:endParaRPr lang="en-AU" dirty="0" smtClean="0"/>
          </a:p>
          <a:p>
            <a:r>
              <a:rPr lang="en-AU" dirty="0" smtClean="0"/>
              <a:t>Hamming weight</a:t>
            </a:r>
          </a:p>
          <a:p>
            <a:pPr lvl="1"/>
            <a:r>
              <a:rPr lang="en-AU" dirty="0" smtClean="0"/>
              <a:t>The number of 1 bits in a bit vector</a:t>
            </a:r>
          </a:p>
          <a:p>
            <a:pPr lvl="1"/>
            <a:r>
              <a:rPr lang="en-AU" dirty="0" smtClean="0"/>
              <a:t>Within log</a:t>
            </a:r>
            <a:r>
              <a:rPr lang="en-AU" sz="1200" dirty="0" smtClean="0"/>
              <a:t>2</a:t>
            </a:r>
            <a:r>
              <a:rPr lang="en-AU" dirty="0" smtClean="0"/>
              <a:t>(n) bit operations</a:t>
            </a:r>
            <a:endParaRPr lang="en-AU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4158126" cy="168830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323451"/>
            <a:ext cx="3296025" cy="146100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462926" y="2895600"/>
            <a:ext cx="947274" cy="3048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267200"/>
            <a:ext cx="3643818" cy="48107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546" y="4756746"/>
            <a:ext cx="3595164" cy="48981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546" y="5232490"/>
            <a:ext cx="3595164" cy="4825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014782" y="5456811"/>
            <a:ext cx="900618" cy="2412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4951025" y="5835134"/>
            <a:ext cx="4172937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C00000"/>
                </a:solidFill>
              </a:rPr>
              <a:t>The decimal value is number of 1s in B(o</a:t>
            </a:r>
            <a:r>
              <a:rPr lang="en-AU" sz="1200" dirty="0" smtClean="0">
                <a:solidFill>
                  <a:srgbClr val="C00000"/>
                </a:solidFill>
              </a:rPr>
              <a:t>1</a:t>
            </a:r>
            <a:r>
              <a:rPr lang="en-AU" dirty="0" smtClean="0">
                <a:solidFill>
                  <a:srgbClr val="C00000"/>
                </a:solidFill>
              </a:rPr>
              <a:t>)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8388891" y="4767878"/>
            <a:ext cx="145509" cy="22264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Down Arrow 16"/>
          <p:cNvSpPr/>
          <p:nvPr/>
        </p:nvSpPr>
        <p:spPr>
          <a:xfrm>
            <a:off x="8392336" y="5207796"/>
            <a:ext cx="145509" cy="20240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6112934" y="4270762"/>
            <a:ext cx="900618" cy="2412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079709" y="4114800"/>
            <a:ext cx="768891" cy="27658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805857" y="3930134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C00000"/>
                </a:solidFill>
              </a:rPr>
              <a:t>m</a:t>
            </a:r>
            <a:r>
              <a:rPr lang="en-AU" dirty="0" smtClean="0">
                <a:solidFill>
                  <a:srgbClr val="C00000"/>
                </a:solidFill>
              </a:rPr>
              <a:t>ask vector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6104" y="3915120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i="1" dirty="0"/>
              <a:t>x</a:t>
            </a:r>
            <a:r>
              <a:rPr lang="en-AU" i="1" dirty="0" smtClean="0"/>
              <a:t> = B(o</a:t>
            </a:r>
            <a:r>
              <a:rPr lang="en-AU" sz="900" i="1" dirty="0" smtClean="0"/>
              <a:t>1</a:t>
            </a:r>
            <a:r>
              <a:rPr lang="en-AU" i="1" dirty="0" smtClean="0"/>
              <a:t>)</a:t>
            </a:r>
            <a:endParaRPr lang="en-AU" i="1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341B-6B3D-40AB-A3F9-2E6936C26416}" type="datetime1">
              <a:rPr lang="en-US" smtClean="0"/>
              <a:t>4/3/2013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25352-722F-4324-B1F4-2F4FCBC7CA7E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63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Incremental discovery algorithm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New batch of trajectories are collected periodically </a:t>
            </a:r>
          </a:p>
          <a:p>
            <a:pPr lvl="1"/>
            <a:r>
              <a:rPr lang="en-AU" dirty="0" smtClean="0"/>
              <a:t>Keep the results up-to-date</a:t>
            </a:r>
          </a:p>
          <a:p>
            <a:pPr lvl="1"/>
            <a:r>
              <a:rPr lang="en-AU" dirty="0" smtClean="0"/>
              <a:t>Do not re-compute everything from scratch</a:t>
            </a:r>
          </a:p>
          <a:p>
            <a:r>
              <a:rPr lang="en-AU" dirty="0" smtClean="0"/>
              <a:t>Incremental crowd extension</a:t>
            </a:r>
          </a:p>
          <a:p>
            <a:pPr lvl="1"/>
            <a:r>
              <a:rPr lang="en-AU" dirty="0" smtClean="0"/>
              <a:t>Only certain old crowds are extensible</a:t>
            </a:r>
          </a:p>
          <a:p>
            <a:r>
              <a:rPr lang="en-AU" dirty="0" smtClean="0"/>
              <a:t>Incremental gathering update</a:t>
            </a:r>
          </a:p>
          <a:p>
            <a:pPr lvl="1"/>
            <a:r>
              <a:rPr lang="en-AU" dirty="0" smtClean="0"/>
              <a:t>Only need to update in the crowd that has just been extended</a:t>
            </a:r>
          </a:p>
          <a:p>
            <a:pPr lvl="1"/>
            <a:r>
              <a:rPr lang="en-AU" dirty="0" smtClean="0"/>
              <a:t>Re-use the information in the old part of the crowd</a:t>
            </a:r>
          </a:p>
          <a:p>
            <a:pPr lvl="1"/>
            <a:r>
              <a:rPr lang="en-AU" dirty="0" smtClean="0"/>
              <a:t>Terminate the test-and-divide process early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BE53-FAF5-42F5-93B8-7162C17E653E}" type="datetime1">
              <a:rPr lang="en-US" smtClean="0"/>
              <a:t>4/3/2013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25352-722F-4324-B1F4-2F4FCBC7CA7E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32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Experiment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Dataset</a:t>
            </a:r>
          </a:p>
          <a:p>
            <a:pPr lvl="1"/>
            <a:r>
              <a:rPr lang="en-AU" dirty="0" smtClean="0"/>
              <a:t>33,000 taxicabs in Beijing</a:t>
            </a:r>
          </a:p>
          <a:p>
            <a:pPr lvl="1"/>
            <a:r>
              <a:rPr lang="en-AU" dirty="0" smtClean="0"/>
              <a:t>120K trajectories</a:t>
            </a:r>
          </a:p>
          <a:p>
            <a:pPr lvl="1"/>
            <a:r>
              <a:rPr lang="en-AU" dirty="0" smtClean="0"/>
              <a:t>3 months – March, April and May in 2009</a:t>
            </a:r>
          </a:p>
          <a:p>
            <a:pPr lvl="1"/>
            <a:r>
              <a:rPr lang="en-AU" dirty="0" smtClean="0"/>
              <a:t>132,480 time instants (minute)</a:t>
            </a:r>
          </a:p>
          <a:p>
            <a:r>
              <a:rPr lang="en-AU" dirty="0" smtClean="0"/>
              <a:t>Effectiveness</a:t>
            </a:r>
          </a:p>
          <a:p>
            <a:pPr lvl="1"/>
            <a:r>
              <a:rPr lang="en-AU" dirty="0" smtClean="0"/>
              <a:t>Capture the traffic condition</a:t>
            </a:r>
          </a:p>
          <a:p>
            <a:r>
              <a:rPr lang="en-AU" dirty="0" smtClean="0"/>
              <a:t>Efficiency </a:t>
            </a:r>
          </a:p>
          <a:p>
            <a:pPr lvl="1"/>
            <a:r>
              <a:rPr lang="en-AU" dirty="0" smtClean="0"/>
              <a:t>Crowd detection</a:t>
            </a:r>
          </a:p>
          <a:p>
            <a:pPr lvl="1"/>
            <a:r>
              <a:rPr lang="en-AU" dirty="0" smtClean="0"/>
              <a:t>Gathering discovery</a:t>
            </a:r>
          </a:p>
          <a:p>
            <a:pPr lvl="1"/>
            <a:r>
              <a:rPr lang="en-AU" dirty="0" smtClean="0"/>
              <a:t>Incremental update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64C3-C806-4D91-83FB-26955B1FEF76}" type="datetime1">
              <a:rPr lang="en-US" smtClean="0"/>
              <a:t>4/3/2013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25352-722F-4324-B1F4-2F4FCBC7CA7E}" type="slidenum">
              <a:rPr lang="en-AU" smtClean="0"/>
              <a:pPr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749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Experiment (cont.)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#convoy, swarm, crowd, gathering/day</a:t>
            </a:r>
          </a:p>
          <a:p>
            <a:r>
              <a:rPr lang="en-AU" dirty="0" smtClean="0"/>
              <a:t>Time of a day</a:t>
            </a:r>
          </a:p>
          <a:p>
            <a:pPr lvl="1"/>
            <a:r>
              <a:rPr lang="en-AU" dirty="0" smtClean="0"/>
              <a:t>Peak time – 6am </a:t>
            </a:r>
            <a:r>
              <a:rPr lang="en-AU" dirty="0"/>
              <a:t>to 10am and 5pm </a:t>
            </a:r>
            <a:r>
              <a:rPr lang="en-AU" dirty="0" smtClean="0"/>
              <a:t>to 8pm</a:t>
            </a:r>
          </a:p>
          <a:p>
            <a:pPr lvl="1"/>
            <a:r>
              <a:rPr lang="en-AU" dirty="0" smtClean="0"/>
              <a:t>Work time – 10am to 5pm</a:t>
            </a:r>
          </a:p>
          <a:p>
            <a:pPr lvl="1"/>
            <a:r>
              <a:rPr lang="en-AU" dirty="0" smtClean="0"/>
              <a:t>Casual time – 8pm to 5am</a:t>
            </a:r>
          </a:p>
          <a:p>
            <a:r>
              <a:rPr lang="en-AU" dirty="0" smtClean="0"/>
              <a:t>Weather of a day</a:t>
            </a:r>
          </a:p>
          <a:p>
            <a:pPr lvl="1"/>
            <a:r>
              <a:rPr lang="en-AU" dirty="0" smtClean="0"/>
              <a:t>More gatherings in rainy and snowy weather </a:t>
            </a:r>
          </a:p>
          <a:p>
            <a:pPr lvl="1"/>
            <a:r>
              <a:rPr lang="en-AU" dirty="0" smtClean="0"/>
              <a:t>Moving slowly and minor accidents</a:t>
            </a:r>
            <a:endParaRPr lang="en-AU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295400"/>
            <a:ext cx="2949175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3603082"/>
            <a:ext cx="2813591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C00000"/>
                </a:solidFill>
              </a:rPr>
              <a:t>More gathering in peak time</a:t>
            </a:r>
            <a:endParaRPr lang="en-AU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>
            <a:stCxn id="5" idx="0"/>
          </p:cNvCxnSpPr>
          <p:nvPr/>
        </p:nvCxnSpPr>
        <p:spPr>
          <a:xfrm flipH="1" flipV="1">
            <a:off x="6324600" y="2590800"/>
            <a:ext cx="873396" cy="101228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78375" y="3584548"/>
            <a:ext cx="2839239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C00000"/>
                </a:solidFill>
              </a:rPr>
              <a:t>Many crowds, few gathering</a:t>
            </a:r>
            <a:endParaRPr lang="en-AU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391400" y="2895601"/>
            <a:ext cx="685800" cy="65416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08133" y="3584548"/>
            <a:ext cx="2775119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C00000"/>
                </a:solidFill>
              </a:rPr>
              <a:t>Many convoys and swarms </a:t>
            </a:r>
          </a:p>
          <a:p>
            <a:r>
              <a:rPr lang="en-AU" dirty="0" smtClean="0">
                <a:solidFill>
                  <a:srgbClr val="C00000"/>
                </a:solidFill>
              </a:rPr>
              <a:t>during peak and casual time</a:t>
            </a:r>
            <a:endParaRPr lang="en-AU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391400" y="2324101"/>
            <a:ext cx="1098718" cy="126044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591906" y="2222740"/>
            <a:ext cx="799494" cy="138034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50818" y="3605141"/>
            <a:ext cx="5147563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C00000"/>
                </a:solidFill>
              </a:rPr>
              <a:t>-- Convoy and swarm find co-travellers</a:t>
            </a:r>
          </a:p>
          <a:p>
            <a:r>
              <a:rPr lang="en-AU" dirty="0" smtClean="0">
                <a:solidFill>
                  <a:srgbClr val="C00000"/>
                </a:solidFill>
              </a:rPr>
              <a:t>-- Gatherings find dense group of low-speed objects</a:t>
            </a:r>
            <a:endParaRPr lang="en-AU" dirty="0">
              <a:solidFill>
                <a:srgbClr val="C00000"/>
              </a:solidFill>
            </a:endParaRPr>
          </a:p>
        </p:txBody>
      </p:sp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357" y="3899246"/>
            <a:ext cx="2900651" cy="1956097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A8A0-64C4-471D-ADF3-2B8684AD182B}" type="datetime1">
              <a:rPr lang="en-US" smtClean="0"/>
              <a:t>4/3/2013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25352-722F-4324-B1F4-2F4FCBC7CA7E}" type="slidenum">
              <a:rPr lang="en-AU" smtClean="0"/>
              <a:pPr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751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  <p:bldP spid="11" grpId="1" animBg="1"/>
      <p:bldP spid="15" grpId="0" animBg="1"/>
      <p:bldP spid="15" grpId="1" animBg="1"/>
      <p:bldP spid="20" grpId="0" animBg="1"/>
      <p:bldP spid="2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Experiment (cont.)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Crowd detection</a:t>
            </a:r>
          </a:p>
          <a:p>
            <a:pPr lvl="1"/>
            <a:r>
              <a:rPr lang="en-AU" dirty="0" smtClean="0"/>
              <a:t>Two pruning strategies with R-tree</a:t>
            </a:r>
          </a:p>
          <a:p>
            <a:pPr lvl="1"/>
            <a:r>
              <a:rPr lang="en-AU" dirty="0" smtClean="0"/>
              <a:t>Grid-based pruning</a:t>
            </a:r>
          </a:p>
          <a:p>
            <a:r>
              <a:rPr lang="en-AU" dirty="0" smtClean="0"/>
              <a:t>Gathering discovery</a:t>
            </a:r>
          </a:p>
          <a:p>
            <a:pPr lvl="1"/>
            <a:r>
              <a:rPr lang="en-AU" dirty="0" smtClean="0"/>
              <a:t>TAD: test and divide</a:t>
            </a:r>
          </a:p>
          <a:p>
            <a:pPr lvl="1"/>
            <a:r>
              <a:rPr lang="en-AU" dirty="0" smtClean="0"/>
              <a:t>TAD*: with fast counting</a:t>
            </a:r>
          </a:p>
          <a:p>
            <a:r>
              <a:rPr lang="en-AU" dirty="0" smtClean="0"/>
              <a:t>Incremental update</a:t>
            </a:r>
          </a:p>
          <a:p>
            <a:pPr lvl="1"/>
            <a:r>
              <a:rPr lang="en-AU" dirty="0" smtClean="0"/>
              <a:t>Divide whole dataset into five groups</a:t>
            </a:r>
          </a:p>
          <a:p>
            <a:pPr lvl="1"/>
            <a:r>
              <a:rPr lang="en-AU" dirty="0" smtClean="0"/>
              <a:t>Sequentially append each group</a:t>
            </a:r>
            <a:endParaRPr lang="en-AU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066801"/>
            <a:ext cx="2964904" cy="17526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819400"/>
            <a:ext cx="2819400" cy="167639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048" y="4572000"/>
            <a:ext cx="2892152" cy="1638266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14D7-9496-4977-A817-F5D557AC5A1A}" type="datetime1">
              <a:rPr lang="en-US" smtClean="0"/>
              <a:t>4/3/2013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25352-722F-4324-B1F4-2F4FCBC7CA7E}" type="slidenum">
              <a:rPr lang="en-AU" smtClean="0"/>
              <a:pPr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238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Background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Prevalence of trajectory data</a:t>
            </a:r>
          </a:p>
          <a:p>
            <a:pPr lvl="1"/>
            <a:r>
              <a:rPr lang="en-AU" dirty="0" smtClean="0"/>
              <a:t>Advance of location-</a:t>
            </a:r>
            <a:r>
              <a:rPr lang="en-AU" dirty="0" err="1" smtClean="0"/>
              <a:t>acquistion</a:t>
            </a:r>
            <a:r>
              <a:rPr lang="en-AU" dirty="0" smtClean="0"/>
              <a:t> technology</a:t>
            </a:r>
          </a:p>
          <a:p>
            <a:pPr lvl="1"/>
            <a:r>
              <a:rPr lang="en-AU" dirty="0" smtClean="0"/>
              <a:t>Easier to track moving objects</a:t>
            </a:r>
          </a:p>
          <a:p>
            <a:pPr lvl="1"/>
            <a:r>
              <a:rPr lang="en-AU" dirty="0" smtClean="0"/>
              <a:t>Huge amount, diverse type</a:t>
            </a:r>
            <a:endParaRPr lang="en-AU" dirty="0"/>
          </a:p>
          <a:p>
            <a:r>
              <a:rPr lang="en-AU" dirty="0" smtClean="0"/>
              <a:t>Usefulness of trajectory data</a:t>
            </a:r>
          </a:p>
          <a:p>
            <a:pPr lvl="1"/>
            <a:r>
              <a:rPr lang="en-AU" dirty="0" smtClean="0"/>
              <a:t>Understand periodic/regular/specific movement behaviour of individuals</a:t>
            </a:r>
          </a:p>
          <a:p>
            <a:pPr lvl="1"/>
            <a:r>
              <a:rPr lang="en-AU" dirty="0" smtClean="0"/>
              <a:t>Obtain travel patterns of groups in certain areas (traffic analysis)</a:t>
            </a:r>
          </a:p>
          <a:p>
            <a:pPr lvl="1"/>
            <a:r>
              <a:rPr lang="en-AU" dirty="0" smtClean="0"/>
              <a:t>Detect abnormality/event that trigger lots of movements</a:t>
            </a:r>
          </a:p>
          <a:p>
            <a:r>
              <a:rPr lang="en-AU" dirty="0" smtClean="0"/>
              <a:t>Trajectory data analysis </a:t>
            </a:r>
          </a:p>
          <a:p>
            <a:pPr lvl="1"/>
            <a:r>
              <a:rPr lang="en-AU" dirty="0" smtClean="0"/>
              <a:t>Storage and indexing (e.g., </a:t>
            </a:r>
            <a:r>
              <a:rPr lang="en-AU" dirty="0" err="1" smtClean="0"/>
              <a:t>spatio</a:t>
            </a:r>
            <a:r>
              <a:rPr lang="en-AU" dirty="0" smtClean="0"/>
              <a:t>-temporal indexing)</a:t>
            </a:r>
          </a:p>
          <a:p>
            <a:pPr lvl="1"/>
            <a:r>
              <a:rPr lang="en-AU" dirty="0" smtClean="0"/>
              <a:t>Query processing (e.g., range, </a:t>
            </a:r>
            <a:r>
              <a:rPr lang="en-AU" dirty="0" err="1" smtClean="0"/>
              <a:t>knn</a:t>
            </a:r>
            <a:r>
              <a:rPr lang="en-AU" dirty="0" smtClean="0"/>
              <a:t>, </a:t>
            </a:r>
            <a:r>
              <a:rPr lang="en-AU" dirty="0" err="1" smtClean="0"/>
              <a:t>etc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Mining and pattern discovery (e.g., clustering, co-travellers patterns)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3806-5CFD-4DE1-ABFA-26959A658B76}" type="datetime1">
              <a:rPr lang="en-US" smtClean="0"/>
              <a:t>4/3/2013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25352-722F-4324-B1F4-2F4FCBC7CA7E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079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Define the gathering pattern to capture the group events or incidents in real life</a:t>
            </a:r>
          </a:p>
          <a:p>
            <a:r>
              <a:rPr lang="en-AU" dirty="0" smtClean="0"/>
              <a:t>Efficient discovery algorithms</a:t>
            </a:r>
          </a:p>
          <a:p>
            <a:r>
              <a:rPr lang="en-AU" dirty="0" smtClean="0"/>
              <a:t>Incremental update upon new arrivals of trajectories</a:t>
            </a:r>
          </a:p>
          <a:p>
            <a:r>
              <a:rPr lang="en-AU" dirty="0" smtClean="0"/>
              <a:t>Case study for effectiveness of the concept</a:t>
            </a:r>
          </a:p>
          <a:p>
            <a:r>
              <a:rPr lang="en-AU" dirty="0" smtClean="0"/>
              <a:t>Performance evaluation based on real trajectory dataset</a:t>
            </a:r>
            <a:endParaRPr lang="en-AU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810000"/>
            <a:ext cx="2493725" cy="23622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8060-970D-4409-81FE-A87105CF0BA3}" type="datetime1">
              <a:rPr lang="en-US" smtClean="0"/>
              <a:t>4/3/2013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25352-722F-4324-B1F4-2F4FCBC7CA7E}" type="slidenum">
              <a:rPr lang="en-AU" smtClean="0"/>
              <a:pPr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112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Co-travellers Pattern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 </a:t>
            </a:r>
            <a:r>
              <a:rPr lang="en-AU" i="1" dirty="0" smtClean="0"/>
              <a:t>group</a:t>
            </a:r>
            <a:r>
              <a:rPr lang="en-AU" dirty="0" smtClean="0"/>
              <a:t> of objects that move together for </a:t>
            </a:r>
            <a:r>
              <a:rPr lang="en-AU" i="1" dirty="0" smtClean="0"/>
              <a:t>sufficiently </a:t>
            </a:r>
            <a:r>
              <a:rPr lang="en-AU" i="1" dirty="0" smtClean="0"/>
              <a:t>long time</a:t>
            </a:r>
          </a:p>
          <a:p>
            <a:r>
              <a:rPr lang="en-AU" dirty="0" smtClean="0"/>
              <a:t>Representative definitions</a:t>
            </a:r>
          </a:p>
          <a:p>
            <a:pPr lvl="1"/>
            <a:r>
              <a:rPr lang="en-AU" dirty="0" smtClean="0"/>
              <a:t>Flock (2008 </a:t>
            </a:r>
            <a:r>
              <a:rPr lang="en-AU" dirty="0" err="1" smtClean="0"/>
              <a:t>Benkert</a:t>
            </a:r>
            <a:r>
              <a:rPr lang="en-AU" dirty="0" smtClean="0"/>
              <a:t> et al, 2009 Vieira et al, 2006 </a:t>
            </a:r>
            <a:r>
              <a:rPr lang="en-AU" dirty="0" err="1" smtClean="0"/>
              <a:t>Gudmundsson</a:t>
            </a:r>
            <a:r>
              <a:rPr lang="en-AU" dirty="0" smtClean="0"/>
              <a:t> et al)</a:t>
            </a:r>
          </a:p>
          <a:p>
            <a:pPr lvl="1"/>
            <a:r>
              <a:rPr lang="en-AU" dirty="0" smtClean="0"/>
              <a:t>Convoy (2008 </a:t>
            </a:r>
            <a:r>
              <a:rPr lang="en-AU" dirty="0" err="1" smtClean="0"/>
              <a:t>Jeung</a:t>
            </a:r>
            <a:r>
              <a:rPr lang="en-AU" dirty="0" smtClean="0"/>
              <a:t> et al, 2012 Tang et al)</a:t>
            </a:r>
          </a:p>
          <a:p>
            <a:pPr lvl="1"/>
            <a:r>
              <a:rPr lang="en-AU" dirty="0" smtClean="0"/>
              <a:t>Swarm (2010 Li et al)</a:t>
            </a:r>
          </a:p>
          <a:p>
            <a:r>
              <a:rPr lang="en-AU" dirty="0" smtClean="0"/>
              <a:t>Difference 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409150"/>
              </p:ext>
            </p:extLst>
          </p:nvPr>
        </p:nvGraphicFramePr>
        <p:xfrm>
          <a:off x="1219200" y="3810000"/>
          <a:ext cx="6258878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/>
                <a:gridCol w="2214880"/>
                <a:gridCol w="2011998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Pattern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Definition of group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Time requirement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Flock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Disc-based cluster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Consecutive 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Convoy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Density-based cluster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Consecutive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Swarm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Density-based</a:t>
                      </a:r>
                      <a:r>
                        <a:rPr lang="en-AU" baseline="0" dirty="0" smtClean="0"/>
                        <a:t> cluster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Non-consecutive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Up-Down Arrow 6"/>
          <p:cNvSpPr/>
          <p:nvPr/>
        </p:nvSpPr>
        <p:spPr>
          <a:xfrm>
            <a:off x="7734300" y="4026932"/>
            <a:ext cx="228600" cy="1371600"/>
          </a:xfrm>
          <a:prstGeom prst="upDownArrow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53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  <a:alpha val="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8077200" y="39624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strict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8031569" y="51054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flexible</a:t>
            </a:r>
            <a:endParaRPr lang="en-AU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A43D-F82C-43AF-9DC7-F529EC2C3EEC}" type="datetime1">
              <a:rPr lang="en-US" smtClean="0"/>
              <a:t>4/3/2013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25352-722F-4324-B1F4-2F4FCBC7CA7E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115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125538"/>
            <a:ext cx="84359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kern="0" dirty="0" smtClean="0"/>
              <a:t>Threshold of co-travelling time period: 2 timestamps</a:t>
            </a:r>
          </a:p>
          <a:p>
            <a:r>
              <a:rPr lang="en-AU" kern="0" dirty="0" smtClean="0"/>
              <a:t>Flock: </a:t>
            </a:r>
            <a:r>
              <a:rPr lang="en-AU" i="1" kern="0" dirty="0" smtClean="0"/>
              <a:t>O</a:t>
            </a:r>
            <a:r>
              <a:rPr lang="en-AU" sz="1400" i="1" kern="0" dirty="0" smtClean="0"/>
              <a:t>2</a:t>
            </a:r>
            <a:r>
              <a:rPr lang="en-AU" i="1" kern="0" dirty="0" smtClean="0"/>
              <a:t>, O</a:t>
            </a:r>
            <a:r>
              <a:rPr lang="en-AU" sz="1400" i="1" kern="0" dirty="0" smtClean="0"/>
              <a:t>3</a:t>
            </a:r>
            <a:r>
              <a:rPr lang="en-AU" i="1" kern="0" dirty="0" smtClean="0"/>
              <a:t>, O</a:t>
            </a:r>
            <a:r>
              <a:rPr lang="en-AU" sz="1400" i="1" kern="0" dirty="0" smtClean="0"/>
              <a:t>4</a:t>
            </a:r>
          </a:p>
          <a:p>
            <a:pPr lvl="1"/>
            <a:r>
              <a:rPr lang="en-AU" i="1" kern="0" dirty="0" smtClean="0">
                <a:solidFill>
                  <a:srgbClr val="FF0000"/>
                </a:solidFill>
              </a:rPr>
              <a:t>O</a:t>
            </a:r>
            <a:r>
              <a:rPr lang="en-AU" sz="1200" i="1" kern="0" dirty="0" smtClean="0">
                <a:solidFill>
                  <a:srgbClr val="FF0000"/>
                </a:solidFill>
              </a:rPr>
              <a:t>5</a:t>
            </a:r>
            <a:r>
              <a:rPr lang="en-AU" kern="0" dirty="0" smtClean="0">
                <a:solidFill>
                  <a:srgbClr val="FF0000"/>
                </a:solidFill>
              </a:rPr>
              <a:t> is a co-traveller, but no included </a:t>
            </a:r>
            <a:endParaRPr lang="en-AU" kern="0" dirty="0" smtClean="0"/>
          </a:p>
          <a:p>
            <a:r>
              <a:rPr lang="en-AU" kern="0" dirty="0" smtClean="0"/>
              <a:t>Convoy:</a:t>
            </a:r>
            <a:r>
              <a:rPr lang="en-AU" i="1" kern="0" dirty="0"/>
              <a:t> O</a:t>
            </a:r>
            <a:r>
              <a:rPr lang="en-AU" sz="1600" i="1" kern="0" dirty="0"/>
              <a:t>2</a:t>
            </a:r>
            <a:r>
              <a:rPr lang="en-AU" i="1" kern="0" dirty="0"/>
              <a:t>, O</a:t>
            </a:r>
            <a:r>
              <a:rPr lang="en-AU" sz="1600" i="1" kern="0" dirty="0"/>
              <a:t>3</a:t>
            </a:r>
            <a:r>
              <a:rPr lang="en-AU" i="1" kern="0" dirty="0"/>
              <a:t>, </a:t>
            </a:r>
            <a:r>
              <a:rPr lang="en-AU" i="1" kern="0" dirty="0" smtClean="0"/>
              <a:t>O</a:t>
            </a:r>
            <a:r>
              <a:rPr lang="en-AU" sz="1600" i="1" kern="0" dirty="0" smtClean="0"/>
              <a:t>4</a:t>
            </a:r>
            <a:r>
              <a:rPr lang="en-AU" sz="1800" i="1" kern="0" dirty="0" smtClean="0"/>
              <a:t>, </a:t>
            </a:r>
            <a:r>
              <a:rPr lang="en-AU" i="1" kern="0" dirty="0" smtClean="0"/>
              <a:t>O</a:t>
            </a:r>
            <a:r>
              <a:rPr lang="en-AU" sz="1600" i="1" kern="0" dirty="0" smtClean="0"/>
              <a:t>5</a:t>
            </a:r>
            <a:endParaRPr lang="en-AU" b="0" kern="0" dirty="0" smtClean="0"/>
          </a:p>
          <a:p>
            <a:pPr lvl="1"/>
            <a:r>
              <a:rPr lang="en-AU" b="0" i="1" kern="0" dirty="0" smtClean="0">
                <a:solidFill>
                  <a:srgbClr val="FF0000"/>
                </a:solidFill>
              </a:rPr>
              <a:t>O</a:t>
            </a:r>
            <a:r>
              <a:rPr lang="en-AU" sz="1200" b="0" i="1" kern="0" dirty="0" smtClean="0">
                <a:solidFill>
                  <a:srgbClr val="FF0000"/>
                </a:solidFill>
              </a:rPr>
              <a:t>1</a:t>
            </a:r>
            <a:r>
              <a:rPr lang="en-AU" b="0" kern="0" dirty="0" smtClean="0">
                <a:solidFill>
                  <a:srgbClr val="FF0000"/>
                </a:solidFill>
              </a:rPr>
              <a:t> is not in cluster when t=2</a:t>
            </a:r>
            <a:endParaRPr lang="en-AU" b="0" kern="0" dirty="0" smtClean="0"/>
          </a:p>
          <a:p>
            <a:r>
              <a:rPr lang="en-AU" kern="0" dirty="0" smtClean="0"/>
              <a:t>Swarm: all five objects</a:t>
            </a:r>
            <a:endParaRPr lang="en-AU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Co-travellers </a:t>
            </a:r>
            <a:r>
              <a:rPr lang="en-AU" dirty="0" smtClean="0"/>
              <a:t>Pattern (cont.)</a:t>
            </a:r>
            <a:endParaRPr lang="en-AU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78" y="2133600"/>
            <a:ext cx="4112022" cy="3361251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A628-F8BD-41C0-8C57-69B7F8710013}" type="datetime1">
              <a:rPr lang="en-US" smtClean="0"/>
              <a:t>4/3/2013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25352-722F-4324-B1F4-2F4FCBC7CA7E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671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Gathering Pattern: intuition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Informally, it represents some group events or incidents that involves congregation of moving objects</a:t>
            </a:r>
          </a:p>
          <a:p>
            <a:r>
              <a:rPr lang="en-AU" dirty="0" smtClean="0"/>
              <a:t>For example:</a:t>
            </a:r>
          </a:p>
          <a:p>
            <a:pPr lvl="1"/>
            <a:r>
              <a:rPr lang="en-AU" dirty="0" smtClean="0"/>
              <a:t>Celebrations</a:t>
            </a:r>
          </a:p>
          <a:p>
            <a:pPr lvl="1"/>
            <a:r>
              <a:rPr lang="en-AU" dirty="0" smtClean="0"/>
              <a:t>Parades</a:t>
            </a:r>
          </a:p>
          <a:p>
            <a:pPr lvl="1"/>
            <a:r>
              <a:rPr lang="en-AU" dirty="0" smtClean="0"/>
              <a:t>Protests</a:t>
            </a:r>
          </a:p>
          <a:p>
            <a:pPr lvl="1"/>
            <a:r>
              <a:rPr lang="en-AU" dirty="0" smtClean="0"/>
              <a:t>Traffic jams/accidents</a:t>
            </a:r>
          </a:p>
          <a:p>
            <a:r>
              <a:rPr lang="en-AU" dirty="0" smtClean="0"/>
              <a:t>Motivation</a:t>
            </a:r>
            <a:endParaRPr lang="en-AU" dirty="0" smtClean="0"/>
          </a:p>
          <a:p>
            <a:pPr lvl="1"/>
            <a:r>
              <a:rPr lang="en-AU" dirty="0" smtClean="0"/>
              <a:t>Sensing, monitoring, predicating significant event</a:t>
            </a:r>
          </a:p>
          <a:p>
            <a:pPr lvl="1"/>
            <a:r>
              <a:rPr lang="en-AU" dirty="0" smtClean="0"/>
              <a:t>Making plans early</a:t>
            </a:r>
          </a:p>
          <a:p>
            <a:pPr lvl="1"/>
            <a:r>
              <a:rPr lang="en-AU" dirty="0" smtClean="0"/>
              <a:t>Quick emergency response</a:t>
            </a:r>
            <a:endParaRPr lang="en-AU" dirty="0"/>
          </a:p>
        </p:txBody>
      </p:sp>
      <p:pic>
        <p:nvPicPr>
          <p:cNvPr id="1026" name="Picture 2" descr="http://www.trbimg.com/img-50e21e69/turbine/la-oe-morrison-rose-parade-20130101-001/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0"/>
            <a:ext cx="264211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.guim.co.uk/sys-images/Guardian/Pix/pictures/2012/11/21/1353515675345/Students-protest-in-centr-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2667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D8QD00Z.jpg (400×30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2438400"/>
            <a:ext cx="2442633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99D8-6C83-48C3-9DD0-16FF07D44922}" type="datetime1">
              <a:rPr lang="en-US" smtClean="0"/>
              <a:t>4/3/2013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25352-722F-4324-B1F4-2F4FCBC7CA7E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374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Attributes of gathering pattern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Scale</a:t>
            </a:r>
          </a:p>
          <a:p>
            <a:pPr lvl="1"/>
            <a:r>
              <a:rPr lang="en-AU" dirty="0" smtClean="0"/>
              <a:t>Typically involves a large number of individuals</a:t>
            </a:r>
          </a:p>
          <a:p>
            <a:r>
              <a:rPr lang="en-AU" dirty="0" smtClean="0"/>
              <a:t>Density</a:t>
            </a:r>
          </a:p>
          <a:p>
            <a:pPr lvl="1"/>
            <a:r>
              <a:rPr lang="en-AU" dirty="0" smtClean="0"/>
              <a:t>High density (but with arbitrary shapes)</a:t>
            </a:r>
          </a:p>
          <a:p>
            <a:r>
              <a:rPr lang="en-AU" dirty="0" smtClean="0"/>
              <a:t>Durability</a:t>
            </a:r>
          </a:p>
          <a:p>
            <a:pPr lvl="1"/>
            <a:r>
              <a:rPr lang="en-AU" dirty="0" smtClean="0"/>
              <a:t>Last for sufficiently long time period</a:t>
            </a:r>
          </a:p>
          <a:p>
            <a:r>
              <a:rPr lang="en-AU" dirty="0" smtClean="0"/>
              <a:t>Stationariness</a:t>
            </a:r>
          </a:p>
          <a:p>
            <a:pPr lvl="1"/>
            <a:r>
              <a:rPr lang="en-AU" dirty="0" smtClean="0"/>
              <a:t>The geometric properties (e.g., shape, location) do not change rapidly</a:t>
            </a:r>
          </a:p>
          <a:p>
            <a:pPr lvl="1"/>
            <a:r>
              <a:rPr lang="en-AU" dirty="0" smtClean="0"/>
              <a:t>Existing co-travellers patterns do not desire this</a:t>
            </a:r>
          </a:p>
          <a:p>
            <a:r>
              <a:rPr lang="en-AU" dirty="0" smtClean="0"/>
              <a:t>Commitment</a:t>
            </a:r>
          </a:p>
          <a:p>
            <a:pPr lvl="1"/>
            <a:r>
              <a:rPr lang="en-AU" dirty="0" smtClean="0"/>
              <a:t>Dedicated members exist, who participate the event for certain (possibly non-consecutive) time period</a:t>
            </a:r>
          </a:p>
          <a:p>
            <a:pPr lvl="1"/>
            <a:r>
              <a:rPr lang="en-AU" dirty="0" smtClean="0"/>
              <a:t>To exclude the dense areas (e.g., busy road intersections)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8F3B-3273-4B6A-99D2-DA4E761032FE}" type="datetime1">
              <a:rPr lang="en-US" smtClean="0"/>
              <a:t>4/3/2013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25352-722F-4324-B1F4-2F4FCBC7CA7E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733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Problem we studied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Formulating the definition of gathering pattern</a:t>
            </a:r>
          </a:p>
          <a:p>
            <a:r>
              <a:rPr lang="en-AU" dirty="0" smtClean="0"/>
              <a:t>How to find patterns quickly from a large trajectory set</a:t>
            </a:r>
          </a:p>
          <a:p>
            <a:r>
              <a:rPr lang="en-AU" dirty="0" smtClean="0"/>
              <a:t>How to find patterns incrementally when new trajectory data come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890C-624A-4B45-B73C-8B01DE171F1F}" type="datetime1">
              <a:rPr lang="en-US" smtClean="0"/>
              <a:t>4/3/2013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25352-722F-4324-B1F4-2F4FCBC7CA7E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93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Definition of crowd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 smtClean="0"/>
                  <a:t>Input</a:t>
                </a:r>
              </a:p>
              <a:p>
                <a:pPr lvl="1"/>
                <a:r>
                  <a:rPr lang="en-AU" dirty="0" smtClean="0"/>
                  <a:t>Trajectories of moving objects </a:t>
                </a:r>
                <a:r>
                  <a:rPr lang="en-AU" i="1" dirty="0" err="1" smtClean="0"/>
                  <a:t>O</a:t>
                </a:r>
                <a:r>
                  <a:rPr lang="en-AU" sz="1400" i="1" dirty="0" err="1" smtClean="0"/>
                  <a:t>db</a:t>
                </a:r>
                <a:r>
                  <a:rPr lang="en-AU" sz="1400" dirty="0" smtClean="0"/>
                  <a:t> </a:t>
                </a:r>
                <a:r>
                  <a:rPr lang="en-AU" dirty="0" smtClean="0"/>
                  <a:t>within certain time domain </a:t>
                </a:r>
              </a:p>
              <a:p>
                <a:pPr lvl="1"/>
                <a:r>
                  <a:rPr lang="en-AU" dirty="0" smtClean="0">
                    <a:solidFill>
                      <a:srgbClr val="FF0000"/>
                    </a:solidFill>
                  </a:rPr>
                  <a:t>Assumption</a:t>
                </a:r>
                <a:r>
                  <a:rPr lang="en-AU" dirty="0" smtClean="0"/>
                  <a:t>: location snapshot is available for each object at each time instant (some pre-processing may be required such as interpolation)</a:t>
                </a:r>
              </a:p>
              <a:p>
                <a:pPr lvl="1"/>
                <a:r>
                  <a:rPr lang="en-AU" dirty="0" smtClean="0">
                    <a:solidFill>
                      <a:srgbClr val="FF0000"/>
                    </a:solidFill>
                  </a:rPr>
                  <a:t>Snapshot cluster</a:t>
                </a:r>
                <a:r>
                  <a:rPr lang="en-AU" dirty="0" smtClean="0"/>
                  <a:t>: density-based cluster of location snapshot </a:t>
                </a:r>
              </a:p>
              <a:p>
                <a:r>
                  <a:rPr lang="en-AU" dirty="0" smtClean="0"/>
                  <a:t>Thresholds</a:t>
                </a:r>
              </a:p>
              <a:p>
                <a:pPr lvl="1"/>
                <a:r>
                  <a:rPr lang="en-AU" dirty="0" smtClean="0"/>
                  <a:t>Support threshold </a:t>
                </a:r>
                <a:r>
                  <a:rPr lang="en-AU" i="1" dirty="0" smtClean="0"/>
                  <a:t>m</a:t>
                </a:r>
                <a:r>
                  <a:rPr lang="en-AU" sz="1400" i="1" dirty="0" smtClean="0"/>
                  <a:t>c</a:t>
                </a:r>
                <a:r>
                  <a:rPr lang="en-AU" dirty="0" smtClean="0"/>
                  <a:t>: how many individuals it contains</a:t>
                </a:r>
              </a:p>
              <a:p>
                <a:pPr lvl="1"/>
                <a:r>
                  <a:rPr lang="en-AU" dirty="0" smtClean="0"/>
                  <a:t>Variation threshold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AU" dirty="0" smtClean="0"/>
                  <a:t> : how rapidly it changes</a:t>
                </a:r>
              </a:p>
              <a:p>
                <a:pPr lvl="1"/>
                <a:r>
                  <a:rPr lang="en-AU" dirty="0" smtClean="0"/>
                  <a:t>Lifetime threshold </a:t>
                </a:r>
                <a:r>
                  <a:rPr lang="en-AU" i="1" dirty="0" err="1" smtClean="0"/>
                  <a:t>k</a:t>
                </a:r>
                <a:r>
                  <a:rPr lang="en-AU" sz="1400" i="1" dirty="0" err="1" smtClean="0"/>
                  <a:t>c</a:t>
                </a:r>
                <a:r>
                  <a:rPr lang="en-AU" dirty="0" smtClean="0"/>
                  <a:t>: How long it will last for</a:t>
                </a:r>
              </a:p>
              <a:p>
                <a:r>
                  <a:rPr lang="en-AU" dirty="0" smtClean="0"/>
                  <a:t>Crowd: a </a:t>
                </a:r>
                <a:r>
                  <a:rPr lang="en-AU" dirty="0" smtClean="0">
                    <a:solidFill>
                      <a:srgbClr val="FF0000"/>
                    </a:solidFill>
                  </a:rPr>
                  <a:t>consecutive</a:t>
                </a:r>
                <a:r>
                  <a:rPr lang="en-AU" dirty="0" smtClean="0"/>
                  <a:t> sequence of snapshot clusters</a:t>
                </a:r>
              </a:p>
              <a:p>
                <a:pPr lvl="1"/>
                <a:r>
                  <a:rPr lang="en-AU" dirty="0" smtClean="0"/>
                  <a:t>At least </a:t>
                </a:r>
                <a:r>
                  <a:rPr lang="en-AU" i="1" dirty="0" smtClean="0"/>
                  <a:t>m</a:t>
                </a:r>
                <a:r>
                  <a:rPr lang="en-AU" sz="1400" i="1" dirty="0" smtClean="0"/>
                  <a:t>c</a:t>
                </a:r>
                <a:r>
                  <a:rPr lang="en-AU" i="1" dirty="0" smtClean="0"/>
                  <a:t> </a:t>
                </a:r>
                <a:r>
                  <a:rPr lang="en-AU" dirty="0" smtClean="0"/>
                  <a:t>individuals at any time</a:t>
                </a:r>
              </a:p>
              <a:p>
                <a:pPr lvl="1"/>
                <a:r>
                  <a:rPr lang="en-AU" dirty="0" smtClean="0">
                    <a:solidFill>
                      <a:srgbClr val="FF0000"/>
                    </a:solidFill>
                  </a:rPr>
                  <a:t>Distance</a:t>
                </a:r>
                <a:r>
                  <a:rPr lang="en-AU" dirty="0" smtClean="0"/>
                  <a:t> between any consecutive clusters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/>
                      </a:rPr>
                      <m:t>≤</m:t>
                    </m:r>
                    <m:r>
                      <a:rPr lang="en-AU" b="0" i="1" smtClean="0">
                        <a:latin typeface="Cambria Math"/>
                      </a:rPr>
                      <m:t>𝛿</m:t>
                    </m:r>
                  </m:oMath>
                </a14:m>
                <a:endParaRPr lang="en-AU" dirty="0" smtClean="0"/>
              </a:p>
              <a:p>
                <a:pPr lvl="1"/>
                <a:r>
                  <a:rPr lang="en-AU" dirty="0" smtClean="0"/>
                  <a:t>Lifetime &gt; </a:t>
                </a:r>
                <a:r>
                  <a:rPr lang="en-AU" i="1" dirty="0" err="1" smtClean="0"/>
                  <a:t>k</a:t>
                </a:r>
                <a:r>
                  <a:rPr lang="en-AU" sz="1400" i="1" dirty="0" err="1" smtClean="0"/>
                  <a:t>c</a:t>
                </a:r>
                <a:r>
                  <a:rPr lang="en-AU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39" t="-976" b="-85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1956C-17B8-4036-9102-A61062BB347A}" type="datetime1">
              <a:rPr lang="en-US" smtClean="0"/>
              <a:t>4/3/2013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25352-722F-4324-B1F4-2F4FCBC7CA7E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743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to measure distance of clusters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 cluster is a set of points</a:t>
            </a:r>
          </a:p>
          <a:p>
            <a:r>
              <a:rPr lang="en-AU" dirty="0" err="1" smtClean="0"/>
              <a:t>Hausdorff</a:t>
            </a:r>
            <a:r>
              <a:rPr lang="en-AU" dirty="0" smtClean="0"/>
              <a:t> distance </a:t>
            </a:r>
          </a:p>
          <a:p>
            <a:pPr lvl="1"/>
            <a:r>
              <a:rPr lang="en-AU" dirty="0" smtClean="0"/>
              <a:t>Metric for point set, polygons</a:t>
            </a:r>
          </a:p>
          <a:p>
            <a:pPr lvl="1"/>
            <a:r>
              <a:rPr lang="en-AU" dirty="0" smtClean="0"/>
              <a:t> </a:t>
            </a:r>
          </a:p>
          <a:p>
            <a:pPr lvl="1"/>
            <a:endParaRPr lang="en-AU" dirty="0"/>
          </a:p>
          <a:p>
            <a:pPr lvl="1"/>
            <a:endParaRPr lang="en-AU" dirty="0" smtClean="0"/>
          </a:p>
          <a:p>
            <a:pPr lvl="1"/>
            <a:endParaRPr lang="en-AU" dirty="0"/>
          </a:p>
          <a:p>
            <a:pPr lvl="1"/>
            <a:endParaRPr lang="en-AU" dirty="0" smtClean="0"/>
          </a:p>
          <a:p>
            <a:pPr lvl="1"/>
            <a:endParaRPr lang="en-AU" dirty="0"/>
          </a:p>
          <a:p>
            <a:r>
              <a:rPr lang="en-AU" dirty="0" smtClean="0"/>
              <a:t>Small </a:t>
            </a:r>
            <a:r>
              <a:rPr lang="en-AU" dirty="0" err="1" smtClean="0"/>
              <a:t>Hausdorff</a:t>
            </a:r>
            <a:r>
              <a:rPr lang="en-AU" dirty="0" smtClean="0"/>
              <a:t> distance means the location and shape of the cluster do not change much </a:t>
            </a:r>
            <a:endParaRPr lang="en-AU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31008"/>
            <a:ext cx="4572000" cy="421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3131697"/>
            <a:ext cx="5602816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AU" dirty="0" smtClean="0"/>
              <a:t>Intuitively, </a:t>
            </a:r>
            <a:r>
              <a:rPr lang="en-AU" dirty="0"/>
              <a:t>the </a:t>
            </a:r>
            <a:r>
              <a:rPr lang="en-AU" dirty="0" err="1"/>
              <a:t>Hausdorff</a:t>
            </a:r>
            <a:r>
              <a:rPr lang="en-AU" dirty="0"/>
              <a:t> distance is the </a:t>
            </a:r>
            <a:r>
              <a:rPr lang="en-AU" dirty="0">
                <a:solidFill>
                  <a:srgbClr val="C00000"/>
                </a:solidFill>
              </a:rPr>
              <a:t>longest</a:t>
            </a:r>
            <a:r>
              <a:rPr lang="en-AU" dirty="0"/>
              <a:t> distance</a:t>
            </a:r>
          </a:p>
          <a:p>
            <a:r>
              <a:rPr lang="en-AU" dirty="0"/>
              <a:t>one can be </a:t>
            </a:r>
            <a:r>
              <a:rPr lang="en-AU" dirty="0">
                <a:solidFill>
                  <a:srgbClr val="C00000"/>
                </a:solidFill>
              </a:rPr>
              <a:t>forced</a:t>
            </a:r>
            <a:r>
              <a:rPr lang="en-AU" dirty="0"/>
              <a:t> to travel by an adversary who chooses a</a:t>
            </a:r>
          </a:p>
          <a:p>
            <a:r>
              <a:rPr lang="en-AU" dirty="0"/>
              <a:t>point in one of the two sets, from where you must travel to</a:t>
            </a:r>
          </a:p>
          <a:p>
            <a:r>
              <a:rPr lang="en-AU" dirty="0"/>
              <a:t>the other set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5486400"/>
            <a:ext cx="2653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>
                <a:solidFill>
                  <a:srgbClr val="C00000"/>
                </a:solidFill>
              </a:rPr>
              <a:t>Exactly what we desire!</a:t>
            </a:r>
            <a:endParaRPr lang="en-AU" sz="2000" dirty="0">
              <a:solidFill>
                <a:srgbClr val="C00000"/>
              </a:solidFill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19200"/>
            <a:ext cx="1810014" cy="1819155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4C96-24A9-464D-8CC0-BAD12EB8378F}" type="datetime1">
              <a:rPr lang="en-US" smtClean="0"/>
              <a:t>4/3/2013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25352-722F-4324-B1F4-2F4FCBC7CA7E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637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PowerpointOption2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Bodoni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Bodoni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Custom Design">
  <a:themeElements>
    <a:clrScheme name="7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Custom Design">
      <a:majorFont>
        <a:latin typeface="Bodoni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Bodoni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ustom Design">
  <a:themeElements>
    <a:clrScheme name="6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ustom Design">
      <a:majorFont>
        <a:latin typeface="Bodoni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</Template>
  <TotalTime>3070</TotalTime>
  <Words>1238</Words>
  <Application>Microsoft Office PowerPoint</Application>
  <PresentationFormat>On-screen Show (4:3)</PresentationFormat>
  <Paragraphs>263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PowerpointOption2</vt:lpstr>
      <vt:lpstr>2_Custom Design</vt:lpstr>
      <vt:lpstr>3_Custom Design</vt:lpstr>
      <vt:lpstr>7_Custom Design</vt:lpstr>
      <vt:lpstr>4_Custom Design</vt:lpstr>
      <vt:lpstr>6_Custom Design</vt:lpstr>
      <vt:lpstr>On Discovery of Gathering Patterns from Trajectories </vt:lpstr>
      <vt:lpstr>Background</vt:lpstr>
      <vt:lpstr>Co-travellers Pattern</vt:lpstr>
      <vt:lpstr>Co-travellers Pattern (cont.)</vt:lpstr>
      <vt:lpstr>Gathering Pattern: intuition</vt:lpstr>
      <vt:lpstr>Attributes of gathering pattern</vt:lpstr>
      <vt:lpstr>Problem we studied</vt:lpstr>
      <vt:lpstr>Definition of crowd</vt:lpstr>
      <vt:lpstr>How to measure distance of clusters</vt:lpstr>
      <vt:lpstr>Definition of gathering pattern</vt:lpstr>
      <vt:lpstr>Example</vt:lpstr>
      <vt:lpstr>Approach overview</vt:lpstr>
      <vt:lpstr>Crowd detection algorithm</vt:lpstr>
      <vt:lpstr>Gathering discovery</vt:lpstr>
      <vt:lpstr>Fast counting</vt:lpstr>
      <vt:lpstr>Incremental discovery algorithm</vt:lpstr>
      <vt:lpstr>Experiment</vt:lpstr>
      <vt:lpstr>Experiment (cont.)</vt:lpstr>
      <vt:lpstr>Experiment (cont.)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Discovery of Gathering Patterns from Trajectories </dc:title>
  <dc:creator>Kevin Zheng</dc:creator>
  <cp:lastModifiedBy>Administrator</cp:lastModifiedBy>
  <cp:revision>61</cp:revision>
  <dcterms:created xsi:type="dcterms:W3CDTF">2006-08-16T00:00:00Z</dcterms:created>
  <dcterms:modified xsi:type="dcterms:W3CDTF">2013-04-03T04:45:39Z</dcterms:modified>
</cp:coreProperties>
</file>