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3" r:id="rId3"/>
    <p:sldId id="257" r:id="rId4"/>
    <p:sldId id="260" r:id="rId5"/>
    <p:sldId id="259" r:id="rId6"/>
    <p:sldId id="261" r:id="rId7"/>
    <p:sldId id="270" r:id="rId8"/>
    <p:sldId id="262" r:id="rId9"/>
    <p:sldId id="272" r:id="rId10"/>
    <p:sldId id="264" r:id="rId11"/>
    <p:sldId id="265" r:id="rId12"/>
    <p:sldId id="266" r:id="rId13"/>
    <p:sldId id="267" r:id="rId14"/>
    <p:sldId id="278" r:id="rId15"/>
    <p:sldId id="269" r:id="rId16"/>
    <p:sldId id="276" r:id="rId17"/>
    <p:sldId id="284" r:id="rId18"/>
    <p:sldId id="277" r:id="rId19"/>
    <p:sldId id="285" r:id="rId20"/>
    <p:sldId id="279" r:id="rId21"/>
    <p:sldId id="280" r:id="rId22"/>
    <p:sldId id="281" r:id="rId23"/>
    <p:sldId id="282" r:id="rId24"/>
    <p:sldId id="283" r:id="rId25"/>
    <p:sldId id="287" r:id="rId26"/>
    <p:sldId id="288" r:id="rId27"/>
    <p:sldId id="28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%20project\GPS%20log%20mining\forecast-GPS-enable%20device\forecast_gpsenabled_devices__152379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plotArea>
      <c:layout/>
      <c:lineChart>
        <c:grouping val="standard"/>
        <c:ser>
          <c:idx val="0"/>
          <c:order val="0"/>
          <c:tx>
            <c:strRef>
              <c:f>Sheet1!$B$5</c:f>
              <c:strCache>
                <c:ptCount val="1"/>
                <c:pt idx="0">
                  <c:v>Africa</c:v>
                </c:pt>
              </c:strCache>
            </c:strRef>
          </c:tx>
          <c:cat>
            <c:numRef>
              <c:f>Sheet1!$C$4:$J$4</c:f>
              <c:numCache>
                <c:formatCode>General</c:formatCode>
                <c:ptCount val="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</c:numCache>
            </c:numRef>
          </c:cat>
          <c:val>
            <c:numRef>
              <c:f>Sheet1!$C$5:$J$5</c:f>
              <c:numCache>
                <c:formatCode>_(* #,##0.0_);_(* \(#,##0.0\);_(* "-"??_);_(@_)</c:formatCode>
                <c:ptCount val="8"/>
                <c:pt idx="0">
                  <c:v>0</c:v>
                </c:pt>
                <c:pt idx="1">
                  <c:v>0</c:v>
                </c:pt>
                <c:pt idx="2" formatCode="0.0%">
                  <c:v>0</c:v>
                </c:pt>
                <c:pt idx="3" formatCode="0.0%">
                  <c:v>3.0000000000000048E-3</c:v>
                </c:pt>
                <c:pt idx="4" formatCode="0.0%">
                  <c:v>2.2000000000000016E-2</c:v>
                </c:pt>
                <c:pt idx="5" formatCode="0.0%">
                  <c:v>6.4000000000000112E-2</c:v>
                </c:pt>
                <c:pt idx="6" formatCode="0.0%">
                  <c:v>0.10400000000000002</c:v>
                </c:pt>
                <c:pt idx="7" formatCode="0.0%">
                  <c:v>0.17300000000000001</c:v>
                </c:pt>
              </c:numCache>
            </c:numRef>
          </c:val>
        </c:ser>
        <c:ser>
          <c:idx val="1"/>
          <c:order val="1"/>
          <c:tx>
            <c:strRef>
              <c:f>Sheet1!$B$6</c:f>
              <c:strCache>
                <c:ptCount val="1"/>
                <c:pt idx="0">
                  <c:v>Asia/Pacific</c:v>
                </c:pt>
              </c:strCache>
            </c:strRef>
          </c:tx>
          <c:cat>
            <c:numRef>
              <c:f>Sheet1!$C$4:$J$4</c:f>
              <c:numCache>
                <c:formatCode>General</c:formatCode>
                <c:ptCount val="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</c:numCache>
            </c:numRef>
          </c:cat>
          <c:val>
            <c:numRef>
              <c:f>Sheet1!$C$6:$J$6</c:f>
              <c:numCache>
                <c:formatCode>0.0%</c:formatCode>
                <c:ptCount val="8"/>
                <c:pt idx="0" formatCode="_(* #,##0.0_);_(* \(#,##0.0\);_(* &quot;-&quot;??_);_(@_)">
                  <c:v>0</c:v>
                </c:pt>
                <c:pt idx="1">
                  <c:v>1.0000000000000015E-3</c:v>
                </c:pt>
                <c:pt idx="2">
                  <c:v>5.0000000000000062E-3</c:v>
                </c:pt>
                <c:pt idx="3">
                  <c:v>2.7000000000000048E-2</c:v>
                </c:pt>
                <c:pt idx="4">
                  <c:v>5.6000000000000022E-2</c:v>
                </c:pt>
                <c:pt idx="5">
                  <c:v>0.1070000000000001</c:v>
                </c:pt>
                <c:pt idx="6">
                  <c:v>0.17</c:v>
                </c:pt>
                <c:pt idx="7">
                  <c:v>0.27200000000000002</c:v>
                </c:pt>
              </c:numCache>
            </c:numRef>
          </c:val>
        </c:ser>
        <c:ser>
          <c:idx val="2"/>
          <c:order val="2"/>
          <c:tx>
            <c:strRef>
              <c:f>Sheet1!$B$7</c:f>
              <c:strCache>
                <c:ptCount val="1"/>
                <c:pt idx="0">
                  <c:v>Eastern Europe</c:v>
                </c:pt>
              </c:strCache>
            </c:strRef>
          </c:tx>
          <c:cat>
            <c:numRef>
              <c:f>Sheet1!$C$4:$J$4</c:f>
              <c:numCache>
                <c:formatCode>General</c:formatCode>
                <c:ptCount val="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</c:numCache>
            </c:numRef>
          </c:cat>
          <c:val>
            <c:numRef>
              <c:f>Sheet1!$C$7:$J$7</c:f>
              <c:numCache>
                <c:formatCode>_(* #,##0.0_);_(* \(#,##0.0\);_(* "-"??_);_(@_)</c:formatCode>
                <c:ptCount val="8"/>
                <c:pt idx="0">
                  <c:v>0</c:v>
                </c:pt>
                <c:pt idx="1">
                  <c:v>0</c:v>
                </c:pt>
                <c:pt idx="2" formatCode="0.0%">
                  <c:v>0</c:v>
                </c:pt>
                <c:pt idx="3" formatCode="0.0%">
                  <c:v>7.0000000000000106E-3</c:v>
                </c:pt>
                <c:pt idx="4" formatCode="0.0%">
                  <c:v>3.4000000000000002E-2</c:v>
                </c:pt>
                <c:pt idx="5" formatCode="0.0%">
                  <c:v>0.1080000000000001</c:v>
                </c:pt>
                <c:pt idx="6" formatCode="0.0%">
                  <c:v>0.22400000000000012</c:v>
                </c:pt>
                <c:pt idx="7" formatCode="0.0%">
                  <c:v>0.37400000000000039</c:v>
                </c:pt>
              </c:numCache>
            </c:numRef>
          </c:val>
        </c:ser>
        <c:ser>
          <c:idx val="3"/>
          <c:order val="3"/>
          <c:tx>
            <c:strRef>
              <c:f>Sheet1!$B$8</c:f>
              <c:strCache>
                <c:ptCount val="1"/>
                <c:pt idx="0">
                  <c:v>Japan</c:v>
                </c:pt>
              </c:strCache>
            </c:strRef>
          </c:tx>
          <c:marker>
            <c:symbol val="x"/>
            <c:size val="7"/>
            <c:spPr>
              <a:ln w="15875"/>
            </c:spPr>
          </c:marker>
          <c:cat>
            <c:numRef>
              <c:f>Sheet1!$C$4:$J$4</c:f>
              <c:numCache>
                <c:formatCode>General</c:formatCode>
                <c:ptCount val="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</c:numCache>
            </c:numRef>
          </c:cat>
          <c:val>
            <c:numRef>
              <c:f>Sheet1!$C$8:$J$8</c:f>
              <c:numCache>
                <c:formatCode>0.0%</c:formatCode>
                <c:ptCount val="8"/>
                <c:pt idx="0">
                  <c:v>0.19500000000000012</c:v>
                </c:pt>
                <c:pt idx="1">
                  <c:v>0.22900000000000012</c:v>
                </c:pt>
                <c:pt idx="2">
                  <c:v>0.33500000000000052</c:v>
                </c:pt>
                <c:pt idx="3">
                  <c:v>0.62500000000000089</c:v>
                </c:pt>
                <c:pt idx="4">
                  <c:v>0.91400000000000003</c:v>
                </c:pt>
                <c:pt idx="5">
                  <c:v>0.995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ser>
          <c:idx val="4"/>
          <c:order val="4"/>
          <c:tx>
            <c:strRef>
              <c:f>Sheet1!$B$9</c:f>
              <c:strCache>
                <c:ptCount val="1"/>
                <c:pt idx="0">
                  <c:v>Latin America</c:v>
                </c:pt>
              </c:strCache>
            </c:strRef>
          </c:tx>
          <c:cat>
            <c:numRef>
              <c:f>Sheet1!$C$4:$J$4</c:f>
              <c:numCache>
                <c:formatCode>General</c:formatCode>
                <c:ptCount val="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</c:numCache>
            </c:numRef>
          </c:cat>
          <c:val>
            <c:numRef>
              <c:f>Sheet1!$C$9:$J$9</c:f>
              <c:numCache>
                <c:formatCode>0.0%</c:formatCode>
                <c:ptCount val="8"/>
                <c:pt idx="0">
                  <c:v>1.0000000000000015E-3</c:v>
                </c:pt>
                <c:pt idx="1">
                  <c:v>3.0000000000000048E-3</c:v>
                </c:pt>
                <c:pt idx="2">
                  <c:v>5.0000000000000062E-3</c:v>
                </c:pt>
                <c:pt idx="3">
                  <c:v>1.4000000000000005E-2</c:v>
                </c:pt>
                <c:pt idx="4">
                  <c:v>6.5000000000000058E-2</c:v>
                </c:pt>
                <c:pt idx="5">
                  <c:v>0.11500000000000007</c:v>
                </c:pt>
                <c:pt idx="6">
                  <c:v>0.15100000000000019</c:v>
                </c:pt>
                <c:pt idx="7">
                  <c:v>0.19400000000000012</c:v>
                </c:pt>
              </c:numCache>
            </c:numRef>
          </c:val>
        </c:ser>
        <c:ser>
          <c:idx val="5"/>
          <c:order val="5"/>
          <c:tx>
            <c:strRef>
              <c:f>Sheet1!$B$10</c:f>
              <c:strCache>
                <c:ptCount val="1"/>
                <c:pt idx="0">
                  <c:v>Middle East</c:v>
                </c:pt>
              </c:strCache>
            </c:strRef>
          </c:tx>
          <c:cat>
            <c:numRef>
              <c:f>Sheet1!$C$4:$J$4</c:f>
              <c:numCache>
                <c:formatCode>General</c:formatCode>
                <c:ptCount val="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</c:numCache>
            </c:numRef>
          </c:cat>
          <c:val>
            <c:numRef>
              <c:f>Sheet1!$C$10:$J$10</c:f>
              <c:numCache>
                <c:formatCode>_(* #,##0.0_);_(* \(#,##0.0\);_(* "-"??_);_(@_)</c:formatCode>
                <c:ptCount val="8"/>
                <c:pt idx="0">
                  <c:v>0</c:v>
                </c:pt>
                <c:pt idx="1">
                  <c:v>0</c:v>
                </c:pt>
                <c:pt idx="2" formatCode="0.0%">
                  <c:v>0</c:v>
                </c:pt>
                <c:pt idx="3" formatCode="0.0%">
                  <c:v>4.0000000000000062E-3</c:v>
                </c:pt>
                <c:pt idx="4" formatCode="0.0%">
                  <c:v>3.4000000000000002E-2</c:v>
                </c:pt>
                <c:pt idx="5" formatCode="0.0%">
                  <c:v>9.300000000000018E-2</c:v>
                </c:pt>
                <c:pt idx="6" formatCode="0.0%">
                  <c:v>0.17600000000000018</c:v>
                </c:pt>
                <c:pt idx="7" formatCode="0.0%">
                  <c:v>0.27400000000000002</c:v>
                </c:pt>
              </c:numCache>
            </c:numRef>
          </c:val>
        </c:ser>
        <c:ser>
          <c:idx val="6"/>
          <c:order val="6"/>
          <c:tx>
            <c:strRef>
              <c:f>Sheet1!$B$11</c:f>
              <c:strCache>
                <c:ptCount val="1"/>
                <c:pt idx="0">
                  <c:v>North America</c:v>
                </c:pt>
              </c:strCache>
            </c:strRef>
          </c:tx>
          <c:marker>
            <c:spPr>
              <a:ln w="15875"/>
            </c:spPr>
          </c:marker>
          <c:cat>
            <c:numRef>
              <c:f>Sheet1!$C$4:$J$4</c:f>
              <c:numCache>
                <c:formatCode>General</c:formatCode>
                <c:ptCount val="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</c:numCache>
            </c:numRef>
          </c:cat>
          <c:val>
            <c:numRef>
              <c:f>Sheet1!$C$11:$J$11</c:f>
              <c:numCache>
                <c:formatCode>0.0%</c:formatCode>
                <c:ptCount val="8"/>
                <c:pt idx="0">
                  <c:v>0.48500000000000032</c:v>
                </c:pt>
                <c:pt idx="1">
                  <c:v>0.52600000000000002</c:v>
                </c:pt>
                <c:pt idx="2">
                  <c:v>0.55300000000000005</c:v>
                </c:pt>
                <c:pt idx="3">
                  <c:v>0.59100000000000041</c:v>
                </c:pt>
                <c:pt idx="4">
                  <c:v>0.67500000000000104</c:v>
                </c:pt>
                <c:pt idx="5">
                  <c:v>0.80200000000000005</c:v>
                </c:pt>
                <c:pt idx="6">
                  <c:v>0.87900000000000089</c:v>
                </c:pt>
                <c:pt idx="7">
                  <c:v>0.93600000000000005</c:v>
                </c:pt>
              </c:numCache>
            </c:numRef>
          </c:val>
        </c:ser>
        <c:ser>
          <c:idx val="7"/>
          <c:order val="7"/>
          <c:tx>
            <c:strRef>
              <c:f>Sheet1!$B$12</c:f>
              <c:strCache>
                <c:ptCount val="1"/>
                <c:pt idx="0">
                  <c:v>Western Europe</c:v>
                </c:pt>
              </c:strCache>
            </c:strRef>
          </c:tx>
          <c:cat>
            <c:numRef>
              <c:f>Sheet1!$C$4:$J$4</c:f>
              <c:numCache>
                <c:formatCode>General</c:formatCode>
                <c:ptCount val="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</c:numCache>
            </c:numRef>
          </c:cat>
          <c:val>
            <c:numRef>
              <c:f>Sheet1!$C$12:$J$12</c:f>
              <c:numCache>
                <c:formatCode>0.0%</c:formatCode>
                <c:ptCount val="8"/>
                <c:pt idx="0" formatCode="_(* #,##0.0_);_(* \(#,##0.0\);_(* &quot;-&quot;??_);_(@_)">
                  <c:v>0</c:v>
                </c:pt>
                <c:pt idx="1">
                  <c:v>1.0000000000000015E-3</c:v>
                </c:pt>
                <c:pt idx="2">
                  <c:v>0</c:v>
                </c:pt>
                <c:pt idx="3">
                  <c:v>3.7000000000000026E-2</c:v>
                </c:pt>
                <c:pt idx="4">
                  <c:v>0.1080000000000001</c:v>
                </c:pt>
                <c:pt idx="5">
                  <c:v>0.28500000000000031</c:v>
                </c:pt>
                <c:pt idx="6">
                  <c:v>0.48900000000000032</c:v>
                </c:pt>
                <c:pt idx="7">
                  <c:v>0.70600000000000063</c:v>
                </c:pt>
              </c:numCache>
            </c:numRef>
          </c:val>
        </c:ser>
        <c:ser>
          <c:idx val="8"/>
          <c:order val="8"/>
          <c:tx>
            <c:strRef>
              <c:f>Sheet1!$B$13</c:f>
              <c:strCache>
                <c:ptCount val="1"/>
                <c:pt idx="0">
                  <c:v>Total</c:v>
                </c:pt>
              </c:strCache>
            </c:strRef>
          </c:tx>
          <c:spPr>
            <a:ln w="47625">
              <a:solidFill>
                <a:srgbClr val="FF0000"/>
              </a:solidFill>
            </a:ln>
          </c:spPr>
          <c:marker>
            <c:symbol val="diamond"/>
            <c:size val="9"/>
            <c:spPr>
              <a:solidFill>
                <a:schemeClr val="bg1"/>
              </a:solidFill>
              <a:ln w="38100" cap="sq">
                <a:solidFill>
                  <a:srgbClr val="FF0000"/>
                </a:solidFill>
              </a:ln>
            </c:spPr>
          </c:marker>
          <c:cat>
            <c:numRef>
              <c:f>Sheet1!$C$4:$J$4</c:f>
              <c:numCache>
                <c:formatCode>General</c:formatCode>
                <c:ptCount val="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</c:numCache>
            </c:numRef>
          </c:cat>
          <c:val>
            <c:numRef>
              <c:f>Sheet1!$C$13:$J$13</c:f>
              <c:numCache>
                <c:formatCode>0.0%</c:formatCode>
                <c:ptCount val="8"/>
                <c:pt idx="0">
                  <c:v>0.11000000000000006</c:v>
                </c:pt>
                <c:pt idx="1">
                  <c:v>0.1090000000000001</c:v>
                </c:pt>
                <c:pt idx="2">
                  <c:v>0.11000000000000006</c:v>
                </c:pt>
                <c:pt idx="3">
                  <c:v>0.13700000000000001</c:v>
                </c:pt>
                <c:pt idx="4">
                  <c:v>0.18700000000000022</c:v>
                </c:pt>
                <c:pt idx="5">
                  <c:v>0.26300000000000001</c:v>
                </c:pt>
                <c:pt idx="6">
                  <c:v>0.33800000000000052</c:v>
                </c:pt>
                <c:pt idx="7">
                  <c:v>0.43300000000000038</c:v>
                </c:pt>
              </c:numCache>
            </c:numRef>
          </c:val>
        </c:ser>
        <c:marker val="1"/>
        <c:axId val="113846912"/>
        <c:axId val="97555200"/>
      </c:lineChart>
      <c:catAx>
        <c:axId val="1138469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/>
                  <a:t>Years</a:t>
                </a:r>
              </a:p>
            </c:rich>
          </c:tx>
          <c:layout/>
        </c:title>
        <c:numFmt formatCode="General" sourceLinked="1"/>
        <c:tickLblPos val="nextTo"/>
        <c:crossAx val="97555200"/>
        <c:crosses val="autoZero"/>
        <c:auto val="1"/>
        <c:lblAlgn val="ctr"/>
        <c:lblOffset val="100"/>
      </c:catAx>
      <c:valAx>
        <c:axId val="97555200"/>
        <c:scaling>
          <c:orientation val="minMax"/>
          <c:max val="1.1000000000000001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/>
                  <a:t>Percentage of Total Sales</a:t>
                </a:r>
              </a:p>
            </c:rich>
          </c:tx>
          <c:layout/>
        </c:title>
        <c:numFmt formatCode="_(* #,##0.0_);_(* \(#,##0.0\);_(* &quot;-&quot;??_);_(@_)" sourceLinked="1"/>
        <c:tickLblPos val="nextTo"/>
        <c:crossAx val="113846912"/>
        <c:crosses val="autoZero"/>
        <c:crossBetween val="between"/>
        <c:majorUnit val="0.1"/>
        <c:minorUnit val="0.1"/>
      </c:valAx>
    </c:plotArea>
    <c:legend>
      <c:legendPos val="r"/>
      <c:layout/>
      <c:txPr>
        <a:bodyPr/>
        <a:lstStyle/>
        <a:p>
          <a:pPr>
            <a:defRPr sz="1050"/>
          </a:pPr>
          <a:endParaRPr lang="zh-CN"/>
        </a:p>
      </c:txPr>
    </c:legend>
    <c:plotVisOnly val="1"/>
    <c:dispBlanksAs val="gap"/>
  </c:chart>
  <c:txPr>
    <a:bodyPr/>
    <a:lstStyle/>
    <a:p>
      <a:pPr>
        <a:defRPr>
          <a:latin typeface="+mj-lt"/>
        </a:defRPr>
      </a:pPr>
      <a:endParaRPr lang="zh-CN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575EA-44C9-434E-AD80-C239783946A3}" type="datetimeFigureOut">
              <a:rPr lang="zh-CN" altLang="en-US" smtClean="0"/>
              <a:pPr/>
              <a:t>2009/3/4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D4F11-FC07-495B-865A-59200B53E2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083C6-F4B1-4E96-A898-035953896C1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083C6-F4B1-4E96-A898-035953896C1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yuzheng@microsoft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package" Target="../embeddings/Microsoft_Office_Word_Document2.docx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Learning Transportation Mode from Raw GPS Data for Geographic Applications on the Web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Yu Zheng, Like Liu, Xing Xie</a:t>
            </a:r>
          </a:p>
          <a:p>
            <a:r>
              <a:rPr lang="en-US" sz="1800" dirty="0" smtClean="0">
                <a:hlinkClick r:id="rId2"/>
              </a:rPr>
              <a:t>yuzheng@microsoft.com</a:t>
            </a:r>
            <a:r>
              <a:rPr lang="en-US" sz="1800" dirty="0" smtClean="0"/>
              <a:t> </a:t>
            </a:r>
          </a:p>
          <a:p>
            <a:endParaRPr lang="en-US" sz="1800" dirty="0" smtClean="0"/>
          </a:p>
          <a:p>
            <a:r>
              <a:rPr lang="en-US" sz="2400" dirty="0" smtClean="0"/>
              <a:t>Microsoft Research Asia</a:t>
            </a:r>
            <a:endParaRPr lang="en-US" sz="2400" dirty="0"/>
          </a:p>
        </p:txBody>
      </p:sp>
      <p:pic>
        <p:nvPicPr>
          <p:cNvPr id="1026" name="Picture 2" descr="\\msrasia\Root\users\MinWang\MSRA VI\For Document\MSRChineseLogo_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381000"/>
            <a:ext cx="1143000" cy="465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</a:t>
            </a:r>
            <a:r>
              <a:rPr lang="en-US" altLang="zh-CN" sz="4000" dirty="0" smtClean="0"/>
              <a:t>ramework</a:t>
            </a:r>
            <a:endParaRPr lang="en-US" sz="4000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457" name="Object 1"/>
          <p:cNvGraphicFramePr>
            <a:graphicFrameLocks noChangeAspect="1"/>
          </p:cNvGraphicFramePr>
          <p:nvPr/>
        </p:nvGraphicFramePr>
        <p:xfrm>
          <a:off x="533400" y="2971800"/>
          <a:ext cx="8001000" cy="2476500"/>
        </p:xfrm>
        <a:graphic>
          <a:graphicData uri="http://schemas.openxmlformats.org/presentationml/2006/ole">
            <p:oleObj spid="_x0000_s2050" name="Visio" r:id="rId3" imgW="2689479" imgH="696087" progId="Visio.Drawing.11">
              <p:embed/>
            </p:oleObj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Preliminary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</a:t>
            </a:r>
            <a:r>
              <a:rPr lang="en-US" altLang="zh-CN" dirty="0" smtClean="0"/>
              <a:t>ramework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2819400"/>
            <a:ext cx="7620000" cy="241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Inference strategy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</a:t>
            </a:r>
            <a:r>
              <a:rPr lang="en-US" altLang="zh-CN" dirty="0" smtClean="0"/>
              <a:t>ramework</a:t>
            </a:r>
            <a:endParaRPr lang="en-US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1143000" y="2286000"/>
          <a:ext cx="6019800" cy="2286000"/>
        </p:xfrm>
        <a:graphic>
          <a:graphicData uri="http://schemas.openxmlformats.org/presentationml/2006/ole">
            <p:oleObj spid="_x0000_s3074" name="Visio" r:id="rId3" imgW="2899791" imgH="1162050" progId="Visio.Drawing.11">
              <p:embed/>
            </p:oleObj>
          </a:graphicData>
        </a:graphic>
      </p:graphicFrame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123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47800" y="4888468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Segment[</a:t>
            </a:r>
            <a:r>
              <a:rPr lang="en-US" dirty="0" err="1" smtClean="0"/>
              <a:t>i</a:t>
            </a:r>
            <a:r>
              <a:rPr lang="en-US" dirty="0" smtClean="0"/>
              <a:t>].P(Bike) = Segment[</a:t>
            </a:r>
            <a:r>
              <a:rPr lang="en-US" dirty="0" err="1" smtClean="0"/>
              <a:t>i</a:t>
            </a:r>
            <a:r>
              <a:rPr lang="en-US" dirty="0" smtClean="0"/>
              <a:t>].P(Bike) * P(</a:t>
            </a:r>
            <a:r>
              <a:rPr lang="en-US" dirty="0" err="1" smtClean="0"/>
              <a:t>Bike|Car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47800" y="54864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Segment[</a:t>
            </a:r>
            <a:r>
              <a:rPr lang="en-US" dirty="0" err="1" smtClean="0"/>
              <a:t>i</a:t>
            </a:r>
            <a:r>
              <a:rPr lang="en-US" dirty="0" smtClean="0"/>
              <a:t>].P(Walk) = Segment[</a:t>
            </a:r>
            <a:r>
              <a:rPr lang="en-US" dirty="0" err="1" smtClean="0"/>
              <a:t>i</a:t>
            </a:r>
            <a:r>
              <a:rPr lang="en-US" dirty="0" smtClean="0"/>
              <a:t>].P(Walk) * P(</a:t>
            </a:r>
            <a:r>
              <a:rPr lang="en-US" dirty="0" err="1" smtClean="0"/>
              <a:t>Walk|Car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L-Shape 10"/>
          <p:cNvSpPr/>
          <p:nvPr/>
        </p:nvSpPr>
        <p:spPr>
          <a:xfrm rot="19514367">
            <a:off x="7274791" y="5411704"/>
            <a:ext cx="642078" cy="326523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7239000" y="4800600"/>
            <a:ext cx="6096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295400" y="2667000"/>
            <a:ext cx="1676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2895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Post-Processing</a:t>
            </a:r>
            <a:endParaRPr lang="en-US" altLang="zh-CN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</a:t>
            </a:r>
            <a:r>
              <a:rPr lang="en-US" altLang="zh-CN" dirty="0" smtClean="0"/>
              <a:t>ramework</a:t>
            </a:r>
            <a:endParaRPr lang="en-US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1066800" y="2971800"/>
          <a:ext cx="6172200" cy="2819400"/>
        </p:xfrm>
        <a:graphic>
          <a:graphicData uri="http://schemas.openxmlformats.org/presentationml/2006/ole">
            <p:oleObj spid="_x0000_s4098" name="Visio" r:id="rId3" imgW="3356991" imgH="1392936" progId="Visio.Drawing.11">
              <p:embed/>
            </p:oleObj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2895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CRF-Based Inference</a:t>
            </a:r>
            <a:endParaRPr lang="en-US" altLang="zh-CN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ramework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Methodology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xperiment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Conclusion &amp; future work</a:t>
            </a:r>
            <a:endParaRPr lang="en-US" altLang="zh-CN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sz="2800" dirty="0" smtClean="0"/>
              <a:t>Commonsense knowledge from real world</a:t>
            </a:r>
          </a:p>
          <a:p>
            <a:pPr lvl="1"/>
            <a:r>
              <a:rPr lang="en-US" sz="1800" dirty="0" smtClean="0"/>
              <a:t>Typically, people need to walk before transferring transportation modes</a:t>
            </a:r>
          </a:p>
          <a:p>
            <a:pPr lvl="1"/>
            <a:r>
              <a:rPr lang="en-US" sz="1800" dirty="0" smtClean="0"/>
              <a:t>Typically, people need to stop and then go when transferring modes</a:t>
            </a:r>
            <a:endParaRPr lang="en-US" sz="1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3581400"/>
          <a:ext cx="5715000" cy="2819398"/>
        </p:xfrm>
        <a:graphic>
          <a:graphicData uri="http://schemas.openxmlformats.org/drawingml/2006/table">
            <a:tbl>
              <a:tblPr/>
              <a:tblGrid>
                <a:gridCol w="1752601"/>
                <a:gridCol w="1387763"/>
                <a:gridCol w="808182"/>
                <a:gridCol w="935181"/>
                <a:gridCol w="831273"/>
              </a:tblGrid>
              <a:tr h="531962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宋体"/>
                        </a:rPr>
                        <a:t>Transportation modes</a:t>
                      </a:r>
                      <a:endParaRPr lang="en-US" sz="16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宋体"/>
                        </a:rPr>
                        <a:t>Walk</a:t>
                      </a:r>
                      <a:endParaRPr lang="en-US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宋体"/>
                        </a:rPr>
                        <a:t>Car</a:t>
                      </a:r>
                      <a:endParaRPr lang="en-US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宋体"/>
                        </a:rPr>
                        <a:t>Bus</a:t>
                      </a:r>
                      <a:endParaRPr lang="en-US" sz="16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宋体"/>
                        </a:rPr>
                        <a:t>Bike</a:t>
                      </a:r>
                      <a:endParaRPr lang="en-US" sz="16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962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宋体"/>
                        </a:rPr>
                        <a:t>Walk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宋体"/>
                        </a:rPr>
                        <a:t>/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宋体"/>
                        </a:rPr>
                        <a:t>53.4%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宋体"/>
                        </a:rPr>
                        <a:t>32.8%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宋体"/>
                        </a:rPr>
                        <a:t>13.8%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158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宋体"/>
                        </a:rPr>
                        <a:t>Car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宋体"/>
                        </a:rPr>
                        <a:t>95.4%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宋体"/>
                        </a:rPr>
                        <a:t>/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宋体"/>
                        </a:rPr>
                        <a:t>2.8%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宋体"/>
                        </a:rPr>
                        <a:t>1.8%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158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宋体"/>
                        </a:rPr>
                        <a:t>Bus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宋体"/>
                        </a:rPr>
                        <a:t>95.2%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宋体"/>
                        </a:rPr>
                        <a:t>3.2%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宋体"/>
                        </a:rPr>
                        <a:t>/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宋体"/>
                        </a:rPr>
                        <a:t>1.6%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158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宋体"/>
                        </a:rPr>
                        <a:t>Bike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宋体"/>
                        </a:rPr>
                        <a:t>98.3%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宋体"/>
                        </a:rPr>
                        <a:t>1.7%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宋体"/>
                        </a:rPr>
                        <a:t>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宋体"/>
                        </a:rPr>
                        <a:t>/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981200" y="3048000"/>
            <a:ext cx="495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Transition matrix of transportation modes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1828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Change point-based Segmentation A</a:t>
            </a:r>
            <a:r>
              <a:rPr lang="en-US" altLang="zh-CN" sz="2000" dirty="0" smtClean="0"/>
              <a:t>lgorithm</a:t>
            </a:r>
          </a:p>
          <a:p>
            <a:pPr lvl="1"/>
            <a:r>
              <a:rPr lang="en-US" sz="1600" b="1" i="1" dirty="0" smtClean="0"/>
              <a:t>Step 1</a:t>
            </a:r>
            <a:r>
              <a:rPr lang="en-US" sz="1600" dirty="0" smtClean="0"/>
              <a:t>: distinguish all possible </a:t>
            </a:r>
            <a:r>
              <a:rPr lang="en-US" sz="1600" i="1" dirty="0" smtClean="0"/>
              <a:t>Walk Points, non</a:t>
            </a:r>
            <a:r>
              <a:rPr lang="en-US" sz="1600" dirty="0" smtClean="0"/>
              <a:t>-</a:t>
            </a:r>
            <a:r>
              <a:rPr lang="en-US" sz="1600" i="1" dirty="0" smtClean="0"/>
              <a:t>Walk Points</a:t>
            </a:r>
            <a:r>
              <a:rPr lang="en-US" sz="1600" dirty="0" smtClean="0"/>
              <a:t>. </a:t>
            </a:r>
          </a:p>
          <a:p>
            <a:pPr lvl="1"/>
            <a:r>
              <a:rPr lang="en-US" sz="1600" b="1" i="1" dirty="0" smtClean="0"/>
              <a:t>Step 2</a:t>
            </a:r>
            <a:r>
              <a:rPr lang="en-US" sz="1600" dirty="0" smtClean="0"/>
              <a:t>: merge short segment composed by consecutive </a:t>
            </a:r>
            <a:r>
              <a:rPr lang="en-US" sz="1600" i="1" dirty="0" smtClean="0"/>
              <a:t>Walk Points</a:t>
            </a:r>
            <a:r>
              <a:rPr lang="en-US" sz="1600" dirty="0" smtClean="0"/>
              <a:t> or </a:t>
            </a:r>
            <a:r>
              <a:rPr lang="en-US" sz="1600" i="1" dirty="0" smtClean="0"/>
              <a:t>non</a:t>
            </a:r>
            <a:r>
              <a:rPr lang="en-US" sz="1600" dirty="0" smtClean="0"/>
              <a:t>-</a:t>
            </a:r>
            <a:r>
              <a:rPr lang="en-US" sz="1600" i="1" dirty="0" smtClean="0"/>
              <a:t>Walk points</a:t>
            </a:r>
            <a:endParaRPr lang="en-US" sz="1600" dirty="0" smtClean="0"/>
          </a:p>
          <a:p>
            <a:pPr lvl="1"/>
            <a:r>
              <a:rPr lang="en-US" sz="1600" b="1" i="1" dirty="0" smtClean="0"/>
              <a:t>Step 3</a:t>
            </a:r>
            <a:r>
              <a:rPr lang="en-US" sz="1600" b="1" dirty="0" smtClean="0"/>
              <a:t>: </a:t>
            </a:r>
            <a:r>
              <a:rPr lang="en-US" sz="1600" dirty="0" smtClean="0"/>
              <a:t>merge consecutive </a:t>
            </a:r>
            <a:r>
              <a:rPr lang="en-US" sz="1600" i="1" dirty="0" smtClean="0"/>
              <a:t>Uncertain Segment</a:t>
            </a:r>
            <a:r>
              <a:rPr lang="en-US" sz="1600" dirty="0" smtClean="0"/>
              <a:t> to </a:t>
            </a:r>
            <a:r>
              <a:rPr lang="en-US" sz="1600" i="1" dirty="0" smtClean="0"/>
              <a:t>non</a:t>
            </a:r>
            <a:r>
              <a:rPr lang="en-US" sz="1600" dirty="0" smtClean="0"/>
              <a:t>-</a:t>
            </a:r>
            <a:r>
              <a:rPr lang="en-US" sz="1600" i="1" dirty="0" smtClean="0"/>
              <a:t>Walk Segment.</a:t>
            </a:r>
            <a:endParaRPr lang="en-US" sz="1600" dirty="0" smtClean="0"/>
          </a:p>
          <a:p>
            <a:pPr lvl="1"/>
            <a:r>
              <a:rPr lang="en-US" sz="1600" b="1" i="1" dirty="0" smtClean="0"/>
              <a:t>Step 4</a:t>
            </a:r>
            <a:r>
              <a:rPr lang="en-US" sz="1600" b="1" dirty="0" smtClean="0"/>
              <a:t>:</a:t>
            </a:r>
            <a:r>
              <a:rPr lang="en-US" sz="1600" dirty="0" smtClean="0"/>
              <a:t> end point of each </a:t>
            </a:r>
            <a:r>
              <a:rPr lang="en-US" sz="1600" i="1" dirty="0" smtClean="0"/>
              <a:t>Walk Segment</a:t>
            </a:r>
            <a:r>
              <a:rPr lang="en-US" sz="1600" dirty="0" smtClean="0"/>
              <a:t> are potential change points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2172586" y="3148818"/>
          <a:ext cx="4685414" cy="3099582"/>
        </p:xfrm>
        <a:graphic>
          <a:graphicData uri="http://schemas.openxmlformats.org/presentationml/2006/ole">
            <p:oleObj spid="_x0000_s25603" name="Visio" r:id="rId4" imgW="1950450" imgH="1469524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ramework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Methodology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altLang="zh-CN" dirty="0" smtClean="0">
                <a:solidFill>
                  <a:srgbClr val="FF0000"/>
                </a:solidFill>
              </a:rPr>
              <a:t>xperiment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Conclusion &amp; future work</a:t>
            </a:r>
            <a:endParaRPr lang="en-US" altLang="zh-CN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sz="2600" dirty="0" smtClean="0"/>
              <a:t>Framework of experiment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sz="2400" dirty="0" smtClean="0"/>
              <a:t>F</a:t>
            </a:r>
            <a:r>
              <a:rPr lang="en-US" altLang="zh-CN" sz="2400" dirty="0" smtClean="0"/>
              <a:t>eature </a:t>
            </a:r>
            <a:r>
              <a:rPr lang="en-US" sz="2400" dirty="0" smtClean="0"/>
              <a:t>Extraction</a:t>
            </a:r>
          </a:p>
          <a:p>
            <a:pPr lvl="1"/>
            <a:r>
              <a:rPr lang="en-US" sz="2000" dirty="0" smtClean="0"/>
              <a:t>length</a:t>
            </a:r>
          </a:p>
          <a:p>
            <a:pPr lvl="1"/>
            <a:r>
              <a:rPr lang="en-US" sz="2000" dirty="0" smtClean="0"/>
              <a:t>mean velocity</a:t>
            </a:r>
          </a:p>
          <a:p>
            <a:pPr lvl="1"/>
            <a:r>
              <a:rPr lang="en-US" sz="2000" dirty="0" smtClean="0"/>
              <a:t>expectation of velocity</a:t>
            </a:r>
          </a:p>
          <a:p>
            <a:pPr lvl="1"/>
            <a:r>
              <a:rPr lang="en-US" sz="2000" dirty="0" smtClean="0"/>
              <a:t>variance of velocity</a:t>
            </a:r>
          </a:p>
          <a:p>
            <a:pPr lvl="1"/>
            <a:r>
              <a:rPr lang="en-US" sz="2000" dirty="0" smtClean="0"/>
              <a:t>top three velocities</a:t>
            </a:r>
          </a:p>
          <a:p>
            <a:pPr lvl="1"/>
            <a:r>
              <a:rPr lang="en-US" altLang="zh-CN" sz="2000" dirty="0" smtClean="0"/>
              <a:t>t</a:t>
            </a:r>
            <a:r>
              <a:rPr lang="en-US" sz="2000" dirty="0" smtClean="0"/>
              <a:t>op three accelerations</a:t>
            </a:r>
            <a:endParaRPr lang="en-US" altLang="zh-CN" dirty="0" smtClean="0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1524000" y="1905000"/>
          <a:ext cx="5410200" cy="2337741"/>
        </p:xfrm>
        <a:graphic>
          <a:graphicData uri="http://schemas.openxmlformats.org/presentationml/2006/ole">
            <p:oleObj spid="_x0000_s26626" name="Visio" r:id="rId3" imgW="3022092" imgH="1189863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678363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Devices</a:t>
            </a:r>
          </a:p>
          <a:p>
            <a:endParaRPr lang="en-US" altLang="zh-CN" sz="2800" dirty="0" smtClean="0"/>
          </a:p>
          <a:p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Data</a:t>
            </a:r>
            <a:endParaRPr lang="zh-CN" altLang="en-US" sz="2800" dirty="0"/>
          </a:p>
        </p:txBody>
      </p:sp>
      <p:pic>
        <p:nvPicPr>
          <p:cNvPr id="8" name="Content Placeholder 3" descr="Beijing Map-VE-1.jpg"/>
          <p:cNvPicPr>
            <a:picLocks noChangeAspect="1"/>
          </p:cNvPicPr>
          <p:nvPr/>
        </p:nvPicPr>
        <p:blipFill>
          <a:blip r:embed="rId2"/>
          <a:srcRect l="11628" t="24807" r="13954"/>
          <a:stretch>
            <a:fillRect/>
          </a:stretch>
        </p:blipFill>
        <p:spPr>
          <a:xfrm>
            <a:off x="3204330" y="4267200"/>
            <a:ext cx="2815470" cy="2133599"/>
          </a:xfrm>
          <a:prstGeom prst="rect">
            <a:avLst/>
          </a:prstGeom>
        </p:spPr>
      </p:pic>
      <p:pic>
        <p:nvPicPr>
          <p:cNvPr id="9" name="Picture 8" descr="0331_181339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0560" y="2057400"/>
            <a:ext cx="1905000" cy="1371600"/>
          </a:xfrm>
          <a:prstGeom prst="rect">
            <a:avLst/>
          </a:prstGeom>
        </p:spPr>
      </p:pic>
      <p:pic>
        <p:nvPicPr>
          <p:cNvPr id="10" name="Picture 9" descr="IMAGE_457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11120" y="2057400"/>
            <a:ext cx="1828800" cy="1371600"/>
          </a:xfrm>
          <a:prstGeom prst="rect">
            <a:avLst/>
          </a:prstGeom>
        </p:spPr>
      </p:pic>
      <p:pic>
        <p:nvPicPr>
          <p:cNvPr id="11" name="Picture 10" descr="0331_181321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95800" y="2057400"/>
            <a:ext cx="1981200" cy="1371600"/>
          </a:xfrm>
          <a:prstGeom prst="rect">
            <a:avLst/>
          </a:prstGeom>
        </p:spPr>
      </p:pic>
      <p:pic>
        <p:nvPicPr>
          <p:cNvPr id="12" name="Picture 11" descr="0402_1545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43040" y="2057400"/>
            <a:ext cx="1828800" cy="1371600"/>
          </a:xfrm>
          <a:prstGeom prst="rect">
            <a:avLst/>
          </a:prstGeom>
        </p:spPr>
      </p:pic>
      <p:pic>
        <p:nvPicPr>
          <p:cNvPr id="13" name="Content Placeholder 3" descr="China Map-V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4793" y="4267199"/>
            <a:ext cx="2849407" cy="2133601"/>
          </a:xfrm>
          <a:prstGeom prst="rect">
            <a:avLst/>
          </a:prstGeom>
        </p:spPr>
      </p:pic>
      <p:pic>
        <p:nvPicPr>
          <p:cNvPr id="14" name="Content Placeholder 3" descr="Beijing Map-VE-2.bmp"/>
          <p:cNvPicPr>
            <a:picLocks noChangeAspect="1"/>
          </p:cNvPicPr>
          <p:nvPr/>
        </p:nvPicPr>
        <p:blipFill>
          <a:blip r:embed="rId8"/>
          <a:srcRect l="18750" t="13889" r="6250" b="5556"/>
          <a:stretch>
            <a:fillRect/>
          </a:stretch>
        </p:blipFill>
        <p:spPr>
          <a:xfrm>
            <a:off x="6096000" y="4267200"/>
            <a:ext cx="27432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</a:t>
            </a:r>
            <a:r>
              <a:rPr lang="en-US" altLang="zh-CN" dirty="0" smtClean="0"/>
              <a:t>tion</a:t>
            </a:r>
          </a:p>
          <a:p>
            <a:r>
              <a:rPr lang="en-US" dirty="0" smtClean="0"/>
              <a:t>F</a:t>
            </a:r>
            <a:r>
              <a:rPr lang="en-US" altLang="zh-CN" dirty="0" smtClean="0"/>
              <a:t>ramework</a:t>
            </a:r>
          </a:p>
          <a:p>
            <a:r>
              <a:rPr lang="en-US" dirty="0" smtClean="0"/>
              <a:t>Methodology</a:t>
            </a:r>
          </a:p>
          <a:p>
            <a:r>
              <a:rPr lang="en-US" dirty="0" smtClean="0"/>
              <a:t>E</a:t>
            </a:r>
            <a:r>
              <a:rPr lang="en-US" altLang="zh-CN" dirty="0" smtClean="0"/>
              <a:t>xperiment</a:t>
            </a:r>
          </a:p>
          <a:p>
            <a:r>
              <a:rPr lang="en-US" dirty="0" smtClean="0"/>
              <a:t>Conclusion &amp; future work</a:t>
            </a: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Evaluation method</a:t>
            </a:r>
          </a:p>
          <a:p>
            <a:pPr lvl="1"/>
            <a:r>
              <a:rPr lang="en-US" dirty="0" smtClean="0"/>
              <a:t>Precision of inference a segment </a:t>
            </a:r>
          </a:p>
          <a:p>
            <a:pPr lvl="2"/>
            <a:r>
              <a:rPr lang="en-US" sz="2000" dirty="0" smtClean="0"/>
              <a:t>Accuracy by Length </a:t>
            </a:r>
          </a:p>
          <a:p>
            <a:pPr lvl="1"/>
            <a:endParaRPr lang="en-US" sz="2400" i="1" dirty="0" smtClean="0"/>
          </a:p>
          <a:p>
            <a:pPr lvl="2">
              <a:buNone/>
            </a:pPr>
            <a:endParaRPr lang="en-US" sz="2000" dirty="0" smtClean="0"/>
          </a:p>
          <a:p>
            <a:pPr lvl="2"/>
            <a:r>
              <a:rPr lang="en-US" sz="2000" dirty="0" smtClean="0"/>
              <a:t>Accuracy by Duration</a:t>
            </a:r>
          </a:p>
          <a:p>
            <a:pPr lvl="2"/>
            <a:endParaRPr lang="en-US" sz="2000" dirty="0" smtClean="0"/>
          </a:p>
          <a:p>
            <a:pPr>
              <a:buNone/>
            </a:pPr>
            <a:endParaRPr lang="en-US" sz="2800" dirty="0" smtClean="0"/>
          </a:p>
          <a:p>
            <a:pPr lvl="1"/>
            <a:r>
              <a:rPr lang="en-US" sz="2400" dirty="0" smtClean="0"/>
              <a:t>Change Point</a:t>
            </a:r>
          </a:p>
          <a:p>
            <a:pPr lvl="2"/>
            <a:r>
              <a:rPr lang="en-US" sz="2000" dirty="0" smtClean="0"/>
              <a:t>Precision of change point</a:t>
            </a:r>
          </a:p>
          <a:p>
            <a:pPr lvl="2"/>
            <a:r>
              <a:rPr lang="en-US" sz="2000" dirty="0" smtClean="0"/>
              <a:t>Recall of change point</a:t>
            </a:r>
          </a:p>
        </p:txBody>
      </p:sp>
      <p:graphicFrame>
        <p:nvGraphicFramePr>
          <p:cNvPr id="54274" name="Object 2"/>
          <p:cNvGraphicFramePr>
            <a:graphicFrameLocks/>
          </p:cNvGraphicFramePr>
          <p:nvPr/>
        </p:nvGraphicFramePr>
        <p:xfrm>
          <a:off x="1214438" y="2727325"/>
          <a:ext cx="5414962" cy="549275"/>
        </p:xfrm>
        <a:graphic>
          <a:graphicData uri="http://schemas.openxmlformats.org/presentationml/2006/ole">
            <p:oleObj spid="_x0000_s27650" name="Document" r:id="rId3" imgW="6403454" imgH="747145" progId="Word.Document.12">
              <p:embed/>
            </p:oleObj>
          </a:graphicData>
        </a:graphic>
      </p:graphicFrame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1219200" y="3915030"/>
          <a:ext cx="5715000" cy="656970"/>
        </p:xfrm>
        <a:graphic>
          <a:graphicData uri="http://schemas.openxmlformats.org/presentationml/2006/ole">
            <p:oleObj spid="_x0000_s27651" name="Document" r:id="rId4" imgW="6403454" imgH="74714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r>
              <a:rPr lang="en-US" altLang="zh-CN" dirty="0" smtClean="0"/>
              <a:t>xperiment: Result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362200"/>
            <a:ext cx="5943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362200" y="5715000"/>
            <a:ext cx="495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Inferring accuracy of transportation mode over change point-based segmentation method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Inference performance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r>
              <a:rPr lang="en-US" altLang="zh-CN" dirty="0" smtClean="0"/>
              <a:t>xperiment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2445603"/>
            <a:ext cx="4038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066800" y="5569803"/>
            <a:ext cx="2895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Recall of change point using change point based segmentation method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445603"/>
            <a:ext cx="3962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724400" y="5569803"/>
            <a:ext cx="4000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Precision of change point using change point based segmentation method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5700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sz="2800" dirty="0" smtClean="0"/>
              <a:t>Inference performance of change point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r>
              <a:rPr lang="en-US" altLang="zh-CN" dirty="0" smtClean="0"/>
              <a:t>xperiment: Result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19200" y="3124200"/>
          <a:ext cx="6781800" cy="2362200"/>
        </p:xfrm>
        <a:graphic>
          <a:graphicData uri="http://schemas.openxmlformats.org/drawingml/2006/table">
            <a:tbl>
              <a:tblPr/>
              <a:tblGrid>
                <a:gridCol w="2209800"/>
                <a:gridCol w="1371600"/>
                <a:gridCol w="1555916"/>
                <a:gridCol w="1644484"/>
              </a:tblGrid>
              <a:tr h="98964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endParaRPr lang="en-US" sz="1600" dirty="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change point </a:t>
                      </a:r>
                      <a:endParaRPr lang="en-US" sz="16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uniform duration (120 s)</a:t>
                      </a:r>
                      <a:endParaRPr lang="en-US" sz="16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uniform length (100 m)</a:t>
                      </a:r>
                      <a:endParaRPr lang="en-US" sz="16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13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i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Accuracy by Length</a:t>
                      </a:r>
                      <a:endParaRPr lang="en-US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0.685</a:t>
                      </a:r>
                      <a:endParaRPr lang="en-US" sz="1600" b="1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宋体"/>
                        </a:rPr>
                        <a:t>0.647</a:t>
                      </a:r>
                      <a:endParaRPr lang="en-US" sz="16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0.399</a:t>
                      </a:r>
                      <a:endParaRPr lang="en-US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13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i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Accuracy by Duration</a:t>
                      </a:r>
                      <a:endParaRPr lang="en-US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0.753</a:t>
                      </a:r>
                      <a:endParaRPr lang="en-US" sz="1600" b="1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宋体"/>
                        </a:rPr>
                        <a:t>0.701</a:t>
                      </a:r>
                      <a:endParaRPr lang="en-US" sz="16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0.674</a:t>
                      </a:r>
                      <a:endParaRPr lang="en-US" sz="16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13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Recall/change point</a:t>
                      </a:r>
                      <a:endParaRPr lang="en-US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0.887</a:t>
                      </a:r>
                      <a:endParaRPr lang="en-US" sz="1600" b="1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0.867</a:t>
                      </a:r>
                      <a:endParaRPr lang="en-US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0.867</a:t>
                      </a:r>
                      <a:endParaRPr lang="en-US" sz="16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13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Precision/change point</a:t>
                      </a:r>
                      <a:endParaRPr lang="en-US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0.406</a:t>
                      </a:r>
                      <a:endParaRPr lang="en-US" sz="1600" b="1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0.197</a:t>
                      </a:r>
                      <a:endParaRPr lang="en-US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0.148</a:t>
                      </a:r>
                      <a:endParaRPr lang="en-US" sz="16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219200" y="2438400"/>
            <a:ext cx="678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Comparison of different segmentation methods using Decision Tree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r>
              <a:rPr lang="en-US" altLang="zh-CN" dirty="0" smtClean="0"/>
              <a:t>xperiment: Result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09800" y="1828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Comparison of inference results of CRF over different segmentation methods</a:t>
            </a:r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66800" y="2895600"/>
          <a:ext cx="6705599" cy="2385060"/>
        </p:xfrm>
        <a:graphic>
          <a:graphicData uri="http://schemas.openxmlformats.org/drawingml/2006/table">
            <a:tbl>
              <a:tblPr/>
              <a:tblGrid>
                <a:gridCol w="2876264"/>
                <a:gridCol w="1201638"/>
                <a:gridCol w="1278339"/>
                <a:gridCol w="1349358"/>
              </a:tblGrid>
              <a:tr h="7950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endParaRPr lang="en-US" sz="1600" dirty="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change point </a:t>
                      </a:r>
                      <a:endParaRPr lang="en-US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uniform duration (90 s)</a:t>
                      </a:r>
                      <a:endParaRPr lang="en-US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uniform length (150 m)</a:t>
                      </a:r>
                      <a:endParaRPr lang="en-US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5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Accuracy by Length</a:t>
                      </a:r>
                      <a:endParaRPr lang="en-US" sz="16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latin typeface="Times New Roman"/>
                          <a:ea typeface="宋体"/>
                        </a:rPr>
                        <a:t>0.528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latin typeface="Times New Roman"/>
                          <a:ea typeface="宋体"/>
                        </a:rPr>
                        <a:t>0.524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latin typeface="Times New Roman"/>
                          <a:ea typeface="宋体"/>
                        </a:rPr>
                        <a:t>0.617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5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i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Accuracy by Duration</a:t>
                      </a:r>
                      <a:endParaRPr lang="en-US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latin typeface="Times New Roman"/>
                          <a:ea typeface="宋体"/>
                        </a:rPr>
                        <a:t>0.358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latin typeface="Times New Roman"/>
                          <a:ea typeface="宋体"/>
                        </a:rPr>
                        <a:t>0.413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latin typeface="Times New Roman"/>
                          <a:ea typeface="宋体"/>
                        </a:rPr>
                        <a:t>0.525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5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Recall/ change point</a:t>
                      </a:r>
                      <a:endParaRPr lang="en-US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latin typeface="Times New Roman"/>
                          <a:ea typeface="宋体"/>
                        </a:rPr>
                        <a:t>0.281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0.121</a:t>
                      </a:r>
                      <a:endParaRPr lang="en-US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0.656</a:t>
                      </a:r>
                      <a:endParaRPr lang="en-US" sz="1600" b="1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5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Precision /change point</a:t>
                      </a:r>
                      <a:endParaRPr lang="en-US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0.286</a:t>
                      </a:r>
                      <a:endParaRPr lang="en-US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0.070</a:t>
                      </a:r>
                      <a:endParaRPr lang="en-US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0.159</a:t>
                      </a:r>
                      <a:endParaRPr lang="en-US" sz="1600" b="1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752600" y="2133600"/>
            <a:ext cx="1143000" cy="9144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Change Point based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752600" y="3276600"/>
            <a:ext cx="1143000" cy="9144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Uniform Duration based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752600" y="4495800"/>
            <a:ext cx="1143000" cy="9144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Uniform Length based</a:t>
            </a:r>
            <a:endParaRPr lang="en-US" dirty="0"/>
          </a:p>
        </p:txBody>
      </p:sp>
      <p:sp>
        <p:nvSpPr>
          <p:cNvPr id="11" name="Snip Diagonal Corner Rectangle 10"/>
          <p:cNvSpPr/>
          <p:nvPr/>
        </p:nvSpPr>
        <p:spPr>
          <a:xfrm>
            <a:off x="5334000" y="1600200"/>
            <a:ext cx="1447800" cy="914400"/>
          </a:xfrm>
          <a:prstGeom prst="snip2Diag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SVM</a:t>
            </a:r>
            <a:endParaRPr lang="en-US" dirty="0"/>
          </a:p>
        </p:txBody>
      </p:sp>
      <p:sp>
        <p:nvSpPr>
          <p:cNvPr id="12" name="Snip Diagonal Corner Rectangle 11"/>
          <p:cNvSpPr/>
          <p:nvPr/>
        </p:nvSpPr>
        <p:spPr>
          <a:xfrm>
            <a:off x="5334000" y="2667000"/>
            <a:ext cx="1447800" cy="914400"/>
          </a:xfrm>
          <a:prstGeom prst="snip2Diag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Bayesian Net</a:t>
            </a:r>
            <a:endParaRPr lang="en-US" dirty="0"/>
          </a:p>
        </p:txBody>
      </p:sp>
      <p:sp>
        <p:nvSpPr>
          <p:cNvPr id="13" name="Snip Diagonal Corner Rectangle 12"/>
          <p:cNvSpPr/>
          <p:nvPr/>
        </p:nvSpPr>
        <p:spPr>
          <a:xfrm>
            <a:off x="5334000" y="3733800"/>
            <a:ext cx="1447800" cy="914400"/>
          </a:xfrm>
          <a:prstGeom prst="snip2Diag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Decision Tree</a:t>
            </a:r>
            <a:endParaRPr lang="en-US" dirty="0"/>
          </a:p>
        </p:txBody>
      </p:sp>
      <p:sp>
        <p:nvSpPr>
          <p:cNvPr id="14" name="Snip Diagonal Corner Rectangle 13"/>
          <p:cNvSpPr/>
          <p:nvPr/>
        </p:nvSpPr>
        <p:spPr>
          <a:xfrm>
            <a:off x="5334000" y="4876800"/>
            <a:ext cx="1447800" cy="914400"/>
          </a:xfrm>
          <a:prstGeom prst="snip2Diag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CRF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8" idx="3"/>
            <a:endCxn id="11" idx="2"/>
          </p:cNvCxnSpPr>
          <p:nvPr/>
        </p:nvCxnSpPr>
        <p:spPr>
          <a:xfrm flipV="1">
            <a:off x="2895600" y="2057400"/>
            <a:ext cx="24384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3"/>
            <a:endCxn id="12" idx="2"/>
          </p:cNvCxnSpPr>
          <p:nvPr/>
        </p:nvCxnSpPr>
        <p:spPr>
          <a:xfrm>
            <a:off x="2895600" y="2590800"/>
            <a:ext cx="24384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3"/>
            <a:endCxn id="13" idx="2"/>
          </p:cNvCxnSpPr>
          <p:nvPr/>
        </p:nvCxnSpPr>
        <p:spPr>
          <a:xfrm>
            <a:off x="2895600" y="2590800"/>
            <a:ext cx="2438400" cy="1600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3"/>
            <a:endCxn id="14" idx="2"/>
          </p:cNvCxnSpPr>
          <p:nvPr/>
        </p:nvCxnSpPr>
        <p:spPr>
          <a:xfrm>
            <a:off x="2895600" y="2590800"/>
            <a:ext cx="2438400" cy="2743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3"/>
            <a:endCxn id="11" idx="2"/>
          </p:cNvCxnSpPr>
          <p:nvPr/>
        </p:nvCxnSpPr>
        <p:spPr>
          <a:xfrm flipV="1">
            <a:off x="2895600" y="2057400"/>
            <a:ext cx="2438400" cy="1676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3"/>
            <a:endCxn id="12" idx="2"/>
          </p:cNvCxnSpPr>
          <p:nvPr/>
        </p:nvCxnSpPr>
        <p:spPr>
          <a:xfrm flipV="1">
            <a:off x="2895600" y="3124200"/>
            <a:ext cx="24384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3"/>
            <a:endCxn id="13" idx="2"/>
          </p:cNvCxnSpPr>
          <p:nvPr/>
        </p:nvCxnSpPr>
        <p:spPr>
          <a:xfrm>
            <a:off x="2895600" y="3733800"/>
            <a:ext cx="24384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4" idx="2"/>
          </p:cNvCxnSpPr>
          <p:nvPr/>
        </p:nvCxnSpPr>
        <p:spPr>
          <a:xfrm>
            <a:off x="2895600" y="3886200"/>
            <a:ext cx="2438400" cy="1447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" idx="3"/>
            <a:endCxn id="11" idx="2"/>
          </p:cNvCxnSpPr>
          <p:nvPr/>
        </p:nvCxnSpPr>
        <p:spPr>
          <a:xfrm flipV="1">
            <a:off x="2895600" y="2057400"/>
            <a:ext cx="2438400" cy="2895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0" idx="3"/>
            <a:endCxn id="12" idx="2"/>
          </p:cNvCxnSpPr>
          <p:nvPr/>
        </p:nvCxnSpPr>
        <p:spPr>
          <a:xfrm flipV="1">
            <a:off x="2895600" y="3124200"/>
            <a:ext cx="2438400" cy="1828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51" idx="1"/>
          </p:cNvCxnSpPr>
          <p:nvPr/>
        </p:nvCxnSpPr>
        <p:spPr>
          <a:xfrm rot="10800000" flipH="1">
            <a:off x="2923796" y="4191001"/>
            <a:ext cx="2257803" cy="6971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971800" y="5105400"/>
            <a:ext cx="22860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ular Callout 39"/>
          <p:cNvSpPr/>
          <p:nvPr/>
        </p:nvSpPr>
        <p:spPr>
          <a:xfrm>
            <a:off x="228600" y="1295400"/>
            <a:ext cx="1600200" cy="609600"/>
          </a:xfrm>
          <a:prstGeom prst="wedgeRectCallout">
            <a:avLst>
              <a:gd name="adj1" fmla="val 40649"/>
              <a:gd name="adj2" fmla="val 77702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Segmentation method</a:t>
            </a:r>
            <a:endParaRPr lang="en-US" dirty="0"/>
          </a:p>
        </p:txBody>
      </p:sp>
      <p:sp>
        <p:nvSpPr>
          <p:cNvPr id="49" name="Rectangular Callout 48"/>
          <p:cNvSpPr/>
          <p:nvPr/>
        </p:nvSpPr>
        <p:spPr>
          <a:xfrm>
            <a:off x="7010400" y="1295400"/>
            <a:ext cx="1600200" cy="609600"/>
          </a:xfrm>
          <a:prstGeom prst="wedgeRectCallout">
            <a:avLst>
              <a:gd name="adj1" fmla="val -58117"/>
              <a:gd name="adj2" fmla="val 86961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Inference method</a:t>
            </a:r>
            <a:endParaRPr lang="en-US" dirty="0"/>
          </a:p>
        </p:txBody>
      </p:sp>
      <p:sp>
        <p:nvSpPr>
          <p:cNvPr id="50" name="Right Arrow 49"/>
          <p:cNvSpPr/>
          <p:nvPr/>
        </p:nvSpPr>
        <p:spPr>
          <a:xfrm rot="2016065">
            <a:off x="2691567" y="3211937"/>
            <a:ext cx="2800421" cy="3322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/>
          <p:cNvSpPr/>
          <p:nvPr/>
        </p:nvSpPr>
        <p:spPr>
          <a:xfrm rot="586387">
            <a:off x="2907178" y="4916378"/>
            <a:ext cx="2290334" cy="3322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Future work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/>
              <a:t>Identify more valuable features</a:t>
            </a:r>
          </a:p>
          <a:p>
            <a:r>
              <a:rPr lang="en-US" altLang="zh-CN" sz="2400" dirty="0" smtClean="0"/>
              <a:t>Location-constraint conditional probability</a:t>
            </a:r>
          </a:p>
          <a:p>
            <a:r>
              <a:rPr lang="en-US" sz="2400" dirty="0" smtClean="0"/>
              <a:t>Improving prediction performance of CRF-based approach</a:t>
            </a:r>
          </a:p>
          <a:p>
            <a:pPr>
              <a:buNone/>
            </a:pPr>
            <a:endParaRPr lang="zh-CN" altLang="en-US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/>
              <a:t>                                     Thanks!</a:t>
            </a: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                                    Q&amp;A</a:t>
            </a: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                              </a:t>
            </a:r>
            <a:r>
              <a:rPr lang="en-US" altLang="zh-CN" sz="2000" dirty="0" smtClean="0"/>
              <a:t>Yu Zheng @ Microsoft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Introduc</a:t>
            </a:r>
            <a:r>
              <a:rPr lang="en-US" altLang="zh-CN" dirty="0" smtClean="0">
                <a:solidFill>
                  <a:srgbClr val="FF0000"/>
                </a:solidFill>
              </a:rPr>
              <a:t>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ramework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Methodology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xperiment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Conclusion &amp; future work</a:t>
            </a:r>
            <a:endParaRPr lang="en-US" altLang="zh-CN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143000" y="2438400"/>
          <a:ext cx="6477000" cy="417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082040"/>
            <a:ext cx="8229600" cy="4937760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Background</a:t>
            </a:r>
          </a:p>
          <a:p>
            <a:pPr>
              <a:buNone/>
            </a:pPr>
            <a:r>
              <a:rPr lang="en-US" altLang="zh-CN" sz="2400" dirty="0" smtClean="0"/>
              <a:t>           </a:t>
            </a:r>
            <a:r>
              <a:rPr lang="en-US" altLang="zh-CN" sz="2000" dirty="0" smtClean="0"/>
              <a:t>Percentage of GPS-enabled handset among mobile phone</a:t>
            </a:r>
          </a:p>
          <a:p>
            <a:pPr>
              <a:buNone/>
            </a:pPr>
            <a:r>
              <a:rPr lang="en-US" altLang="zh-CN" sz="2000" dirty="0" smtClean="0"/>
              <a:t>                   </a:t>
            </a:r>
            <a:r>
              <a:rPr lang="en-US" altLang="zh-CN" sz="1600" dirty="0" smtClean="0"/>
              <a:t>(Gartner </a:t>
            </a:r>
            <a:r>
              <a:rPr lang="en-US" altLang="zh-CN" sz="1600" dirty="0" err="1" smtClean="0"/>
              <a:t>Dataqueste</a:t>
            </a:r>
            <a:r>
              <a:rPr lang="en-US" altLang="zh-CN" sz="1600" dirty="0" smtClean="0"/>
              <a:t>: Forecast: GPS-enabled device 2004-2011)</a:t>
            </a:r>
            <a:endParaRPr lang="zh-CN" alt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What we do</a:t>
            </a:r>
            <a:r>
              <a:rPr lang="en-US" altLang="zh-CN" sz="2800" dirty="0" smtClean="0"/>
              <a:t>: </a:t>
            </a:r>
            <a:r>
              <a:rPr lang="en-US" altLang="zh-CN" sz="2400" dirty="0" smtClean="0"/>
              <a:t>Infer transportation modes from users’ GPS logs</a:t>
            </a:r>
            <a:endParaRPr lang="zh-CN" altLang="en-US" sz="2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685800" y="2667000"/>
            <a:ext cx="7391400" cy="1580341"/>
            <a:chOff x="685800" y="2667000"/>
            <a:chExt cx="7391400" cy="1580341"/>
          </a:xfrm>
        </p:grpSpPr>
        <p:pic>
          <p:nvPicPr>
            <p:cNvPr id="5" name="Picture 4" descr="transportation mode-0.bm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4400" y="2667000"/>
              <a:ext cx="3352800" cy="1580341"/>
            </a:xfrm>
            <a:prstGeom prst="rect">
              <a:avLst/>
            </a:prstGeom>
          </p:spPr>
        </p:pic>
        <p:sp>
          <p:nvSpPr>
            <p:cNvPr id="6" name="Folded Corner 5"/>
            <p:cNvSpPr/>
            <p:nvPr/>
          </p:nvSpPr>
          <p:spPr>
            <a:xfrm>
              <a:off x="3429000" y="3048000"/>
              <a:ext cx="533400" cy="609600"/>
            </a:xfrm>
            <a:prstGeom prst="foldedCorne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>
                  <a:solidFill>
                    <a:schemeClr val="tx1"/>
                  </a:solidFill>
                </a:rPr>
                <a:t>GPS log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pic>
          <p:nvPicPr>
            <p:cNvPr id="7" name="Picture 6" descr="GPS devices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03400" y="2971800"/>
              <a:ext cx="1016000" cy="762000"/>
            </a:xfrm>
            <a:prstGeom prst="rect">
              <a:avLst/>
            </a:prstGeom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5800" y="3048000"/>
              <a:ext cx="465137" cy="617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Right Arrow 10"/>
            <p:cNvSpPr/>
            <p:nvPr/>
          </p:nvSpPr>
          <p:spPr>
            <a:xfrm>
              <a:off x="1295400" y="3276600"/>
              <a:ext cx="381000" cy="152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2971800" y="3276600"/>
              <a:ext cx="381000" cy="152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4114800" y="3276600"/>
              <a:ext cx="381000" cy="152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14400" y="4419600"/>
            <a:ext cx="6172200" cy="1766248"/>
            <a:chOff x="914400" y="4419600"/>
            <a:chExt cx="6172200" cy="1766248"/>
          </a:xfrm>
        </p:grpSpPr>
        <p:pic>
          <p:nvPicPr>
            <p:cNvPr id="4" name="Picture 3" descr="transportation mode.bmp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4400" y="4572000"/>
              <a:ext cx="3352800" cy="1613848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5638800" y="5181600"/>
              <a:ext cx="14478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/>
                <a:t>Infer model</a:t>
              </a:r>
              <a:endParaRPr lang="zh-CN" altLang="en-US" b="1" dirty="0"/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6248400" y="4419600"/>
              <a:ext cx="228600" cy="5334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Right Arrow 15"/>
            <p:cNvSpPr/>
            <p:nvPr/>
          </p:nvSpPr>
          <p:spPr>
            <a:xfrm rot="10800000">
              <a:off x="4571998" y="5334000"/>
              <a:ext cx="533401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>
            <a:normAutofit/>
          </a:bodyPr>
          <a:lstStyle/>
          <a:p>
            <a:pPr marL="342900" lvl="1" indent="-342900"/>
            <a:r>
              <a:rPr lang="en-US" altLang="zh-CN" sz="2400" dirty="0" smtClean="0"/>
              <a:t>Motivation</a:t>
            </a:r>
          </a:p>
          <a:p>
            <a:pPr marL="742950" lvl="2" indent="-342900"/>
            <a:r>
              <a:rPr lang="en-US" altLang="zh-CN" sz="2000" dirty="0" smtClean="0"/>
              <a:t>Differentiate GPS trajectory of different transportation modes</a:t>
            </a:r>
          </a:p>
          <a:p>
            <a:pPr marL="742950" lvl="2" indent="-342900"/>
            <a:r>
              <a:rPr lang="en-US" altLang="zh-CN" sz="2000" dirty="0" smtClean="0"/>
              <a:t>Learning knowledge from raw GPS data</a:t>
            </a:r>
          </a:p>
          <a:p>
            <a:pPr marL="1200150" lvl="3" indent="-342900"/>
            <a:r>
              <a:rPr lang="en-US" altLang="zh-CN" sz="1600" dirty="0" smtClean="0"/>
              <a:t>enable people to absorb more knowledge from others’ life experience</a:t>
            </a:r>
          </a:p>
          <a:p>
            <a:pPr marL="1200150" lvl="3" indent="-342900"/>
            <a:r>
              <a:rPr lang="en-US" altLang="zh-CN" sz="1600" dirty="0" smtClean="0"/>
              <a:t>Trigger people’s memory about their past</a:t>
            </a:r>
          </a:p>
          <a:p>
            <a:pPr marL="1200150" lvl="3" indent="-342900"/>
            <a:r>
              <a:rPr lang="en-US" altLang="zh-CN" sz="1600" dirty="0" smtClean="0"/>
              <a:t>Understand people’s life pattern</a:t>
            </a:r>
          </a:p>
          <a:p>
            <a:pPr marL="742950" lvl="2" indent="-342900"/>
            <a:r>
              <a:rPr lang="en-US" altLang="zh-CN" sz="2000" dirty="0" smtClean="0"/>
              <a:t>Understanding user behavior</a:t>
            </a:r>
          </a:p>
          <a:p>
            <a:pPr marL="1200150" lvl="3" indent="-342900"/>
            <a:r>
              <a:rPr lang="en-US" altLang="zh-CN" sz="1600" dirty="0" smtClean="0"/>
              <a:t>Context-aware computing</a:t>
            </a:r>
          </a:p>
          <a:p>
            <a:pPr marL="1200150" lvl="3" indent="-342900"/>
            <a:r>
              <a:rPr lang="en-US" altLang="zh-CN" sz="1600" dirty="0" smtClean="0"/>
              <a:t>Modeling traffic condition</a:t>
            </a:r>
          </a:p>
          <a:p>
            <a:pPr marL="1200150" lvl="3" indent="-342900"/>
            <a:r>
              <a:rPr lang="en-US" altLang="zh-CN" sz="1600" dirty="0" smtClean="0"/>
              <a:t>Discover social pattern</a:t>
            </a:r>
          </a:p>
          <a:p>
            <a:pPr marL="1200150" lvl="3" indent="-342900"/>
            <a:r>
              <a:rPr lang="en-US" altLang="zh-CN" sz="1600" dirty="0" smtClean="0"/>
              <a:t>…</a:t>
            </a:r>
          </a:p>
          <a:p>
            <a:pPr marL="342900" lvl="1" indent="-342900"/>
            <a:r>
              <a:rPr lang="en-US" altLang="zh-CN" sz="2400" dirty="0" smtClean="0"/>
              <a:t>Difficulty</a:t>
            </a:r>
          </a:p>
          <a:p>
            <a:pPr marL="742950" lvl="2" indent="-342900"/>
            <a:r>
              <a:rPr lang="en-US" altLang="zh-CN" sz="1600" dirty="0" smtClean="0"/>
              <a:t>A trajectory may contain more than two kinds of transportation modes</a:t>
            </a:r>
          </a:p>
          <a:p>
            <a:pPr marL="742950" lvl="2" indent="-342900"/>
            <a:r>
              <a:rPr lang="en-US" altLang="zh-CN" sz="1600" dirty="0" smtClean="0"/>
              <a:t>Pure velocity-based method may suffer from congestion</a:t>
            </a:r>
          </a:p>
        </p:txBody>
      </p:sp>
      <p:pic>
        <p:nvPicPr>
          <p:cNvPr id="4" name="Picture 3" descr="transportation mode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418196"/>
            <a:ext cx="3505200" cy="1687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6096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429000"/>
            <a:ext cx="4267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52400" y="2615625"/>
            <a:ext cx="434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Distribution of mean velocity (m/s) of different transportation modes</a:t>
            </a:r>
            <a:endParaRPr kumimoji="0" lang="en-US" altLang="zh-CN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429000"/>
            <a:ext cx="4191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800600" y="2615625"/>
            <a:ext cx="403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Distribution of maximum velocity (m/s) of different transportation modes</a:t>
            </a:r>
            <a:endParaRPr kumimoji="0" lang="en-US" altLang="zh-CN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/>
              <a:t>Contributions</a:t>
            </a:r>
          </a:p>
          <a:p>
            <a:pPr lvl="1"/>
            <a:r>
              <a:rPr lang="en-US" altLang="zh-CN" sz="2000" dirty="0" smtClean="0"/>
              <a:t>We propose</a:t>
            </a:r>
          </a:p>
          <a:p>
            <a:pPr lvl="2"/>
            <a:r>
              <a:rPr lang="en-US" altLang="zh-CN" sz="1600" dirty="0" smtClean="0"/>
              <a:t>A change point-based segmentation method</a:t>
            </a:r>
          </a:p>
          <a:p>
            <a:pPr lvl="2"/>
            <a:r>
              <a:rPr lang="en-US" altLang="zh-CN" sz="1600" dirty="0" smtClean="0"/>
              <a:t>An inference model based on supervised learning</a:t>
            </a:r>
          </a:p>
          <a:p>
            <a:pPr lvl="2"/>
            <a:r>
              <a:rPr lang="en-US" altLang="zh-CN" sz="1600" dirty="0" smtClean="0"/>
              <a:t>A post-processing algorithm based on conditional probability</a:t>
            </a:r>
          </a:p>
          <a:p>
            <a:pPr lvl="1"/>
            <a:r>
              <a:rPr lang="en-US" altLang="zh-CN" sz="2000" dirty="0" smtClean="0"/>
              <a:t>Significance</a:t>
            </a:r>
          </a:p>
          <a:p>
            <a:pPr lvl="2"/>
            <a:r>
              <a:rPr lang="en-US" altLang="zh-CN" sz="1600" dirty="0" smtClean="0"/>
              <a:t>A step toward mining knowledge from raw GPS data for geographic applications on the Web</a:t>
            </a:r>
          </a:p>
          <a:p>
            <a:pPr lvl="2"/>
            <a:r>
              <a:rPr lang="en-US" altLang="zh-CN" sz="1600" dirty="0" smtClean="0"/>
              <a:t>A step toward understanding user behavior based on GPS data</a:t>
            </a:r>
          </a:p>
          <a:p>
            <a:pPr lvl="1"/>
            <a:r>
              <a:rPr lang="en-US" altLang="zh-CN" sz="2000" dirty="0" smtClean="0"/>
              <a:t>Evaluation results</a:t>
            </a:r>
          </a:p>
          <a:p>
            <a:pPr lvl="2"/>
            <a:r>
              <a:rPr lang="en-US" altLang="zh-CN" sz="1600" dirty="0" smtClean="0"/>
              <a:t>Large-scale data collected by 45 people over a period of 6 months</a:t>
            </a:r>
          </a:p>
          <a:p>
            <a:pPr lvl="2"/>
            <a:r>
              <a:rPr lang="en-US" altLang="zh-CN" sz="1600" dirty="0" smtClean="0"/>
              <a:t>Almost 70 percent accuracy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altLang="zh-CN" dirty="0" smtClean="0">
                <a:solidFill>
                  <a:srgbClr val="FF0000"/>
                </a:solidFill>
              </a:rPr>
              <a:t>ramework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Methodology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xperiment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Conclusion &amp; future work</a:t>
            </a:r>
            <a:endParaRPr lang="en-US" altLang="zh-CN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666</Words>
  <Application>Microsoft Office PowerPoint</Application>
  <PresentationFormat>On-screen Show (4:3)</PresentationFormat>
  <Paragraphs>226</Paragraphs>
  <Slides>27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Office Theme</vt:lpstr>
      <vt:lpstr>Visio</vt:lpstr>
      <vt:lpstr>Document</vt:lpstr>
      <vt:lpstr>Learning Transportation Mode from Raw GPS Data for Geographic Applications on the Web</vt:lpstr>
      <vt:lpstr>Outline</vt:lpstr>
      <vt:lpstr>Outline</vt:lpstr>
      <vt:lpstr>Slide 4</vt:lpstr>
      <vt:lpstr>Introduction</vt:lpstr>
      <vt:lpstr>Introduction</vt:lpstr>
      <vt:lpstr>Introduction</vt:lpstr>
      <vt:lpstr>Introduction</vt:lpstr>
      <vt:lpstr>Outline</vt:lpstr>
      <vt:lpstr>Framework</vt:lpstr>
      <vt:lpstr>Framework</vt:lpstr>
      <vt:lpstr>Framework</vt:lpstr>
      <vt:lpstr>Framework</vt:lpstr>
      <vt:lpstr>Outline</vt:lpstr>
      <vt:lpstr>Methodology</vt:lpstr>
      <vt:lpstr>Methodology</vt:lpstr>
      <vt:lpstr>Outline</vt:lpstr>
      <vt:lpstr>Experiments</vt:lpstr>
      <vt:lpstr>Experiment</vt:lpstr>
      <vt:lpstr>Experiment</vt:lpstr>
      <vt:lpstr>Experiment: Result</vt:lpstr>
      <vt:lpstr>Experiment</vt:lpstr>
      <vt:lpstr>Experiment: Result</vt:lpstr>
      <vt:lpstr>Experiment: Result</vt:lpstr>
      <vt:lpstr>Conclusion</vt:lpstr>
      <vt:lpstr>Future work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Bridget Wu (Fesco)</dc:creator>
  <cp:lastModifiedBy>Yu Zheng</cp:lastModifiedBy>
  <cp:revision>87</cp:revision>
  <dcterms:created xsi:type="dcterms:W3CDTF">2006-08-16T00:00:00Z</dcterms:created>
  <dcterms:modified xsi:type="dcterms:W3CDTF">2009-03-04T07:53:58Z</dcterms:modified>
</cp:coreProperties>
</file>