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9" r:id="rId4"/>
    <p:sldId id="258" r:id="rId5"/>
    <p:sldId id="259" r:id="rId6"/>
    <p:sldId id="260" r:id="rId7"/>
    <p:sldId id="268" r:id="rId8"/>
    <p:sldId id="261" r:id="rId9"/>
    <p:sldId id="263" r:id="rId10"/>
    <p:sldId id="264" r:id="rId11"/>
    <p:sldId id="270" r:id="rId12"/>
    <p:sldId id="265" r:id="rId13"/>
    <p:sldId id="266" r:id="rId14"/>
    <p:sldId id="267" r:id="rId15"/>
    <p:sldId id="271" r:id="rId16"/>
    <p:sldId id="272" r:id="rId17"/>
    <p:sldId id="273" r:id="rId18"/>
    <p:sldId id="278" r:id="rId19"/>
    <p:sldId id="277" r:id="rId20"/>
    <p:sldId id="274" r:id="rId21"/>
    <p:sldId id="275" r:id="rId22"/>
    <p:sldId id="276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4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11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3B44C-F97A-46FC-BC94-89723571E676}" type="datetimeFigureOut">
              <a:rPr lang="zh-CN" altLang="en-US" smtClean="0"/>
              <a:pPr/>
              <a:t>2008/7/31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D8E9A-F953-4021-A62A-489EEFACF8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Modeling user behavior of uploading GPS</a:t>
            </a:r>
            <a:r>
              <a:rPr lang="en-US" altLang="zh-CN" baseline="0" dirty="0" smtClean="0"/>
              <a:t> logs. </a:t>
            </a:r>
          </a:p>
          <a:p>
            <a:r>
              <a:rPr lang="en-US" altLang="zh-CN" baseline="0" dirty="0" smtClean="0"/>
              <a:t>This model can also be used to simulate user behavior of uploading other UGC data like photo, video.</a:t>
            </a:r>
          </a:p>
          <a:p>
            <a:r>
              <a:rPr lang="en-US" altLang="zh-CN" baseline="0" dirty="0" smtClean="0"/>
              <a:t>Steps: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1.Generate a series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using Poisson process.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2.Generate Tint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Rayleigh distribution, and deduce Te by using the transform of equation Te=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-Tint                              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3.Generate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normal distribution.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4.Generate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using equation Ts=Te-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Tdur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So, we got (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Ts,Te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pair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7EA1-7B11-4E65-A2DE-B6267FEFDF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yuzheng@microsoft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Flexible </a:t>
            </a:r>
            <a:r>
              <a:rPr lang="en-US" sz="3200" dirty="0" err="1" smtClean="0"/>
              <a:t>Spatio</a:t>
            </a:r>
            <a:r>
              <a:rPr lang="en-US" sz="3200" dirty="0" smtClean="0"/>
              <a:t>-temporal indexing Scheme for Large Scale GPS Tracks Retrieval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Yu Zheng, Longhao Wang, Xing Xie</a:t>
            </a:r>
          </a:p>
          <a:p>
            <a:r>
              <a:rPr lang="en-US" sz="2400" dirty="0" smtClean="0"/>
              <a:t>yuzheng@microsoft.com </a:t>
            </a:r>
          </a:p>
          <a:p>
            <a:r>
              <a:rPr lang="en-US" sz="2800" dirty="0" smtClean="0"/>
              <a:t>Microsoft Research Asia</a:t>
            </a:r>
            <a:endParaRPr lang="en-US" sz="2800" dirty="0"/>
          </a:p>
        </p:txBody>
      </p:sp>
      <p:pic>
        <p:nvPicPr>
          <p:cNvPr id="1026" name="Picture 2" descr="\\msrasia\Root\users\MinWang\MSRA VI\For Document\MSRChineseLogo_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381000"/>
            <a:ext cx="1121665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Modeling User Behavior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7105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438400" y="55626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/>
              <a:t>A (</a:t>
            </a:r>
            <a:r>
              <a:rPr lang="en-US" altLang="zh-CN" sz="2400" i="1" dirty="0" smtClean="0"/>
              <a:t>Ts, Te</a:t>
            </a:r>
            <a:r>
              <a:rPr lang="en-US" altLang="zh-CN" sz="2400" dirty="0" smtClean="0"/>
              <a:t>) represents a GPS track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Modeling user behavior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Index design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Conclusion 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Index Design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Architecture</a:t>
            </a:r>
          </a:p>
          <a:p>
            <a:pPr lvl="1"/>
            <a:r>
              <a:rPr lang="en-US" altLang="zh-CN" dirty="0" smtClean="0"/>
              <a:t>Partition space into disjoint grids</a:t>
            </a:r>
          </a:p>
          <a:p>
            <a:pPr lvl="1"/>
            <a:r>
              <a:rPr lang="en-US" altLang="zh-CN" dirty="0" smtClean="0"/>
              <a:t>Maintain a temporal index for each grid</a:t>
            </a:r>
          </a:p>
          <a:p>
            <a:pPr lvl="1"/>
            <a:r>
              <a:rPr lang="en-US" altLang="zh-CN" dirty="0" smtClean="0"/>
              <a:t>The temporal index (CSE-Tree) is special</a:t>
            </a:r>
            <a:endParaRPr lang="zh-CN" alt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038600"/>
            <a:ext cx="571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Temporal Index (CSE-Tree)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A GPS segment can be represented by a pair (Ts, Te)</a:t>
            </a:r>
          </a:p>
          <a:p>
            <a:r>
              <a:rPr lang="en-US" altLang="zh-CN" sz="2800" dirty="0" smtClean="0"/>
              <a:t>A point on two dimensional plane</a:t>
            </a:r>
          </a:p>
          <a:p>
            <a:r>
              <a:rPr lang="en-US" altLang="zh-CN" sz="2800" dirty="0" smtClean="0"/>
              <a:t>A temporal query is a time span (</a:t>
            </a:r>
            <a:r>
              <a:rPr lang="en-US" altLang="zh-CN" sz="2800" i="1" dirty="0" err="1" smtClean="0"/>
              <a:t>Time</a:t>
            </a:r>
            <a:r>
              <a:rPr lang="en-US" altLang="zh-CN" sz="2000" i="1" dirty="0" err="1" smtClean="0"/>
              <a:t>min</a:t>
            </a:r>
            <a:r>
              <a:rPr lang="en-US" altLang="zh-CN" sz="2000" i="1" dirty="0" smtClean="0"/>
              <a:t> , </a:t>
            </a:r>
            <a:r>
              <a:rPr lang="en-US" altLang="zh-CN" sz="2800" i="1" dirty="0" err="1" smtClean="0"/>
              <a:t>Time</a:t>
            </a:r>
            <a:r>
              <a:rPr lang="en-US" altLang="zh-CN" sz="2000" i="1" dirty="0" err="1" smtClean="0"/>
              <a:t>max</a:t>
            </a:r>
            <a:r>
              <a:rPr lang="en-US" altLang="zh-CN" sz="2800" dirty="0" smtClean="0"/>
              <a:t>)</a:t>
            </a:r>
            <a:endParaRPr lang="zh-CN" altLang="en-US" sz="28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270447"/>
            <a:ext cx="3733800" cy="274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3162300"/>
            <a:ext cx="30956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191000"/>
            <a:ext cx="22955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Temporal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752600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Structure</a:t>
            </a:r>
          </a:p>
          <a:p>
            <a:pPr lvl="1"/>
            <a:r>
              <a:rPr lang="en-US" altLang="zh-CN" sz="2000" dirty="0" smtClean="0"/>
              <a:t>Partition the points into groups by Te</a:t>
            </a:r>
          </a:p>
          <a:p>
            <a:pPr lvl="1"/>
            <a:r>
              <a:rPr lang="en-US" altLang="zh-CN" sz="2000" dirty="0" smtClean="0"/>
              <a:t>Build a </a:t>
            </a:r>
            <a:r>
              <a:rPr lang="en-US" altLang="zh-CN" sz="2000" i="1" dirty="0" smtClean="0"/>
              <a:t>start time index </a:t>
            </a:r>
            <a:r>
              <a:rPr lang="en-US" altLang="zh-CN" sz="2000" dirty="0" smtClean="0"/>
              <a:t>(B+ Tree)</a:t>
            </a:r>
            <a:r>
              <a:rPr lang="en-US" altLang="zh-CN" sz="2000" i="1" dirty="0" smtClean="0"/>
              <a:t> </a:t>
            </a:r>
            <a:r>
              <a:rPr lang="en-US" altLang="zh-CN" sz="2000" dirty="0" smtClean="0"/>
              <a:t>to index points of each group</a:t>
            </a:r>
          </a:p>
          <a:p>
            <a:pPr lvl="1"/>
            <a:r>
              <a:rPr lang="en-US" altLang="zh-CN" sz="2000" dirty="0" smtClean="0"/>
              <a:t>Build a end time index (B+ Tree) to index groups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4770438" y="3048000"/>
          <a:ext cx="4068762" cy="3352800"/>
        </p:xfrm>
        <a:graphic>
          <a:graphicData uri="http://schemas.openxmlformats.org/presentationml/2006/ole">
            <p:oleObj spid="_x0000_s25601" name="Visio" r:id="rId3" imgW="4259580" imgH="3467862" progId="Visio.Drawing.11">
              <p:embed/>
            </p:oleObj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1459403" y="5974081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17"/>
          <p:cNvSpPr/>
          <p:nvPr/>
        </p:nvSpPr>
        <p:spPr>
          <a:xfrm>
            <a:off x="1566084" y="5821681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Oval 18"/>
          <p:cNvSpPr/>
          <p:nvPr/>
        </p:nvSpPr>
        <p:spPr>
          <a:xfrm>
            <a:off x="1383203" y="5745481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19"/>
          <p:cNvSpPr/>
          <p:nvPr/>
        </p:nvSpPr>
        <p:spPr>
          <a:xfrm>
            <a:off x="1642284" y="5669281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1459403" y="5516881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1794684" y="5440681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Oval 22"/>
          <p:cNvSpPr/>
          <p:nvPr/>
        </p:nvSpPr>
        <p:spPr>
          <a:xfrm>
            <a:off x="1611803" y="5364481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Oval 23"/>
          <p:cNvSpPr/>
          <p:nvPr/>
        </p:nvSpPr>
        <p:spPr>
          <a:xfrm>
            <a:off x="1840403" y="5029200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Oval 24"/>
          <p:cNvSpPr/>
          <p:nvPr/>
        </p:nvSpPr>
        <p:spPr>
          <a:xfrm>
            <a:off x="1718484" y="5212081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Oval 25"/>
          <p:cNvSpPr/>
          <p:nvPr/>
        </p:nvSpPr>
        <p:spPr>
          <a:xfrm>
            <a:off x="1459403" y="5029200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Oval 26"/>
          <p:cNvSpPr/>
          <p:nvPr/>
        </p:nvSpPr>
        <p:spPr>
          <a:xfrm>
            <a:off x="1688003" y="4800600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Oval 31"/>
          <p:cNvSpPr/>
          <p:nvPr/>
        </p:nvSpPr>
        <p:spPr>
          <a:xfrm>
            <a:off x="1840403" y="4686300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1307003" y="5695948"/>
            <a:ext cx="609600" cy="1588"/>
          </a:xfrm>
          <a:prstGeom prst="line">
            <a:avLst/>
          </a:prstGeom>
          <a:ln w="12700">
            <a:solidFill>
              <a:srgbClr val="250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07003" y="5233993"/>
            <a:ext cx="1143000" cy="1588"/>
          </a:xfrm>
          <a:prstGeom prst="line">
            <a:avLst/>
          </a:prstGeom>
          <a:ln w="12700">
            <a:solidFill>
              <a:srgbClr val="250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1307003" y="4701540"/>
            <a:ext cx="1676400" cy="1588"/>
          </a:xfrm>
          <a:prstGeom prst="line">
            <a:avLst/>
          </a:prstGeom>
          <a:ln w="12700">
            <a:solidFill>
              <a:srgbClr val="250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1840403" y="4457700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Oval 61"/>
          <p:cNvSpPr/>
          <p:nvPr/>
        </p:nvSpPr>
        <p:spPr>
          <a:xfrm>
            <a:off x="1459403" y="4457700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Oval 62"/>
          <p:cNvSpPr/>
          <p:nvPr/>
        </p:nvSpPr>
        <p:spPr>
          <a:xfrm>
            <a:off x="1688003" y="4229100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Oval 63"/>
          <p:cNvSpPr/>
          <p:nvPr/>
        </p:nvSpPr>
        <p:spPr>
          <a:xfrm>
            <a:off x="1840403" y="4114800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Straight Connector 65"/>
          <p:cNvCxnSpPr/>
          <p:nvPr/>
        </p:nvCxnSpPr>
        <p:spPr>
          <a:xfrm rot="10800000" flipV="1">
            <a:off x="1307003" y="4114800"/>
            <a:ext cx="2362200" cy="15240"/>
          </a:xfrm>
          <a:prstGeom prst="line">
            <a:avLst/>
          </a:prstGeom>
          <a:ln w="12700">
            <a:solidFill>
              <a:srgbClr val="250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1580053" y="4800600"/>
            <a:ext cx="609600" cy="304801"/>
            <a:chOff x="2667000" y="3124200"/>
            <a:chExt cx="609600" cy="304801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27432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2895600" y="3200400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29718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26677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26296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V="1">
              <a:off x="27058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H="1" flipV="1">
              <a:off x="3124994" y="3352007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3086894" y="3313907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163094" y="3315495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28963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 flipH="1" flipV="1">
              <a:off x="28582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V="1">
              <a:off x="29344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1840403" y="4267200"/>
            <a:ext cx="609600" cy="304801"/>
            <a:chOff x="2667000" y="3124200"/>
            <a:chExt cx="609600" cy="304801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27432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2895600" y="3200400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0800000">
              <a:off x="29718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26677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6296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V="1">
              <a:off x="27058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3124994" y="3352007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3086894" y="3313907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 flipV="1">
              <a:off x="3163094" y="3315495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8963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28582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V="1">
              <a:off x="29344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1459403" y="5334000"/>
            <a:ext cx="457200" cy="228600"/>
            <a:chOff x="2667000" y="3124200"/>
            <a:chExt cx="609600" cy="304801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27432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895600" y="3200400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0800000">
              <a:off x="29718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26677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26296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 flipV="1">
              <a:off x="27058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3124994" y="3352007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 flipH="1" flipV="1">
              <a:off x="3086894" y="3313907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V="1">
              <a:off x="3163094" y="3315495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 flipH="1" flipV="1">
              <a:off x="28963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 flipH="1" flipV="1">
              <a:off x="28582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V="1">
              <a:off x="29344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1351453" y="5765800"/>
            <a:ext cx="304800" cy="152400"/>
            <a:chOff x="2667000" y="3124200"/>
            <a:chExt cx="609600" cy="304801"/>
          </a:xfrm>
        </p:grpSpPr>
        <p:cxnSp>
          <p:nvCxnSpPr>
            <p:cNvPr id="124" name="Straight Connector 123"/>
            <p:cNvCxnSpPr/>
            <p:nvPr/>
          </p:nvCxnSpPr>
          <p:spPr>
            <a:xfrm flipV="1">
              <a:off x="27432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2895600" y="3200400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>
              <a:off x="29718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26677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26296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V="1">
              <a:off x="27058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3124994" y="3352007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 flipH="1" flipV="1">
              <a:off x="3086894" y="3313907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 flipV="1">
              <a:off x="3163094" y="3315495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 flipH="1" flipV="1">
              <a:off x="28963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28582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V="1">
              <a:off x="29344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1306209" y="3429000"/>
            <a:ext cx="3037191" cy="2820988"/>
            <a:chOff x="1611009" y="3429000"/>
            <a:chExt cx="3037191" cy="2820988"/>
          </a:xfrm>
        </p:grpSpPr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277509" y="4914900"/>
              <a:ext cx="2667794" cy="7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611803" y="6248400"/>
              <a:ext cx="2971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611803" y="3810000"/>
              <a:ext cx="2743200" cy="2438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4278803" y="5867400"/>
              <a:ext cx="3693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Ts</a:t>
              </a:r>
              <a:endParaRPr lang="zh-CN" altLang="en-US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688003" y="3429000"/>
              <a:ext cx="3917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Te</a:t>
              </a:r>
              <a:endParaRPr lang="zh-CN" altLang="en-US" dirty="0"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849803" y="549806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/>
              <a:t>t1</a:t>
            </a:r>
            <a:endParaRPr lang="zh-CN" altLang="en-US" i="1" dirty="0"/>
          </a:p>
        </p:txBody>
      </p:sp>
      <p:sp>
        <p:nvSpPr>
          <p:cNvPr id="138" name="Rectangle 137"/>
          <p:cNvSpPr/>
          <p:nvPr/>
        </p:nvSpPr>
        <p:spPr>
          <a:xfrm>
            <a:off x="849803" y="5105400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/>
              <a:t>t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926003" y="4495800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 smtClean="0"/>
              <a:t>ti</a:t>
            </a:r>
            <a:endParaRPr lang="zh-CN" altLang="en-US" i="1" dirty="0"/>
          </a:p>
        </p:txBody>
      </p:sp>
      <p:sp>
        <p:nvSpPr>
          <p:cNvPr id="140" name="Rectangle 139"/>
          <p:cNvSpPr/>
          <p:nvPr/>
        </p:nvSpPr>
        <p:spPr>
          <a:xfrm>
            <a:off x="849803" y="3962400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/>
              <a:t>ti+1</a:t>
            </a:r>
            <a:endParaRPr lang="zh-CN" altLang="en-US" i="1" dirty="0"/>
          </a:p>
        </p:txBody>
      </p:sp>
      <p:grpSp>
        <p:nvGrpSpPr>
          <p:cNvPr id="142" name="Group 141"/>
          <p:cNvGrpSpPr/>
          <p:nvPr/>
        </p:nvGrpSpPr>
        <p:grpSpPr>
          <a:xfrm rot="16200000">
            <a:off x="-419099" y="4838698"/>
            <a:ext cx="1981200" cy="533401"/>
            <a:chOff x="2667000" y="3124200"/>
            <a:chExt cx="609600" cy="304801"/>
          </a:xfrm>
        </p:grpSpPr>
        <p:cxnSp>
          <p:nvCxnSpPr>
            <p:cNvPr id="143" name="Straight Connector 142"/>
            <p:cNvCxnSpPr/>
            <p:nvPr/>
          </p:nvCxnSpPr>
          <p:spPr>
            <a:xfrm flipV="1">
              <a:off x="27432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 flipH="1" flipV="1">
              <a:off x="2895600" y="3200400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0800000">
              <a:off x="29718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26677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26296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16200000" flipV="1">
              <a:off x="27058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3124994" y="3352007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 flipH="1" flipV="1">
              <a:off x="3086894" y="3313907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16200000" flipV="1">
              <a:off x="3163094" y="3315495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 flipH="1" flipV="1">
              <a:off x="28963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 flipH="1" flipV="1">
              <a:off x="28582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6200000" flipV="1">
              <a:off x="29344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Right Arrow 155"/>
          <p:cNvSpPr/>
          <p:nvPr/>
        </p:nvSpPr>
        <p:spPr>
          <a:xfrm>
            <a:off x="4038600" y="46482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2" animBg="1"/>
      <p:bldP spid="18" grpId="0" animBg="1"/>
      <p:bldP spid="18" grpId="2" animBg="1"/>
      <p:bldP spid="19" grpId="0" animBg="1"/>
      <p:bldP spid="19" grpId="2" animBg="1"/>
      <p:bldP spid="20" grpId="0" animBg="1"/>
      <p:bldP spid="20" grpId="2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2" grpId="0" animBg="1"/>
      <p:bldP spid="32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137" grpId="0"/>
      <p:bldP spid="138" grpId="0"/>
      <p:bldP spid="139" grpId="0"/>
      <p:bldP spid="140" grpId="0"/>
      <p:bldP spid="1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Temporal Index (CSE-Tree)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45259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Three operations</a:t>
            </a:r>
          </a:p>
          <a:p>
            <a:pPr lvl="1"/>
            <a:r>
              <a:rPr lang="en-US" altLang="zh-CN" sz="3200" dirty="0" smtClean="0"/>
              <a:t>Insert </a:t>
            </a:r>
          </a:p>
          <a:p>
            <a:pPr lvl="1"/>
            <a:r>
              <a:rPr lang="en-US" altLang="zh-CN" sz="3200" dirty="0" smtClean="0"/>
              <a:t>Compress</a:t>
            </a:r>
          </a:p>
          <a:p>
            <a:pPr lvl="1"/>
            <a:r>
              <a:rPr lang="en-US" altLang="zh-CN" sz="3200" dirty="0" smtClean="0"/>
              <a:t>Search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Temporal Index (CSE-Tree)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Compress operation</a:t>
            </a:r>
          </a:p>
          <a:p>
            <a:pPr lvl="1"/>
            <a:r>
              <a:rPr lang="en-US" altLang="zh-CN" sz="2400" dirty="0" smtClean="0"/>
              <a:t>Occur when update frequency drops to some extent</a:t>
            </a:r>
          </a:p>
          <a:p>
            <a:pPr lvl="1"/>
            <a:r>
              <a:rPr lang="en-US" altLang="zh-CN" sz="2400" dirty="0" smtClean="0"/>
              <a:t>Convert B+ tree to dynamic array</a:t>
            </a:r>
          </a:p>
          <a:p>
            <a:endParaRPr lang="zh-CN" altLang="en-US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057400" y="3124200"/>
          <a:ext cx="4837113" cy="3581400"/>
        </p:xfrm>
        <a:graphic>
          <a:graphicData uri="http://schemas.openxmlformats.org/presentationml/2006/ole">
            <p:oleObj spid="_x0000_s33794" name="Visio" r:id="rId3" imgW="3904488" imgH="2784729" progId="Visio.Drawing.11">
              <p:embed/>
            </p:oleObj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886200" y="5105400"/>
            <a:ext cx="3946120" cy="838200"/>
            <a:chOff x="3886200" y="5105400"/>
            <a:chExt cx="3946120" cy="838200"/>
          </a:xfrm>
        </p:grpSpPr>
        <p:sp>
          <p:nvSpPr>
            <p:cNvPr id="5" name="Rectangle 4"/>
            <p:cNvSpPr/>
            <p:nvPr/>
          </p:nvSpPr>
          <p:spPr>
            <a:xfrm>
              <a:off x="6324600" y="5105400"/>
              <a:ext cx="1507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dynamic array</a:t>
              </a:r>
              <a:endParaRPr lang="zh-CN" alt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0800000" flipV="1">
              <a:off x="3886200" y="5334000"/>
              <a:ext cx="24384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4724400" y="5105400"/>
              <a:ext cx="1600200" cy="1846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181600" y="4038600"/>
            <a:ext cx="2026896" cy="533400"/>
            <a:chOff x="5181600" y="4038600"/>
            <a:chExt cx="2026896" cy="533400"/>
          </a:xfrm>
        </p:grpSpPr>
        <p:sp>
          <p:nvSpPr>
            <p:cNvPr id="10" name="Rectangle 9"/>
            <p:cNvSpPr/>
            <p:nvPr/>
          </p:nvSpPr>
          <p:spPr>
            <a:xfrm>
              <a:off x="6324600" y="4114800"/>
              <a:ext cx="883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B+ Tree</a:t>
              </a:r>
              <a:endParaRPr lang="zh-CN" altLang="en-US" dirty="0"/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rot="10800000">
              <a:off x="5638800" y="4038600"/>
              <a:ext cx="685800" cy="2608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1"/>
            </p:cNvCxnSpPr>
            <p:nvPr/>
          </p:nvCxnSpPr>
          <p:spPr>
            <a:xfrm rot="10800000" flipV="1">
              <a:off x="5181600" y="4299466"/>
              <a:ext cx="1143000" cy="2725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Temporal Index (CSE-Tree)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Search operation</a:t>
            </a:r>
          </a:p>
          <a:p>
            <a:pPr lvl="1"/>
            <a:r>
              <a:rPr lang="en-US" altLang="zh-CN" sz="2000" i="1" dirty="0" smtClean="0"/>
              <a:t>Te&gt;</a:t>
            </a:r>
            <a:r>
              <a:rPr lang="en-US" altLang="zh-CN" sz="2000" dirty="0" smtClean="0"/>
              <a:t> </a:t>
            </a:r>
            <a:r>
              <a:rPr lang="en-US" altLang="zh-CN" sz="2000" i="1" dirty="0" err="1" smtClean="0"/>
              <a:t>Time</a:t>
            </a:r>
            <a:r>
              <a:rPr lang="en-US" altLang="zh-CN" sz="1600" i="1" dirty="0" err="1" smtClean="0"/>
              <a:t>min</a:t>
            </a:r>
            <a:r>
              <a:rPr lang="en-US" altLang="zh-CN" sz="2000" i="1" dirty="0" smtClean="0"/>
              <a:t>: </a:t>
            </a:r>
            <a:r>
              <a:rPr lang="en-US" altLang="zh-CN" sz="2000" dirty="0" smtClean="0"/>
              <a:t>Search End Time index to get the corresponding start time indexes</a:t>
            </a:r>
          </a:p>
          <a:p>
            <a:pPr lvl="1"/>
            <a:r>
              <a:rPr lang="en-US" altLang="zh-CN" sz="2000" i="1" dirty="0" smtClean="0"/>
              <a:t>Ts</a:t>
            </a:r>
            <a:r>
              <a:rPr lang="en-US" altLang="zh-CN" sz="2000" dirty="0" smtClean="0"/>
              <a:t>&lt; </a:t>
            </a:r>
            <a:r>
              <a:rPr lang="en-US" altLang="zh-CN" sz="2000" i="1" dirty="0" err="1" smtClean="0"/>
              <a:t>Time</a:t>
            </a:r>
            <a:r>
              <a:rPr lang="en-US" altLang="zh-CN" sz="1600" i="1" dirty="0" err="1" smtClean="0"/>
              <a:t>max</a:t>
            </a:r>
            <a:r>
              <a:rPr lang="en-US" altLang="zh-CN" sz="2000" i="1" dirty="0" smtClean="0"/>
              <a:t>: </a:t>
            </a:r>
            <a:r>
              <a:rPr lang="en-US" altLang="zh-CN" sz="2000" dirty="0" smtClean="0"/>
              <a:t>Look up each start time index candidate to find the correct points</a:t>
            </a:r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 smtClean="0"/>
          </a:p>
          <a:p>
            <a:endParaRPr lang="zh-CN" alt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1447"/>
            <a:ext cx="3733800" cy="274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799335"/>
            <a:ext cx="1752600" cy="61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4800600" y="3431931"/>
          <a:ext cx="3429000" cy="3121269"/>
        </p:xfrm>
        <a:graphic>
          <a:graphicData uri="http://schemas.openxmlformats.org/presentationml/2006/ole">
            <p:oleObj spid="_x0000_s34817" name="Visio" r:id="rId5" imgW="2926842" imgH="2748153" progId="Visio.Drawing.11">
              <p:embed/>
            </p:oleObj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494900" y="3813714"/>
            <a:ext cx="2374145" cy="1525588"/>
            <a:chOff x="5550655" y="2819400"/>
            <a:chExt cx="2374145" cy="1525588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4789449" y="3581400"/>
              <a:ext cx="1524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551449" y="4343400"/>
              <a:ext cx="8382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389649" y="2819400"/>
              <a:ext cx="1535151" cy="152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551449" y="2819400"/>
              <a:ext cx="2373351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485606" y="3810000"/>
            <a:ext cx="1526382" cy="1296988"/>
            <a:chOff x="5485606" y="3810000"/>
            <a:chExt cx="1526382" cy="129698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486400" y="5105400"/>
              <a:ext cx="990600" cy="1588"/>
            </a:xfrm>
            <a:prstGeom prst="line">
              <a:avLst/>
            </a:prstGeom>
            <a:ln w="28575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477000" y="4648200"/>
              <a:ext cx="533400" cy="457200"/>
            </a:xfrm>
            <a:prstGeom prst="line">
              <a:avLst/>
            </a:prstGeom>
            <a:ln w="28575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6592094" y="4228306"/>
              <a:ext cx="838200" cy="1588"/>
            </a:xfrm>
            <a:prstGeom prst="line">
              <a:avLst/>
            </a:prstGeom>
            <a:ln w="28575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>
              <a:off x="5486400" y="3810000"/>
              <a:ext cx="1524000" cy="1588"/>
            </a:xfrm>
            <a:prstGeom prst="line">
              <a:avLst/>
            </a:prstGeom>
            <a:ln w="28575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838700" y="4457700"/>
              <a:ext cx="1295400" cy="1588"/>
            </a:xfrm>
            <a:prstGeom prst="line">
              <a:avLst/>
            </a:prstGeom>
            <a:ln w="28575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Modeling user behavior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Index design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Experimental results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Conclusion 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Settings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Platform</a:t>
            </a:r>
          </a:p>
          <a:p>
            <a:pPr lvl="1"/>
            <a:r>
              <a:rPr lang="en-US" sz="2400" dirty="0" smtClean="0"/>
              <a:t>PC with 3.00 GHz Intel Pentium 4 CPU, Windows XP SP2 platform, and 0.99 GB RAM</a:t>
            </a:r>
          </a:p>
          <a:p>
            <a:r>
              <a:rPr lang="en-US" dirty="0" smtClean="0"/>
              <a:t>Parameters</a:t>
            </a:r>
          </a:p>
          <a:p>
            <a:pPr lvl="1"/>
            <a:r>
              <a:rPr lang="en-US" sz="2400" dirty="0" smtClean="0"/>
              <a:t>B+ tree:</a:t>
            </a:r>
          </a:p>
          <a:p>
            <a:pPr lvl="2"/>
            <a:r>
              <a:rPr lang="en-US" sz="2000" dirty="0" smtClean="0"/>
              <a:t>Inner node size is 64 bytes</a:t>
            </a:r>
          </a:p>
          <a:p>
            <a:pPr lvl="2"/>
            <a:r>
              <a:rPr lang="en-US" sz="2000" dirty="0" smtClean="0"/>
              <a:t>Leaf size 1024 bytes</a:t>
            </a:r>
          </a:p>
          <a:p>
            <a:pPr lvl="1"/>
            <a:r>
              <a:rPr lang="en-US" altLang="zh-CN" sz="2400" dirty="0" smtClean="0"/>
              <a:t>Poisson process:</a:t>
            </a:r>
            <a:r>
              <a:rPr lang="en-US" sz="2400" dirty="0" smtClean="0"/>
              <a:t> 100, 300, 500 and 700</a:t>
            </a:r>
          </a:p>
          <a:p>
            <a:pPr lvl="1"/>
            <a:r>
              <a:rPr lang="en-US" altLang="zh-CN" sz="2400" dirty="0" smtClean="0"/>
              <a:t>Total duration of the process is 2400 hours (100 days)</a:t>
            </a:r>
          </a:p>
          <a:p>
            <a:pPr lvl="1"/>
            <a:r>
              <a:rPr lang="en-US" sz="2400" dirty="0" smtClean="0"/>
              <a:t>Rayleigh distribution: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int</a:t>
            </a:r>
            <a:r>
              <a:rPr lang="en-US" sz="2400" i="1" dirty="0" smtClean="0"/>
              <a:t> </a:t>
            </a:r>
            <a:r>
              <a:rPr lang="en-US" sz="2400" dirty="0" smtClean="0"/>
              <a:t>is 1.07. </a:t>
            </a:r>
          </a:p>
          <a:p>
            <a:pPr lvl="1"/>
            <a:r>
              <a:rPr lang="en-US" sz="2400" dirty="0" smtClean="0"/>
              <a:t>Normal distribution</a:t>
            </a:r>
            <a:r>
              <a:rPr lang="en-US" sz="2400" i="1" dirty="0" smtClean="0"/>
              <a:t> </a:t>
            </a:r>
            <a:r>
              <a:rPr lang="en-US" sz="2400" dirty="0" smtClean="0"/>
              <a:t>of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Tdur</a:t>
            </a:r>
            <a:r>
              <a:rPr lang="en-US" sz="2400" i="1" dirty="0" smtClean="0"/>
              <a:t>: </a:t>
            </a:r>
            <a:r>
              <a:rPr lang="en-US" sz="2400" dirty="0" smtClean="0"/>
              <a:t>mean (0.42), variance (0.98).</a:t>
            </a:r>
          </a:p>
          <a:p>
            <a:pPr lvl="1"/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Modeling user behavior</a:t>
            </a:r>
          </a:p>
          <a:p>
            <a:r>
              <a:rPr lang="en-US" altLang="zh-CN" dirty="0" smtClean="0"/>
              <a:t>Index design</a:t>
            </a:r>
          </a:p>
          <a:p>
            <a:r>
              <a:rPr lang="en-US" altLang="zh-CN" dirty="0" smtClean="0"/>
              <a:t>Experimental results</a:t>
            </a:r>
          </a:p>
          <a:p>
            <a:r>
              <a:rPr lang="en-US" altLang="zh-CN" dirty="0" smtClean="0"/>
              <a:t>Conclusion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The compress operation saves index size</a:t>
            </a:r>
          </a:p>
          <a:p>
            <a:pPr lvl="1"/>
            <a:r>
              <a:rPr lang="en-US" altLang="zh-CN" dirty="0" smtClean="0"/>
              <a:t>No overlap between nodes</a:t>
            </a:r>
          </a:p>
          <a:p>
            <a:pPr lvl="1"/>
            <a:r>
              <a:rPr lang="en-US" altLang="zh-CN" dirty="0" smtClean="0"/>
              <a:t>B+ tree </a:t>
            </a:r>
            <a:r>
              <a:rPr lang="en-US" altLang="zh-CN" dirty="0" smtClean="0">
                <a:sym typeface="Wingdings" pitchFamily="2" charset="2"/>
              </a:rPr>
              <a:t> </a:t>
            </a:r>
            <a:r>
              <a:rPr lang="en-US" altLang="zh-CN" dirty="0" smtClean="0"/>
              <a:t>Dynamic array</a:t>
            </a:r>
            <a:endParaRPr lang="zh-CN" alt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76600"/>
            <a:ext cx="487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84533" y="6172200"/>
            <a:ext cx="2338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 </a:t>
            </a:r>
            <a:r>
              <a:rPr lang="en-US" b="1" dirty="0" smtClean="0"/>
              <a:t>Index size comparison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35814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Insert efforts</a:t>
            </a:r>
          </a:p>
          <a:p>
            <a:pPr lvl="1"/>
            <a:r>
              <a:rPr lang="en-US" altLang="zh-CN" sz="2400" dirty="0" smtClean="0"/>
              <a:t>Less node access than both SEB-tree and R-tree</a:t>
            </a:r>
          </a:p>
          <a:p>
            <a:pPr lvl="1"/>
            <a:r>
              <a:rPr lang="en-US" altLang="zh-CN" sz="2400" dirty="0" smtClean="0"/>
              <a:t>Most inserts occur in the area surrounded by the broken line</a:t>
            </a:r>
          </a:p>
          <a:p>
            <a:pPr lvl="1"/>
            <a:r>
              <a:rPr lang="en-US" altLang="zh-CN" sz="2400" dirty="0" smtClean="0"/>
              <a:t>Few node access in </a:t>
            </a:r>
            <a:r>
              <a:rPr lang="en-US" altLang="zh-CN" sz="2400" i="1" dirty="0" smtClean="0"/>
              <a:t>End Time Tree</a:t>
            </a:r>
            <a:endParaRPr lang="zh-CN" altLang="en-US" sz="2400" i="1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505200"/>
            <a:ext cx="449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19600" y="6172200"/>
            <a:ext cx="434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Mean number of node access in one insertion</a:t>
            </a:r>
            <a:endParaRPr lang="zh-CN" altLang="en-US" sz="1600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4193876" y="1295400"/>
          <a:ext cx="4416724" cy="2062435"/>
        </p:xfrm>
        <a:graphic>
          <a:graphicData uri="http://schemas.openxmlformats.org/presentationml/2006/ole">
            <p:oleObj spid="_x0000_s36865" name="Visio" r:id="rId4" imgW="5584853" imgH="259942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Query performance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09800"/>
            <a:ext cx="533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5867400"/>
            <a:ext cx="38099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Mean number of node access in one query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model simulating user behavior of upload data</a:t>
            </a:r>
          </a:p>
          <a:p>
            <a:pPr lvl="1"/>
            <a:r>
              <a:rPr lang="en-US" sz="2000" dirty="0" smtClean="0"/>
              <a:t>Based on stochastic process theory </a:t>
            </a:r>
          </a:p>
          <a:p>
            <a:pPr lvl="1"/>
            <a:r>
              <a:rPr lang="en-US" sz="2000" dirty="0" smtClean="0"/>
              <a:t>statistical analysis on the data collection in real world</a:t>
            </a:r>
          </a:p>
          <a:p>
            <a:r>
              <a:rPr lang="en-US" altLang="zh-CN" sz="2400" dirty="0" smtClean="0"/>
              <a:t>CSE-Tree</a:t>
            </a:r>
          </a:p>
          <a:p>
            <a:pPr lvl="1"/>
            <a:r>
              <a:rPr lang="en-US" altLang="zh-CN" sz="2000" dirty="0" smtClean="0"/>
              <a:t>Smaller index size</a:t>
            </a:r>
          </a:p>
          <a:p>
            <a:pPr lvl="1"/>
            <a:r>
              <a:rPr lang="en-US" altLang="zh-CN" sz="2000" dirty="0" smtClean="0"/>
              <a:t>Less node access in insertion </a:t>
            </a:r>
          </a:p>
          <a:p>
            <a:pPr lvl="1"/>
            <a:r>
              <a:rPr lang="en-US" altLang="zh-CN" sz="2000" dirty="0" smtClean="0"/>
              <a:t>Slightly more node access than SEB-tree in query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zh-CN" dirty="0" smtClean="0"/>
              <a:t>Thanks!</a:t>
            </a:r>
          </a:p>
          <a:p>
            <a:pPr>
              <a:buNone/>
            </a:pPr>
            <a:endParaRPr lang="en-US" altLang="zh-CN" dirty="0" smtClean="0"/>
          </a:p>
          <a:p>
            <a:pPr algn="ctr">
              <a:buNone/>
            </a:pPr>
            <a:r>
              <a:rPr lang="en-US" altLang="zh-CN" sz="2400" dirty="0" smtClean="0">
                <a:hlinkClick r:id="rId2"/>
              </a:rPr>
              <a:t>yuzheng@microsoft.com</a:t>
            </a:r>
            <a:r>
              <a:rPr lang="en-US" altLang="zh-CN" sz="2400" dirty="0" smtClean="0"/>
              <a:t> </a:t>
            </a:r>
          </a:p>
          <a:p>
            <a:pPr algn="ctr">
              <a:buNone/>
            </a:pPr>
            <a:endParaRPr lang="en-US" altLang="zh-CN" dirty="0" smtClean="0"/>
          </a:p>
          <a:p>
            <a:pPr algn="ctr">
              <a:buNone/>
            </a:pPr>
            <a:r>
              <a:rPr lang="en-US" altLang="zh-CN" dirty="0" smtClean="0"/>
              <a:t>Q&amp;A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Introduction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Modeling user behavior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Index design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Conclusion 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Background</a:t>
            </a:r>
          </a:p>
          <a:p>
            <a:pPr lvl="1"/>
            <a:r>
              <a:rPr lang="en-US" altLang="zh-CN" sz="2400" dirty="0" smtClean="0"/>
              <a:t>GPS-enabled devices become prevalent </a:t>
            </a:r>
          </a:p>
          <a:p>
            <a:pPr lvl="1"/>
            <a:r>
              <a:rPr lang="en-US" altLang="zh-CN" sz="2400" dirty="0" smtClean="0"/>
              <a:t>Large amount of GPS logs have been accumulated</a:t>
            </a:r>
          </a:p>
          <a:p>
            <a:pPr lvl="1"/>
            <a:r>
              <a:rPr lang="en-US" altLang="zh-CN" sz="2400" dirty="0" smtClean="0"/>
              <a:t>Quite a few GPS-data-sharing applications appeared</a:t>
            </a:r>
          </a:p>
          <a:p>
            <a:r>
              <a:rPr lang="en-US" altLang="zh-CN" sz="2800" dirty="0" err="1" smtClean="0"/>
              <a:t>Spatio</a:t>
            </a:r>
            <a:r>
              <a:rPr lang="en-US" altLang="zh-CN" sz="2800" dirty="0" smtClean="0"/>
              <a:t>-temporal index is necessary </a:t>
            </a:r>
          </a:p>
          <a:p>
            <a:pPr lvl="1"/>
            <a:r>
              <a:rPr lang="en-US" altLang="zh-CN" sz="2400" dirty="0" smtClean="0"/>
              <a:t>For system: to manage the potentially large-scale data </a:t>
            </a:r>
          </a:p>
          <a:p>
            <a:pPr lvl="1"/>
            <a:r>
              <a:rPr lang="en-US" altLang="zh-CN" sz="2400" dirty="0" smtClean="0"/>
              <a:t>For users: to explore the GPS data interested them</a:t>
            </a:r>
          </a:p>
          <a:p>
            <a:pPr lvl="1"/>
            <a:endParaRPr lang="zh-CN" altLang="en-US" sz="2400" dirty="0"/>
          </a:p>
        </p:txBody>
      </p:sp>
      <p:pic>
        <p:nvPicPr>
          <p:cNvPr id="8" name="Picture 7" descr="nokia_n95_cell_ph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029200"/>
            <a:ext cx="781446" cy="1219200"/>
          </a:xfrm>
          <a:prstGeom prst="rect">
            <a:avLst/>
          </a:prstGeom>
        </p:spPr>
      </p:pic>
      <p:pic>
        <p:nvPicPr>
          <p:cNvPr id="9" name="Picture 8" descr="car G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5334000"/>
            <a:ext cx="1066800" cy="800694"/>
          </a:xfrm>
          <a:prstGeom prst="rect">
            <a:avLst/>
          </a:prstGeom>
        </p:spPr>
      </p:pic>
      <p:pic>
        <p:nvPicPr>
          <p:cNvPr id="10" name="Picture 9" descr="TorqN1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5181600"/>
            <a:ext cx="1143000" cy="1077277"/>
          </a:xfrm>
          <a:prstGeom prst="rect">
            <a:avLst/>
          </a:prstGeom>
        </p:spPr>
      </p:pic>
      <p:pic>
        <p:nvPicPr>
          <p:cNvPr id="11" name="Picture 10" descr="Legend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5257800"/>
            <a:ext cx="914400" cy="914400"/>
          </a:xfrm>
          <a:prstGeom prst="rect">
            <a:avLst/>
          </a:prstGeom>
        </p:spPr>
      </p:pic>
      <p:pic>
        <p:nvPicPr>
          <p:cNvPr id="12" name="Picture 11" descr="watch-gp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5334000"/>
            <a:ext cx="692202" cy="740495"/>
          </a:xfrm>
          <a:prstGeom prst="rect">
            <a:avLst/>
          </a:prstGeom>
        </p:spPr>
      </p:pic>
      <p:pic>
        <p:nvPicPr>
          <p:cNvPr id="13" name="Picture 12" descr="Mio_A701_front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5105400"/>
            <a:ext cx="1163635" cy="1200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500" dirty="0" smtClean="0"/>
              <a:t>Problem Definition</a:t>
            </a:r>
          </a:p>
          <a:p>
            <a:pPr lvl="1"/>
            <a:r>
              <a:rPr lang="en-US" altLang="zh-CN" sz="2000" dirty="0" smtClean="0"/>
              <a:t>Retrieve the GPS trajectories across a given region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 intersecting a given time span</a:t>
            </a:r>
          </a:p>
          <a:p>
            <a:r>
              <a:rPr lang="en-US" altLang="zh-CN" sz="2500" dirty="0" smtClean="0"/>
              <a:t>Present techniques are not optimized to these applications</a:t>
            </a:r>
          </a:p>
        </p:txBody>
      </p:sp>
      <p:pic>
        <p:nvPicPr>
          <p:cNvPr id="4" name="Picture 3" descr="spatial-sea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54" y="3844285"/>
            <a:ext cx="4071646" cy="2480315"/>
          </a:xfrm>
          <a:prstGeom prst="rect">
            <a:avLst/>
          </a:prstGeom>
        </p:spPr>
      </p:pic>
      <p:pic>
        <p:nvPicPr>
          <p:cNvPr id="5" name="Picture 4" descr="temporal sear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455" y="3838919"/>
            <a:ext cx="3734145" cy="24856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3352800"/>
            <a:ext cx="3429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Spatial query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3352800"/>
            <a:ext cx="3429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Temporal query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/>
              <a:t>Our contributions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stochastic process model: </a:t>
            </a:r>
            <a:r>
              <a:rPr lang="en-US" dirty="0" smtClean="0"/>
              <a:t>simulating user behavior of uploading GPS tracks</a:t>
            </a:r>
          </a:p>
          <a:p>
            <a:pPr lvl="2"/>
            <a:r>
              <a:rPr lang="en-US" dirty="0" smtClean="0"/>
              <a:t>Users prefer to upload data they created recently</a:t>
            </a:r>
          </a:p>
          <a:p>
            <a:pPr lvl="2"/>
            <a:r>
              <a:rPr lang="en-US" dirty="0" smtClean="0"/>
              <a:t>The insert frequency of different parts of index are skewed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novel indexing scheme: </a:t>
            </a:r>
            <a:r>
              <a:rPr lang="en-US" dirty="0" smtClean="0"/>
              <a:t>optimized to the user behavior of uploading GPS tracks</a:t>
            </a:r>
          </a:p>
          <a:p>
            <a:pPr lvl="2"/>
            <a:r>
              <a:rPr lang="en-US" altLang="zh-CN" dirty="0" smtClean="0"/>
              <a:t>Smaller index size</a:t>
            </a:r>
          </a:p>
          <a:p>
            <a:pPr lvl="2"/>
            <a:r>
              <a:rPr lang="en-US" altLang="zh-CN" dirty="0" smtClean="0"/>
              <a:t>Minimal update efforts</a:t>
            </a:r>
          </a:p>
          <a:p>
            <a:pPr lvl="2"/>
            <a:r>
              <a:rPr lang="en-US" altLang="zh-CN" dirty="0" smtClean="0"/>
              <a:t>Satisfactory retrieval performance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Modeling user behavior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Index design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Conclusion 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Modeling User Behavior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A GPS track</a:t>
            </a:r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Duration of a GPS track 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Interval between trajectory created and uploaded</a:t>
            </a:r>
            <a:endParaRPr lang="zh-CN" altLang="en-US" sz="28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752600" y="2133600"/>
          <a:ext cx="5636591" cy="1219200"/>
        </p:xfrm>
        <a:graphic>
          <a:graphicData uri="http://schemas.openxmlformats.org/presentationml/2006/ole">
            <p:oleObj spid="_x0000_s1025" name="Visio" r:id="rId3" imgW="2689523" imgH="586297" progId="Visio.Drawing.11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990975"/>
            <a:ext cx="3286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1350" y="5057775"/>
            <a:ext cx="32194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Modeling User Behavior</a:t>
            </a:r>
            <a:endParaRPr lang="zh-CN" altLang="en-US" dirty="0"/>
          </a:p>
        </p:txBody>
      </p:sp>
      <p:pic>
        <p:nvPicPr>
          <p:cNvPr id="20" name="Picture 19" descr="dopod p8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752600"/>
            <a:ext cx="911543" cy="6858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124200" y="1447800"/>
            <a:ext cx="4756276" cy="1359932"/>
            <a:chOff x="3124200" y="1447800"/>
            <a:chExt cx="4756276" cy="1359932"/>
          </a:xfrm>
        </p:grpSpPr>
        <p:grpSp>
          <p:nvGrpSpPr>
            <p:cNvPr id="30" name="Group 29"/>
            <p:cNvGrpSpPr/>
            <p:nvPr/>
          </p:nvGrpSpPr>
          <p:grpSpPr>
            <a:xfrm>
              <a:off x="6888368" y="1664732"/>
              <a:ext cx="992108" cy="1143000"/>
              <a:chOff x="6888368" y="1664732"/>
              <a:chExt cx="992108" cy="114300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88368" y="1664732"/>
                <a:ext cx="702492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177984" y="1817132"/>
                <a:ext cx="702492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3124200" y="1447800"/>
              <a:ext cx="3505200" cy="762000"/>
              <a:chOff x="3124200" y="1447800"/>
              <a:chExt cx="3505200" cy="762000"/>
            </a:xfrm>
          </p:grpSpPr>
          <p:sp>
            <p:nvSpPr>
              <p:cNvPr id="23" name="Right Arrow 22"/>
              <p:cNvSpPr/>
              <p:nvPr/>
            </p:nvSpPr>
            <p:spPr>
              <a:xfrm>
                <a:off x="3505200" y="1916668"/>
                <a:ext cx="2438400" cy="29313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124200" y="1447800"/>
                <a:ext cx="3505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i="1" dirty="0" smtClean="0"/>
                  <a:t>Upload log file to server at time </a:t>
                </a:r>
                <a:r>
                  <a:rPr lang="en-US" altLang="zh-CN" i="1" dirty="0" err="1" smtClean="0">
                    <a:solidFill>
                      <a:srgbClr val="00B0F0"/>
                    </a:solidFill>
                  </a:rPr>
                  <a:t>Tup</a:t>
                </a:r>
                <a:endParaRPr lang="zh-CN" altLang="en-US" i="1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2895600" y="235053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i="1" dirty="0" smtClean="0"/>
              <a:t>Users’ arrival can be modeled as Poisson process</a:t>
            </a:r>
            <a:endParaRPr lang="zh-CN" altLang="en-US" i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76200" y="3962400"/>
            <a:ext cx="4343400" cy="2971800"/>
            <a:chOff x="228600" y="4191000"/>
            <a:chExt cx="3733800" cy="2274332"/>
          </a:xfrm>
        </p:grpSpPr>
        <p:pic>
          <p:nvPicPr>
            <p:cNvPr id="13" name="Picture 12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4191000"/>
              <a:ext cx="32004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228600" y="6096000"/>
              <a:ext cx="3733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i="1" dirty="0" err="1" smtClean="0"/>
                <a:t>T</a:t>
              </a:r>
              <a:r>
                <a:rPr lang="en-US" altLang="zh-CN" sz="1600" i="1" dirty="0" err="1" smtClean="0"/>
                <a:t>dur</a:t>
              </a:r>
              <a:r>
                <a:rPr lang="en-US" altLang="zh-CN" i="1" dirty="0" smtClean="0"/>
                <a:t>  follows Gaussian distribution </a:t>
              </a:r>
              <a:endParaRPr lang="zh-CN" altLang="en-US" i="1" dirty="0"/>
            </a:p>
          </p:txBody>
        </p:sp>
      </p:grp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675" cy="152400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4038600" y="3087469"/>
            <a:ext cx="5105400" cy="3770531"/>
            <a:chOff x="4267200" y="3200400"/>
            <a:chExt cx="4800600" cy="3541931"/>
          </a:xfrm>
        </p:grpSpPr>
        <p:sp>
          <p:nvSpPr>
            <p:cNvPr id="14" name="Rectangle 13"/>
            <p:cNvSpPr/>
            <p:nvPr/>
          </p:nvSpPr>
          <p:spPr>
            <a:xfrm>
              <a:off x="4267200" y="3200400"/>
              <a:ext cx="4800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i="1" dirty="0" smtClean="0"/>
                <a:t>The interval between uploading time and end time of trajectory  </a:t>
              </a:r>
              <a:r>
                <a:rPr lang="en-US" altLang="zh-CN" b="1" i="1" dirty="0" smtClean="0">
                  <a:solidFill>
                    <a:srgbClr val="00B0F0"/>
                  </a:solidFill>
                </a:rPr>
                <a:t>T</a:t>
              </a:r>
              <a:r>
                <a:rPr lang="en-US" altLang="zh-CN" sz="1600" b="1" i="1" dirty="0" smtClean="0">
                  <a:solidFill>
                    <a:srgbClr val="00B0F0"/>
                  </a:solidFill>
                </a:rPr>
                <a:t>int</a:t>
              </a:r>
              <a:r>
                <a:rPr lang="en-US" altLang="zh-CN" b="1" i="1" dirty="0" smtClean="0">
                  <a:solidFill>
                    <a:srgbClr val="00B0F0"/>
                  </a:solidFill>
                </a:rPr>
                <a:t> = </a:t>
              </a:r>
              <a:r>
                <a:rPr lang="en-US" altLang="zh-CN" b="1" i="1" dirty="0" err="1" smtClean="0">
                  <a:solidFill>
                    <a:srgbClr val="00B0F0"/>
                  </a:solidFill>
                </a:rPr>
                <a:t>Tup</a:t>
              </a:r>
              <a:r>
                <a:rPr lang="en-US" altLang="zh-CN" b="1" i="1" dirty="0" smtClean="0">
                  <a:solidFill>
                    <a:srgbClr val="00B0F0"/>
                  </a:solidFill>
                </a:rPr>
                <a:t> -Te </a:t>
              </a:r>
            </a:p>
            <a:p>
              <a:r>
                <a:rPr lang="en-US" altLang="zh-CN" i="1" dirty="0" smtClean="0"/>
                <a:t>Can be modeled as Rayleigh distribution</a:t>
              </a:r>
              <a:endParaRPr lang="zh-CN" altLang="en-US" i="1" dirty="0"/>
            </a:p>
          </p:txBody>
        </p:sp>
        <p:pic>
          <p:nvPicPr>
            <p:cNvPr id="31" name="Picture 30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43650" y="4022287"/>
              <a:ext cx="3707642" cy="2089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4267200" y="6096000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i="1" dirty="0" smtClean="0"/>
                <a:t>Summarized from photos uploaded by multiple users over a period of 3 months on </a:t>
              </a:r>
              <a:r>
                <a:rPr lang="en-US" altLang="zh-CN" i="1" dirty="0" err="1" smtClean="0"/>
                <a:t>Flickr</a:t>
              </a:r>
              <a:r>
                <a:rPr lang="en-US" altLang="zh-CN" i="1" dirty="0" smtClean="0"/>
                <a:t> </a:t>
              </a:r>
              <a:endParaRPr lang="zh-CN" altLang="en-US" i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4800" y="1524000"/>
            <a:ext cx="2956560" cy="2373868"/>
            <a:chOff x="304800" y="1664732"/>
            <a:chExt cx="2956560" cy="2373868"/>
          </a:xfrm>
        </p:grpSpPr>
        <p:grpSp>
          <p:nvGrpSpPr>
            <p:cNvPr id="28" name="Group 27"/>
            <p:cNvGrpSpPr/>
            <p:nvPr/>
          </p:nvGrpSpPr>
          <p:grpSpPr>
            <a:xfrm>
              <a:off x="304800" y="3135868"/>
              <a:ext cx="2956560" cy="902732"/>
              <a:chOff x="304800" y="3135868"/>
              <a:chExt cx="2956560" cy="902732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621792" y="3135868"/>
                <a:ext cx="2350008" cy="422148"/>
              </a:xfrm>
              <a:custGeom>
                <a:avLst/>
                <a:gdLst>
                  <a:gd name="connsiteX0" fmla="*/ 0 w 2350008"/>
                  <a:gd name="connsiteY0" fmla="*/ 286512 h 422148"/>
                  <a:gd name="connsiteX1" fmla="*/ 466344 w 2350008"/>
                  <a:gd name="connsiteY1" fmla="*/ 94488 h 422148"/>
                  <a:gd name="connsiteX2" fmla="*/ 868680 w 2350008"/>
                  <a:gd name="connsiteY2" fmla="*/ 204216 h 422148"/>
                  <a:gd name="connsiteX3" fmla="*/ 1371600 w 2350008"/>
                  <a:gd name="connsiteY3" fmla="*/ 396240 h 422148"/>
                  <a:gd name="connsiteX4" fmla="*/ 2029968 w 2350008"/>
                  <a:gd name="connsiteY4" fmla="*/ 48768 h 422148"/>
                  <a:gd name="connsiteX5" fmla="*/ 2350008 w 2350008"/>
                  <a:gd name="connsiteY5" fmla="*/ 103632 h 42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0008" h="422148">
                    <a:moveTo>
                      <a:pt x="0" y="286512"/>
                    </a:moveTo>
                    <a:cubicBezTo>
                      <a:pt x="160782" y="197358"/>
                      <a:pt x="321564" y="108204"/>
                      <a:pt x="466344" y="94488"/>
                    </a:cubicBezTo>
                    <a:cubicBezTo>
                      <a:pt x="611124" y="80772"/>
                      <a:pt x="717804" y="153924"/>
                      <a:pt x="868680" y="204216"/>
                    </a:cubicBezTo>
                    <a:cubicBezTo>
                      <a:pt x="1019556" y="254508"/>
                      <a:pt x="1178052" y="422148"/>
                      <a:pt x="1371600" y="396240"/>
                    </a:cubicBezTo>
                    <a:cubicBezTo>
                      <a:pt x="1565148" y="370332"/>
                      <a:pt x="1866900" y="97536"/>
                      <a:pt x="2029968" y="48768"/>
                    </a:cubicBezTo>
                    <a:cubicBezTo>
                      <a:pt x="2193036" y="0"/>
                      <a:pt x="2271522" y="51816"/>
                      <a:pt x="2350008" y="103632"/>
                    </a:cubicBezTo>
                  </a:path>
                </a:pathLst>
              </a:custGeom>
              <a:ln w="28575">
                <a:solidFill>
                  <a:srgbClr val="2525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971800" y="3181588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06552" y="3410188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63752" y="3212068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901952" y="3486388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4800" y="3364468"/>
                <a:ext cx="457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i="1" dirty="0" smtClean="0"/>
                  <a:t>Ts</a:t>
                </a:r>
                <a:endParaRPr lang="zh-CN" altLang="en-US" i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04160" y="3212068"/>
                <a:ext cx="457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i="1" dirty="0" smtClean="0"/>
                  <a:t>Te</a:t>
                </a:r>
                <a:endParaRPr lang="zh-CN" altLang="en-US" i="1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39952" y="3669268"/>
                <a:ext cx="1524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i="1" dirty="0" err="1" smtClean="0">
                    <a:solidFill>
                      <a:srgbClr val="2504EC"/>
                    </a:solidFill>
                  </a:rPr>
                  <a:t>T</a:t>
                </a:r>
                <a:r>
                  <a:rPr lang="en-US" altLang="zh-CN" sz="1600" b="1" i="1" dirty="0" err="1" smtClean="0">
                    <a:solidFill>
                      <a:srgbClr val="2504EC"/>
                    </a:solidFill>
                  </a:rPr>
                  <a:t>dur</a:t>
                </a:r>
                <a:r>
                  <a:rPr lang="en-US" altLang="zh-CN" b="1" i="1" dirty="0" smtClean="0">
                    <a:solidFill>
                      <a:srgbClr val="2504EC"/>
                    </a:solidFill>
                  </a:rPr>
                  <a:t> = Te -Ts </a:t>
                </a:r>
                <a:endParaRPr lang="zh-CN" altLang="en-US" b="1" i="1" dirty="0">
                  <a:solidFill>
                    <a:srgbClr val="2504EC"/>
                  </a:solidFill>
                </a:endParaRPr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838200" y="1969532"/>
              <a:ext cx="533400" cy="3164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1828800" y="2743200"/>
              <a:ext cx="304800" cy="5334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600200" y="1664732"/>
              <a:ext cx="838200" cy="762000"/>
              <a:chOff x="1600200" y="1664732"/>
              <a:chExt cx="838200" cy="762000"/>
            </a:xfrm>
          </p:grpSpPr>
          <p:sp>
            <p:nvSpPr>
              <p:cNvPr id="18" name="Folded Corner 17"/>
              <p:cNvSpPr/>
              <p:nvPr/>
            </p:nvSpPr>
            <p:spPr>
              <a:xfrm>
                <a:off x="1600200" y="1664732"/>
                <a:ext cx="685800" cy="685800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olded Corner 24"/>
              <p:cNvSpPr/>
              <p:nvPr/>
            </p:nvSpPr>
            <p:spPr>
              <a:xfrm>
                <a:off x="1752600" y="1740932"/>
                <a:ext cx="685800" cy="685800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tx1"/>
                    </a:solidFill>
                  </a:rPr>
                  <a:t>GPS Log File</a:t>
                </a: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751</Words>
  <Application>Microsoft Office PowerPoint</Application>
  <PresentationFormat>On-screen Show (4:3)</PresentationFormat>
  <Paragraphs>163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Visio</vt:lpstr>
      <vt:lpstr>A Flexible Spatio-temporal indexing Scheme for Large Scale GPS Tracks Retrieval</vt:lpstr>
      <vt:lpstr>Outline</vt:lpstr>
      <vt:lpstr>Outline</vt:lpstr>
      <vt:lpstr>Introduction</vt:lpstr>
      <vt:lpstr>Introduction</vt:lpstr>
      <vt:lpstr>Introduction</vt:lpstr>
      <vt:lpstr>Outline</vt:lpstr>
      <vt:lpstr>Modeling User Behavior</vt:lpstr>
      <vt:lpstr>Modeling User Behavior</vt:lpstr>
      <vt:lpstr>Modeling User Behavior</vt:lpstr>
      <vt:lpstr>Outline</vt:lpstr>
      <vt:lpstr>Index Design</vt:lpstr>
      <vt:lpstr>Temporal Index (CSE-Tree)</vt:lpstr>
      <vt:lpstr>Temporal index</vt:lpstr>
      <vt:lpstr>Temporal Index (CSE-Tree)</vt:lpstr>
      <vt:lpstr>Temporal Index (CSE-Tree)</vt:lpstr>
      <vt:lpstr>Temporal Index (CSE-Tree)</vt:lpstr>
      <vt:lpstr>Outline</vt:lpstr>
      <vt:lpstr>Experimental Settings</vt:lpstr>
      <vt:lpstr>Experimental Results</vt:lpstr>
      <vt:lpstr>Experimental Results</vt:lpstr>
      <vt:lpstr>Experimental Results</vt:lpstr>
      <vt:lpstr>Conclusion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Bridget Wu (Fesco)</dc:creator>
  <cp:lastModifiedBy>Yu Zheng</cp:lastModifiedBy>
  <cp:revision>154</cp:revision>
  <dcterms:created xsi:type="dcterms:W3CDTF">2006-08-16T00:00:00Z</dcterms:created>
  <dcterms:modified xsi:type="dcterms:W3CDTF">2008-08-01T04:10:59Z</dcterms:modified>
</cp:coreProperties>
</file>