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5"/>
  </p:notesMasterIdLst>
  <p:sldIdLst>
    <p:sldId id="256" r:id="rId2"/>
    <p:sldId id="292" r:id="rId3"/>
    <p:sldId id="295" r:id="rId4"/>
    <p:sldId id="294" r:id="rId5"/>
    <p:sldId id="297" r:id="rId6"/>
    <p:sldId id="298" r:id="rId7"/>
    <p:sldId id="308" r:id="rId8"/>
    <p:sldId id="316" r:id="rId9"/>
    <p:sldId id="300" r:id="rId10"/>
    <p:sldId id="317" r:id="rId11"/>
    <p:sldId id="299" r:id="rId12"/>
    <p:sldId id="293" r:id="rId13"/>
    <p:sldId id="303" r:id="rId14"/>
    <p:sldId id="302" r:id="rId15"/>
    <p:sldId id="304" r:id="rId16"/>
    <p:sldId id="309" r:id="rId17"/>
    <p:sldId id="310" r:id="rId18"/>
    <p:sldId id="311" r:id="rId19"/>
    <p:sldId id="312" r:id="rId20"/>
    <p:sldId id="314" r:id="rId21"/>
    <p:sldId id="305" r:id="rId22"/>
    <p:sldId id="290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56" autoAdjust="0"/>
    <p:restoredTop sz="69883" autoAdjust="0"/>
  </p:normalViewPr>
  <p:slideViewPr>
    <p:cSldViewPr snapToGrid="0">
      <p:cViewPr varScale="1">
        <p:scale>
          <a:sx n="80" d="100"/>
          <a:sy n="80" d="100"/>
        </p:scale>
        <p:origin x="82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73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2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Demoed both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13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Between-subjects to make sure that users have enough phrases to input</a:t>
            </a:r>
          </a:p>
          <a:p>
            <a:r>
              <a:rPr lang="en-US" dirty="0" smtClean="0"/>
              <a:t>Regular text</a:t>
            </a:r>
            <a:r>
              <a:rPr lang="en-US" baseline="0" dirty="0" smtClean="0"/>
              <a:t> blocks were completed before mixed to assess text entry performance for lowercase phrases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4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Significant</a:t>
            </a:r>
            <a:r>
              <a:rPr lang="en-US" baseline="0" dirty="0" smtClean="0"/>
              <a:t> effect of block</a:t>
            </a:r>
          </a:p>
          <a:p>
            <a:r>
              <a:rPr lang="en-US" baseline="0" dirty="0" smtClean="0"/>
              <a:t>Learning occurred in both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Round trip = prep–move–perform (touch-down)–complete (touch-up)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15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Extremely positive regarding their overall typing experience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our participants found the New keyboard comfortable to 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agreed that the gestures were intuitive and easy to remember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highlighted settings have</a:t>
            </a:r>
            <a:r>
              <a:rPr lang="en-US" baseline="0" dirty="0" smtClean="0"/>
              <a:t> already been tested in pilot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0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… using</a:t>
            </a:r>
            <a:r>
              <a:rPr lang="en-US" baseline="0" dirty="0" smtClean="0"/>
              <a:t> a standard graphical keyboard (Windows 8 default keyboard).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hit the shift key (top)</a:t>
            </a:r>
          </a:p>
          <a:p>
            <a:r>
              <a:rPr lang="en-US" baseline="0" dirty="0" smtClean="0"/>
              <a:t>Which brings up the uppercase letters (bottom)…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7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Then type ‘M’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hit the &amp;123 symbol to access the numeric symbols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9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Which brings up the secondary</a:t>
            </a:r>
            <a:r>
              <a:rPr lang="en-US" baseline="0" dirty="0" smtClean="0"/>
              <a:t> keyboard (bottom).</a:t>
            </a:r>
          </a:p>
          <a:p>
            <a:r>
              <a:rPr lang="en-US" baseline="0" dirty="0" smtClean="0"/>
              <a:t>Hit ‘</a:t>
            </a:r>
            <a:r>
              <a:rPr lang="en-US" b="1" baseline="0" dirty="0" smtClean="0"/>
              <a:t>3</a:t>
            </a:r>
            <a:r>
              <a:rPr lang="en-US" baseline="0" dirty="0" smtClean="0"/>
              <a:t>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61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Then hit shift again…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9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And then type</a:t>
            </a:r>
            <a:r>
              <a:rPr lang="en-US" baseline="0" dirty="0" smtClean="0"/>
              <a:t> ‘</a:t>
            </a:r>
            <a:r>
              <a:rPr lang="en-US" b="1" baseline="0" dirty="0" smtClean="0"/>
              <a:t>J</a:t>
            </a:r>
            <a:r>
              <a:rPr lang="en-US" baseline="0" dirty="0" smtClean="0"/>
              <a:t>’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so on. It’s a good example of pretty much worst-case behavior for switching excessively between multiple symbols (the shift symbols) and layouts (the secondary keyboard with numeric keys and other symbols).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Such patterns are not uncommon in text entry tasks and are inefficient as well as jarring to the user.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Removing four keys free up a row</a:t>
            </a:r>
          </a:p>
          <a:p>
            <a:pPr lvl="1"/>
            <a:r>
              <a:rPr lang="en-US" dirty="0" smtClean="0"/>
              <a:t>Added numeric and special chars form the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layouts</a:t>
            </a:r>
          </a:p>
          <a:p>
            <a:pPr lvl="1"/>
            <a:r>
              <a:rPr lang="en-US" dirty="0" smtClean="0"/>
              <a:t>Same </a:t>
            </a:r>
            <a:r>
              <a:rPr lang="en-US" b="1" i="1" dirty="0" smtClean="0">
                <a:solidFill>
                  <a:srgbClr val="2F5597"/>
                </a:solidFill>
              </a:rPr>
              <a:t>key size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number of keys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2F5597"/>
                </a:solidFill>
              </a:rPr>
              <a:t>footprint</a:t>
            </a:r>
            <a:endParaRPr lang="en-US" dirty="0" smtClean="0"/>
          </a:p>
          <a:p>
            <a:r>
              <a:rPr lang="en-US" dirty="0" smtClean="0"/>
              <a:t>Reduces keyboard switching time &amp; learning time</a:t>
            </a:r>
          </a:p>
          <a:p>
            <a:r>
              <a:rPr lang="en-US" dirty="0" smtClean="0"/>
              <a:t>No need for fine targeting</a:t>
            </a:r>
          </a:p>
          <a:p>
            <a:pPr lvl="1"/>
            <a:r>
              <a:rPr lang="en-US" dirty="0" smtClean="0"/>
              <a:t>Less round trip time</a:t>
            </a:r>
          </a:p>
          <a:p>
            <a:pPr lvl="1"/>
            <a:r>
              <a:rPr lang="en-US" dirty="0" smtClean="0"/>
              <a:t>Yet gestures take more time than tap</a:t>
            </a:r>
          </a:p>
          <a:p>
            <a:r>
              <a:rPr lang="en-US" b="1" i="1" dirty="0" smtClean="0"/>
              <a:t>Shift</a:t>
            </a:r>
            <a:r>
              <a:rPr lang="en-US" dirty="0" smtClean="0"/>
              <a:t> combines two keystrokes to one gesture</a:t>
            </a:r>
          </a:p>
          <a:p>
            <a:endParaRPr lang="en-US" dirty="0" smtClean="0"/>
          </a:p>
          <a:p>
            <a:r>
              <a:rPr lang="en-US" dirty="0" smtClean="0"/>
              <a:t>The positioning</a:t>
            </a:r>
            <a:r>
              <a:rPr lang="en-US" baseline="0" dirty="0" smtClean="0"/>
              <a:t> of the keys and the placement of the characters were decided based on many factors – familiarity, mnemonics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01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Removing four keys free up a row</a:t>
            </a:r>
          </a:p>
          <a:p>
            <a:pPr lvl="1"/>
            <a:r>
              <a:rPr lang="en-US" dirty="0" smtClean="0"/>
              <a:t>Added numeric and special chars form the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layouts</a:t>
            </a:r>
          </a:p>
          <a:p>
            <a:pPr lvl="1"/>
            <a:r>
              <a:rPr lang="en-US" dirty="0" smtClean="0"/>
              <a:t>Same </a:t>
            </a:r>
            <a:r>
              <a:rPr lang="en-US" b="1" i="1" dirty="0" smtClean="0">
                <a:solidFill>
                  <a:srgbClr val="2F5597"/>
                </a:solidFill>
              </a:rPr>
              <a:t>key size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number of keys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rgbClr val="2F5597"/>
                </a:solidFill>
              </a:rPr>
              <a:t>footprint</a:t>
            </a:r>
            <a:endParaRPr lang="en-US" dirty="0" smtClean="0"/>
          </a:p>
          <a:p>
            <a:r>
              <a:rPr lang="en-US" dirty="0" smtClean="0"/>
              <a:t>Reduces keyboard switching time &amp; learning time</a:t>
            </a:r>
          </a:p>
          <a:p>
            <a:r>
              <a:rPr lang="en-US" dirty="0" smtClean="0"/>
              <a:t>No need for fine targeting</a:t>
            </a:r>
          </a:p>
          <a:p>
            <a:pPr lvl="1"/>
            <a:r>
              <a:rPr lang="en-US" dirty="0" smtClean="0"/>
              <a:t>Less round trip time</a:t>
            </a:r>
          </a:p>
          <a:p>
            <a:pPr lvl="1"/>
            <a:r>
              <a:rPr lang="en-US" dirty="0" smtClean="0"/>
              <a:t>Yet gestures take more time than tap</a:t>
            </a:r>
          </a:p>
          <a:p>
            <a:r>
              <a:rPr lang="en-US" b="1" i="1" dirty="0" smtClean="0"/>
              <a:t>Shift</a:t>
            </a:r>
            <a:r>
              <a:rPr lang="en-US" dirty="0" smtClean="0"/>
              <a:t> combines two keystrokes to one gesture</a:t>
            </a:r>
          </a:p>
          <a:p>
            <a:endParaRPr lang="en-US" dirty="0" smtClean="0"/>
          </a:p>
          <a:p>
            <a:r>
              <a:rPr lang="en-US" dirty="0" smtClean="0"/>
              <a:t>The positioning</a:t>
            </a:r>
            <a:r>
              <a:rPr lang="en-US" baseline="0" dirty="0" smtClean="0"/>
              <a:t> of the keys and the placement of the characters were decided based on many factors – familiarity, mnemonics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412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Conformed pixel-for-pixel to the default Win 8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Default with</a:t>
            </a:r>
            <a:r>
              <a:rPr lang="en-US" baseline="0" dirty="0" smtClean="0"/>
              <a:t> strokes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The new KB (the one I just showed)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1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DCAFE-FC9C-4665-9A46-C64B39A2EA30}" type="datetime1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25DC-6F7E-48AD-B270-6F5FC31CED58}" type="datetime1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4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8362-6223-4756-B7C9-2CAB3FA20C26}" type="datetime1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C294-4C31-48FC-A76E-2A6E3CD352BC}" type="datetime1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7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8F97-B180-442C-96F5-C9F2A159C611}" type="datetime1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00050-384E-4B06-826F-F87BA664361B}" type="datetime1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8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76EB-D138-46B2-B012-2C9B8F5C2692}" type="datetime1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4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3EF9-2A25-41F9-AF22-44B500006CD4}" type="datetime1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9156-4896-47F1-AB4D-FAACA7207C7C}" type="datetime1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01D4-0270-41B1-A0EB-FBCF6C7C6EE6}" type="datetime1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7CC2-EC28-4A47-B069-5E8998E1AB9F}" type="datetime1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2ED56-849B-4EB2-9C21-46396DD8C597}" type="datetime1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1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80000" cy="2387600"/>
          </a:xfrm>
        </p:spPr>
        <p:txBody>
          <a:bodyPr>
            <a:normAutofit/>
          </a:bodyPr>
          <a:lstStyle/>
          <a:p>
            <a:r>
              <a:rPr lang="en-US" sz="3800" b="1" dirty="0"/>
              <a:t>Experimental Study of Stroke Shortcuts for a Touchscreen </a:t>
            </a:r>
            <a:r>
              <a:rPr lang="en-US" sz="3800" b="1" dirty="0" smtClean="0"/>
              <a:t>Keyboard with </a:t>
            </a:r>
            <a:r>
              <a:rPr lang="en-US" sz="3800" b="1" dirty="0"/>
              <a:t>Gesture-Redundant Keys Removed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Ahmed Sabbir </a:t>
            </a:r>
            <a:r>
              <a:rPr lang="en-US" b="1" dirty="0" smtClean="0"/>
              <a:t>Arif</a:t>
            </a:r>
            <a:r>
              <a:rPr lang="en-US" baseline="30000" dirty="0" smtClean="0"/>
              <a:t>1,2</a:t>
            </a:r>
            <a:r>
              <a:rPr lang="en-US" dirty="0" smtClean="0"/>
              <a:t>,</a:t>
            </a:r>
            <a:r>
              <a:rPr lang="en-US" dirty="0"/>
              <a:t>  Michel </a:t>
            </a:r>
            <a:r>
              <a:rPr lang="en-US" dirty="0" smtClean="0"/>
              <a:t>Pahud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Ken </a:t>
            </a:r>
            <a:r>
              <a:rPr lang="en-US" dirty="0" smtClean="0"/>
              <a:t>Hinckley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/>
              <a:t>and Bill </a:t>
            </a:r>
            <a:r>
              <a:rPr lang="en-US" dirty="0" smtClean="0"/>
              <a:t>Buxton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r>
              <a:rPr lang="en-US" sz="2000" baseline="30000" dirty="0" smtClean="0"/>
              <a:t>1</a:t>
            </a:r>
            <a:r>
              <a:rPr lang="en-US" sz="2000" dirty="0" smtClean="0"/>
              <a:t>Microsoft Research, Redmond, Washington, USA</a:t>
            </a:r>
          </a:p>
          <a:p>
            <a:r>
              <a:rPr lang="en-US" sz="2000" baseline="30000" dirty="0" smtClean="0"/>
              <a:t>2</a:t>
            </a:r>
            <a:r>
              <a:rPr lang="en-US" sz="2000" dirty="0" smtClean="0"/>
              <a:t>York </a:t>
            </a:r>
            <a:r>
              <a:rPr lang="en-US" sz="2000" dirty="0"/>
              <a:t>University, Toronto, Ontario, </a:t>
            </a:r>
            <a:r>
              <a:rPr lang="en-US" sz="2000" dirty="0" smtClean="0"/>
              <a:t>Canada</a:t>
            </a:r>
          </a:p>
          <a:p>
            <a:r>
              <a:rPr lang="en-US" sz="2000" dirty="0" smtClean="0"/>
              <a:t>asarif@cse.yorku.ca</a:t>
            </a:r>
            <a:r>
              <a:rPr lang="en-US" sz="2000" dirty="0"/>
              <a:t>, {mpahud, kenh, bibuxton}@microsoft.com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1" y="1541317"/>
            <a:ext cx="7921268" cy="4830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</a:t>
            </a:r>
            <a:r>
              <a:rPr lang="en-US" dirty="0" smtClean="0"/>
              <a:t>Keyboard … with stroke shortcuts!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36890" y="4907915"/>
            <a:ext cx="9999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41401" y="497205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q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8509" y="497205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w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-127575"/>
            <a:ext cx="108661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402" y="5421868"/>
            <a:ext cx="79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SPACE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71613" y="4912360"/>
            <a:ext cx="9618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37469" y="497205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q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4573" y="497205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w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011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3963" y="5410200"/>
            <a:ext cx="130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BACKSPACE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593929" y="495300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q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46801" y="495300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w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03200" y="1963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03200" y="6535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93928" y="4800600"/>
            <a:ext cx="961813" cy="621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88004" y="5410200"/>
            <a:ext cx="8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ENTER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711200" y="4648200"/>
            <a:ext cx="6400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083129" y="495300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q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36000" y="495300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w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406400" y="3487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406400" y="805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321040" y="4648205"/>
            <a:ext cx="0" cy="423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448801" y="495300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>
                <a:solidFill>
                  <a:srgbClr val="5A5A5A"/>
                </a:solidFill>
                <a:latin typeface="Cambria"/>
                <a:ea typeface="Times New Roman"/>
                <a:cs typeface="Times New Roman"/>
              </a:rPr>
              <a:t>Q</a:t>
            </a:r>
            <a:endParaRPr lang="en-US" sz="1000" dirty="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001673" y="495300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w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9686713" y="4648205"/>
            <a:ext cx="0" cy="423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436101" y="573405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dirty="0" smtClean="0">
                <a:solidFill>
                  <a:srgbClr val="5A5A5A"/>
                </a:solidFill>
                <a:latin typeface="Cambria"/>
                <a:ea typeface="Times New Roman"/>
                <a:cs typeface="Times New Roman"/>
              </a:rPr>
              <a:t>q</a:t>
            </a:r>
            <a:endParaRPr lang="en-US" sz="1000" dirty="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988973" y="5734050"/>
            <a:ext cx="475827" cy="2857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>
                <a:solidFill>
                  <a:srgbClr val="5A5A5A"/>
                </a:solidFill>
                <a:effectLst/>
                <a:latin typeface="Cambria"/>
                <a:ea typeface="Times New Roman"/>
                <a:cs typeface="Times New Roman"/>
              </a:rPr>
              <a:t>w</a:t>
            </a:r>
            <a:endParaRPr lang="en-US" sz="1000">
              <a:solidFill>
                <a:srgbClr val="5A5A5A"/>
              </a:solidFill>
              <a:effectLst/>
              <a:ea typeface="Times New Roman"/>
              <a:cs typeface="Times New Roman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9674015" y="5334005"/>
            <a:ext cx="12700" cy="476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98060" y="5507593"/>
            <a:ext cx="72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SHIFT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75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2" grpId="0" animBg="1"/>
      <p:bldP spid="13" grpId="0" animBg="1"/>
      <p:bldP spid="16" grpId="0"/>
      <p:bldP spid="21" grpId="0" animBg="1"/>
      <p:bldP spid="22" grpId="0" animBg="1"/>
      <p:bldP spid="29" grpId="0"/>
      <p:bldP spid="30" grpId="0" animBg="1"/>
      <p:bldP spid="40" grpId="0" animBg="1"/>
      <p:bldP spid="41" grpId="0" animBg="1"/>
      <p:bldP spid="47" grpId="0" animBg="1"/>
      <p:bldP spid="48" grpId="0" animBg="1"/>
      <p:bldP spid="50" grpId="0" animBg="1"/>
      <p:bldP spid="51" grpId="0" animBg="1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1</a:t>
            </a:r>
          </a:p>
          <a:p>
            <a:pPr lvl="1"/>
            <a:r>
              <a:rPr lang="en-US" dirty="0" smtClean="0"/>
              <a:t>Is it beneficial to remove the gesture redundant keys?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Study 2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/>
              <a:t>Immediate usability</a:t>
            </a:r>
          </a:p>
          <a:p>
            <a:pPr lvl="1"/>
            <a:r>
              <a:rPr lang="en-US" dirty="0" smtClean="0"/>
              <a:t>User feedback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Default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Default + Strokes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Removed + Strokes 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Phrases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</a:t>
            </a:r>
          </a:p>
          <a:p>
            <a:pPr lvl="1"/>
            <a:r>
              <a:rPr lang="en-US" dirty="0" err="1"/>
              <a:t>MacKenzie-</a:t>
            </a:r>
            <a:r>
              <a:rPr lang="en-US" dirty="0" err="1" smtClean="0"/>
              <a:t>Soukoreff</a:t>
            </a:r>
            <a:endParaRPr lang="en-US" dirty="0" smtClean="0"/>
          </a:p>
          <a:p>
            <a:r>
              <a:rPr lang="en-US" dirty="0" smtClean="0"/>
              <a:t>Mixed</a:t>
            </a:r>
          </a:p>
          <a:p>
            <a:pPr lvl="1"/>
            <a:r>
              <a:rPr lang="en-US" dirty="0"/>
              <a:t>7% </a:t>
            </a:r>
            <a:r>
              <a:rPr lang="en-US" dirty="0" smtClean="0"/>
              <a:t>uppercase</a:t>
            </a:r>
          </a:p>
          <a:p>
            <a:pPr lvl="1"/>
            <a:r>
              <a:rPr lang="en-US" dirty="0" smtClean="0"/>
              <a:t>10% numeric</a:t>
            </a:r>
          </a:p>
          <a:p>
            <a:pPr lvl="1"/>
            <a:r>
              <a:rPr lang="en-US" dirty="0" smtClean="0"/>
              <a:t>7</a:t>
            </a:r>
            <a:r>
              <a:rPr lang="en-US" dirty="0"/>
              <a:t>% </a:t>
            </a:r>
            <a:r>
              <a:rPr lang="en-US" dirty="0" smtClean="0"/>
              <a:t>symbols</a:t>
            </a:r>
          </a:p>
          <a:p>
            <a:pPr lvl="1"/>
            <a:r>
              <a:rPr lang="en-US" dirty="0" smtClean="0"/>
              <a:t>Remaining </a:t>
            </a:r>
            <a:r>
              <a:rPr lang="en-US" dirty="0" smtClean="0">
                <a:solidFill>
                  <a:srgbClr val="3366FF"/>
                </a:solidFill>
              </a:rPr>
              <a:t>76</a:t>
            </a:r>
            <a:r>
              <a:rPr lang="en-US" dirty="0">
                <a:solidFill>
                  <a:srgbClr val="3366FF"/>
                </a:solidFill>
              </a:rPr>
              <a:t>% </a:t>
            </a:r>
            <a:r>
              <a:rPr lang="en-US" dirty="0" smtClean="0">
                <a:solidFill>
                  <a:srgbClr val="3366FF"/>
                </a:solidFill>
              </a:rPr>
              <a:t>lowercase &amp; spaces</a:t>
            </a:r>
          </a:p>
          <a:p>
            <a:pPr lvl="1"/>
            <a:r>
              <a:rPr lang="en-US" dirty="0" smtClean="0"/>
              <a:t>Uses a simple language model</a:t>
            </a:r>
          </a:p>
          <a:p>
            <a:pPr lvl="2"/>
            <a:r>
              <a:rPr lang="en-US" dirty="0" smtClean="0"/>
              <a:t>Created meaningful phrases with </a:t>
            </a:r>
            <a:r>
              <a:rPr lang="en-US" b="1" dirty="0" smtClean="0">
                <a:solidFill>
                  <a:srgbClr val="3366FF"/>
                </a:solidFill>
              </a:rPr>
              <a:t>random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address, names, phone numbers, etc.</a:t>
            </a:r>
          </a:p>
          <a:p>
            <a:pPr lvl="2"/>
            <a:r>
              <a:rPr lang="en-US" dirty="0" smtClean="0"/>
              <a:t>E.g. “My</a:t>
            </a:r>
            <a:r>
              <a:rPr lang="en-US" b="1" dirty="0" smtClean="0"/>
              <a:t> </a:t>
            </a:r>
            <a:r>
              <a:rPr lang="en-US" u="sng" dirty="0"/>
              <a:t>son’s</a:t>
            </a:r>
            <a:r>
              <a:rPr lang="en-US" dirty="0"/>
              <a:t> phone number</a:t>
            </a:r>
            <a:r>
              <a:rPr lang="en-US" b="1" dirty="0"/>
              <a:t> </a:t>
            </a:r>
            <a:r>
              <a:rPr lang="en-US" dirty="0"/>
              <a:t>is</a:t>
            </a:r>
            <a:r>
              <a:rPr lang="en-US" b="1" dirty="0"/>
              <a:t> </a:t>
            </a:r>
            <a:r>
              <a:rPr lang="en-US" u="sng" dirty="0"/>
              <a:t>+1 (638) 283-</a:t>
            </a:r>
            <a:r>
              <a:rPr lang="en-US" u="sng" dirty="0" smtClean="0"/>
              <a:t>9375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Within-subjects</a:t>
            </a:r>
          </a:p>
          <a:p>
            <a:pPr marL="457200" lvl="1" indent="0">
              <a:buNone/>
            </a:pPr>
            <a:r>
              <a:rPr lang="en-US" dirty="0" smtClean="0"/>
              <a:t>14 participants (</a:t>
            </a:r>
            <a:r>
              <a:rPr lang="en-US" dirty="0"/>
              <a:t>23-49 </a:t>
            </a:r>
            <a:r>
              <a:rPr lang="en-US" dirty="0" smtClean="0"/>
              <a:t>years, avg. 32) </a:t>
            </a:r>
            <a:r>
              <a:rPr lang="en-US" dirty="0"/>
              <a:t>×</a:t>
            </a:r>
          </a:p>
          <a:p>
            <a:pPr marL="457200" lvl="1" indent="0">
              <a:buNone/>
            </a:pPr>
            <a:r>
              <a:rPr lang="en-US" dirty="0"/>
              <a:t>2 techniques (</a:t>
            </a:r>
            <a:r>
              <a:rPr lang="en-US" i="1" dirty="0" err="1"/>
              <a:t>Default+</a:t>
            </a:r>
            <a:r>
              <a:rPr lang="en-US" i="1" dirty="0" err="1" smtClean="0"/>
              <a:t>Strokes</a:t>
            </a:r>
            <a:r>
              <a:rPr lang="en-US" dirty="0" smtClean="0"/>
              <a:t>, </a:t>
            </a:r>
            <a:r>
              <a:rPr lang="en-US" i="1" dirty="0" smtClean="0"/>
              <a:t>new, </a:t>
            </a:r>
            <a:r>
              <a:rPr lang="en-US" i="1" dirty="0" smtClean="0">
                <a:solidFill>
                  <a:srgbClr val="3366FF"/>
                </a:solidFill>
              </a:rPr>
              <a:t>counterbalanced</a:t>
            </a:r>
            <a:r>
              <a:rPr lang="en-US" dirty="0" smtClean="0"/>
              <a:t>) </a:t>
            </a:r>
            <a:r>
              <a:rPr lang="en-US" dirty="0"/>
              <a:t>×</a:t>
            </a:r>
          </a:p>
          <a:p>
            <a:pPr marL="457200" lvl="1" indent="0">
              <a:buNone/>
            </a:pPr>
            <a:r>
              <a:rPr lang="en-US" dirty="0"/>
              <a:t>3 blocks × 10 </a:t>
            </a:r>
            <a:r>
              <a:rPr lang="en-US" dirty="0" smtClean="0"/>
              <a:t>phrases (5 </a:t>
            </a:r>
            <a:r>
              <a:rPr lang="en-US" i="1" dirty="0" smtClean="0"/>
              <a:t>regular</a:t>
            </a:r>
            <a:r>
              <a:rPr lang="en-US" dirty="0" smtClean="0"/>
              <a:t>, 5 </a:t>
            </a:r>
            <a:r>
              <a:rPr lang="en-US" i="1" dirty="0" smtClean="0"/>
              <a:t>mixed, </a:t>
            </a:r>
            <a:r>
              <a:rPr lang="en-US" i="1" dirty="0" smtClean="0">
                <a:solidFill>
                  <a:srgbClr val="3366FF"/>
                </a:solidFill>
              </a:rPr>
              <a:t>randomized</a:t>
            </a:r>
            <a:r>
              <a:rPr lang="en-US" dirty="0" smtClean="0"/>
              <a:t>)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= 840 </a:t>
            </a:r>
            <a:r>
              <a:rPr lang="en-US" dirty="0" smtClean="0"/>
              <a:t>phrases</a:t>
            </a:r>
          </a:p>
          <a:p>
            <a:endParaRPr lang="en-US" dirty="0"/>
          </a:p>
          <a:p>
            <a:r>
              <a:rPr lang="en-US" dirty="0" smtClean="0"/>
              <a:t>Placed on table</a:t>
            </a:r>
          </a:p>
          <a:p>
            <a:r>
              <a:rPr lang="en-US" dirty="0" smtClean="0"/>
              <a:t>Used both hands – 10 fingers</a:t>
            </a:r>
          </a:p>
          <a:p>
            <a:r>
              <a:rPr lang="en-US" dirty="0" smtClean="0"/>
              <a:t>Correction – </a:t>
            </a:r>
            <a:r>
              <a:rPr lang="en-US" i="1" dirty="0" smtClean="0">
                <a:solidFill>
                  <a:srgbClr val="3366FF"/>
                </a:solidFill>
              </a:rPr>
              <a:t>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18" y="3703989"/>
            <a:ext cx="3281430" cy="23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New</a:t>
            </a:r>
            <a:endParaRPr lang="en-US" b="1" i="1" dirty="0"/>
          </a:p>
          <a:p>
            <a:pPr lvl="1"/>
            <a:r>
              <a:rPr lang="en-US" dirty="0"/>
              <a:t>Entry speed (WPM) – </a:t>
            </a:r>
            <a:r>
              <a:rPr lang="en-US" dirty="0">
                <a:solidFill>
                  <a:srgbClr val="008000"/>
                </a:solidFill>
              </a:rPr>
              <a:t>significantly</a:t>
            </a:r>
            <a:r>
              <a:rPr lang="en-US" dirty="0"/>
              <a:t> higher</a:t>
            </a:r>
          </a:p>
          <a:p>
            <a:pPr lvl="1"/>
            <a:r>
              <a:rPr lang="en-US" dirty="0"/>
              <a:t>Error rate (TER, ER) –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 smtClean="0"/>
              <a:t>significant</a:t>
            </a:r>
          </a:p>
          <a:p>
            <a:pPr lvl="1"/>
            <a:r>
              <a:rPr lang="en-US" dirty="0"/>
              <a:t>19% fewer </a:t>
            </a:r>
            <a:r>
              <a:rPr lang="en-US" dirty="0" smtClean="0"/>
              <a:t>OPC – </a:t>
            </a:r>
            <a:r>
              <a:rPr lang="en-US" dirty="0" smtClean="0">
                <a:solidFill>
                  <a:srgbClr val="008000"/>
                </a:solidFill>
              </a:rPr>
              <a:t>significant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Users did not complain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the gestures were really </a:t>
            </a:r>
            <a:r>
              <a:rPr lang="en-US" b="1" dirty="0" smtClean="0">
                <a:solidFill>
                  <a:srgbClr val="0000FF"/>
                </a:solidFill>
              </a:rPr>
              <a:t>intuitive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once I got a hold of </a:t>
            </a:r>
            <a:r>
              <a:rPr lang="en-US" dirty="0" smtClean="0"/>
              <a:t>the gestures </a:t>
            </a:r>
            <a:r>
              <a:rPr lang="en-US" dirty="0"/>
              <a:t>my typing got really </a:t>
            </a:r>
            <a:r>
              <a:rPr lang="en-US" b="1" dirty="0" smtClean="0">
                <a:solidFill>
                  <a:srgbClr val="0000FF"/>
                </a:solidFill>
              </a:rPr>
              <a:t>fast</a:t>
            </a:r>
            <a:r>
              <a:rPr lang="en-US" dirty="0" smtClean="0"/>
              <a:t>”</a:t>
            </a:r>
          </a:p>
          <a:p>
            <a:r>
              <a:rPr lang="en-US" b="1" i="1" dirty="0" err="1"/>
              <a:t>Default+Strokes</a:t>
            </a:r>
            <a:endParaRPr lang="en-US" b="1" i="1" dirty="0"/>
          </a:p>
          <a:p>
            <a:pPr lvl="1"/>
            <a:r>
              <a:rPr lang="en-US" dirty="0"/>
              <a:t>28% gesture use (4%-58%)</a:t>
            </a:r>
          </a:p>
          <a:p>
            <a:pPr lvl="1"/>
            <a:r>
              <a:rPr lang="en-US" dirty="0"/>
              <a:t>No significant difference between user </a:t>
            </a:r>
            <a:r>
              <a:rPr lang="en-US" dirty="0" smtClean="0"/>
              <a:t>groups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Between-subjects</a:t>
            </a:r>
          </a:p>
          <a:p>
            <a:pPr marL="457200" lvl="1" indent="0">
              <a:buNone/>
            </a:pPr>
            <a:r>
              <a:rPr lang="en-US" b="1" dirty="0" smtClean="0"/>
              <a:t>New</a:t>
            </a:r>
            <a:r>
              <a:rPr lang="en-US" dirty="0" smtClean="0"/>
              <a:t> – 10 users, 19-49 yrs. (avg. 39)</a:t>
            </a:r>
          </a:p>
          <a:p>
            <a:pPr marL="457200" lvl="1" indent="0">
              <a:buNone/>
            </a:pPr>
            <a:r>
              <a:rPr lang="en-US" b="1" dirty="0" smtClean="0"/>
              <a:t>Default</a:t>
            </a:r>
            <a:r>
              <a:rPr lang="en-US" dirty="0" smtClean="0"/>
              <a:t> – 10 users, 26-44 yrs. (avg. 34)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 </a:t>
            </a:r>
            <a:r>
              <a:rPr lang="en-US" dirty="0"/>
              <a:t>conditions (</a:t>
            </a:r>
            <a:r>
              <a:rPr lang="en-US" dirty="0" smtClean="0"/>
              <a:t>Regular, Mixed) </a:t>
            </a:r>
            <a:r>
              <a:rPr lang="en-US" dirty="0"/>
              <a:t>×</a:t>
            </a:r>
          </a:p>
          <a:p>
            <a:pPr marL="457200" lvl="1" indent="0">
              <a:buNone/>
            </a:pPr>
            <a:r>
              <a:rPr lang="en-US" dirty="0"/>
              <a:t>3 blocks × 15 phrases (</a:t>
            </a:r>
            <a:r>
              <a:rPr lang="en-US" dirty="0" smtClean="0"/>
              <a:t>+2 practice)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= </a:t>
            </a:r>
            <a:r>
              <a:rPr lang="en-US" dirty="0" smtClean="0"/>
              <a:t>1,800 </a:t>
            </a:r>
            <a:r>
              <a:rPr lang="en-US" dirty="0"/>
              <a:t>phrases per group </a:t>
            </a:r>
            <a:r>
              <a:rPr lang="en-US" dirty="0" smtClean="0"/>
              <a:t>(–practice)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318" y="3703989"/>
            <a:ext cx="3281430" cy="23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phrases </a:t>
            </a:r>
            <a:r>
              <a:rPr lang="en-US" dirty="0" smtClean="0">
                <a:solidFill>
                  <a:srgbClr val="008000"/>
                </a:solidFill>
              </a:rPr>
              <a:t>significantly</a:t>
            </a:r>
            <a:r>
              <a:rPr lang="en-US" dirty="0" smtClean="0"/>
              <a:t> faster – 20% increase (17% overall)</a:t>
            </a:r>
          </a:p>
          <a:p>
            <a:r>
              <a:rPr lang="en-US" dirty="0" smtClean="0"/>
              <a:t>Regular phrases </a:t>
            </a:r>
            <a:r>
              <a:rPr lang="en-US" dirty="0" smtClean="0">
                <a:solidFill>
                  <a:srgbClr val="FF0000"/>
                </a:solidFill>
              </a:rPr>
              <a:t>no difference</a:t>
            </a:r>
            <a:r>
              <a:rPr lang="en-US" dirty="0" smtClean="0"/>
              <a:t> (~20% wpm with both)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75" y="3292303"/>
            <a:ext cx="4917669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57" y="3303696"/>
            <a:ext cx="4897007" cy="26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Rate &amp; OPC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 and TER – </a:t>
            </a:r>
            <a:r>
              <a:rPr lang="en-US" dirty="0" smtClean="0">
                <a:solidFill>
                  <a:srgbClr val="FF0000"/>
                </a:solidFill>
              </a:rPr>
              <a:t>no significant difference</a:t>
            </a:r>
          </a:p>
          <a:p>
            <a:pPr lvl="1"/>
            <a:r>
              <a:rPr lang="en-US" dirty="0" smtClean="0"/>
              <a:t>Higher </a:t>
            </a:r>
            <a:r>
              <a:rPr lang="en-US" b="1" i="1" dirty="0" smtClean="0"/>
              <a:t>entry speed</a:t>
            </a:r>
            <a:r>
              <a:rPr lang="en-US" dirty="0" smtClean="0"/>
              <a:t> was not at the cost of </a:t>
            </a:r>
            <a:r>
              <a:rPr lang="en-US" b="1" i="1" dirty="0" smtClean="0"/>
              <a:t>accuracy</a:t>
            </a:r>
          </a:p>
          <a:p>
            <a:pPr lvl="1"/>
            <a:r>
              <a:rPr lang="en-US" dirty="0"/>
              <a:t>No effect of block</a:t>
            </a:r>
            <a:endParaRPr lang="en-US" b="1" i="1" dirty="0" smtClean="0"/>
          </a:p>
          <a:p>
            <a:endParaRPr lang="en-US" dirty="0"/>
          </a:p>
          <a:p>
            <a:r>
              <a:rPr lang="en-US" dirty="0" smtClean="0"/>
              <a:t>OPC – </a:t>
            </a:r>
            <a:r>
              <a:rPr lang="en-US" dirty="0" smtClean="0">
                <a:solidFill>
                  <a:srgbClr val="008000"/>
                </a:solidFill>
              </a:rPr>
              <a:t>significant difference</a:t>
            </a:r>
          </a:p>
          <a:p>
            <a:pPr lvl="1"/>
            <a:r>
              <a:rPr lang="en-US" dirty="0" smtClean="0"/>
              <a:t>For </a:t>
            </a:r>
            <a:r>
              <a:rPr lang="en-US" b="1" i="1" dirty="0" smtClean="0"/>
              <a:t>mixed</a:t>
            </a:r>
            <a:r>
              <a:rPr lang="en-US" dirty="0" smtClean="0"/>
              <a:t> phrases – reduced by </a:t>
            </a:r>
            <a:r>
              <a:rPr lang="en-US" b="1" dirty="0" smtClean="0">
                <a:solidFill>
                  <a:srgbClr val="008000"/>
                </a:solidFill>
              </a:rPr>
              <a:t>15%</a:t>
            </a:r>
          </a:p>
          <a:p>
            <a:pPr lvl="1"/>
            <a:r>
              <a:rPr lang="en-US" dirty="0" smtClean="0"/>
              <a:t>For </a:t>
            </a:r>
            <a:r>
              <a:rPr lang="en-US" b="1" i="1" dirty="0" smtClean="0"/>
              <a:t>regular</a:t>
            </a:r>
            <a:r>
              <a:rPr lang="en-US" dirty="0" smtClean="0"/>
              <a:t> – comparable (~1.3 with both)</a:t>
            </a:r>
          </a:p>
          <a:p>
            <a:pPr lvl="1"/>
            <a:r>
              <a:rPr lang="en-US" dirty="0" smtClean="0"/>
              <a:t>No effect of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8% keystrokes to switch between keyboards</a:t>
            </a:r>
          </a:p>
          <a:p>
            <a:pPr lvl="1"/>
            <a:r>
              <a:rPr lang="en-US" dirty="0" smtClean="0"/>
              <a:t>Keyboard switching – 2+ sec. round trip</a:t>
            </a:r>
          </a:p>
          <a:p>
            <a:pPr lvl="1"/>
            <a:r>
              <a:rPr lang="en-US" b="1" i="1" dirty="0" smtClean="0"/>
              <a:t>Shift</a:t>
            </a:r>
            <a:r>
              <a:rPr lang="en-US" dirty="0" smtClean="0"/>
              <a:t> to check additional layouts</a:t>
            </a:r>
          </a:p>
          <a:p>
            <a:pPr lvl="2"/>
            <a:r>
              <a:rPr lang="en-US" dirty="0" smtClean="0"/>
              <a:t>Difficult to learn</a:t>
            </a:r>
          </a:p>
          <a:p>
            <a:pPr lvl="2"/>
            <a:endParaRPr lang="en-US" dirty="0"/>
          </a:p>
          <a:p>
            <a:r>
              <a:rPr lang="en-US" dirty="0" smtClean="0"/>
              <a:t>Shift, Space, Enter, </a:t>
            </a:r>
            <a:r>
              <a:rPr lang="en-US" dirty="0" smtClean="0">
                <a:solidFill>
                  <a:srgbClr val="008000"/>
                </a:solidFill>
              </a:rPr>
              <a:t>BKSP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>
                <a:solidFill>
                  <a:srgbClr val="000000"/>
                </a:solidFill>
              </a:rPr>
              <a:t> for new)</a:t>
            </a:r>
            <a:endParaRPr lang="en-US" dirty="0" smtClean="0"/>
          </a:p>
          <a:p>
            <a:pPr lvl="1"/>
            <a:r>
              <a:rPr lang="en-US" dirty="0" smtClean="0"/>
              <a:t>Del additional chars </a:t>
            </a:r>
            <a:r>
              <a:rPr lang="en-US" dirty="0"/>
              <a:t>in proportion to </a:t>
            </a:r>
            <a:r>
              <a:rPr lang="en-US" dirty="0" smtClean="0"/>
              <a:t>stroke </a:t>
            </a:r>
            <a:r>
              <a:rPr lang="en-US" dirty="0"/>
              <a:t>length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Example Phrase: typing </a:t>
            </a:r>
            <a:r>
              <a:rPr lang="en-US" b="1" dirty="0" smtClean="0"/>
              <a:t>M3J 1L4 </a:t>
            </a:r>
            <a:r>
              <a:rPr lang="en-US" dirty="0" smtClean="0"/>
              <a:t>(my postal code)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7" y="1841361"/>
            <a:ext cx="7489564" cy="216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97" y="4067157"/>
            <a:ext cx="7495003" cy="2161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5891" y="3056605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80% thought typing was faster for regular text</a:t>
            </a:r>
          </a:p>
          <a:p>
            <a:r>
              <a:rPr lang="en-US" dirty="0">
                <a:solidFill>
                  <a:srgbClr val="FF0000"/>
                </a:solidFill>
              </a:rPr>
              <a:t>80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 complained about accidental strokes (</a:t>
            </a:r>
            <a:r>
              <a:rPr lang="en-US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)</a:t>
            </a:r>
          </a:p>
          <a:p>
            <a:r>
              <a:rPr lang="en-US" sz="2000" dirty="0" smtClean="0"/>
              <a:t>“The </a:t>
            </a:r>
            <a:r>
              <a:rPr lang="en-US" sz="2000" dirty="0"/>
              <a:t>keyboard was more responsive than </a:t>
            </a:r>
            <a:r>
              <a:rPr lang="en-US" sz="2000" dirty="0" smtClean="0"/>
              <a:t>my normal </a:t>
            </a:r>
            <a:r>
              <a:rPr lang="en-US" sz="2000" dirty="0"/>
              <a:t>tablet </a:t>
            </a:r>
            <a:r>
              <a:rPr lang="en-US" sz="2000" dirty="0" smtClean="0"/>
              <a:t>keyboard”</a:t>
            </a:r>
          </a:p>
          <a:p>
            <a:r>
              <a:rPr lang="en-US" sz="2000" dirty="0" smtClean="0"/>
              <a:t>“I </a:t>
            </a:r>
            <a:r>
              <a:rPr lang="en-US" sz="2000" dirty="0"/>
              <a:t>liked that I could apply the gestures </a:t>
            </a:r>
            <a:r>
              <a:rPr lang="en-US" sz="2000" dirty="0" smtClean="0"/>
              <a:t>without moving </a:t>
            </a:r>
            <a:r>
              <a:rPr lang="en-US" sz="2000" dirty="0"/>
              <a:t>my fingers</a:t>
            </a:r>
            <a:r>
              <a:rPr lang="en-US" sz="2000" dirty="0" smtClean="0"/>
              <a:t>”</a:t>
            </a:r>
          </a:p>
          <a:p>
            <a:r>
              <a:rPr lang="en-US" sz="2000" dirty="0"/>
              <a:t>“I liked the fact that you don’t have to swap between </a:t>
            </a:r>
            <a:r>
              <a:rPr lang="en-US" sz="2000" dirty="0" smtClean="0"/>
              <a:t>different KBs to </a:t>
            </a:r>
            <a:r>
              <a:rPr lang="en-US" sz="2000" dirty="0"/>
              <a:t>enter special </a:t>
            </a:r>
            <a:r>
              <a:rPr lang="en-US" sz="2000" dirty="0" smtClean="0"/>
              <a:t>characters”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355919"/>
              </p:ext>
            </p:extLst>
          </p:nvPr>
        </p:nvGraphicFramePr>
        <p:xfrm>
          <a:off x="838200" y="1825625"/>
          <a:ext cx="10515600" cy="1737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51737"/>
                <a:gridCol w="2154621"/>
                <a:gridCol w="2154621"/>
                <a:gridCol w="2154621"/>
              </a:tblGrid>
              <a:tr h="37084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Default</a:t>
                      </a:r>
                      <a:r>
                        <a:rPr lang="en-US" sz="3200" baseline="0" dirty="0" smtClean="0"/>
                        <a:t> KB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New KB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</a:t>
                      </a:r>
                      <a:endParaRPr lang="en-US" sz="32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Preference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&lt; .05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Willingness to use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&lt; .05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Typing </a:t>
            </a:r>
            <a:r>
              <a:rPr lang="en-US" dirty="0" smtClean="0"/>
              <a:t>rhythm</a:t>
            </a:r>
          </a:p>
          <a:p>
            <a:r>
              <a:rPr lang="en-US" dirty="0" smtClean="0"/>
              <a:t>Both studies:</a:t>
            </a:r>
          </a:p>
          <a:p>
            <a:pPr lvl="1"/>
            <a:r>
              <a:rPr lang="en-US" dirty="0" smtClean="0"/>
              <a:t>Tablet</a:t>
            </a:r>
          </a:p>
          <a:p>
            <a:pPr lvl="1"/>
            <a:r>
              <a:rPr lang="en-US" dirty="0" smtClean="0"/>
              <a:t>On table</a:t>
            </a:r>
          </a:p>
          <a:p>
            <a:pPr lvl="1"/>
            <a:r>
              <a:rPr lang="en-US" dirty="0" smtClean="0"/>
              <a:t>Both hands</a:t>
            </a:r>
          </a:p>
          <a:p>
            <a:pPr lvl="1"/>
            <a:r>
              <a:rPr lang="en-US" dirty="0" smtClean="0"/>
              <a:t>Final study – expert users</a:t>
            </a:r>
            <a:endParaRPr lang="en-US" dirty="0"/>
          </a:p>
          <a:p>
            <a:r>
              <a:rPr lang="en-US" dirty="0" smtClean="0"/>
              <a:t>If better results yielded with this, should be with</a:t>
            </a:r>
          </a:p>
          <a:p>
            <a:pPr lvl="1"/>
            <a:r>
              <a:rPr lang="en-US" sz="2800" dirty="0" smtClean="0">
                <a:solidFill>
                  <a:srgbClr val="008000"/>
                </a:solidFill>
              </a:rPr>
              <a:t>One hand</a:t>
            </a:r>
            <a:r>
              <a:rPr lang="en-US" dirty="0" smtClean="0"/>
              <a:t>, two thumb, index finger</a:t>
            </a:r>
          </a:p>
          <a:p>
            <a:pPr lvl="1"/>
            <a:r>
              <a:rPr lang="en-US" dirty="0" smtClean="0"/>
              <a:t>When held with </a:t>
            </a:r>
            <a:r>
              <a:rPr lang="en-US" dirty="0" smtClean="0">
                <a:solidFill>
                  <a:srgbClr val="008000"/>
                </a:solidFill>
              </a:rPr>
              <a:t>one hand</a:t>
            </a:r>
          </a:p>
          <a:p>
            <a:pPr lvl="1"/>
            <a:r>
              <a:rPr lang="en-US" dirty="0"/>
              <a:t>On mobile </a:t>
            </a: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study</a:t>
            </a:r>
          </a:p>
          <a:p>
            <a:r>
              <a:rPr lang="en-US" dirty="0" smtClean="0"/>
              <a:t>Text editing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/>
              <a:t>Augmenting with shape-writing</a:t>
            </a:r>
          </a:p>
          <a:p>
            <a:r>
              <a:rPr lang="en-US" dirty="0" smtClean="0"/>
              <a:t>Smartphone variations</a:t>
            </a:r>
          </a:p>
          <a:p>
            <a:r>
              <a:rPr lang="en-US" dirty="0" smtClean="0"/>
              <a:t>Physical KB [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CHI 2014</a:t>
            </a:r>
            <a:r>
              <a:rPr lang="en-US" dirty="0" smtClean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Q&amp;A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Thank you for your attention</a:t>
            </a:r>
          </a:p>
          <a:p>
            <a:endParaRPr lang="en-CA" dirty="0"/>
          </a:p>
          <a:p>
            <a:r>
              <a:rPr lang="en-CA" dirty="0" smtClean="0"/>
              <a:t>My next presentation is on Friday, May 9 at Session #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5428" b="28852"/>
          <a:stretch/>
        </p:blipFill>
        <p:spPr>
          <a:xfrm>
            <a:off x="7336087" y="4515285"/>
            <a:ext cx="4268390" cy="1003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4700" y="5416325"/>
            <a:ext cx="3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Redmond, Washington, USA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7" y="1841361"/>
            <a:ext cx="7489564" cy="216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97" y="4067157"/>
            <a:ext cx="7495003" cy="2161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3655" y="5289122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13927" y="5770206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Example Phrase: typing </a:t>
            </a:r>
            <a:r>
              <a:rPr lang="en-US" b="1" dirty="0" smtClean="0"/>
              <a:t>M3J 1L4 </a:t>
            </a:r>
            <a:r>
              <a:rPr lang="en-US" dirty="0" smtClean="0"/>
              <a:t>(my postal code)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7" y="1841361"/>
            <a:ext cx="7489564" cy="216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97" y="4067157"/>
            <a:ext cx="7495003" cy="2161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3655" y="5289122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33" y="4073675"/>
            <a:ext cx="7487999" cy="216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285523" y="4320112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13927" y="5770206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Example Phrase: typing </a:t>
            </a:r>
            <a:r>
              <a:rPr lang="en-US" b="1" dirty="0" smtClean="0"/>
              <a:t>M3J 1L4 </a:t>
            </a:r>
            <a:r>
              <a:rPr lang="en-US" dirty="0" smtClean="0"/>
              <a:t>(my postal code)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7" y="1841361"/>
            <a:ext cx="7489564" cy="216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97" y="4067157"/>
            <a:ext cx="7495003" cy="2161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5891" y="3056605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Example Phrase: typing </a:t>
            </a:r>
            <a:r>
              <a:rPr lang="en-US" b="1" dirty="0" smtClean="0"/>
              <a:t>M3J 1L4 </a:t>
            </a:r>
            <a:r>
              <a:rPr lang="en-US" dirty="0" smtClean="0"/>
              <a:t>(my postal code)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47" y="1841361"/>
            <a:ext cx="7489564" cy="216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97" y="4067157"/>
            <a:ext cx="7495003" cy="21614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68267" y="4806906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13927" y="5770206"/>
            <a:ext cx="559508" cy="40641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65129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Example Phrase: typing </a:t>
            </a:r>
            <a:r>
              <a:rPr lang="en-US" b="1" dirty="0" smtClean="0"/>
              <a:t>M3J 1L4 </a:t>
            </a:r>
            <a:r>
              <a:rPr lang="en-US" dirty="0" smtClean="0"/>
              <a:t>(my postal code)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1+ layouts for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72" y="2899203"/>
            <a:ext cx="748799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some keys with gestures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945" y="2826208"/>
            <a:ext cx="7739998" cy="23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Keyboard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30" y="1830586"/>
            <a:ext cx="7487999" cy="2160000"/>
          </a:xfr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" y="-127575"/>
            <a:ext cx="108661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5A5A5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3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011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03200" y="1963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203200" y="6535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406400" y="3487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406400" y="805934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8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8925</TotalTime>
  <Words>1075</Words>
  <Application>Microsoft Office PowerPoint</Application>
  <PresentationFormat>Widescreen</PresentationFormat>
  <Paragraphs>214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Office Theme</vt:lpstr>
      <vt:lpstr>Experimental Study of Stroke Shortcuts for a Touchscreen Keyboard with Gesture-Redundant Keys Removed</vt:lpstr>
      <vt:lpstr>Example Phrase: typing M3J 1L4 (my postal code)</vt:lpstr>
      <vt:lpstr>Example Phrase: typing M3J 1L4 (my postal code)</vt:lpstr>
      <vt:lpstr>Example Phrase: typing M3J 1L4 (my postal code)</vt:lpstr>
      <vt:lpstr>Example Phrase: typing M3J 1L4 (my postal code)</vt:lpstr>
      <vt:lpstr>Example Phrase: typing M3J 1L4 (my postal code)</vt:lpstr>
      <vt:lpstr>Special Characters</vt:lpstr>
      <vt:lpstr>Our Approach</vt:lpstr>
      <vt:lpstr>The New Keyboard</vt:lpstr>
      <vt:lpstr>The New Keyboard … with stroke shortcuts!</vt:lpstr>
      <vt:lpstr>2 Studies</vt:lpstr>
      <vt:lpstr>Three Variants</vt:lpstr>
      <vt:lpstr>Two Phrases Sets</vt:lpstr>
      <vt:lpstr>Study 1</vt:lpstr>
      <vt:lpstr>Results</vt:lpstr>
      <vt:lpstr>Study 2</vt:lpstr>
      <vt:lpstr>Entry Speed</vt:lpstr>
      <vt:lpstr>Error Rate &amp; OPC</vt:lpstr>
      <vt:lpstr>Round Trip</vt:lpstr>
      <vt:lpstr>Qualitative Data</vt:lpstr>
      <vt:lpstr>Further Discussion </vt:lpstr>
      <vt:lpstr>Future Work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a New Error Prevention Technique for Mobile Touchscreen Text Enrty</dc:title>
  <dc:creator>A S Arif</dc:creator>
  <cp:lastModifiedBy>Ken Hinckley</cp:lastModifiedBy>
  <cp:revision>178</cp:revision>
  <dcterms:created xsi:type="dcterms:W3CDTF">2012-07-27T01:16:44Z</dcterms:created>
  <dcterms:modified xsi:type="dcterms:W3CDTF">2014-05-12T18:36:48Z</dcterms:modified>
</cp:coreProperties>
</file>