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embeddings/Microsoft_Equation2.bin" ContentType="application/vnd.openxmlformats-officedocument.oleObject"/>
  <Override PartName="/ppt/embeddings/Microsoft_Equation4.bin" ContentType="application/vnd.openxmlformats-officedocument.oleObject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embeddings/Microsoft_Equation5.bin" ContentType="application/vnd.openxmlformats-officedocument.oleObject"/>
  <Default Extension="pict" ContentType="image/pict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vml" ContentType="application/vnd.openxmlformats-officedocument.vmlDrawing"/>
  <Default Extension="jpeg" ContentType="image/jpe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embeddings/Microsoft_Equation1.bin" ContentType="application/vnd.openxmlformats-officedocument.oleObject"/>
  <Default Extension="tiff" ContentType="image/tiff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embeddings/Microsoft_Equation6.bin" ContentType="application/vnd.openxmlformats-officedocument.oleObject"/>
  <Default Extension="rels" ContentType="application/vnd.openxmlformats-package.relationships+xml"/>
  <Override PartName="/ppt/slides/slide9.xml" ContentType="application/vnd.openxmlformats-officedocument.presentationml.slide+xml"/>
  <Override PartName="/ppt/embeddings/Microsoft_Equation3.bin" ContentType="application/vnd.openxmlformats-officedocument.oleObject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313" r:id="rId3"/>
    <p:sldId id="341" r:id="rId4"/>
    <p:sldId id="309" r:id="rId5"/>
    <p:sldId id="310" r:id="rId6"/>
    <p:sldId id="312" r:id="rId7"/>
    <p:sldId id="342" r:id="rId8"/>
    <p:sldId id="343" r:id="rId9"/>
    <p:sldId id="307" r:id="rId10"/>
    <p:sldId id="305" r:id="rId11"/>
    <p:sldId id="339" r:id="rId12"/>
    <p:sldId id="315" r:id="rId13"/>
    <p:sldId id="278" r:id="rId14"/>
    <p:sldId id="344" r:id="rId15"/>
    <p:sldId id="346" r:id="rId16"/>
    <p:sldId id="347" r:id="rId17"/>
    <p:sldId id="289" r:id="rId18"/>
    <p:sldId id="34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898989"/>
    <a:srgbClr val="C7C7C7"/>
    <a:srgbClr val="D69C98"/>
    <a:srgbClr val="DBFBAC"/>
    <a:srgbClr val="F59998"/>
    <a:srgbClr val="C8433F"/>
    <a:srgbClr val="C7433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6236" autoAdjust="0"/>
    <p:restoredTop sz="94660" autoAdjust="0"/>
  </p:normalViewPr>
  <p:slideViewPr>
    <p:cSldViewPr snapToObjects="1">
      <p:cViewPr>
        <p:scale>
          <a:sx n="75" d="100"/>
          <a:sy n="75" d="100"/>
        </p:scale>
        <p:origin x="-1800" y="-12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14" Type="http://schemas.openxmlformats.org/officeDocument/2006/relationships/slide" Target="slides/slide13.xml"/><Relationship Id="rId23" Type="http://schemas.openxmlformats.org/officeDocument/2006/relationships/viewProps" Target="viewProps.xml"/><Relationship Id="rId4" Type="http://schemas.openxmlformats.org/officeDocument/2006/relationships/slide" Target="slides/slide3.xml"/><Relationship Id="rId11" Type="http://schemas.openxmlformats.org/officeDocument/2006/relationships/slide" Target="slides/slide10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notesMaster" Target="notesMasters/notesMaster1.xml"/><Relationship Id="rId22" Type="http://schemas.openxmlformats.org/officeDocument/2006/relationships/presProps" Target="presProps.xml"/><Relationship Id="rId21" Type="http://schemas.openxmlformats.org/officeDocument/2006/relationships/printerSettings" Target="printerSettings/printerSettings1.bin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ict"/><Relationship Id="rId3" Type="http://schemas.openxmlformats.org/officeDocument/2006/relationships/image" Target="../media/image4.pict"/><Relationship Id="rId1" Type="http://schemas.openxmlformats.org/officeDocument/2006/relationships/image" Target="../media/image2.pict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096C14-A110-4B45-935B-CDBC3241D2FE}" type="datetimeFigureOut">
              <a:rPr lang="en-US" smtClean="0"/>
              <a:pPr/>
              <a:t>2/13/10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4FFAE5-6AF2-8F46-9010-9384EA83D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85AB2-47DF-A841-86E8-117E27A2BABA}" type="datetimeFigureOut">
              <a:rPr lang="en-US" smtClean="0"/>
              <a:pPr/>
              <a:t>2/13/10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1B6A6-21D9-DD40-BF33-D595850A6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85AB2-47DF-A841-86E8-117E27A2BABA}" type="datetimeFigureOut">
              <a:rPr lang="en-US" smtClean="0"/>
              <a:pPr/>
              <a:t>2/13/10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1B6A6-21D9-DD40-BF33-D595850A6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85AB2-47DF-A841-86E8-117E27A2BABA}" type="datetimeFigureOut">
              <a:rPr lang="en-US" smtClean="0"/>
              <a:pPr/>
              <a:t>2/13/10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1B6A6-21D9-DD40-BF33-D595850A6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85AB2-47DF-A841-86E8-117E27A2BABA}" type="datetimeFigureOut">
              <a:rPr lang="en-US" smtClean="0"/>
              <a:pPr/>
              <a:t>2/13/10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1B6A6-21D9-DD40-BF33-D595850A6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85AB2-47DF-A841-86E8-117E27A2BABA}" type="datetimeFigureOut">
              <a:rPr lang="en-US" smtClean="0"/>
              <a:pPr/>
              <a:t>2/13/10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1B6A6-21D9-DD40-BF33-D595850A6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85AB2-47DF-A841-86E8-117E27A2BABA}" type="datetimeFigureOut">
              <a:rPr lang="en-US" smtClean="0"/>
              <a:pPr/>
              <a:t>2/13/10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1B6A6-21D9-DD40-BF33-D595850A6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85AB2-47DF-A841-86E8-117E27A2BABA}" type="datetimeFigureOut">
              <a:rPr lang="en-US" smtClean="0"/>
              <a:pPr/>
              <a:t>2/13/10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1B6A6-21D9-DD40-BF33-D595850A6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85AB2-47DF-A841-86E8-117E27A2BABA}" type="datetimeFigureOut">
              <a:rPr lang="en-US" smtClean="0"/>
              <a:pPr/>
              <a:t>2/13/10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1B6A6-21D9-DD40-BF33-D595850A6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85AB2-47DF-A841-86E8-117E27A2BABA}" type="datetimeFigureOut">
              <a:rPr lang="en-US" smtClean="0"/>
              <a:pPr/>
              <a:t>2/13/10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1B6A6-21D9-DD40-BF33-D595850A6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85AB2-47DF-A841-86E8-117E27A2BABA}" type="datetimeFigureOut">
              <a:rPr lang="en-US" smtClean="0"/>
              <a:pPr/>
              <a:t>2/13/10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1B6A6-21D9-DD40-BF33-D595850A6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85AB2-47DF-A841-86E8-117E27A2BABA}" type="datetimeFigureOut">
              <a:rPr lang="en-US" smtClean="0"/>
              <a:pPr/>
              <a:t>2/13/10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1B6A6-21D9-DD40-BF33-D595850A6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85AB2-47DF-A841-86E8-117E27A2BABA}" type="datetimeFigureOut">
              <a:rPr lang="en-US" smtClean="0"/>
              <a:pPr/>
              <a:t>2/13/10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1B6A6-21D9-DD40-BF33-D595850A6E7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 7"/>
          <p:cNvSpPr/>
          <p:nvPr userDrawn="1"/>
        </p:nvSpPr>
        <p:spPr>
          <a:xfrm>
            <a:off x="459800" y="1215307"/>
            <a:ext cx="8221663" cy="10949"/>
          </a:xfrm>
          <a:custGeom>
            <a:avLst/>
            <a:gdLst>
              <a:gd name="connsiteX0" fmla="*/ 0 w 8221663"/>
              <a:gd name="connsiteY0" fmla="*/ 10949 h 10949"/>
              <a:gd name="connsiteX1" fmla="*/ 8221663 w 8221663"/>
              <a:gd name="connsiteY1" fmla="*/ 0 h 10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221663" h="10949">
                <a:moveTo>
                  <a:pt x="0" y="10949"/>
                </a:moveTo>
                <a:lnTo>
                  <a:pt x="8221663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Comic Sans MS"/>
          <a:ea typeface="+mj-ea"/>
          <a:cs typeface="Comic Sans M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omic Sans MS"/>
          <a:ea typeface="+mn-ea"/>
          <a:cs typeface="Comic Sans M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Comic Sans MS"/>
          <a:ea typeface="+mn-ea"/>
          <a:cs typeface="Comic Sans M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omic Sans MS"/>
          <a:ea typeface="+mn-ea"/>
          <a:cs typeface="Comic Sans M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Comic Sans MS"/>
          <a:ea typeface="+mn-ea"/>
          <a:cs typeface="Comic Sans M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Comic Sans MS"/>
          <a:ea typeface="+mn-ea"/>
          <a:cs typeface="Comic Sans M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6.bin"/><Relationship Id="rId1" Type="http://schemas.openxmlformats.org/officeDocument/2006/relationships/vmlDrawing" Target="../drawings/vmlDrawing4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md.edu/~saurabhs/pacs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.bin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2.bin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4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3.bin"/><Relationship Id="rId5" Type="http://schemas.openxmlformats.org/officeDocument/2006/relationships/oleObject" Target="../embeddings/Microsoft_Equation5.bin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9800" y="1219200"/>
            <a:ext cx="8199768" cy="2164081"/>
          </a:xfrm>
          <a:effectLst>
            <a:outerShdw blurRad="50800" dist="38100" dir="2700000" algn="br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dirty="0" smtClean="0">
                <a:latin typeface="Comic Sans MS"/>
                <a:cs typeface="Comic Sans MS"/>
              </a:rPr>
              <a:t>VS</a:t>
            </a:r>
            <a:r>
              <a:rPr lang="en-US" sz="2800" baseline="30000" dirty="0" smtClean="0">
                <a:latin typeface="Comic Sans MS"/>
                <a:cs typeface="Comic Sans MS"/>
              </a:rPr>
              <a:t>3</a:t>
            </a:r>
            <a:r>
              <a:rPr lang="en-US" sz="2800" dirty="0" smtClean="0">
                <a:latin typeface="Comic Sans MS"/>
                <a:cs typeface="Comic Sans MS"/>
              </a:rPr>
              <a:t>: </a:t>
            </a:r>
            <a:r>
              <a:rPr lang="en-US" sz="2800" u="sng" dirty="0" smtClean="0">
                <a:latin typeface="Comic Sans MS"/>
                <a:cs typeface="Comic Sans MS"/>
              </a:rPr>
              <a:t>V</a:t>
            </a:r>
            <a:r>
              <a:rPr lang="en-US" sz="2800" dirty="0" smtClean="0">
                <a:latin typeface="Comic Sans MS"/>
                <a:cs typeface="Comic Sans MS"/>
              </a:rPr>
              <a:t>erification and </a:t>
            </a:r>
            <a:r>
              <a:rPr lang="en-US" sz="2800" u="sng" dirty="0" smtClean="0">
                <a:latin typeface="Comic Sans MS"/>
                <a:cs typeface="Comic Sans MS"/>
              </a:rPr>
              <a:t>S</a:t>
            </a:r>
            <a:r>
              <a:rPr lang="en-US" sz="2800" dirty="0" smtClean="0">
                <a:latin typeface="Comic Sans MS"/>
                <a:cs typeface="Comic Sans MS"/>
              </a:rPr>
              <a:t>ynthesis using</a:t>
            </a:r>
            <a:br>
              <a:rPr lang="en-US" sz="2800" dirty="0" smtClean="0">
                <a:latin typeface="Comic Sans MS"/>
                <a:cs typeface="Comic Sans MS"/>
              </a:rPr>
            </a:br>
            <a:r>
              <a:rPr lang="en-US" sz="2800" u="sng" dirty="0" smtClean="0">
                <a:latin typeface="Comic Sans MS"/>
                <a:cs typeface="Comic Sans MS"/>
              </a:rPr>
              <a:t>S</a:t>
            </a:r>
            <a:r>
              <a:rPr lang="en-US" sz="2800" dirty="0" smtClean="0">
                <a:latin typeface="Comic Sans MS"/>
                <a:cs typeface="Comic Sans MS"/>
              </a:rPr>
              <a:t>MT </a:t>
            </a:r>
            <a:r>
              <a:rPr lang="en-US" sz="2800" u="sng" dirty="0" smtClean="0">
                <a:latin typeface="Comic Sans MS"/>
                <a:cs typeface="Comic Sans MS"/>
              </a:rPr>
              <a:t>S</a:t>
            </a:r>
            <a:r>
              <a:rPr lang="en-US" sz="2800" dirty="0" smtClean="0">
                <a:latin typeface="Comic Sans MS"/>
                <a:cs typeface="Comic Sans MS"/>
              </a:rPr>
              <a:t>olvers</a:t>
            </a:r>
            <a:br>
              <a:rPr lang="en-US" sz="2800" dirty="0" smtClean="0">
                <a:latin typeface="Comic Sans MS"/>
                <a:cs typeface="Comic Sans MS"/>
              </a:rPr>
            </a:br>
            <a:r>
              <a:rPr lang="en-US" sz="2400" dirty="0" smtClean="0">
                <a:latin typeface="Comic Sans MS"/>
                <a:cs typeface="Comic Sans MS"/>
              </a:rPr>
              <a:t/>
            </a:r>
            <a:br>
              <a:rPr lang="en-US" sz="2400" dirty="0" smtClean="0">
                <a:latin typeface="Comic Sans MS"/>
                <a:cs typeface="Comic Sans MS"/>
              </a:rPr>
            </a:br>
            <a:r>
              <a:rPr lang="en-US" sz="2400" dirty="0" smtClean="0">
                <a:latin typeface="Comic Sans MS"/>
                <a:cs typeface="Comic Sans MS"/>
              </a:rPr>
              <a:t>SMT Solvers for Program Verification</a:t>
            </a:r>
            <a:endParaRPr lang="en-US" sz="2800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3733800"/>
            <a:ext cx="4495800" cy="2057400"/>
          </a:xfrm>
          <a:effectLst>
            <a:outerShdw blurRad="50800" dist="38100" dir="2700000" algn="br" rotWithShape="0">
              <a:srgbClr val="000000">
                <a:alpha val="43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omic Sans MS"/>
                <a:cs typeface="Comic Sans MS"/>
              </a:rPr>
              <a:t>Saurabh Srivastava </a:t>
            </a:r>
            <a:r>
              <a:rPr lang="en-US" sz="1800" dirty="0" smtClean="0">
                <a:solidFill>
                  <a:srgbClr val="000000"/>
                </a:solidFill>
                <a:latin typeface="Comic Sans MS"/>
                <a:cs typeface="Comic Sans MS"/>
              </a:rPr>
              <a:t>*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omic Sans MS"/>
                <a:cs typeface="Comic Sans MS"/>
              </a:rPr>
              <a:t>Sumit Gulwani ** 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omic Sans MS"/>
                <a:cs typeface="Comic Sans MS"/>
              </a:rPr>
              <a:t>Jeffrey S. Foster </a:t>
            </a:r>
            <a:r>
              <a:rPr lang="en-US" sz="1800" dirty="0" smtClean="0">
                <a:solidFill>
                  <a:schemeClr val="tx1"/>
                </a:solidFill>
                <a:latin typeface="Comic Sans MS"/>
                <a:cs typeface="Comic Sans MS"/>
              </a:rPr>
              <a:t>*</a:t>
            </a:r>
          </a:p>
          <a:p>
            <a:endParaRPr lang="en-US" sz="1800" dirty="0" smtClean="0">
              <a:solidFill>
                <a:schemeClr val="tx1"/>
              </a:solidFill>
              <a:latin typeface="Comic Sans MS"/>
              <a:cs typeface="Comic Sans MS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mic Sans MS"/>
                <a:cs typeface="Comic Sans MS"/>
              </a:rPr>
              <a:t>* </a:t>
            </a:r>
            <a:r>
              <a:rPr lang="en-US" sz="1600" dirty="0" smtClean="0">
                <a:solidFill>
                  <a:schemeClr val="tx1"/>
                </a:solidFill>
                <a:latin typeface="Comic Sans MS"/>
                <a:cs typeface="Comic Sans MS"/>
              </a:rPr>
              <a:t>University of Maryland, College Park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Comic Sans MS"/>
                <a:cs typeface="Comic Sans MS"/>
              </a:rPr>
              <a:t>** Microsoft Research, Redmond</a:t>
            </a:r>
            <a:endParaRPr lang="en-US" sz="16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459800" y="3383281"/>
            <a:ext cx="8199768" cy="45719"/>
          </a:xfrm>
          <a:custGeom>
            <a:avLst/>
            <a:gdLst>
              <a:gd name="connsiteX0" fmla="*/ 0 w 8199768"/>
              <a:gd name="connsiteY0" fmla="*/ 0 h 0"/>
              <a:gd name="connsiteX1" fmla="*/ 8199768 w 8199768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199768">
                <a:moveTo>
                  <a:pt x="0" y="0"/>
                </a:moveTo>
                <a:lnTo>
                  <a:pt x="8199768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3657600" y="1787843"/>
            <a:ext cx="4953000" cy="3962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 architecture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04800" y="2209800"/>
            <a:ext cx="1752600" cy="381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Comic Sans MS"/>
                <a:cs typeface="Comic Sans MS"/>
              </a:rPr>
              <a:t>C Program</a:t>
            </a:r>
            <a:endParaRPr lang="en-US" sz="1400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04800" y="2870200"/>
            <a:ext cx="1752600" cy="533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Comic Sans MS"/>
                <a:cs typeface="Comic Sans MS"/>
              </a:rPr>
              <a:t>Templates for invariants</a:t>
            </a:r>
            <a:endParaRPr lang="en-US" sz="1400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04800" y="3632200"/>
            <a:ext cx="1752600" cy="381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Comic Sans MS"/>
                <a:cs typeface="Comic Sans MS"/>
              </a:rPr>
              <a:t>Predicate Sets</a:t>
            </a:r>
            <a:endParaRPr lang="en-US" sz="1400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819400" y="2209800"/>
            <a:ext cx="685800" cy="381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Comic Sans MS"/>
                <a:cs typeface="Comic Sans MS"/>
              </a:rPr>
              <a:t>CFG</a:t>
            </a:r>
            <a:endParaRPr lang="en-US" sz="1400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114800" y="1524000"/>
            <a:ext cx="1143000" cy="381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Comic Sans MS"/>
                <a:cs typeface="Comic Sans MS"/>
              </a:rPr>
              <a:t>Cut-Set</a:t>
            </a:r>
            <a:endParaRPr lang="en-US" sz="1400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586231" y="5829300"/>
            <a:ext cx="1600200" cy="8001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Comic Sans MS"/>
                <a:cs typeface="Comic Sans MS"/>
              </a:rPr>
              <a:t>Preconditions</a:t>
            </a:r>
          </a:p>
          <a:p>
            <a:pPr algn="ctr"/>
            <a:r>
              <a:rPr lang="en-US" sz="1400" dirty="0" smtClean="0">
                <a:solidFill>
                  <a:srgbClr val="000000"/>
                </a:solidFill>
                <a:latin typeface="Comic Sans MS"/>
                <a:cs typeface="Comic Sans MS"/>
              </a:rPr>
              <a:t>Postconditions</a:t>
            </a:r>
          </a:p>
          <a:p>
            <a:pPr algn="ctr"/>
            <a:r>
              <a:rPr lang="en-US" sz="1400" dirty="0" smtClean="0">
                <a:solidFill>
                  <a:srgbClr val="000000"/>
                </a:solidFill>
                <a:latin typeface="Comic Sans MS"/>
                <a:cs typeface="Comic Sans MS"/>
              </a:rPr>
              <a:t>Invariants</a:t>
            </a:r>
            <a:endParaRPr lang="en-US" sz="1400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cxnSp>
        <p:nvCxnSpPr>
          <p:cNvPr id="41" name="Straight Arrow Connector 40"/>
          <p:cNvCxnSpPr>
            <a:stCxn id="4" idx="3"/>
            <a:endCxn id="7" idx="1"/>
          </p:cNvCxnSpPr>
          <p:nvPr/>
        </p:nvCxnSpPr>
        <p:spPr>
          <a:xfrm>
            <a:off x="2057400" y="2400300"/>
            <a:ext cx="762000" cy="1588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905000" y="1487269"/>
            <a:ext cx="106680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200" dirty="0" smtClean="0">
                <a:solidFill>
                  <a:srgbClr val="000000"/>
                </a:solidFill>
                <a:latin typeface="Comic Sans MS"/>
                <a:cs typeface="Comic Sans MS"/>
              </a:rPr>
              <a:t>Microsoft’s Phoenix Compiler</a:t>
            </a:r>
            <a:endParaRPr lang="en-US" sz="1200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696200" y="1947446"/>
            <a:ext cx="762000" cy="3385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VS3</a:t>
            </a:r>
            <a:endParaRPr lang="en-US" sz="1600" b="1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grpSp>
        <p:nvGrpSpPr>
          <p:cNvPr id="3" name="Group 53"/>
          <p:cNvGrpSpPr/>
          <p:nvPr/>
        </p:nvGrpSpPr>
        <p:grpSpPr>
          <a:xfrm>
            <a:off x="2057400" y="1905794"/>
            <a:ext cx="6248400" cy="3999706"/>
            <a:chOff x="2057400" y="1905794"/>
            <a:chExt cx="6248400" cy="3999706"/>
          </a:xfrm>
        </p:grpSpPr>
        <p:sp>
          <p:nvSpPr>
            <p:cNvPr id="52" name="TextBox 51"/>
            <p:cNvSpPr txBox="1"/>
            <p:nvPr/>
          </p:nvSpPr>
          <p:spPr>
            <a:xfrm>
              <a:off x="5869690" y="4343400"/>
              <a:ext cx="759710" cy="46166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SMT Solver</a:t>
              </a:r>
              <a:endParaRPr lang="en-US" sz="12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5613400" y="2057400"/>
              <a:ext cx="1295400" cy="6858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Verification Conditions</a:t>
              </a:r>
              <a:endParaRPr lang="en-US" sz="14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888900" y="3581400"/>
              <a:ext cx="1147833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>
                  <a:latin typeface="Comic Sans MS"/>
                  <a:cs typeface="Comic Sans MS"/>
                </a:rPr>
                <a:t>Iterative</a:t>
              </a:r>
            </a:p>
            <a:p>
              <a:pPr algn="ctr"/>
              <a:r>
                <a:rPr lang="en-US" sz="1400" dirty="0" smtClean="0">
                  <a:latin typeface="Comic Sans MS"/>
                  <a:cs typeface="Comic Sans MS"/>
                </a:rPr>
                <a:t>Fixed-point</a:t>
              </a:r>
            </a:p>
            <a:p>
              <a:pPr algn="ctr"/>
              <a:r>
                <a:rPr lang="en-US" sz="1400" dirty="0" smtClean="0">
                  <a:latin typeface="Comic Sans MS"/>
                  <a:cs typeface="Comic Sans MS"/>
                </a:rPr>
                <a:t>GFP/LFP</a:t>
              </a:r>
              <a:endParaRPr lang="en-US" sz="1400" dirty="0">
                <a:latin typeface="Comic Sans MS"/>
                <a:cs typeface="Comic Sans MS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629400" y="3581400"/>
              <a:ext cx="1145290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>
                  <a:latin typeface="Comic Sans MS"/>
                  <a:cs typeface="Comic Sans MS"/>
                </a:rPr>
                <a:t>Constraint-</a:t>
              </a:r>
            </a:p>
            <a:p>
              <a:pPr algn="ctr"/>
              <a:r>
                <a:rPr lang="en-US" sz="1400" dirty="0" smtClean="0">
                  <a:latin typeface="Comic Sans MS"/>
                  <a:cs typeface="Comic Sans MS"/>
                </a:rPr>
                <a:t>based</a:t>
              </a:r>
            </a:p>
            <a:p>
              <a:pPr algn="ctr"/>
              <a:r>
                <a:rPr lang="en-US" sz="1400" dirty="0" smtClean="0">
                  <a:latin typeface="Comic Sans MS"/>
                  <a:cs typeface="Comic Sans MS"/>
                </a:rPr>
                <a:t>Fixed-Point</a:t>
              </a:r>
              <a:endParaRPr lang="en-US" sz="1400" dirty="0">
                <a:latin typeface="Comic Sans MS"/>
                <a:cs typeface="Comic Sans MS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4284133" y="4572000"/>
              <a:ext cx="1219200" cy="5334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Candidate Solutions</a:t>
              </a:r>
              <a:endParaRPr lang="en-US" sz="14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7086600" y="4572000"/>
              <a:ext cx="1219200" cy="5334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Boolean Constraint</a:t>
              </a:r>
              <a:endParaRPr lang="en-US" sz="14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</p:txBody>
        </p:sp>
        <p:grpSp>
          <p:nvGrpSpPr>
            <p:cNvPr id="17" name="Group 23"/>
            <p:cNvGrpSpPr/>
            <p:nvPr/>
          </p:nvGrpSpPr>
          <p:grpSpPr>
            <a:xfrm>
              <a:off x="5350933" y="3429000"/>
              <a:ext cx="1811867" cy="1143000"/>
              <a:chOff x="5350933" y="3276600"/>
              <a:chExt cx="1811867" cy="1295400"/>
            </a:xfrm>
          </p:grpSpPr>
          <p:sp>
            <p:nvSpPr>
              <p:cNvPr id="15" name="Freeform 14"/>
              <p:cNvSpPr/>
              <p:nvPr/>
            </p:nvSpPr>
            <p:spPr>
              <a:xfrm>
                <a:off x="5350933" y="3276600"/>
                <a:ext cx="897467" cy="1295400"/>
              </a:xfrm>
              <a:custGeom>
                <a:avLst/>
                <a:gdLst>
                  <a:gd name="connsiteX0" fmla="*/ 889000 w 897467"/>
                  <a:gd name="connsiteY0" fmla="*/ 0 h 1295400"/>
                  <a:gd name="connsiteX1" fmla="*/ 749300 w 897467"/>
                  <a:gd name="connsiteY1" fmla="*/ 736600 h 1295400"/>
                  <a:gd name="connsiteX2" fmla="*/ 0 w 897467"/>
                  <a:gd name="connsiteY2" fmla="*/ 1295400 h 1295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97467" h="1295400">
                    <a:moveTo>
                      <a:pt x="889000" y="0"/>
                    </a:moveTo>
                    <a:cubicBezTo>
                      <a:pt x="893233" y="260350"/>
                      <a:pt x="897467" y="520700"/>
                      <a:pt x="749300" y="736600"/>
                    </a:cubicBezTo>
                    <a:cubicBezTo>
                      <a:pt x="601133" y="952500"/>
                      <a:pt x="0" y="1295400"/>
                      <a:pt x="0" y="1295400"/>
                    </a:cubicBezTo>
                  </a:path>
                </a:pathLst>
              </a:custGeom>
              <a:ln>
                <a:solidFill>
                  <a:srgbClr val="8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Freeform 15"/>
              <p:cNvSpPr/>
              <p:nvPr/>
            </p:nvSpPr>
            <p:spPr>
              <a:xfrm flipH="1">
                <a:off x="6248400" y="3276600"/>
                <a:ext cx="914400" cy="1295400"/>
              </a:xfrm>
              <a:custGeom>
                <a:avLst/>
                <a:gdLst>
                  <a:gd name="connsiteX0" fmla="*/ 889000 w 897467"/>
                  <a:gd name="connsiteY0" fmla="*/ 0 h 1295400"/>
                  <a:gd name="connsiteX1" fmla="*/ 749300 w 897467"/>
                  <a:gd name="connsiteY1" fmla="*/ 736600 h 1295400"/>
                  <a:gd name="connsiteX2" fmla="*/ 0 w 897467"/>
                  <a:gd name="connsiteY2" fmla="*/ 1295400 h 1295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97467" h="1295400">
                    <a:moveTo>
                      <a:pt x="889000" y="0"/>
                    </a:moveTo>
                    <a:cubicBezTo>
                      <a:pt x="893233" y="260350"/>
                      <a:pt x="897467" y="520700"/>
                      <a:pt x="749300" y="736600"/>
                    </a:cubicBezTo>
                    <a:cubicBezTo>
                      <a:pt x="601133" y="952500"/>
                      <a:pt x="0" y="1295400"/>
                      <a:pt x="0" y="1295400"/>
                    </a:cubicBezTo>
                  </a:path>
                </a:pathLst>
              </a:custGeom>
              <a:ln>
                <a:solidFill>
                  <a:srgbClr val="8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9" name="Elbow Connector 18"/>
            <p:cNvCxnSpPr>
              <a:stCxn id="6" idx="3"/>
            </p:cNvCxnSpPr>
            <p:nvPr/>
          </p:nvCxnSpPr>
          <p:spPr>
            <a:xfrm flipV="1">
              <a:off x="2057400" y="3327400"/>
              <a:ext cx="3979333" cy="4953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Elbow Connector 25"/>
            <p:cNvCxnSpPr>
              <a:stCxn id="5" idx="3"/>
            </p:cNvCxnSpPr>
            <p:nvPr/>
          </p:nvCxnSpPr>
          <p:spPr>
            <a:xfrm>
              <a:off x="2057400" y="3136900"/>
              <a:ext cx="3979333" cy="158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9" idx="2"/>
            </p:cNvCxnSpPr>
            <p:nvPr/>
          </p:nvCxnSpPr>
          <p:spPr>
            <a:xfrm rot="5400000">
              <a:off x="6088856" y="2915444"/>
              <a:ext cx="34448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Plus 34"/>
            <p:cNvSpPr/>
            <p:nvPr/>
          </p:nvSpPr>
          <p:spPr>
            <a:xfrm>
              <a:off x="6134100" y="3088482"/>
              <a:ext cx="225161" cy="264318"/>
            </a:xfrm>
            <a:prstGeom prst="mathPlus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 36"/>
            <p:cNvSpPr/>
            <p:nvPr/>
          </p:nvSpPr>
          <p:spPr>
            <a:xfrm>
              <a:off x="5473700" y="4830233"/>
              <a:ext cx="499533" cy="599017"/>
            </a:xfrm>
            <a:custGeom>
              <a:avLst/>
              <a:gdLst>
                <a:gd name="connsiteX0" fmla="*/ 76200 w 499533"/>
                <a:gd name="connsiteY0" fmla="*/ 46567 h 599017"/>
                <a:gd name="connsiteX1" fmla="*/ 457200 w 499533"/>
                <a:gd name="connsiteY1" fmla="*/ 84667 h 599017"/>
                <a:gd name="connsiteX2" fmla="*/ 330200 w 499533"/>
                <a:gd name="connsiteY2" fmla="*/ 554567 h 599017"/>
                <a:gd name="connsiteX3" fmla="*/ 0 w 499533"/>
                <a:gd name="connsiteY3" fmla="*/ 351367 h 5990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9533" h="599017">
                  <a:moveTo>
                    <a:pt x="76200" y="46567"/>
                  </a:moveTo>
                  <a:cubicBezTo>
                    <a:pt x="245533" y="23283"/>
                    <a:pt x="414867" y="0"/>
                    <a:pt x="457200" y="84667"/>
                  </a:cubicBezTo>
                  <a:cubicBezTo>
                    <a:pt x="499533" y="169334"/>
                    <a:pt x="406400" y="510117"/>
                    <a:pt x="330200" y="554567"/>
                  </a:cubicBezTo>
                  <a:cubicBezTo>
                    <a:pt x="254000" y="599017"/>
                    <a:pt x="0" y="351367"/>
                    <a:pt x="0" y="351367"/>
                  </a:cubicBezTo>
                </a:path>
              </a:pathLst>
            </a:custGeom>
            <a:ln>
              <a:solidFill>
                <a:srgbClr val="8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 37"/>
            <p:cNvSpPr/>
            <p:nvPr/>
          </p:nvSpPr>
          <p:spPr>
            <a:xfrm>
              <a:off x="4902200" y="5118100"/>
              <a:ext cx="685800" cy="787400"/>
            </a:xfrm>
            <a:custGeom>
              <a:avLst/>
              <a:gdLst>
                <a:gd name="connsiteX0" fmla="*/ 0 w 685800"/>
                <a:gd name="connsiteY0" fmla="*/ 0 h 787400"/>
                <a:gd name="connsiteX1" fmla="*/ 165100 w 685800"/>
                <a:gd name="connsiteY1" fmla="*/ 495300 h 787400"/>
                <a:gd name="connsiteX2" fmla="*/ 685800 w 685800"/>
                <a:gd name="connsiteY2" fmla="*/ 787400 h 78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5800" h="787400">
                  <a:moveTo>
                    <a:pt x="0" y="0"/>
                  </a:moveTo>
                  <a:cubicBezTo>
                    <a:pt x="25400" y="182033"/>
                    <a:pt x="50800" y="364067"/>
                    <a:pt x="165100" y="495300"/>
                  </a:cubicBezTo>
                  <a:cubicBezTo>
                    <a:pt x="279400" y="626533"/>
                    <a:pt x="482600" y="706966"/>
                    <a:pt x="685800" y="787400"/>
                  </a:cubicBezTo>
                </a:path>
              </a:pathLst>
            </a:custGeom>
            <a:ln>
              <a:solidFill>
                <a:srgbClr val="8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 38"/>
            <p:cNvSpPr/>
            <p:nvPr/>
          </p:nvSpPr>
          <p:spPr>
            <a:xfrm flipH="1">
              <a:off x="7186430" y="5105400"/>
              <a:ext cx="588259" cy="787400"/>
            </a:xfrm>
            <a:custGeom>
              <a:avLst/>
              <a:gdLst>
                <a:gd name="connsiteX0" fmla="*/ 0 w 685800"/>
                <a:gd name="connsiteY0" fmla="*/ 0 h 787400"/>
                <a:gd name="connsiteX1" fmla="*/ 165100 w 685800"/>
                <a:gd name="connsiteY1" fmla="*/ 495300 h 787400"/>
                <a:gd name="connsiteX2" fmla="*/ 685800 w 685800"/>
                <a:gd name="connsiteY2" fmla="*/ 787400 h 78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5800" h="787400">
                  <a:moveTo>
                    <a:pt x="0" y="0"/>
                  </a:moveTo>
                  <a:cubicBezTo>
                    <a:pt x="25400" y="182033"/>
                    <a:pt x="50800" y="364067"/>
                    <a:pt x="165100" y="495300"/>
                  </a:cubicBezTo>
                  <a:cubicBezTo>
                    <a:pt x="279400" y="626533"/>
                    <a:pt x="482600" y="706966"/>
                    <a:pt x="685800" y="787400"/>
                  </a:cubicBezTo>
                </a:path>
              </a:pathLst>
            </a:custGeom>
            <a:ln w="25400" cap="flat" cmpd="sng" algn="ctr">
              <a:solidFill>
                <a:srgbClr val="800000"/>
              </a:solidFill>
              <a:prstDash val="sysDash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Arrow Connector 42"/>
            <p:cNvCxnSpPr>
              <a:stCxn id="7" idx="3"/>
              <a:endCxn id="9" idx="1"/>
            </p:cNvCxnSpPr>
            <p:nvPr/>
          </p:nvCxnSpPr>
          <p:spPr>
            <a:xfrm>
              <a:off x="3505200" y="2400300"/>
              <a:ext cx="21082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8" idx="2"/>
            </p:cNvCxnSpPr>
            <p:nvPr/>
          </p:nvCxnSpPr>
          <p:spPr>
            <a:xfrm rot="5400000">
              <a:off x="4438650" y="2152650"/>
              <a:ext cx="4953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6858000" y="5181600"/>
              <a:ext cx="685800" cy="46166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SAT Solver</a:t>
              </a:r>
              <a:endParaRPr lang="en-US" sz="12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Fixed-point Computation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Constraint-based (VMCAI’09)</a:t>
            </a:r>
          </a:p>
          <a:p>
            <a:pPr lvl="1"/>
            <a:r>
              <a:rPr lang="en-US" dirty="0" smtClean="0"/>
              <a:t>Separately encode each VC as SAT constraint</a:t>
            </a:r>
          </a:p>
          <a:p>
            <a:pPr lvl="2"/>
            <a:r>
              <a:rPr lang="en-US" dirty="0" smtClean="0"/>
              <a:t>Local constraints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SAT clauses</a:t>
            </a:r>
            <a:endParaRPr lang="en-US" dirty="0" smtClean="0"/>
          </a:p>
          <a:p>
            <a:pPr lvl="1"/>
            <a:r>
              <a:rPr lang="en-US" dirty="0" smtClean="0"/>
              <a:t>Use SAT solver to do fixed-point computation</a:t>
            </a:r>
          </a:p>
          <a:p>
            <a:pPr lvl="1"/>
            <a:r>
              <a:rPr lang="en-US" dirty="0" smtClean="0"/>
              <a:t>Compare against trivial approach: 1.6e14 minutes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Iterative (PLDI’09)</a:t>
            </a:r>
          </a:p>
          <a:p>
            <a:pPr lvl="1"/>
            <a:r>
              <a:rPr lang="en-US" dirty="0" smtClean="0"/>
              <a:t>Facts do not form a lattice, but power-set does</a:t>
            </a:r>
          </a:p>
          <a:p>
            <a:pPr lvl="1"/>
            <a:r>
              <a:rPr lang="en-US" dirty="0" smtClean="0"/>
              <a:t>We ensure that if there exists an invariant we find it</a:t>
            </a:r>
          </a:p>
          <a:p>
            <a:pPr lvl="1"/>
            <a:r>
              <a:rPr lang="en-US" dirty="0" smtClean="0"/>
              <a:t>Intelligent lattice search: SMT solver for </a:t>
            </a:r>
            <a:r>
              <a:rPr lang="en-US" dirty="0" err="1" smtClean="0"/>
              <a:t>tx</a:t>
            </a:r>
            <a:r>
              <a:rPr lang="en-US" dirty="0" smtClean="0"/>
              <a:t>-functions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Weakest Preconditions</a:t>
            </a:r>
            <a:endParaRPr lang="en-US" dirty="0"/>
          </a:p>
        </p:txBody>
      </p:sp>
      <p:grpSp>
        <p:nvGrpSpPr>
          <p:cNvPr id="3" name="Group 54"/>
          <p:cNvGrpSpPr/>
          <p:nvPr/>
        </p:nvGrpSpPr>
        <p:grpSpPr>
          <a:xfrm>
            <a:off x="5079179" y="2094131"/>
            <a:ext cx="2590800" cy="917509"/>
            <a:chOff x="4953000" y="1295400"/>
            <a:chExt cx="2895600" cy="1060349"/>
          </a:xfrm>
        </p:grpSpPr>
        <p:sp>
          <p:nvSpPr>
            <p:cNvPr id="89" name="Rectangle 88"/>
            <p:cNvSpPr/>
            <p:nvPr/>
          </p:nvSpPr>
          <p:spPr>
            <a:xfrm>
              <a:off x="4953000" y="1828801"/>
              <a:ext cx="30480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5334000" y="1828801"/>
              <a:ext cx="30480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5715000" y="1828801"/>
              <a:ext cx="30480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6096000" y="1828801"/>
              <a:ext cx="30480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i="1" baseline="-25000" dirty="0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7162800" y="1828801"/>
              <a:ext cx="30480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7543800" y="1828801"/>
              <a:ext cx="30480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/>
            </a:p>
          </p:txBody>
        </p:sp>
        <p:sp>
          <p:nvSpPr>
            <p:cNvPr id="95" name="Right Triangle 94"/>
            <p:cNvSpPr/>
            <p:nvPr/>
          </p:nvSpPr>
          <p:spPr>
            <a:xfrm>
              <a:off x="4953000" y="1295400"/>
              <a:ext cx="2514600" cy="298847"/>
            </a:xfrm>
            <a:prstGeom prst="rtTriangl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>
                <a:rot lat="0" lon="10800000" rev="0"/>
              </a:camera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5290645" y="1764270"/>
              <a:ext cx="384059" cy="35569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i="1" dirty="0" smtClean="0">
                  <a:solidFill>
                    <a:srgbClr val="000000"/>
                  </a:solidFill>
                </a:rPr>
                <a:t>k</a:t>
              </a:r>
              <a:r>
                <a:rPr lang="en-US" sz="1400" i="1" baseline="-25000" dirty="0" smtClean="0">
                  <a:solidFill>
                    <a:srgbClr val="000000"/>
                  </a:solidFill>
                </a:rPr>
                <a:t>1</a:t>
              </a:r>
              <a:endParaRPr lang="en-US" dirty="0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6090149" y="1752601"/>
              <a:ext cx="384059" cy="35569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i="1" dirty="0" smtClean="0">
                  <a:solidFill>
                    <a:srgbClr val="000000"/>
                  </a:solidFill>
                </a:rPr>
                <a:t>k</a:t>
              </a:r>
              <a:r>
                <a:rPr lang="en-US" sz="1400" i="1" baseline="-25000" dirty="0" smtClean="0">
                  <a:solidFill>
                    <a:srgbClr val="000000"/>
                  </a:solidFill>
                </a:rPr>
                <a:t>2</a:t>
              </a:r>
              <a:endParaRPr lang="en-US" sz="1400" dirty="0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4953000" y="1583298"/>
              <a:ext cx="2514600" cy="15835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7543800" y="1676400"/>
              <a:ext cx="304800" cy="7691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3" name="Shape 74"/>
            <p:cNvCxnSpPr/>
            <p:nvPr/>
          </p:nvCxnSpPr>
          <p:spPr>
            <a:xfrm rot="5400000" flipH="1" flipV="1">
              <a:off x="5842814" y="1423214"/>
              <a:ext cx="11668" cy="799505"/>
            </a:xfrm>
            <a:prstGeom prst="curvedConnector3">
              <a:avLst>
                <a:gd name="adj1" fmla="val 3091387"/>
              </a:avLst>
            </a:prstGeom>
            <a:ln>
              <a:solidFill>
                <a:schemeClr val="accent6">
                  <a:lumMod val="75000"/>
                  <a:alpha val="76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04" name="Object 103"/>
            <p:cNvGraphicFramePr>
              <a:graphicFrameLocks noChangeAspect="1"/>
            </p:cNvGraphicFramePr>
            <p:nvPr/>
          </p:nvGraphicFramePr>
          <p:xfrm>
            <a:off x="5756026" y="1512332"/>
            <a:ext cx="228600" cy="228600"/>
          </p:xfrm>
          <a:graphic>
            <a:graphicData uri="http://schemas.openxmlformats.org/presentationml/2006/ole">
              <p:oleObj spid="_x0000_s62466" name="Equation" r:id="rId3" imgW="114300" imgH="101600" progId="Equation.3">
                <p:embed/>
              </p:oleObj>
            </a:graphicData>
          </a:graphic>
        </p:graphicFrame>
        <p:cxnSp>
          <p:nvCxnSpPr>
            <p:cNvPr id="105" name="Shape 74"/>
            <p:cNvCxnSpPr>
              <a:stCxn id="94" idx="2"/>
              <a:endCxn id="89" idx="2"/>
            </p:cNvCxnSpPr>
            <p:nvPr/>
          </p:nvCxnSpPr>
          <p:spPr>
            <a:xfrm rot="5400000">
              <a:off x="6400800" y="838201"/>
              <a:ext cx="1588" cy="2590800"/>
            </a:xfrm>
            <a:prstGeom prst="curvedConnector3">
              <a:avLst>
                <a:gd name="adj1" fmla="val 14395466"/>
              </a:avLst>
            </a:prstGeom>
            <a:ln>
              <a:solidFill>
                <a:schemeClr val="accent6">
                  <a:lumMod val="75000"/>
                  <a:alpha val="76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TextBox 107"/>
            <p:cNvSpPr txBox="1"/>
            <p:nvPr/>
          </p:nvSpPr>
          <p:spPr>
            <a:xfrm>
              <a:off x="6400800" y="1986417"/>
              <a:ext cx="2996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&lt;</a:t>
              </a:r>
              <a:endParaRPr lang="en-US" dirty="0"/>
            </a:p>
          </p:txBody>
        </p:sp>
      </p:grpSp>
      <p:sp>
        <p:nvSpPr>
          <p:cNvPr id="74" name="Rectangle 73"/>
          <p:cNvSpPr/>
          <p:nvPr/>
        </p:nvSpPr>
        <p:spPr>
          <a:xfrm>
            <a:off x="4997735" y="1371600"/>
            <a:ext cx="24436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prstClr val="black"/>
                </a:solidFill>
                <a:latin typeface="Comic Sans MS"/>
                <a:cs typeface="Comic Sans MS"/>
              </a:rPr>
              <a:t>Weakest conditions on input?</a:t>
            </a:r>
            <a:endParaRPr lang="en-US" dirty="0"/>
          </a:p>
        </p:txBody>
      </p:sp>
      <p:grpSp>
        <p:nvGrpSpPr>
          <p:cNvPr id="10" name="Group 163"/>
          <p:cNvGrpSpPr/>
          <p:nvPr/>
        </p:nvGrpSpPr>
        <p:grpSpPr>
          <a:xfrm>
            <a:off x="1676400" y="2639199"/>
            <a:ext cx="3478979" cy="3645932"/>
            <a:chOff x="2617021" y="2133600"/>
            <a:chExt cx="3478979" cy="3645932"/>
          </a:xfrm>
        </p:grpSpPr>
        <p:sp>
          <p:nvSpPr>
            <p:cNvPr id="165" name="Rectangle 164"/>
            <p:cNvSpPr/>
            <p:nvPr/>
          </p:nvSpPr>
          <p:spPr>
            <a:xfrm>
              <a:off x="2743200" y="2133600"/>
              <a:ext cx="2895601" cy="36459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2617021" y="4341912"/>
              <a:ext cx="1098606" cy="523220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Output</a:t>
              </a:r>
            </a:p>
            <a:p>
              <a:pPr algn="ctr"/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array</a:t>
              </a:r>
              <a:endParaRPr lang="en-US" sz="1100" dirty="0"/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3836222" y="3216533"/>
              <a:ext cx="457200" cy="276999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1200" dirty="0" err="1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i</a:t>
              </a:r>
              <a:r>
                <a:rPr lang="en-US" sz="12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&lt;</a:t>
              </a:r>
              <a:r>
                <a:rPr lang="en-US" sz="1200" dirty="0" err="1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n</a:t>
              </a:r>
              <a:endParaRPr lang="en-US" sz="1050" dirty="0"/>
            </a:p>
          </p:txBody>
        </p:sp>
        <p:sp>
          <p:nvSpPr>
            <p:cNvPr id="168" name="Freeform 167"/>
            <p:cNvSpPr/>
            <p:nvPr/>
          </p:nvSpPr>
          <p:spPr>
            <a:xfrm>
              <a:off x="4084724" y="2350534"/>
              <a:ext cx="0" cy="862173"/>
            </a:xfrm>
            <a:custGeom>
              <a:avLst/>
              <a:gdLst>
                <a:gd name="connsiteX0" fmla="*/ 0 w 0"/>
                <a:gd name="connsiteY0" fmla="*/ 0 h 673100"/>
                <a:gd name="connsiteX1" fmla="*/ 0 w 0"/>
                <a:gd name="connsiteY1" fmla="*/ 673100 h 67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673100">
                  <a:moveTo>
                    <a:pt x="0" y="0"/>
                  </a:moveTo>
                  <a:lnTo>
                    <a:pt x="0" y="673100"/>
                  </a:lnTo>
                </a:path>
              </a:pathLst>
            </a:custGeom>
            <a:noFill/>
            <a:ln w="28575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Freeform 168"/>
            <p:cNvSpPr/>
            <p:nvPr/>
          </p:nvSpPr>
          <p:spPr>
            <a:xfrm>
              <a:off x="4067096" y="3489253"/>
              <a:ext cx="0" cy="715766"/>
            </a:xfrm>
            <a:custGeom>
              <a:avLst/>
              <a:gdLst>
                <a:gd name="connsiteX0" fmla="*/ 0 w 0"/>
                <a:gd name="connsiteY0" fmla="*/ 0 h 558800"/>
                <a:gd name="connsiteX1" fmla="*/ 0 w 0"/>
                <a:gd name="connsiteY1" fmla="*/ 558800 h 55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558800">
                  <a:moveTo>
                    <a:pt x="0" y="0"/>
                  </a:moveTo>
                  <a:lnTo>
                    <a:pt x="0" y="558800"/>
                  </a:lnTo>
                </a:path>
              </a:pathLst>
            </a:custGeom>
            <a:noFill/>
            <a:ln w="28575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Freeform 169"/>
            <p:cNvSpPr/>
            <p:nvPr/>
          </p:nvSpPr>
          <p:spPr>
            <a:xfrm>
              <a:off x="3150421" y="3391649"/>
              <a:ext cx="722763" cy="959777"/>
            </a:xfrm>
            <a:custGeom>
              <a:avLst/>
              <a:gdLst>
                <a:gd name="connsiteX0" fmla="*/ 520700 w 520700"/>
                <a:gd name="connsiteY0" fmla="*/ 0 h 749300"/>
                <a:gd name="connsiteX1" fmla="*/ 190500 w 520700"/>
                <a:gd name="connsiteY1" fmla="*/ 139700 h 749300"/>
                <a:gd name="connsiteX2" fmla="*/ 0 w 520700"/>
                <a:gd name="connsiteY2" fmla="*/ 74930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20700" h="749300">
                  <a:moveTo>
                    <a:pt x="520700" y="0"/>
                  </a:moveTo>
                  <a:cubicBezTo>
                    <a:pt x="398991" y="7408"/>
                    <a:pt x="277283" y="14817"/>
                    <a:pt x="190500" y="139700"/>
                  </a:cubicBezTo>
                  <a:cubicBezTo>
                    <a:pt x="103717" y="264583"/>
                    <a:pt x="0" y="749300"/>
                    <a:pt x="0" y="749300"/>
                  </a:cubicBezTo>
                </a:path>
              </a:pathLst>
            </a:custGeom>
            <a:noFill/>
            <a:ln w="28575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3760022" y="4130933"/>
              <a:ext cx="457200" cy="276999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1200" dirty="0" err="1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j</a:t>
              </a:r>
              <a:r>
                <a:rPr lang="en-US" sz="12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&lt;</a:t>
              </a:r>
              <a:r>
                <a:rPr lang="en-US" sz="1200" dirty="0" err="1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n</a:t>
              </a:r>
              <a:endParaRPr lang="en-US" sz="1050" dirty="0"/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4064821" y="4570512"/>
              <a:ext cx="1015179" cy="523220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Find min index</a:t>
              </a:r>
              <a:endParaRPr lang="en-US" sz="1100" dirty="0"/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3836221" y="5180112"/>
              <a:ext cx="2259779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if (min != </a:t>
              </a:r>
              <a:r>
                <a:rPr lang="en-US" sz="1400" dirty="0" err="1" smtClean="0">
                  <a:solidFill>
                    <a:prstClr val="black"/>
                  </a:solidFill>
                  <a:latin typeface="Comic Sans MS"/>
                  <a:cs typeface="Comic Sans MS"/>
                </a:rPr>
                <a:t>i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) </a:t>
              </a:r>
            </a:p>
            <a:p>
              <a:pPr lvl="0"/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     swap </a:t>
              </a:r>
              <a:r>
                <a:rPr lang="en-US" sz="1400" dirty="0" err="1" smtClean="0">
                  <a:solidFill>
                    <a:prstClr val="black"/>
                  </a:solidFill>
                  <a:latin typeface="Comic Sans MS"/>
                  <a:cs typeface="Comic Sans MS"/>
                </a:rPr>
                <a:t>A[i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], </a:t>
              </a:r>
              <a:r>
                <a:rPr lang="en-US" sz="1400" dirty="0" err="1" smtClean="0">
                  <a:solidFill>
                    <a:prstClr val="black"/>
                  </a:solidFill>
                  <a:latin typeface="Comic Sans MS"/>
                  <a:cs typeface="Comic Sans MS"/>
                </a:rPr>
                <a:t>A[min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]</a:t>
              </a:r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3531421" y="2564487"/>
              <a:ext cx="609221" cy="276999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1200" dirty="0" err="1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i</a:t>
              </a:r>
              <a:r>
                <a:rPr lang="en-US" sz="12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:=0</a:t>
              </a:r>
              <a:endParaRPr lang="en-US" sz="1050" dirty="0"/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3531422" y="3555087"/>
              <a:ext cx="609221" cy="276999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1200" dirty="0" err="1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j</a:t>
              </a:r>
              <a:r>
                <a:rPr lang="en-US" sz="12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:=</a:t>
              </a:r>
              <a:r>
                <a:rPr lang="en-US" sz="1200" dirty="0" err="1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i</a:t>
              </a:r>
              <a:endParaRPr lang="en-US" sz="1050" dirty="0"/>
            </a:p>
          </p:txBody>
        </p:sp>
        <p:sp>
          <p:nvSpPr>
            <p:cNvPr id="176" name="Freeform 175"/>
            <p:cNvSpPr/>
            <p:nvPr/>
          </p:nvSpPr>
          <p:spPr>
            <a:xfrm>
              <a:off x="4031839" y="2841486"/>
              <a:ext cx="1480782" cy="2404646"/>
            </a:xfrm>
            <a:custGeom>
              <a:avLst/>
              <a:gdLst>
                <a:gd name="connsiteX0" fmla="*/ 0 w 1066800"/>
                <a:gd name="connsiteY0" fmla="*/ 924983 h 1471083"/>
                <a:gd name="connsiteX1" fmla="*/ 266700 w 1066800"/>
                <a:gd name="connsiteY1" fmla="*/ 1471083 h 1471083"/>
                <a:gd name="connsiteX2" fmla="*/ 977900 w 1066800"/>
                <a:gd name="connsiteY2" fmla="*/ 924983 h 1471083"/>
                <a:gd name="connsiteX3" fmla="*/ 800100 w 1066800"/>
                <a:gd name="connsiteY3" fmla="*/ 150283 h 1471083"/>
                <a:gd name="connsiteX4" fmla="*/ 139700 w 1066800"/>
                <a:gd name="connsiteY4" fmla="*/ 23283 h 1471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6800" h="1471083">
                  <a:moveTo>
                    <a:pt x="0" y="924983"/>
                  </a:moveTo>
                  <a:cubicBezTo>
                    <a:pt x="51858" y="1198033"/>
                    <a:pt x="103717" y="1471083"/>
                    <a:pt x="266700" y="1471083"/>
                  </a:cubicBezTo>
                  <a:cubicBezTo>
                    <a:pt x="429683" y="1471083"/>
                    <a:pt x="889000" y="1145116"/>
                    <a:pt x="977900" y="924983"/>
                  </a:cubicBezTo>
                  <a:cubicBezTo>
                    <a:pt x="1066800" y="704850"/>
                    <a:pt x="939800" y="300566"/>
                    <a:pt x="800100" y="150283"/>
                  </a:cubicBezTo>
                  <a:cubicBezTo>
                    <a:pt x="660400" y="0"/>
                    <a:pt x="139700" y="23283"/>
                    <a:pt x="139700" y="23283"/>
                  </a:cubicBezTo>
                </a:path>
              </a:pathLst>
            </a:custGeom>
            <a:noFill/>
            <a:ln w="28575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Freeform 176"/>
            <p:cNvSpPr/>
            <p:nvPr/>
          </p:nvSpPr>
          <p:spPr>
            <a:xfrm>
              <a:off x="4174067" y="3623733"/>
              <a:ext cx="855133" cy="1113367"/>
            </a:xfrm>
            <a:custGeom>
              <a:avLst/>
              <a:gdLst>
                <a:gd name="connsiteX0" fmla="*/ 0 w 855133"/>
                <a:gd name="connsiteY0" fmla="*/ 732367 h 1113367"/>
                <a:gd name="connsiteX1" fmla="*/ 596900 w 855133"/>
                <a:gd name="connsiteY1" fmla="*/ 1011767 h 1113367"/>
                <a:gd name="connsiteX2" fmla="*/ 762000 w 855133"/>
                <a:gd name="connsiteY2" fmla="*/ 122767 h 1113367"/>
                <a:gd name="connsiteX3" fmla="*/ 38100 w 855133"/>
                <a:gd name="connsiteY3" fmla="*/ 275167 h 111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5133" h="1113367">
                  <a:moveTo>
                    <a:pt x="0" y="732367"/>
                  </a:moveTo>
                  <a:cubicBezTo>
                    <a:pt x="234950" y="922867"/>
                    <a:pt x="469900" y="1113367"/>
                    <a:pt x="596900" y="1011767"/>
                  </a:cubicBezTo>
                  <a:cubicBezTo>
                    <a:pt x="723900" y="910167"/>
                    <a:pt x="855133" y="245534"/>
                    <a:pt x="762000" y="122767"/>
                  </a:cubicBezTo>
                  <a:cubicBezTo>
                    <a:pt x="668867" y="0"/>
                    <a:pt x="353483" y="137583"/>
                    <a:pt x="38100" y="275167"/>
                  </a:cubicBezTo>
                </a:path>
              </a:pathLst>
            </a:custGeom>
            <a:noFill/>
            <a:ln w="28575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69"/>
          <p:cNvGrpSpPr/>
          <p:nvPr/>
        </p:nvGrpSpPr>
        <p:grpSpPr>
          <a:xfrm>
            <a:off x="4393380" y="3212066"/>
            <a:ext cx="3124199" cy="2660198"/>
            <a:chOff x="5474477" y="3632199"/>
            <a:chExt cx="3124199" cy="2313659"/>
          </a:xfrm>
        </p:grpSpPr>
        <p:sp>
          <p:nvSpPr>
            <p:cNvPr id="65" name="Freeform 64"/>
            <p:cNvSpPr/>
            <p:nvPr/>
          </p:nvSpPr>
          <p:spPr>
            <a:xfrm>
              <a:off x="5474477" y="3632199"/>
              <a:ext cx="2031224" cy="2313659"/>
            </a:xfrm>
            <a:custGeom>
              <a:avLst/>
              <a:gdLst>
                <a:gd name="connsiteX0" fmla="*/ 0 w 1765300"/>
                <a:gd name="connsiteY0" fmla="*/ 1524000 h 1524000"/>
                <a:gd name="connsiteX1" fmla="*/ 1447800 w 1765300"/>
                <a:gd name="connsiteY1" fmla="*/ 1193800 h 1524000"/>
                <a:gd name="connsiteX2" fmla="*/ 1765300 w 1765300"/>
                <a:gd name="connsiteY2" fmla="*/ 0 h 152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65300" h="1524000">
                  <a:moveTo>
                    <a:pt x="0" y="1524000"/>
                  </a:moveTo>
                  <a:cubicBezTo>
                    <a:pt x="576791" y="1485900"/>
                    <a:pt x="1153583" y="1447800"/>
                    <a:pt x="1447800" y="1193800"/>
                  </a:cubicBezTo>
                  <a:cubicBezTo>
                    <a:pt x="1742017" y="939800"/>
                    <a:pt x="1765300" y="0"/>
                    <a:pt x="1765300" y="0"/>
                  </a:cubicBezTo>
                </a:path>
              </a:pathLst>
            </a:custGeom>
            <a:ln w="25400" cap="flat" cmpd="sng" algn="ctr">
              <a:solidFill>
                <a:schemeClr val="accent1"/>
              </a:solidFill>
              <a:prstDash val="sysDash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6019800" y="4549883"/>
              <a:ext cx="2578876" cy="56213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 Worst case behavior: </a:t>
              </a:r>
            </a:p>
            <a:p>
              <a:pPr algn="ctr"/>
              <a:r>
                <a:rPr lang="en-US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swap every time it can</a:t>
              </a:r>
              <a:endParaRPr lang="en-US" dirty="0"/>
            </a:p>
          </p:txBody>
        </p:sp>
      </p:grpSp>
      <p:sp>
        <p:nvSpPr>
          <p:cNvPr id="183" name="Freeform 182"/>
          <p:cNvSpPr/>
          <p:nvPr/>
        </p:nvSpPr>
        <p:spPr>
          <a:xfrm>
            <a:off x="3174179" y="1785098"/>
            <a:ext cx="2222500" cy="1210733"/>
          </a:xfrm>
          <a:custGeom>
            <a:avLst/>
            <a:gdLst>
              <a:gd name="connsiteX0" fmla="*/ 2222500 w 2222500"/>
              <a:gd name="connsiteY0" fmla="*/ 42333 h 1210733"/>
              <a:gd name="connsiteX1" fmla="*/ 1473200 w 2222500"/>
              <a:gd name="connsiteY1" fmla="*/ 194733 h 1210733"/>
              <a:gd name="connsiteX2" fmla="*/ 0 w 2222500"/>
              <a:gd name="connsiteY2" fmla="*/ 1210733 h 1210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22500" h="1210733">
                <a:moveTo>
                  <a:pt x="2222500" y="42333"/>
                </a:moveTo>
                <a:cubicBezTo>
                  <a:pt x="2033058" y="21166"/>
                  <a:pt x="1843617" y="0"/>
                  <a:pt x="1473200" y="194733"/>
                </a:cubicBezTo>
                <a:cubicBezTo>
                  <a:pt x="1102783" y="389466"/>
                  <a:pt x="0" y="1210733"/>
                  <a:pt x="0" y="1210733"/>
                </a:cubicBezTo>
              </a:path>
            </a:pathLst>
          </a:cu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642534" y="2663614"/>
            <a:ext cx="1828800" cy="27432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analyses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Tool can verify:</a:t>
            </a:r>
          </a:p>
          <a:p>
            <a:pPr lvl="1"/>
            <a:r>
              <a:rPr lang="en-US" dirty="0" smtClean="0"/>
              <a:t>Sorting algorithms: </a:t>
            </a:r>
          </a:p>
          <a:p>
            <a:pPr lvl="2"/>
            <a:r>
              <a:rPr lang="en-US" dirty="0" smtClean="0"/>
              <a:t>Selection, Insertion, Bubble, Quick, Merge Sort</a:t>
            </a:r>
          </a:p>
          <a:p>
            <a:pPr lvl="1"/>
            <a:r>
              <a:rPr lang="en-US" dirty="0" smtClean="0"/>
              <a:t>Properties</a:t>
            </a:r>
          </a:p>
          <a:p>
            <a:pPr lvl="2"/>
            <a:r>
              <a:rPr lang="en-US" dirty="0" smtClean="0"/>
              <a:t>Output is Sorted</a:t>
            </a:r>
          </a:p>
          <a:p>
            <a:pPr lvl="2"/>
            <a:r>
              <a:rPr lang="en-US" dirty="0" smtClean="0"/>
              <a:t>Output contains </a:t>
            </a:r>
            <a:r>
              <a:rPr lang="en-US" i="1" dirty="0" smtClean="0"/>
              <a:t>all</a:t>
            </a:r>
            <a:r>
              <a:rPr lang="en-US" dirty="0" smtClean="0"/>
              <a:t> and </a:t>
            </a:r>
            <a:r>
              <a:rPr lang="en-US" i="1" dirty="0" smtClean="0"/>
              <a:t>only </a:t>
            </a:r>
            <a:r>
              <a:rPr lang="en-US" dirty="0" smtClean="0"/>
              <a:t>elements from the input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Tool can infer preconditions:</a:t>
            </a:r>
          </a:p>
          <a:p>
            <a:pPr lvl="1"/>
            <a:r>
              <a:rPr lang="en-US" dirty="0" smtClean="0"/>
              <a:t>Worst case input (precondition) for sorting:</a:t>
            </a:r>
          </a:p>
          <a:p>
            <a:pPr lvl="2"/>
            <a:r>
              <a:rPr lang="en-US" dirty="0" smtClean="0"/>
              <a:t>Reverse sorted array, all but Selection Sort</a:t>
            </a:r>
          </a:p>
          <a:p>
            <a:pPr lvl="2"/>
            <a:r>
              <a:rPr lang="en-US" dirty="0" smtClean="0"/>
              <a:t>Selection Sort: sorted array except last </a:t>
            </a:r>
            <a:r>
              <a:rPr lang="en-US" dirty="0" err="1" smtClean="0"/>
              <a:t>elem</a:t>
            </a:r>
            <a:r>
              <a:rPr lang="en-US" dirty="0" smtClean="0"/>
              <a:t> is smallest</a:t>
            </a:r>
          </a:p>
          <a:p>
            <a:pPr lvl="1"/>
            <a:r>
              <a:rPr lang="en-US" dirty="0" smtClean="0"/>
              <a:t>Inputs for functional correctness:</a:t>
            </a:r>
          </a:p>
          <a:p>
            <a:pPr lvl="2"/>
            <a:r>
              <a:rPr lang="en-US" dirty="0" smtClean="0"/>
              <a:t>Binary search requires sorted array</a:t>
            </a:r>
          </a:p>
          <a:p>
            <a:pPr lvl="2"/>
            <a:r>
              <a:rPr lang="en-US" dirty="0" smtClean="0"/>
              <a:t>Merge in merge sort expect sorted inputs</a:t>
            </a:r>
          </a:p>
          <a:p>
            <a:pPr lvl="2"/>
            <a:r>
              <a:rPr lang="en-US" dirty="0" smtClean="0"/>
              <a:t>Missing initializers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96441" y="1676400"/>
            <a:ext cx="1542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en-US" u="sng" dirty="0">
                <a:solidFill>
                  <a:prstClr val="black"/>
                </a:solidFill>
                <a:cs typeface="Calibri"/>
              </a:rPr>
              <a:t>Selection Sort</a:t>
            </a:r>
            <a:r>
              <a:rPr lang="en-US" u="sng" dirty="0" smtClean="0">
                <a:solidFill>
                  <a:prstClr val="black"/>
                </a:solidFill>
                <a:cs typeface="Calibri"/>
              </a:rPr>
              <a:t>:</a:t>
            </a:r>
            <a:endParaRPr lang="en-US" dirty="0">
              <a:solidFill>
                <a:prstClr val="black"/>
              </a:solidFill>
              <a:latin typeface="Consolas"/>
              <a:cs typeface="Consola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590800" y="1981200"/>
            <a:ext cx="3345559" cy="3810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617021" y="4341912"/>
            <a:ext cx="1098606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Output</a:t>
            </a:r>
          </a:p>
          <a:p>
            <a:pPr algn="ctr"/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array</a:t>
            </a:r>
            <a:endParaRPr lang="en-US" sz="1100" dirty="0"/>
          </a:p>
        </p:txBody>
      </p:sp>
      <p:sp>
        <p:nvSpPr>
          <p:cNvPr id="9" name="Rectangle 8"/>
          <p:cNvSpPr/>
          <p:nvPr/>
        </p:nvSpPr>
        <p:spPr>
          <a:xfrm>
            <a:off x="3836222" y="3216533"/>
            <a:ext cx="457200" cy="27699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2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i</a:t>
            </a:r>
            <a:r>
              <a:rPr lang="en-US" sz="12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&lt;</a:t>
            </a:r>
            <a:r>
              <a:rPr lang="en-US" sz="12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n</a:t>
            </a:r>
            <a:endParaRPr lang="en-US" sz="1050" dirty="0"/>
          </a:p>
        </p:txBody>
      </p:sp>
      <p:sp>
        <p:nvSpPr>
          <p:cNvPr id="22" name="Freeform 21"/>
          <p:cNvSpPr/>
          <p:nvPr/>
        </p:nvSpPr>
        <p:spPr>
          <a:xfrm>
            <a:off x="4084724" y="2350533"/>
            <a:ext cx="0" cy="862173"/>
          </a:xfrm>
          <a:custGeom>
            <a:avLst/>
            <a:gdLst>
              <a:gd name="connsiteX0" fmla="*/ 0 w 0"/>
              <a:gd name="connsiteY0" fmla="*/ 0 h 673100"/>
              <a:gd name="connsiteX1" fmla="*/ 0 w 0"/>
              <a:gd name="connsiteY1" fmla="*/ 673100 h 673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73100">
                <a:moveTo>
                  <a:pt x="0" y="0"/>
                </a:moveTo>
                <a:lnTo>
                  <a:pt x="0" y="673100"/>
                </a:lnTo>
              </a:path>
            </a:pathLst>
          </a:custGeom>
          <a:noFill/>
          <a:ln w="28575" cap="flat" cmpd="sng" algn="ctr">
            <a:solidFill>
              <a:schemeClr val="accent3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4067096" y="3489252"/>
            <a:ext cx="0" cy="715766"/>
          </a:xfrm>
          <a:custGeom>
            <a:avLst/>
            <a:gdLst>
              <a:gd name="connsiteX0" fmla="*/ 0 w 0"/>
              <a:gd name="connsiteY0" fmla="*/ 0 h 558800"/>
              <a:gd name="connsiteX1" fmla="*/ 0 w 0"/>
              <a:gd name="connsiteY1" fmla="*/ 55880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558800">
                <a:moveTo>
                  <a:pt x="0" y="0"/>
                </a:moveTo>
                <a:lnTo>
                  <a:pt x="0" y="558800"/>
                </a:lnTo>
              </a:path>
            </a:pathLst>
          </a:custGeom>
          <a:noFill/>
          <a:ln w="28575" cap="flat" cmpd="sng" algn="ctr">
            <a:solidFill>
              <a:schemeClr val="accent3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4031839" y="2841486"/>
            <a:ext cx="1480782" cy="2404646"/>
          </a:xfrm>
          <a:custGeom>
            <a:avLst/>
            <a:gdLst>
              <a:gd name="connsiteX0" fmla="*/ 0 w 1066800"/>
              <a:gd name="connsiteY0" fmla="*/ 924983 h 1471083"/>
              <a:gd name="connsiteX1" fmla="*/ 266700 w 1066800"/>
              <a:gd name="connsiteY1" fmla="*/ 1471083 h 1471083"/>
              <a:gd name="connsiteX2" fmla="*/ 977900 w 1066800"/>
              <a:gd name="connsiteY2" fmla="*/ 924983 h 1471083"/>
              <a:gd name="connsiteX3" fmla="*/ 800100 w 1066800"/>
              <a:gd name="connsiteY3" fmla="*/ 150283 h 1471083"/>
              <a:gd name="connsiteX4" fmla="*/ 139700 w 1066800"/>
              <a:gd name="connsiteY4" fmla="*/ 23283 h 1471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66800" h="1471083">
                <a:moveTo>
                  <a:pt x="0" y="924983"/>
                </a:moveTo>
                <a:cubicBezTo>
                  <a:pt x="51858" y="1198033"/>
                  <a:pt x="103717" y="1471083"/>
                  <a:pt x="266700" y="1471083"/>
                </a:cubicBezTo>
                <a:cubicBezTo>
                  <a:pt x="429683" y="1471083"/>
                  <a:pt x="889000" y="1145116"/>
                  <a:pt x="977900" y="924983"/>
                </a:cubicBezTo>
                <a:cubicBezTo>
                  <a:pt x="1066800" y="704850"/>
                  <a:pt x="939800" y="300566"/>
                  <a:pt x="800100" y="150283"/>
                </a:cubicBezTo>
                <a:cubicBezTo>
                  <a:pt x="660400" y="0"/>
                  <a:pt x="139700" y="23283"/>
                  <a:pt x="139700" y="23283"/>
                </a:cubicBezTo>
              </a:path>
            </a:pathLst>
          </a:custGeom>
          <a:noFill/>
          <a:ln w="28575" cap="flat" cmpd="sng" algn="ctr">
            <a:solidFill>
              <a:schemeClr val="accent3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3150421" y="3391647"/>
            <a:ext cx="722763" cy="959777"/>
          </a:xfrm>
          <a:custGeom>
            <a:avLst/>
            <a:gdLst>
              <a:gd name="connsiteX0" fmla="*/ 520700 w 520700"/>
              <a:gd name="connsiteY0" fmla="*/ 0 h 749300"/>
              <a:gd name="connsiteX1" fmla="*/ 190500 w 520700"/>
              <a:gd name="connsiteY1" fmla="*/ 139700 h 749300"/>
              <a:gd name="connsiteX2" fmla="*/ 0 w 5207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0700" h="749300">
                <a:moveTo>
                  <a:pt x="520700" y="0"/>
                </a:moveTo>
                <a:cubicBezTo>
                  <a:pt x="398991" y="7408"/>
                  <a:pt x="277283" y="14817"/>
                  <a:pt x="190500" y="139700"/>
                </a:cubicBezTo>
                <a:cubicBezTo>
                  <a:pt x="103717" y="264583"/>
                  <a:pt x="0" y="749300"/>
                  <a:pt x="0" y="749300"/>
                </a:cubicBezTo>
              </a:path>
            </a:pathLst>
          </a:custGeom>
          <a:noFill/>
          <a:ln w="28575" cap="flat" cmpd="sng" algn="ctr">
            <a:solidFill>
              <a:schemeClr val="accent3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760022" y="4130933"/>
            <a:ext cx="457200" cy="27699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2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j</a:t>
            </a:r>
            <a:r>
              <a:rPr lang="en-US" sz="12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&lt;</a:t>
            </a:r>
            <a:r>
              <a:rPr lang="en-US" sz="12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n</a:t>
            </a:r>
            <a:endParaRPr lang="en-US" sz="1050" dirty="0"/>
          </a:p>
        </p:txBody>
      </p:sp>
      <p:sp>
        <p:nvSpPr>
          <p:cNvPr id="14" name="Rectangle 13"/>
          <p:cNvSpPr/>
          <p:nvPr/>
        </p:nvSpPr>
        <p:spPr>
          <a:xfrm>
            <a:off x="4064821" y="4570512"/>
            <a:ext cx="1015179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Find min index</a:t>
            </a:r>
            <a:endParaRPr lang="en-US" sz="1100" dirty="0"/>
          </a:p>
        </p:txBody>
      </p:sp>
      <p:sp>
        <p:nvSpPr>
          <p:cNvPr id="15" name="Rectangle 14"/>
          <p:cNvSpPr/>
          <p:nvPr/>
        </p:nvSpPr>
        <p:spPr>
          <a:xfrm>
            <a:off x="3836221" y="5180112"/>
            <a:ext cx="22597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if (min != </a:t>
            </a:r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</a:rPr>
              <a:t>i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) </a:t>
            </a:r>
          </a:p>
          <a:p>
            <a:pPr lvl="0"/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     swap </a:t>
            </a:r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</a:rPr>
              <a:t>A[i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], </a:t>
            </a:r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</a:rPr>
              <a:t>A[min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]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531421" y="2564487"/>
            <a:ext cx="609221" cy="27699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2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i</a:t>
            </a:r>
            <a:r>
              <a:rPr lang="en-US" sz="12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:=0</a:t>
            </a:r>
            <a:endParaRPr lang="en-US" sz="1050" dirty="0"/>
          </a:p>
        </p:txBody>
      </p:sp>
      <p:sp>
        <p:nvSpPr>
          <p:cNvPr id="17" name="Rectangle 16"/>
          <p:cNvSpPr/>
          <p:nvPr/>
        </p:nvSpPr>
        <p:spPr>
          <a:xfrm>
            <a:off x="3531422" y="3555087"/>
            <a:ext cx="609221" cy="27699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2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j</a:t>
            </a:r>
            <a:r>
              <a:rPr lang="en-US" sz="12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:=</a:t>
            </a:r>
            <a:r>
              <a:rPr lang="en-US" sz="12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i</a:t>
            </a:r>
            <a:endParaRPr lang="en-US" sz="10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Demo: Selection Sort</a:t>
            </a:r>
            <a:endParaRPr lang="en-US" dirty="0"/>
          </a:p>
        </p:txBody>
      </p:sp>
      <p:grpSp>
        <p:nvGrpSpPr>
          <p:cNvPr id="3" name="Group 38"/>
          <p:cNvGrpSpPr/>
          <p:nvPr/>
        </p:nvGrpSpPr>
        <p:grpSpPr>
          <a:xfrm>
            <a:off x="1435100" y="3682424"/>
            <a:ext cx="1783458" cy="964863"/>
            <a:chOff x="1435100" y="3682424"/>
            <a:chExt cx="1783458" cy="964863"/>
          </a:xfrm>
        </p:grpSpPr>
        <p:sp>
          <p:nvSpPr>
            <p:cNvPr id="38" name="TextBox 37"/>
            <p:cNvSpPr txBox="1"/>
            <p:nvPr/>
          </p:nvSpPr>
          <p:spPr>
            <a:xfrm>
              <a:off x="1435100" y="4216400"/>
              <a:ext cx="1025116" cy="43088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US" sz="1100" dirty="0" err="1" smtClean="0">
                  <a:solidFill>
                    <a:srgbClr val="000000"/>
                  </a:solidFill>
                  <a:latin typeface="Comic Sans MS"/>
                  <a:cs typeface="Comic Sans MS"/>
                </a:rPr>
                <a:t>Sortedness</a:t>
              </a:r>
              <a:endParaRPr lang="en-US" sz="1100" baseline="-25000" dirty="0" smtClean="0">
                <a:solidFill>
                  <a:srgbClr val="000000"/>
                </a:solidFill>
                <a:latin typeface="Comic Sans MS"/>
                <a:cs typeface="Comic Sans MS"/>
              </a:endParaRPr>
            </a:p>
            <a:p>
              <a:pPr algn="ctr"/>
              <a:r>
                <a:rPr lang="en-US" sz="11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Permutation</a:t>
              </a:r>
              <a:endParaRPr lang="en-US" sz="11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</p:txBody>
        </p:sp>
        <p:grpSp>
          <p:nvGrpSpPr>
            <p:cNvPr id="4" name="Group 36"/>
            <p:cNvGrpSpPr/>
            <p:nvPr/>
          </p:nvGrpSpPr>
          <p:grpSpPr>
            <a:xfrm>
              <a:off x="1524000" y="3682424"/>
              <a:ext cx="1694558" cy="584776"/>
              <a:chOff x="1524000" y="3682424"/>
              <a:chExt cx="1694558" cy="584776"/>
            </a:xfrm>
          </p:grpSpPr>
          <p:sp>
            <p:nvSpPr>
              <p:cNvPr id="33" name="TextBox 32"/>
              <p:cNvSpPr txBox="1"/>
              <p:nvPr/>
            </p:nvSpPr>
            <p:spPr>
              <a:xfrm>
                <a:off x="1524000" y="3682424"/>
                <a:ext cx="872716" cy="58477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solidFill>
                      <a:srgbClr val="000000"/>
                    </a:solidFill>
                    <a:latin typeface="Comic Sans MS"/>
                    <a:cs typeface="Comic Sans MS"/>
                  </a:rPr>
                  <a:t>Output state</a:t>
                </a:r>
                <a:endParaRPr lang="en-US" sz="1600" baseline="-25000" dirty="0">
                  <a:solidFill>
                    <a:srgbClr val="000000"/>
                  </a:solidFill>
                  <a:latin typeface="Comic Sans MS"/>
                  <a:cs typeface="Comic Sans MS"/>
                </a:endParaRPr>
              </a:p>
            </p:txBody>
          </p:sp>
          <p:sp>
            <p:nvSpPr>
              <p:cNvPr id="34" name="Freeform 33"/>
              <p:cNvSpPr/>
              <p:nvPr/>
            </p:nvSpPr>
            <p:spPr>
              <a:xfrm flipH="1" flipV="1">
                <a:off x="2362200" y="3923235"/>
                <a:ext cx="856358" cy="115365"/>
              </a:xfrm>
              <a:custGeom>
                <a:avLst/>
                <a:gdLst>
                  <a:gd name="connsiteX0" fmla="*/ 0 w 2095500"/>
                  <a:gd name="connsiteY0" fmla="*/ 0 h 0"/>
                  <a:gd name="connsiteX1" fmla="*/ 2095500 w 2095500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95500">
                    <a:moveTo>
                      <a:pt x="0" y="0"/>
                    </a:moveTo>
                    <a:lnTo>
                      <a:pt x="2095500" y="0"/>
                    </a:lnTo>
                  </a:path>
                </a:pathLst>
              </a:custGeom>
              <a:ln w="25400" cap="flat" cmpd="sng" algn="ctr">
                <a:solidFill>
                  <a:schemeClr val="accent1"/>
                </a:solidFill>
                <a:prstDash val="sysDash"/>
                <a:round/>
                <a:headEnd type="oval" w="med" len="med"/>
                <a:tailEnd type="arrow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" name="Group 41"/>
          <p:cNvGrpSpPr/>
          <p:nvPr/>
        </p:nvGrpSpPr>
        <p:grpSpPr>
          <a:xfrm>
            <a:off x="4089400" y="1282700"/>
            <a:ext cx="1362557" cy="1253067"/>
            <a:chOff x="4089400" y="1282700"/>
            <a:chExt cx="1362557" cy="1253067"/>
          </a:xfrm>
        </p:grpSpPr>
        <p:sp>
          <p:nvSpPr>
            <p:cNvPr id="41" name="TextBox 40"/>
            <p:cNvSpPr txBox="1"/>
            <p:nvPr/>
          </p:nvSpPr>
          <p:spPr>
            <a:xfrm>
              <a:off x="4191000" y="1600200"/>
              <a:ext cx="555216" cy="26161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US" sz="11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true</a:t>
              </a:r>
              <a:endParaRPr lang="en-US" sz="11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</p:txBody>
        </p:sp>
        <p:grpSp>
          <p:nvGrpSpPr>
            <p:cNvPr id="7" name="Group 35"/>
            <p:cNvGrpSpPr/>
            <p:nvPr/>
          </p:nvGrpSpPr>
          <p:grpSpPr>
            <a:xfrm>
              <a:off x="4089400" y="1282700"/>
              <a:ext cx="1362557" cy="1253067"/>
              <a:chOff x="4089400" y="1282700"/>
              <a:chExt cx="1362557" cy="1253067"/>
            </a:xfrm>
          </p:grpSpPr>
          <p:sp>
            <p:nvSpPr>
              <p:cNvPr id="32" name="TextBox 31"/>
              <p:cNvSpPr txBox="1"/>
              <p:nvPr/>
            </p:nvSpPr>
            <p:spPr>
              <a:xfrm>
                <a:off x="4724400" y="1282700"/>
                <a:ext cx="727557" cy="58477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solidFill>
                      <a:srgbClr val="000000"/>
                    </a:solidFill>
                    <a:latin typeface="Comic Sans MS"/>
                    <a:cs typeface="Comic Sans MS"/>
                  </a:rPr>
                  <a:t>Input state</a:t>
                </a:r>
                <a:endParaRPr lang="en-US" sz="1600" baseline="-25000" dirty="0">
                  <a:solidFill>
                    <a:srgbClr val="000000"/>
                  </a:solidFill>
                  <a:latin typeface="Comic Sans MS"/>
                  <a:cs typeface="Comic Sans MS"/>
                </a:endParaRPr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4089400" y="1866900"/>
                <a:ext cx="1168400" cy="668867"/>
              </a:xfrm>
              <a:custGeom>
                <a:avLst/>
                <a:gdLst>
                  <a:gd name="connsiteX0" fmla="*/ 0 w 1020233"/>
                  <a:gd name="connsiteY0" fmla="*/ 660400 h 668867"/>
                  <a:gd name="connsiteX1" fmla="*/ 850900 w 1020233"/>
                  <a:gd name="connsiteY1" fmla="*/ 558800 h 668867"/>
                  <a:gd name="connsiteX2" fmla="*/ 1016000 w 1020233"/>
                  <a:gd name="connsiteY2" fmla="*/ 0 h 6688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20233" h="668867">
                    <a:moveTo>
                      <a:pt x="0" y="660400"/>
                    </a:moveTo>
                    <a:cubicBezTo>
                      <a:pt x="340783" y="664633"/>
                      <a:pt x="681567" y="668867"/>
                      <a:pt x="850900" y="558800"/>
                    </a:cubicBezTo>
                    <a:cubicBezTo>
                      <a:pt x="1020233" y="448733"/>
                      <a:pt x="1016000" y="0"/>
                      <a:pt x="1016000" y="0"/>
                    </a:cubicBezTo>
                  </a:path>
                </a:pathLst>
              </a:custGeom>
              <a:ln w="25400" cap="flat" cmpd="sng" algn="ctr">
                <a:solidFill>
                  <a:schemeClr val="accent1"/>
                </a:solidFill>
                <a:prstDash val="sysDash"/>
                <a:round/>
                <a:headEnd type="oval" w="med" len="med"/>
                <a:tailEnd type="arrow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5" name="TextBox 44"/>
          <p:cNvSpPr txBox="1"/>
          <p:nvPr/>
        </p:nvSpPr>
        <p:spPr>
          <a:xfrm>
            <a:off x="6324600" y="4847272"/>
            <a:ext cx="2438400" cy="1477328"/>
          </a:xfrm>
          <a:prstGeom prst="rect">
            <a:avLst/>
          </a:prstGeom>
          <a:effectLst>
            <a:outerShdw blurRad="76200" dir="18900000" sy="23000" kx="-1200000" algn="bl" rotWithShape="0">
              <a:srgbClr val="000000">
                <a:alpha val="15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The difficult task is program state (invariant) inference:</a:t>
            </a:r>
          </a:p>
          <a:p>
            <a:pPr algn="ctr"/>
            <a:r>
              <a:rPr lang="en-US" dirty="0" err="1" smtClean="0">
                <a:latin typeface="Comic Sans MS"/>
                <a:cs typeface="Comic Sans MS"/>
              </a:rPr>
              <a:t>I</a:t>
            </a:r>
            <a:r>
              <a:rPr lang="en-US" baseline="-25000" dirty="0" err="1" smtClean="0">
                <a:latin typeface="Comic Sans MS"/>
                <a:cs typeface="Comic Sans MS"/>
              </a:rPr>
              <a:t>inner</a:t>
            </a:r>
            <a:r>
              <a:rPr lang="en-US" dirty="0" smtClean="0">
                <a:latin typeface="Comic Sans MS"/>
                <a:cs typeface="Comic Sans MS"/>
              </a:rPr>
              <a:t>, </a:t>
            </a:r>
            <a:r>
              <a:rPr lang="en-US" dirty="0" err="1" smtClean="0">
                <a:latin typeface="Comic Sans MS"/>
                <a:cs typeface="Comic Sans MS"/>
              </a:rPr>
              <a:t>I</a:t>
            </a:r>
            <a:r>
              <a:rPr lang="en-US" baseline="-25000" dirty="0" err="1" smtClean="0">
                <a:latin typeface="Comic Sans MS"/>
                <a:cs typeface="Comic Sans MS"/>
              </a:rPr>
              <a:t>outer</a:t>
            </a:r>
            <a:r>
              <a:rPr lang="en-US" dirty="0" smtClean="0">
                <a:latin typeface="Comic Sans MS"/>
                <a:cs typeface="Comic Sans MS"/>
              </a:rPr>
              <a:t>, Input state, Output state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7" name="Freeform 46"/>
          <p:cNvSpPr/>
          <p:nvPr/>
        </p:nvSpPr>
        <p:spPr>
          <a:xfrm>
            <a:off x="4174067" y="3623733"/>
            <a:ext cx="855133" cy="1113367"/>
          </a:xfrm>
          <a:custGeom>
            <a:avLst/>
            <a:gdLst>
              <a:gd name="connsiteX0" fmla="*/ 0 w 855133"/>
              <a:gd name="connsiteY0" fmla="*/ 732367 h 1113367"/>
              <a:gd name="connsiteX1" fmla="*/ 596900 w 855133"/>
              <a:gd name="connsiteY1" fmla="*/ 1011767 h 1113367"/>
              <a:gd name="connsiteX2" fmla="*/ 762000 w 855133"/>
              <a:gd name="connsiteY2" fmla="*/ 122767 h 1113367"/>
              <a:gd name="connsiteX3" fmla="*/ 38100 w 855133"/>
              <a:gd name="connsiteY3" fmla="*/ 275167 h 1113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5133" h="1113367">
                <a:moveTo>
                  <a:pt x="0" y="732367"/>
                </a:moveTo>
                <a:cubicBezTo>
                  <a:pt x="234950" y="922867"/>
                  <a:pt x="469900" y="1113367"/>
                  <a:pt x="596900" y="1011767"/>
                </a:cubicBezTo>
                <a:cubicBezTo>
                  <a:pt x="723900" y="910167"/>
                  <a:pt x="855133" y="245534"/>
                  <a:pt x="762000" y="122767"/>
                </a:cubicBezTo>
                <a:cubicBezTo>
                  <a:pt x="668867" y="0"/>
                  <a:pt x="353483" y="137583"/>
                  <a:pt x="38100" y="275167"/>
                </a:cubicBezTo>
              </a:path>
            </a:pathLst>
          </a:custGeom>
          <a:noFill/>
          <a:ln w="28575" cap="flat" cmpd="sng" algn="ctr">
            <a:solidFill>
              <a:schemeClr val="accent3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59"/>
          <p:cNvGrpSpPr/>
          <p:nvPr/>
        </p:nvGrpSpPr>
        <p:grpSpPr>
          <a:xfrm>
            <a:off x="4076700" y="3578423"/>
            <a:ext cx="5041070" cy="429695"/>
            <a:chOff x="4076700" y="3578423"/>
            <a:chExt cx="5041070" cy="429695"/>
          </a:xfrm>
        </p:grpSpPr>
        <p:sp>
          <p:nvSpPr>
            <p:cNvPr id="31" name="Freeform 30"/>
            <p:cNvSpPr/>
            <p:nvPr/>
          </p:nvSpPr>
          <p:spPr>
            <a:xfrm>
              <a:off x="4076700" y="3962399"/>
              <a:ext cx="1562100" cy="45719"/>
            </a:xfrm>
            <a:custGeom>
              <a:avLst/>
              <a:gdLst>
                <a:gd name="connsiteX0" fmla="*/ 0 w 2095500"/>
                <a:gd name="connsiteY0" fmla="*/ 0 h 0"/>
                <a:gd name="connsiteX1" fmla="*/ 2095500 w 209550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95500">
                  <a:moveTo>
                    <a:pt x="0" y="0"/>
                  </a:moveTo>
                  <a:lnTo>
                    <a:pt x="2095500" y="0"/>
                  </a:lnTo>
                </a:path>
              </a:pathLst>
            </a:custGeom>
            <a:ln w="25400" cap="flat" cmpd="sng" algn="ctr">
              <a:solidFill>
                <a:schemeClr val="accent1"/>
              </a:solidFill>
              <a:prstDash val="sysDash"/>
              <a:round/>
              <a:headEnd type="oval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638800" y="3578423"/>
              <a:ext cx="3478970" cy="3077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 anchor="t">
              <a:spAutoFit/>
            </a:bodyPr>
            <a:lstStyle/>
            <a:p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∀k</a:t>
              </a:r>
              <a:r>
                <a:rPr lang="en-US" sz="1400" baseline="-250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1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,k</a:t>
              </a:r>
              <a:r>
                <a:rPr lang="en-US" sz="1400" baseline="-250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2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 : 0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≤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k</a:t>
              </a:r>
              <a:r>
                <a:rPr lang="en-US" sz="1400" baseline="-250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1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&lt;k</a:t>
              </a:r>
              <a:r>
                <a:rPr lang="en-US" sz="1400" baseline="-250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2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&lt;</a:t>
              </a:r>
              <a:r>
                <a:rPr lang="en-US" sz="1400" dirty="0" err="1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n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 </a:t>
              </a:r>
              <a:r>
                <a:rPr lang="en-US" sz="1400" dirty="0" smtClean="0">
                  <a:solidFill>
                    <a:prstClr val="black"/>
                  </a:solidFill>
                  <a:latin typeface="ＭＳ ゴシック"/>
                  <a:ea typeface="ＭＳ ゴシック"/>
                  <a:cs typeface="ＭＳ ゴシック"/>
                  <a:sym typeface="Wingdings"/>
                </a:rPr>
                <a:t>∧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 k</a:t>
              </a:r>
              <a:r>
                <a:rPr lang="en-US" sz="1400" baseline="-250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1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&lt;</a:t>
              </a:r>
              <a:r>
                <a:rPr lang="en-US" sz="1400" dirty="0" err="1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i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 =&gt;  A[k</a:t>
              </a:r>
              <a:r>
                <a:rPr lang="en-US" sz="1400" baseline="-250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1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]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 ≤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A[k</a:t>
              </a:r>
              <a:r>
                <a:rPr lang="en-US" sz="1400" baseline="-250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2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]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 </a:t>
              </a:r>
              <a:endParaRPr lang="en-US" sz="1100" dirty="0"/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5638800" y="3197423"/>
            <a:ext cx="483163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i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&lt; </a:t>
            </a:r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j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</a:t>
            </a:r>
            <a:endParaRPr lang="en-US" sz="1100" dirty="0"/>
          </a:p>
        </p:txBody>
      </p:sp>
      <p:sp>
        <p:nvSpPr>
          <p:cNvPr id="49" name="TextBox 48"/>
          <p:cNvSpPr txBox="1"/>
          <p:nvPr/>
        </p:nvSpPr>
        <p:spPr>
          <a:xfrm>
            <a:off x="6400800" y="3197423"/>
            <a:ext cx="964264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i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≤ min &lt; </a:t>
            </a:r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n</a:t>
            </a:r>
            <a:endParaRPr lang="en-US" sz="1100" dirty="0"/>
          </a:p>
        </p:txBody>
      </p:sp>
      <p:sp>
        <p:nvSpPr>
          <p:cNvPr id="52" name="TextBox 51"/>
          <p:cNvSpPr txBox="1"/>
          <p:nvPr/>
        </p:nvSpPr>
        <p:spPr>
          <a:xfrm>
            <a:off x="5638800" y="3962400"/>
            <a:ext cx="3028698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∀k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: 0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≤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  <a:sym typeface="Wingdings"/>
              </a:rPr>
              <a:t>∧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i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≤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&lt;</a:t>
            </a:r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j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=&gt; </a:t>
            </a:r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A[min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]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 ≤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A[k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]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 </a:t>
            </a:r>
            <a:endParaRPr lang="en-US" sz="1100" dirty="0"/>
          </a:p>
        </p:txBody>
      </p:sp>
      <p:grpSp>
        <p:nvGrpSpPr>
          <p:cNvPr id="11" name="Group 58"/>
          <p:cNvGrpSpPr/>
          <p:nvPr/>
        </p:nvGrpSpPr>
        <p:grpSpPr>
          <a:xfrm>
            <a:off x="4089400" y="2133600"/>
            <a:ext cx="5038374" cy="825500"/>
            <a:chOff x="4089400" y="2133600"/>
            <a:chExt cx="5038374" cy="825500"/>
          </a:xfrm>
        </p:grpSpPr>
        <p:sp>
          <p:nvSpPr>
            <p:cNvPr id="20" name="TextBox 19"/>
            <p:cNvSpPr txBox="1"/>
            <p:nvPr/>
          </p:nvSpPr>
          <p:spPr>
            <a:xfrm>
              <a:off x="5638800" y="2133600"/>
              <a:ext cx="3488974" cy="3077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 anchor="t">
              <a:spAutoFit/>
            </a:bodyPr>
            <a:lstStyle/>
            <a:p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∀k</a:t>
              </a:r>
              <a:r>
                <a:rPr lang="en-US" sz="1400" baseline="-250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1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,k</a:t>
              </a:r>
              <a:r>
                <a:rPr lang="en-US" sz="1400" baseline="-250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2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 : 0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≤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k</a:t>
              </a:r>
              <a:r>
                <a:rPr lang="en-US" sz="1400" baseline="-250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1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&lt;k</a:t>
              </a:r>
              <a:r>
                <a:rPr lang="en-US" sz="1400" baseline="-250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2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&lt;</a:t>
              </a:r>
              <a:r>
                <a:rPr lang="en-US" sz="1400" dirty="0" err="1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n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 </a:t>
              </a:r>
              <a:r>
                <a:rPr lang="en-US" sz="1400" dirty="0" smtClean="0">
                  <a:solidFill>
                    <a:prstClr val="black"/>
                  </a:solidFill>
                  <a:latin typeface="ＭＳ ゴシック"/>
                  <a:ea typeface="ＭＳ ゴシック"/>
                  <a:cs typeface="ＭＳ ゴシック"/>
                  <a:sym typeface="Wingdings"/>
                </a:rPr>
                <a:t>∧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 k</a:t>
              </a:r>
              <a:r>
                <a:rPr lang="en-US" sz="1400" baseline="-250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1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&lt;</a:t>
              </a:r>
              <a:r>
                <a:rPr lang="en-US" sz="1400" dirty="0" err="1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i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 =&gt;  A[k</a:t>
              </a:r>
              <a:r>
                <a:rPr lang="en-US" sz="1400" baseline="-250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1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]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 ≤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A[k</a:t>
              </a:r>
              <a:r>
                <a:rPr lang="en-US" sz="1400" baseline="-250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2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]</a:t>
              </a:r>
              <a:endParaRPr lang="en-US" sz="1100" dirty="0"/>
            </a:p>
          </p:txBody>
        </p:sp>
        <p:sp>
          <p:nvSpPr>
            <p:cNvPr id="57" name="Freeform 56"/>
            <p:cNvSpPr/>
            <p:nvPr/>
          </p:nvSpPr>
          <p:spPr>
            <a:xfrm>
              <a:off x="4089400" y="2441377"/>
              <a:ext cx="3530600" cy="517723"/>
            </a:xfrm>
            <a:custGeom>
              <a:avLst/>
              <a:gdLst>
                <a:gd name="connsiteX0" fmla="*/ 0 w 1020233"/>
                <a:gd name="connsiteY0" fmla="*/ 660400 h 668867"/>
                <a:gd name="connsiteX1" fmla="*/ 850900 w 1020233"/>
                <a:gd name="connsiteY1" fmla="*/ 558800 h 668867"/>
                <a:gd name="connsiteX2" fmla="*/ 1016000 w 1020233"/>
                <a:gd name="connsiteY2" fmla="*/ 0 h 668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20233" h="668867">
                  <a:moveTo>
                    <a:pt x="0" y="660400"/>
                  </a:moveTo>
                  <a:cubicBezTo>
                    <a:pt x="340783" y="664633"/>
                    <a:pt x="681567" y="668867"/>
                    <a:pt x="850900" y="558800"/>
                  </a:cubicBezTo>
                  <a:cubicBezTo>
                    <a:pt x="1020233" y="448733"/>
                    <a:pt x="1016000" y="0"/>
                    <a:pt x="1016000" y="0"/>
                  </a:cubicBezTo>
                </a:path>
              </a:pathLst>
            </a:custGeom>
            <a:ln w="25400" cap="flat" cmpd="sng" algn="ctr">
              <a:solidFill>
                <a:schemeClr val="accent1"/>
              </a:solidFill>
              <a:prstDash val="sysDash"/>
              <a:round/>
              <a:headEnd type="oval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152400" y="4953000"/>
            <a:ext cx="297180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∀k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1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,k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: 0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≤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1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&lt;k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&lt;</a:t>
            </a:r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n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=&gt;  A[k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1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]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 ≤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A[k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]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Demo: Program</a:t>
            </a:r>
            <a:endParaRPr lang="en-US" dirty="0"/>
          </a:p>
        </p:txBody>
      </p:sp>
      <p:pic>
        <p:nvPicPr>
          <p:cNvPr id="6" name="Content Placeholder 5" descr="program.tiff"/>
          <p:cNvPicPr>
            <a:picLocks noGrp="1" noChangeAspect="1"/>
          </p:cNvPicPr>
          <p:nvPr>
            <p:ph idx="1"/>
          </p:nvPr>
        </p:nvPicPr>
        <p:blipFill>
          <a:blip r:embed="rId2"/>
          <a:srcRect l="-15965" r="-15965"/>
          <a:stretch>
            <a:fillRect/>
          </a:stretch>
        </p:blipFill>
        <p:spPr>
          <a:xfrm>
            <a:off x="-1447800" y="0"/>
            <a:ext cx="120396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Demo: Output</a:t>
            </a:r>
            <a:endParaRPr lang="en-US" dirty="0"/>
          </a:p>
        </p:txBody>
      </p:sp>
      <p:pic>
        <p:nvPicPr>
          <p:cNvPr id="4" name="Content Placeholder 3" descr="output.tiff"/>
          <p:cNvPicPr>
            <a:picLocks noGrp="1"/>
          </p:cNvPicPr>
          <p:nvPr>
            <p:ph idx="1"/>
          </p:nvPr>
        </p:nvPicPr>
        <p:blipFill>
          <a:blip r:embed="rId2"/>
          <a:srcRect l="-15965" r="-15965"/>
          <a:stretch>
            <a:fillRect/>
          </a:stretch>
        </p:blipFill>
        <p:spPr>
          <a:xfrm>
            <a:off x="-1450848" y="-1"/>
            <a:ext cx="12042648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3962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VS</a:t>
            </a:r>
            <a:r>
              <a:rPr lang="en-US" baseline="30000" dirty="0" smtClean="0"/>
              <a:t>3</a:t>
            </a:r>
            <a:r>
              <a:rPr lang="en-US" dirty="0" smtClean="0"/>
              <a:t>: Verification tool over predicate abstraction</a:t>
            </a:r>
          </a:p>
          <a:p>
            <a:endParaRPr lang="en-US" dirty="0" smtClean="0"/>
          </a:p>
          <a:p>
            <a:r>
              <a:rPr lang="en-US" dirty="0" smtClean="0"/>
              <a:t>Verification</a:t>
            </a:r>
          </a:p>
          <a:p>
            <a:pPr lvl="1"/>
            <a:r>
              <a:rPr lang="en-US" dirty="0" smtClean="0"/>
              <a:t>Can infer quantified invariants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Maximally-weak preconditions</a:t>
            </a:r>
          </a:p>
          <a:p>
            <a:endParaRPr lang="en-US" dirty="0" smtClean="0"/>
          </a:p>
          <a:p>
            <a:r>
              <a:rPr lang="en-US" dirty="0" smtClean="0"/>
              <a:t>Builds on SMT Solvers, so exploits their power</a:t>
            </a:r>
          </a:p>
          <a:p>
            <a:endParaRPr lang="en-US" dirty="0" smtClean="0"/>
          </a:p>
          <a:p>
            <a:r>
              <a:rPr lang="en-US" dirty="0" smtClean="0"/>
              <a:t>Project Webpage</a:t>
            </a:r>
          </a:p>
          <a:p>
            <a:pPr lvl="1">
              <a:buNone/>
            </a:pPr>
            <a:r>
              <a:rPr lang="en-US" dirty="0" smtClean="0"/>
              <a:t>			   </a:t>
            </a:r>
            <a:r>
              <a:rPr lang="en-US" dirty="0" smtClean="0">
                <a:hlinkClick r:id="rId2"/>
              </a:rPr>
              <a:t>http://www.cs.umd.edu/~saurabhs/pacs</a:t>
            </a:r>
            <a:endParaRPr lang="en-US" dirty="0" smtClean="0"/>
          </a:p>
        </p:txBody>
      </p:sp>
      <p:grpSp>
        <p:nvGrpSpPr>
          <p:cNvPr id="6" name="Group 5"/>
          <p:cNvGrpSpPr/>
          <p:nvPr/>
        </p:nvGrpSpPr>
        <p:grpSpPr>
          <a:xfrm>
            <a:off x="6629400" y="5715000"/>
            <a:ext cx="2209800" cy="838200"/>
            <a:chOff x="6629400" y="5715000"/>
            <a:chExt cx="2209800" cy="838200"/>
          </a:xfrm>
        </p:grpSpPr>
        <p:sp>
          <p:nvSpPr>
            <p:cNvPr id="4" name="TextBox 3"/>
            <p:cNvSpPr txBox="1"/>
            <p:nvPr/>
          </p:nvSpPr>
          <p:spPr>
            <a:xfrm>
              <a:off x="6629400" y="5715000"/>
              <a:ext cx="1931538" cy="461665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Comic Sans MS"/>
                  <a:cs typeface="Comic Sans MS"/>
                </a:rPr>
                <a:t>Future work</a:t>
              </a:r>
              <a:endParaRPr lang="en-US" sz="2400" dirty="0">
                <a:latin typeface="Comic Sans MS"/>
                <a:cs typeface="Comic Sans MS"/>
              </a:endParaRPr>
            </a:p>
          </p:txBody>
        </p:sp>
        <p:sp>
          <p:nvSpPr>
            <p:cNvPr id="5" name="Freeform 4"/>
            <p:cNvSpPr/>
            <p:nvPr/>
          </p:nvSpPr>
          <p:spPr>
            <a:xfrm>
              <a:off x="8212667" y="6180666"/>
              <a:ext cx="626533" cy="372534"/>
            </a:xfrm>
            <a:custGeom>
              <a:avLst/>
              <a:gdLst>
                <a:gd name="connsiteX0" fmla="*/ 0 w 1574800"/>
                <a:gd name="connsiteY0" fmla="*/ 0 h 578556"/>
                <a:gd name="connsiteX1" fmla="*/ 931333 w 1574800"/>
                <a:gd name="connsiteY1" fmla="*/ 508000 h 578556"/>
                <a:gd name="connsiteX2" fmla="*/ 1574800 w 1574800"/>
                <a:gd name="connsiteY2" fmla="*/ 423334 h 5785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74800" h="578556">
                  <a:moveTo>
                    <a:pt x="0" y="0"/>
                  </a:moveTo>
                  <a:cubicBezTo>
                    <a:pt x="334433" y="218722"/>
                    <a:pt x="668866" y="437444"/>
                    <a:pt x="931333" y="508000"/>
                  </a:cubicBezTo>
                  <a:cubicBezTo>
                    <a:pt x="1193800" y="578556"/>
                    <a:pt x="1574800" y="423334"/>
                    <a:pt x="1574800" y="423334"/>
                  </a:cubicBezTo>
                </a:path>
              </a:pathLst>
            </a:custGeom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extension: </a:t>
            </a:r>
            <a:r>
              <a:rPr lang="en-US" i="1" dirty="0" smtClean="0"/>
              <a:t>Synthesis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Verification tool for quantified invariants</a:t>
            </a:r>
          </a:p>
          <a:p>
            <a:pPr lvl="1"/>
            <a:r>
              <a:rPr lang="en-US" dirty="0" smtClean="0"/>
              <a:t>Reasoning about full functional specifications possible</a:t>
            </a:r>
          </a:p>
          <a:p>
            <a:endParaRPr lang="en-US" dirty="0" smtClean="0"/>
          </a:p>
          <a:p>
            <a:r>
              <a:rPr lang="en-US" dirty="0" smtClean="0"/>
              <a:t>What if we had missing program fragments?</a:t>
            </a:r>
          </a:p>
          <a:p>
            <a:pPr lvl="1"/>
            <a:r>
              <a:rPr lang="en-US" dirty="0" smtClean="0"/>
              <a:t>Still possible to verify if we allow the tool to plug-in equality predicates over program variables</a:t>
            </a:r>
          </a:p>
          <a:p>
            <a:pPr lvl="1"/>
            <a:r>
              <a:rPr lang="en-US" dirty="0" smtClean="0"/>
              <a:t>Equality predicates translated to statements</a:t>
            </a:r>
          </a:p>
          <a:p>
            <a:endParaRPr lang="en-US" dirty="0" smtClean="0"/>
          </a:p>
          <a:p>
            <a:r>
              <a:rPr lang="en-US" dirty="0" smtClean="0"/>
              <a:t>We can synthesize </a:t>
            </a:r>
          </a:p>
          <a:p>
            <a:pPr lvl="1"/>
            <a:r>
              <a:rPr lang="en-US" dirty="0" err="1" smtClean="0"/>
              <a:t>Strassen’s</a:t>
            </a:r>
            <a:r>
              <a:rPr lang="en-US" dirty="0" smtClean="0"/>
              <a:t> Matrix Multiplication!</a:t>
            </a:r>
          </a:p>
          <a:p>
            <a:pPr lvl="1"/>
            <a:r>
              <a:rPr lang="en-US" dirty="0" smtClean="0"/>
              <a:t>Sorting algorithms!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VS</a:t>
            </a:r>
            <a:r>
              <a:rPr lang="en-US" baseline="30000" dirty="0" smtClean="0"/>
              <a:t>3</a:t>
            </a:r>
            <a:r>
              <a:rPr lang="en-US" dirty="0" smtClean="0"/>
              <a:t> will let you do!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0934"/>
            <a:ext cx="4876800" cy="504086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A. Discover invariants with arbitrary quantification and </a:t>
            </a:r>
            <a:r>
              <a:rPr lang="en-US" sz="2000" dirty="0" err="1" smtClean="0"/>
              <a:t>boolean</a:t>
            </a:r>
            <a:r>
              <a:rPr lang="en-US" sz="2000" dirty="0" smtClean="0"/>
              <a:t> structure</a:t>
            </a:r>
          </a:p>
          <a:p>
            <a:pPr lvl="1"/>
            <a:r>
              <a:rPr lang="en-US" sz="2000" dirty="0" smtClean="0">
                <a:cs typeface="Apple Casual"/>
              </a:rPr>
              <a:t>∀</a:t>
            </a:r>
            <a:r>
              <a:rPr lang="en-US" sz="2000" dirty="0" smtClean="0">
                <a:solidFill>
                  <a:prstClr val="black"/>
                </a:solidFill>
              </a:rPr>
              <a:t>: E.g. </a:t>
            </a:r>
            <a:r>
              <a:rPr lang="en-US" sz="2000" dirty="0" err="1" smtClean="0">
                <a:solidFill>
                  <a:prstClr val="black"/>
                </a:solidFill>
              </a:rPr>
              <a:t>Sortedness</a:t>
            </a:r>
            <a:endParaRPr lang="en-US" sz="2000" dirty="0" smtClean="0">
              <a:cs typeface="Apple Casual"/>
            </a:endParaRPr>
          </a:p>
          <a:p>
            <a:pPr lvl="1">
              <a:buNone/>
            </a:pPr>
            <a:endParaRPr lang="en-US" dirty="0" smtClean="0">
              <a:cs typeface="Apple Casual"/>
            </a:endParaRPr>
          </a:p>
          <a:p>
            <a:pPr lvl="1">
              <a:buNone/>
            </a:pPr>
            <a:endParaRPr lang="en-US" dirty="0" smtClean="0">
              <a:cs typeface="Apple Casual"/>
            </a:endParaRPr>
          </a:p>
          <a:p>
            <a:pPr lvl="1"/>
            <a:endParaRPr lang="en-US" dirty="0" smtClean="0"/>
          </a:p>
          <a:p>
            <a:pPr lvl="1"/>
            <a:r>
              <a:rPr lang="en-US" sz="2000" dirty="0" smtClean="0">
                <a:cs typeface="Apple Casual"/>
              </a:rPr>
              <a:t>∀∃</a:t>
            </a:r>
            <a:r>
              <a:rPr lang="en-US" sz="2000" dirty="0" smtClean="0">
                <a:solidFill>
                  <a:prstClr val="black"/>
                </a:solidFill>
              </a:rPr>
              <a:t>: E.g. Permutation</a:t>
            </a:r>
            <a:endParaRPr lang="en-US" sz="1400" dirty="0" smtClean="0"/>
          </a:p>
        </p:txBody>
      </p:sp>
      <p:grpSp>
        <p:nvGrpSpPr>
          <p:cNvPr id="4" name="Group 59"/>
          <p:cNvGrpSpPr/>
          <p:nvPr/>
        </p:nvGrpSpPr>
        <p:grpSpPr>
          <a:xfrm>
            <a:off x="1676400" y="2883934"/>
            <a:ext cx="3048000" cy="1007374"/>
            <a:chOff x="3733800" y="4724399"/>
            <a:chExt cx="4114800" cy="1160162"/>
          </a:xfrm>
        </p:grpSpPr>
        <p:sp>
          <p:nvSpPr>
            <p:cNvPr id="16" name="TextBox 15"/>
            <p:cNvSpPr txBox="1"/>
            <p:nvPr/>
          </p:nvSpPr>
          <p:spPr>
            <a:xfrm>
              <a:off x="6553199" y="5175647"/>
              <a:ext cx="565392" cy="708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100" baseline="30000" dirty="0" smtClean="0"/>
                <a:t>..</a:t>
              </a:r>
              <a:endParaRPr lang="en-US" sz="5100" baseline="30000" dirty="0"/>
            </a:p>
          </p:txBody>
        </p:sp>
        <p:grpSp>
          <p:nvGrpSpPr>
            <p:cNvPr id="5" name="Group 52"/>
            <p:cNvGrpSpPr/>
            <p:nvPr/>
          </p:nvGrpSpPr>
          <p:grpSpPr>
            <a:xfrm>
              <a:off x="3733800" y="4724399"/>
              <a:ext cx="4114800" cy="840911"/>
              <a:chOff x="3733800" y="4724399"/>
              <a:chExt cx="4114800" cy="840911"/>
            </a:xfrm>
          </p:grpSpPr>
          <p:sp>
            <p:nvSpPr>
              <p:cNvPr id="71" name="Rectangle 70"/>
              <p:cNvSpPr/>
              <p:nvPr/>
            </p:nvSpPr>
            <p:spPr>
              <a:xfrm>
                <a:off x="3733800" y="5181600"/>
                <a:ext cx="83895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cs typeface="Apple Casual"/>
                  </a:rPr>
                  <a:t>∀</a:t>
                </a:r>
                <a:r>
                  <a:rPr lang="en-US" i="1" dirty="0" smtClean="0">
                    <a:solidFill>
                      <a:srgbClr val="000000"/>
                    </a:solidFill>
                  </a:rPr>
                  <a:t>k</a:t>
                </a:r>
                <a:r>
                  <a:rPr lang="en-US" i="1" baseline="-25000" dirty="0" smtClean="0">
                    <a:solidFill>
                      <a:srgbClr val="000000"/>
                    </a:solidFill>
                  </a:rPr>
                  <a:t>1</a:t>
                </a:r>
                <a:r>
                  <a:rPr lang="en-US" i="1" dirty="0" smtClean="0">
                    <a:solidFill>
                      <a:srgbClr val="000000"/>
                    </a:solidFill>
                  </a:rPr>
                  <a:t>,k</a:t>
                </a:r>
                <a:r>
                  <a:rPr lang="en-US" i="1" baseline="-25000" dirty="0" smtClean="0">
                    <a:solidFill>
                      <a:srgbClr val="000000"/>
                    </a:solidFill>
                  </a:rPr>
                  <a:t>2</a:t>
                </a:r>
                <a:endParaRPr lang="en-US" baseline="-25000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4953000" y="5257800"/>
                <a:ext cx="304800" cy="3048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5334000" y="5257800"/>
                <a:ext cx="304800" cy="3048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5715000" y="5257800"/>
                <a:ext cx="304800" cy="3048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6096000" y="5257800"/>
                <a:ext cx="304800" cy="3048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i="1" baseline="-25000" dirty="0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7162800" y="5257800"/>
                <a:ext cx="304800" cy="3048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7543800" y="5257800"/>
                <a:ext cx="304800" cy="3048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/>
              </a:p>
            </p:txBody>
          </p:sp>
          <p:sp>
            <p:nvSpPr>
              <p:cNvPr id="19" name="Right Triangle 18"/>
              <p:cNvSpPr/>
              <p:nvPr/>
            </p:nvSpPr>
            <p:spPr>
              <a:xfrm>
                <a:off x="4953000" y="4724399"/>
                <a:ext cx="2895600" cy="451247"/>
              </a:xfrm>
              <a:prstGeom prst="rtTriangle">
                <a:avLst/>
              </a:prstGeom>
              <a:scene3d>
                <a:camera prst="orthographicFront">
                  <a:rot lat="0" lon="10800000" rev="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5273499" y="5207894"/>
                <a:ext cx="463903" cy="3544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i="1" dirty="0" smtClean="0">
                    <a:solidFill>
                      <a:srgbClr val="000000"/>
                    </a:solidFill>
                  </a:rPr>
                  <a:t>k</a:t>
                </a:r>
                <a:r>
                  <a:rPr lang="en-US" sz="1400" i="1" baseline="-25000" dirty="0" smtClean="0">
                    <a:solidFill>
                      <a:srgbClr val="000000"/>
                    </a:solidFill>
                  </a:rPr>
                  <a:t>1</a:t>
                </a:r>
                <a:endParaRPr lang="en-US" sz="1400" dirty="0"/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6038714" y="5210853"/>
                <a:ext cx="463903" cy="3544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i="1" dirty="0" smtClean="0">
                    <a:solidFill>
                      <a:srgbClr val="000000"/>
                    </a:solidFill>
                  </a:rPr>
                  <a:t>k</a:t>
                </a:r>
                <a:r>
                  <a:rPr lang="en-US" sz="1400" i="1" baseline="-25000" dirty="0" smtClean="0">
                    <a:solidFill>
                      <a:srgbClr val="000000"/>
                    </a:solidFill>
                  </a:rPr>
                  <a:t>2</a:t>
                </a:r>
                <a:endParaRPr lang="en-US" dirty="0"/>
              </a:p>
            </p:txBody>
          </p:sp>
          <p:cxnSp>
            <p:nvCxnSpPr>
              <p:cNvPr id="75" name="Shape 74"/>
              <p:cNvCxnSpPr>
                <a:stCxn id="72" idx="0"/>
                <a:endCxn id="73" idx="0"/>
              </p:cNvCxnSpPr>
              <p:nvPr/>
            </p:nvCxnSpPr>
            <p:spPr>
              <a:xfrm rot="16200000" flipH="1">
                <a:off x="5886578" y="4826765"/>
                <a:ext cx="2959" cy="765215"/>
              </a:xfrm>
              <a:prstGeom prst="curvedConnector3">
                <a:avLst>
                  <a:gd name="adj1" fmla="val -8898404"/>
                </a:avLst>
              </a:prstGeom>
              <a:ln>
                <a:solidFill>
                  <a:schemeClr val="accent6">
                    <a:lumMod val="75000"/>
                    <a:alpha val="76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78" name="Object 77"/>
              <p:cNvGraphicFramePr>
                <a:graphicFrameLocks noChangeAspect="1"/>
              </p:cNvGraphicFramePr>
              <p:nvPr/>
            </p:nvGraphicFramePr>
            <p:xfrm>
              <a:off x="5791200" y="4953904"/>
              <a:ext cx="228600" cy="228599"/>
            </p:xfrm>
            <a:graphic>
              <a:graphicData uri="http://schemas.openxmlformats.org/presentationml/2006/ole">
                <p:oleObj spid="_x0000_s60418" name="Equation" r:id="rId3" imgW="114300" imgH="101600" progId="Equation.3">
                  <p:embed/>
                </p:oleObj>
              </a:graphicData>
            </a:graphic>
          </p:graphicFrame>
        </p:grpSp>
      </p:grpSp>
      <p:grpSp>
        <p:nvGrpSpPr>
          <p:cNvPr id="6" name="Group 118"/>
          <p:cNvGrpSpPr/>
          <p:nvPr/>
        </p:nvGrpSpPr>
        <p:grpSpPr>
          <a:xfrm>
            <a:off x="1589861" y="4712734"/>
            <a:ext cx="3439339" cy="952825"/>
            <a:chOff x="1401367" y="5133658"/>
            <a:chExt cx="3439339" cy="952825"/>
          </a:xfrm>
        </p:grpSpPr>
        <p:grpSp>
          <p:nvGrpSpPr>
            <p:cNvPr id="7" name="Group 53"/>
            <p:cNvGrpSpPr/>
            <p:nvPr/>
          </p:nvGrpSpPr>
          <p:grpSpPr>
            <a:xfrm>
              <a:off x="1401367" y="5133658"/>
              <a:ext cx="3429000" cy="952825"/>
              <a:chOff x="4724400" y="5715000"/>
              <a:chExt cx="4343400" cy="1201354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4724400" y="5943600"/>
                <a:ext cx="304800" cy="30480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5105400" y="5943600"/>
                <a:ext cx="304800" cy="30480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5486400" y="5943600"/>
                <a:ext cx="304800" cy="30480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5867400" y="5943600"/>
                <a:ext cx="304800" cy="30480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6934200" y="5943600"/>
                <a:ext cx="304800" cy="30480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i="1" dirty="0" err="1" smtClean="0">
                    <a:solidFill>
                      <a:srgbClr val="000000"/>
                    </a:solidFill>
                  </a:rPr>
                  <a:t>j</a:t>
                </a:r>
                <a:endParaRPr lang="en-US" i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7315200" y="5943600"/>
                <a:ext cx="304800" cy="30480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6324600" y="5861447"/>
                <a:ext cx="565392" cy="776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5100" baseline="30000" dirty="0" smtClean="0"/>
                  <a:t>..</a:t>
                </a:r>
                <a:endParaRPr lang="en-US" sz="5100" baseline="30000" dirty="0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4953000" y="6101953"/>
                <a:ext cx="304800" cy="3048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5334000" y="6101953"/>
                <a:ext cx="304800" cy="3048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5715000" y="6101953"/>
                <a:ext cx="304800" cy="3048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6096000" y="6101953"/>
                <a:ext cx="304800" cy="3048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7162800" y="6101953"/>
                <a:ext cx="304800" cy="3048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7543800" y="6101953"/>
                <a:ext cx="304800" cy="3048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6553199" y="6019800"/>
                <a:ext cx="565392" cy="776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5100" baseline="30000" dirty="0" smtClean="0"/>
                  <a:t>..</a:t>
                </a:r>
                <a:endParaRPr lang="en-US" sz="5100" baseline="30000" dirty="0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8229600" y="5715000"/>
                <a:ext cx="609600" cy="53340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tlCol="0" anchor="t" anchorCtr="0"/>
              <a:lstStyle/>
              <a:p>
                <a:pPr algn="ctr"/>
                <a:r>
                  <a:rPr lang="en-US" sz="1600" dirty="0" smtClean="0">
                    <a:solidFill>
                      <a:srgbClr val="000000"/>
                    </a:solidFill>
                  </a:rPr>
                  <a:t>A</a:t>
                </a:r>
                <a:r>
                  <a:rPr lang="en-US" sz="1600" baseline="-25000" dirty="0" smtClean="0">
                    <a:solidFill>
                      <a:srgbClr val="000000"/>
                    </a:solidFill>
                  </a:rPr>
                  <a:t>old</a:t>
                </a:r>
                <a:endParaRPr lang="en-US" sz="1600" baseline="-25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8458200" y="6096000"/>
                <a:ext cx="609600" cy="5334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4724400" y="6450688"/>
                <a:ext cx="1171142" cy="4656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 smtClean="0">
                    <a:cs typeface="Apple Casual"/>
                  </a:rPr>
                  <a:t>∀</a:t>
                </a:r>
                <a:r>
                  <a:rPr lang="en-US" i="1" dirty="0" err="1" smtClean="0">
                    <a:solidFill>
                      <a:srgbClr val="000000"/>
                    </a:solidFill>
                  </a:rPr>
                  <a:t>k</a:t>
                </a:r>
                <a:r>
                  <a:rPr lang="en-US" dirty="0" err="1" smtClean="0">
                    <a:cs typeface="Apple Casual"/>
                  </a:rPr>
                  <a:t>∃</a:t>
                </a:r>
                <a:r>
                  <a:rPr lang="en-US" i="1" dirty="0" err="1" smtClean="0">
                    <a:solidFill>
                      <a:srgbClr val="000000"/>
                    </a:solidFill>
                  </a:rPr>
                  <a:t>j</a:t>
                </a:r>
                <a:endParaRPr lang="en-US" i="1" dirty="0" smtClean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57" name="Curved Connector 56"/>
              <p:cNvCxnSpPr>
                <a:stCxn id="32" idx="0"/>
                <a:endCxn id="25" idx="0"/>
              </p:cNvCxnSpPr>
              <p:nvPr/>
            </p:nvCxnSpPr>
            <p:spPr>
              <a:xfrm rot="5400000" flipH="1" flipV="1">
                <a:off x="6588324" y="5603677"/>
                <a:ext cx="158353" cy="838200"/>
              </a:xfrm>
              <a:prstGeom prst="curvedConnector3">
                <a:avLst>
                  <a:gd name="adj1" fmla="val 230532"/>
                </a:avLst>
              </a:prstGeom>
              <a:ln>
                <a:solidFill>
                  <a:schemeClr val="accent6">
                    <a:lumMod val="75000"/>
                    <a:alpha val="69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hape 68"/>
              <p:cNvCxnSpPr>
                <a:stCxn id="40" idx="3"/>
                <a:endCxn id="32" idx="2"/>
              </p:cNvCxnSpPr>
              <p:nvPr/>
            </p:nvCxnSpPr>
            <p:spPr>
              <a:xfrm flipV="1">
                <a:off x="5895542" y="6406753"/>
                <a:ext cx="352858" cy="276768"/>
              </a:xfrm>
              <a:prstGeom prst="curvedConnector2">
                <a:avLst/>
              </a:prstGeom>
              <a:ln>
                <a:solidFill>
                  <a:schemeClr val="accent6">
                    <a:lumMod val="75000"/>
                    <a:alpha val="72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67"/>
            <p:cNvGrpSpPr/>
            <p:nvPr/>
          </p:nvGrpSpPr>
          <p:grpSpPr>
            <a:xfrm>
              <a:off x="2468167" y="5397706"/>
              <a:ext cx="2372539" cy="383977"/>
              <a:chOff x="5486400" y="6169223"/>
              <a:chExt cx="2372539" cy="383977"/>
            </a:xfrm>
          </p:grpSpPr>
          <p:sp>
            <p:nvSpPr>
              <p:cNvPr id="66" name="Rectangle 65"/>
              <p:cNvSpPr/>
              <p:nvPr/>
            </p:nvSpPr>
            <p:spPr>
              <a:xfrm>
                <a:off x="7315200" y="6214646"/>
                <a:ext cx="54373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:r>
                  <a:rPr lang="en-US" sz="1600" dirty="0" smtClean="0">
                    <a:solidFill>
                      <a:srgbClr val="000000"/>
                    </a:solidFill>
                  </a:rPr>
                  <a:t>A</a:t>
                </a:r>
                <a:r>
                  <a:rPr lang="en-US" sz="1600" baseline="-25000" dirty="0" smtClean="0">
                    <a:solidFill>
                      <a:srgbClr val="000000"/>
                    </a:solidFill>
                  </a:rPr>
                  <a:t>new</a:t>
                </a:r>
                <a:endParaRPr lang="en-US" sz="1600" baseline="-25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5486400" y="6169223"/>
                <a:ext cx="30992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i="1" dirty="0" err="1" smtClean="0">
                    <a:solidFill>
                      <a:srgbClr val="000000"/>
                    </a:solidFill>
                  </a:rPr>
                  <a:t>k</a:t>
                </a:r>
                <a:endParaRPr lang="en-US" i="1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58" name="TextBox 57"/>
          <p:cNvSpPr txBox="1"/>
          <p:nvPr/>
        </p:nvSpPr>
        <p:spPr>
          <a:xfrm>
            <a:off x="5578307" y="1671135"/>
            <a:ext cx="1542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en-US" u="sng" dirty="0">
                <a:solidFill>
                  <a:prstClr val="black"/>
                </a:solidFill>
                <a:cs typeface="Calibri"/>
              </a:rPr>
              <a:t>Selection Sort</a:t>
            </a:r>
            <a:r>
              <a:rPr lang="en-US" u="sng" dirty="0" smtClean="0">
                <a:solidFill>
                  <a:prstClr val="black"/>
                </a:solidFill>
                <a:cs typeface="Calibri"/>
              </a:rPr>
              <a:t>:</a:t>
            </a:r>
            <a:endParaRPr lang="en-US" dirty="0">
              <a:solidFill>
                <a:prstClr val="black"/>
              </a:solidFill>
              <a:latin typeface="Consolas"/>
              <a:cs typeface="Consolas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688779" y="1981200"/>
            <a:ext cx="2895601" cy="3657600"/>
          </a:xfrm>
          <a:prstGeom prst="rect">
            <a:avLst/>
          </a:prstGeom>
          <a:effectLst>
            <a:outerShdw blurRad="40005" dist="19939" dir="540000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latin typeface="Comic Sans MS"/>
                <a:cs typeface="Comic Sans MS"/>
              </a:rPr>
              <a:t>  for </a:t>
            </a:r>
            <a:r>
              <a:rPr lang="en-US" dirty="0" err="1" smtClean="0">
                <a:latin typeface="Comic Sans MS"/>
                <a:cs typeface="Comic Sans MS"/>
              </a:rPr>
              <a:t>i</a:t>
            </a:r>
            <a:r>
              <a:rPr lang="en-US" dirty="0" smtClean="0">
                <a:latin typeface="Comic Sans MS"/>
                <a:cs typeface="Comic Sans MS"/>
              </a:rPr>
              <a:t> = 0…</a:t>
            </a:r>
            <a:r>
              <a:rPr lang="en-US" dirty="0" err="1" smtClean="0">
                <a:latin typeface="Comic Sans MS"/>
                <a:cs typeface="Comic Sans MS"/>
              </a:rPr>
              <a:t>n</a:t>
            </a:r>
            <a:r>
              <a:rPr lang="en-US" dirty="0" smtClean="0">
                <a:latin typeface="Comic Sans MS"/>
                <a:cs typeface="Comic Sans MS"/>
              </a:rPr>
              <a:t> </a:t>
            </a:r>
          </a:p>
          <a:p>
            <a:r>
              <a:rPr lang="en-US" dirty="0" smtClean="0">
                <a:latin typeface="Comic Sans MS"/>
                <a:cs typeface="Comic Sans MS"/>
              </a:rPr>
              <a:t>  {</a:t>
            </a:r>
          </a:p>
          <a:p>
            <a:r>
              <a:rPr lang="en-US" dirty="0" smtClean="0">
                <a:latin typeface="Comic Sans MS"/>
                <a:cs typeface="Comic Sans MS"/>
              </a:rPr>
              <a:t>      for </a:t>
            </a:r>
            <a:r>
              <a:rPr lang="en-US" dirty="0" err="1" smtClean="0">
                <a:latin typeface="Comic Sans MS"/>
                <a:cs typeface="Comic Sans MS"/>
              </a:rPr>
              <a:t>j</a:t>
            </a:r>
            <a:r>
              <a:rPr lang="en-US" dirty="0" smtClean="0">
                <a:latin typeface="Comic Sans MS"/>
                <a:cs typeface="Comic Sans MS"/>
              </a:rPr>
              <a:t> = </a:t>
            </a:r>
            <a:r>
              <a:rPr lang="en-US" dirty="0" err="1" smtClean="0">
                <a:latin typeface="Comic Sans MS"/>
                <a:cs typeface="Comic Sans MS"/>
              </a:rPr>
              <a:t>i</a:t>
            </a:r>
            <a:r>
              <a:rPr lang="en-US" dirty="0" smtClean="0">
                <a:latin typeface="Comic Sans MS"/>
                <a:cs typeface="Comic Sans MS"/>
              </a:rPr>
              <a:t>…</a:t>
            </a:r>
            <a:r>
              <a:rPr lang="en-US" dirty="0" err="1" smtClean="0">
                <a:latin typeface="Comic Sans MS"/>
                <a:cs typeface="Comic Sans MS"/>
              </a:rPr>
              <a:t>n</a:t>
            </a:r>
            <a:r>
              <a:rPr lang="en-US" dirty="0" smtClean="0">
                <a:latin typeface="Comic Sans MS"/>
                <a:cs typeface="Comic Sans MS"/>
              </a:rPr>
              <a:t> </a:t>
            </a:r>
          </a:p>
          <a:p>
            <a:r>
              <a:rPr lang="en-US" dirty="0" smtClean="0">
                <a:latin typeface="Comic Sans MS"/>
                <a:cs typeface="Comic Sans MS"/>
              </a:rPr>
              <a:t>      {</a:t>
            </a:r>
          </a:p>
          <a:p>
            <a:r>
              <a:rPr lang="en-US" dirty="0" smtClean="0">
                <a:latin typeface="Comic Sans MS"/>
                <a:cs typeface="Comic Sans MS"/>
              </a:rPr>
              <a:t>          find min index</a:t>
            </a:r>
          </a:p>
          <a:p>
            <a:r>
              <a:rPr lang="en-US" dirty="0" smtClean="0">
                <a:latin typeface="Comic Sans MS"/>
                <a:cs typeface="Comic Sans MS"/>
              </a:rPr>
              <a:t>      }   </a:t>
            </a:r>
          </a:p>
          <a:p>
            <a:r>
              <a:rPr lang="en-US" dirty="0" smtClean="0">
                <a:latin typeface="Comic Sans MS"/>
                <a:cs typeface="Comic Sans MS"/>
              </a:rPr>
              <a:t>      if (min ≠ </a:t>
            </a:r>
            <a:r>
              <a:rPr lang="en-US" dirty="0" err="1" smtClean="0">
                <a:latin typeface="Comic Sans MS"/>
                <a:cs typeface="Comic Sans MS"/>
              </a:rPr>
              <a:t>i</a:t>
            </a:r>
            <a:r>
              <a:rPr lang="en-US" dirty="0" smtClean="0">
                <a:latin typeface="Comic Sans MS"/>
                <a:cs typeface="Comic Sans MS"/>
              </a:rPr>
              <a:t>)</a:t>
            </a:r>
          </a:p>
          <a:p>
            <a:r>
              <a:rPr lang="en-US" dirty="0" smtClean="0">
                <a:latin typeface="Comic Sans MS"/>
                <a:cs typeface="Comic Sans MS"/>
              </a:rPr>
              <a:t>          swap </a:t>
            </a:r>
            <a:r>
              <a:rPr lang="en-US" dirty="0" err="1" smtClean="0">
                <a:latin typeface="Comic Sans MS"/>
                <a:cs typeface="Comic Sans MS"/>
              </a:rPr>
              <a:t>A[min</a:t>
            </a:r>
            <a:r>
              <a:rPr lang="en-US" dirty="0" smtClean="0">
                <a:latin typeface="Comic Sans MS"/>
                <a:cs typeface="Comic Sans MS"/>
              </a:rPr>
              <a:t>], </a:t>
            </a:r>
            <a:r>
              <a:rPr lang="en-US" dirty="0" err="1" smtClean="0">
                <a:latin typeface="Comic Sans MS"/>
                <a:cs typeface="Comic Sans MS"/>
              </a:rPr>
              <a:t>A[i</a:t>
            </a:r>
            <a:r>
              <a:rPr lang="en-US" dirty="0" smtClean="0">
                <a:latin typeface="Comic Sans MS"/>
                <a:cs typeface="Comic Sans MS"/>
              </a:rPr>
              <a:t>]</a:t>
            </a:r>
          </a:p>
          <a:p>
            <a:r>
              <a:rPr lang="en-US" dirty="0" smtClean="0">
                <a:latin typeface="Comic Sans MS"/>
                <a:cs typeface="Comic Sans MS"/>
              </a:rPr>
              <a:t>  }</a:t>
            </a:r>
            <a:endParaRPr lang="en-US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Box 58"/>
          <p:cNvSpPr txBox="1"/>
          <p:nvPr/>
        </p:nvSpPr>
        <p:spPr>
          <a:xfrm>
            <a:off x="5578307" y="1671135"/>
            <a:ext cx="1542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en-US" u="sng" dirty="0">
                <a:solidFill>
                  <a:prstClr val="black"/>
                </a:solidFill>
                <a:cs typeface="Calibri"/>
              </a:rPr>
              <a:t>Selection Sort</a:t>
            </a:r>
            <a:r>
              <a:rPr lang="en-US" u="sng" dirty="0" smtClean="0">
                <a:solidFill>
                  <a:prstClr val="black"/>
                </a:solidFill>
                <a:cs typeface="Calibri"/>
              </a:rPr>
              <a:t>:</a:t>
            </a:r>
            <a:endParaRPr lang="en-US" dirty="0">
              <a:solidFill>
                <a:prstClr val="black"/>
              </a:solidFill>
              <a:latin typeface="Consolas"/>
              <a:cs typeface="Consola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VS</a:t>
            </a:r>
            <a:r>
              <a:rPr lang="en-US" baseline="30000" dirty="0" smtClean="0"/>
              <a:t>3</a:t>
            </a:r>
            <a:r>
              <a:rPr lang="en-US" dirty="0" smtClean="0"/>
              <a:t> will let you do!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0934"/>
            <a:ext cx="4876800" cy="504086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A. Discover invariants with arbitrary quantification and </a:t>
            </a:r>
            <a:r>
              <a:rPr lang="en-US" sz="2000" dirty="0" err="1" smtClean="0"/>
              <a:t>boolean</a:t>
            </a:r>
            <a:r>
              <a:rPr lang="en-US" sz="2000" dirty="0" smtClean="0"/>
              <a:t> structure</a:t>
            </a:r>
          </a:p>
          <a:p>
            <a:pPr lvl="1"/>
            <a:r>
              <a:rPr lang="en-US" sz="2000" dirty="0" smtClean="0">
                <a:cs typeface="Apple Casual"/>
              </a:rPr>
              <a:t>∀</a:t>
            </a:r>
            <a:r>
              <a:rPr lang="en-US" sz="2000" dirty="0" smtClean="0">
                <a:solidFill>
                  <a:prstClr val="black"/>
                </a:solidFill>
              </a:rPr>
              <a:t>: E.g. </a:t>
            </a:r>
            <a:r>
              <a:rPr lang="en-US" sz="2000" dirty="0" err="1" smtClean="0">
                <a:solidFill>
                  <a:prstClr val="black"/>
                </a:solidFill>
              </a:rPr>
              <a:t>Sortedness</a:t>
            </a:r>
            <a:endParaRPr lang="en-US" sz="2000" dirty="0" smtClean="0">
              <a:cs typeface="Apple Casual"/>
            </a:endParaRPr>
          </a:p>
          <a:p>
            <a:pPr lvl="1">
              <a:buNone/>
            </a:pPr>
            <a:endParaRPr lang="en-US" dirty="0" smtClean="0">
              <a:cs typeface="Apple Casual"/>
            </a:endParaRPr>
          </a:p>
          <a:p>
            <a:pPr lvl="1">
              <a:buNone/>
            </a:pPr>
            <a:endParaRPr lang="en-US" dirty="0" smtClean="0">
              <a:cs typeface="Apple Casual"/>
            </a:endParaRPr>
          </a:p>
          <a:p>
            <a:pPr lvl="1"/>
            <a:endParaRPr lang="en-US" dirty="0" smtClean="0"/>
          </a:p>
          <a:p>
            <a:pPr lvl="1"/>
            <a:r>
              <a:rPr lang="en-US" sz="2000" dirty="0" smtClean="0">
                <a:cs typeface="Apple Casual"/>
              </a:rPr>
              <a:t>∀∃</a:t>
            </a:r>
            <a:r>
              <a:rPr lang="en-US" sz="2000" dirty="0" smtClean="0">
                <a:solidFill>
                  <a:prstClr val="black"/>
                </a:solidFill>
              </a:rPr>
              <a:t>: E.g. Permutation</a:t>
            </a:r>
            <a:endParaRPr lang="en-US" sz="1400" dirty="0" smtClean="0"/>
          </a:p>
        </p:txBody>
      </p:sp>
      <p:grpSp>
        <p:nvGrpSpPr>
          <p:cNvPr id="4" name="Group 59"/>
          <p:cNvGrpSpPr/>
          <p:nvPr/>
        </p:nvGrpSpPr>
        <p:grpSpPr>
          <a:xfrm>
            <a:off x="1676400" y="2883934"/>
            <a:ext cx="3048000" cy="1007374"/>
            <a:chOff x="3733800" y="4724399"/>
            <a:chExt cx="4114800" cy="1160162"/>
          </a:xfrm>
        </p:grpSpPr>
        <p:sp>
          <p:nvSpPr>
            <p:cNvPr id="16" name="TextBox 15"/>
            <p:cNvSpPr txBox="1"/>
            <p:nvPr/>
          </p:nvSpPr>
          <p:spPr>
            <a:xfrm>
              <a:off x="6553199" y="5175647"/>
              <a:ext cx="565392" cy="7089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100" baseline="30000" dirty="0" smtClean="0"/>
                <a:t>..</a:t>
              </a:r>
              <a:endParaRPr lang="en-US" sz="5100" baseline="30000" dirty="0"/>
            </a:p>
          </p:txBody>
        </p:sp>
        <p:grpSp>
          <p:nvGrpSpPr>
            <p:cNvPr id="5" name="Group 52"/>
            <p:cNvGrpSpPr/>
            <p:nvPr/>
          </p:nvGrpSpPr>
          <p:grpSpPr>
            <a:xfrm>
              <a:off x="3733800" y="4724399"/>
              <a:ext cx="4114800" cy="840911"/>
              <a:chOff x="3733800" y="4724399"/>
              <a:chExt cx="4114800" cy="840911"/>
            </a:xfrm>
          </p:grpSpPr>
          <p:sp>
            <p:nvSpPr>
              <p:cNvPr id="71" name="Rectangle 70"/>
              <p:cNvSpPr/>
              <p:nvPr/>
            </p:nvSpPr>
            <p:spPr>
              <a:xfrm>
                <a:off x="3733800" y="5181600"/>
                <a:ext cx="83895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cs typeface="Apple Casual"/>
                  </a:rPr>
                  <a:t>∀</a:t>
                </a:r>
                <a:r>
                  <a:rPr lang="en-US" i="1" dirty="0" smtClean="0">
                    <a:solidFill>
                      <a:srgbClr val="000000"/>
                    </a:solidFill>
                  </a:rPr>
                  <a:t>k</a:t>
                </a:r>
                <a:r>
                  <a:rPr lang="en-US" i="1" baseline="-25000" dirty="0" smtClean="0">
                    <a:solidFill>
                      <a:srgbClr val="000000"/>
                    </a:solidFill>
                  </a:rPr>
                  <a:t>1</a:t>
                </a:r>
                <a:r>
                  <a:rPr lang="en-US" i="1" dirty="0" smtClean="0">
                    <a:solidFill>
                      <a:srgbClr val="000000"/>
                    </a:solidFill>
                  </a:rPr>
                  <a:t>,k</a:t>
                </a:r>
                <a:r>
                  <a:rPr lang="en-US" i="1" baseline="-25000" dirty="0" smtClean="0">
                    <a:solidFill>
                      <a:srgbClr val="000000"/>
                    </a:solidFill>
                  </a:rPr>
                  <a:t>2</a:t>
                </a:r>
                <a:endParaRPr lang="en-US" baseline="-25000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4953000" y="5257800"/>
                <a:ext cx="304800" cy="3048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5334000" y="5257800"/>
                <a:ext cx="304800" cy="3048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5715000" y="5257800"/>
                <a:ext cx="304800" cy="3048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6096000" y="5257800"/>
                <a:ext cx="304800" cy="3048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i="1" baseline="-25000" dirty="0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7162800" y="5257800"/>
                <a:ext cx="304800" cy="3048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7543800" y="5257800"/>
                <a:ext cx="304800" cy="3048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/>
              </a:p>
            </p:txBody>
          </p:sp>
          <p:sp>
            <p:nvSpPr>
              <p:cNvPr id="19" name="Right Triangle 18"/>
              <p:cNvSpPr/>
              <p:nvPr/>
            </p:nvSpPr>
            <p:spPr>
              <a:xfrm>
                <a:off x="4953000" y="4724399"/>
                <a:ext cx="2895600" cy="451247"/>
              </a:xfrm>
              <a:prstGeom prst="rtTriangle">
                <a:avLst/>
              </a:prstGeom>
              <a:scene3d>
                <a:camera prst="orthographicFront">
                  <a:rot lat="0" lon="10800000" rev="0"/>
                </a:camera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5273499" y="5207894"/>
                <a:ext cx="463903" cy="3544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i="1" dirty="0" smtClean="0">
                    <a:solidFill>
                      <a:srgbClr val="000000"/>
                    </a:solidFill>
                  </a:rPr>
                  <a:t>k</a:t>
                </a:r>
                <a:r>
                  <a:rPr lang="en-US" sz="1400" i="1" baseline="-25000" dirty="0" smtClean="0">
                    <a:solidFill>
                      <a:srgbClr val="000000"/>
                    </a:solidFill>
                  </a:rPr>
                  <a:t>1</a:t>
                </a:r>
                <a:endParaRPr lang="en-US" sz="1400" dirty="0"/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6038714" y="5210853"/>
                <a:ext cx="463903" cy="3544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i="1" dirty="0" smtClean="0">
                    <a:solidFill>
                      <a:srgbClr val="000000"/>
                    </a:solidFill>
                  </a:rPr>
                  <a:t>k</a:t>
                </a:r>
                <a:r>
                  <a:rPr lang="en-US" sz="1400" i="1" baseline="-25000" dirty="0" smtClean="0">
                    <a:solidFill>
                      <a:srgbClr val="000000"/>
                    </a:solidFill>
                  </a:rPr>
                  <a:t>2</a:t>
                </a:r>
                <a:endParaRPr lang="en-US" dirty="0"/>
              </a:p>
            </p:txBody>
          </p:sp>
          <p:cxnSp>
            <p:nvCxnSpPr>
              <p:cNvPr id="75" name="Shape 74"/>
              <p:cNvCxnSpPr>
                <a:stCxn id="72" idx="0"/>
                <a:endCxn id="73" idx="0"/>
              </p:cNvCxnSpPr>
              <p:nvPr/>
            </p:nvCxnSpPr>
            <p:spPr>
              <a:xfrm rot="16200000" flipH="1">
                <a:off x="5886578" y="4826765"/>
                <a:ext cx="2959" cy="765215"/>
              </a:xfrm>
              <a:prstGeom prst="curvedConnector3">
                <a:avLst>
                  <a:gd name="adj1" fmla="val -8898404"/>
                </a:avLst>
              </a:prstGeom>
              <a:ln>
                <a:solidFill>
                  <a:schemeClr val="accent6">
                    <a:lumMod val="75000"/>
                    <a:alpha val="76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78" name="Object 77"/>
              <p:cNvGraphicFramePr>
                <a:graphicFrameLocks noChangeAspect="1"/>
              </p:cNvGraphicFramePr>
              <p:nvPr/>
            </p:nvGraphicFramePr>
            <p:xfrm>
              <a:off x="5791200" y="4953904"/>
              <a:ext cx="228600" cy="228599"/>
            </p:xfrm>
            <a:graphic>
              <a:graphicData uri="http://schemas.openxmlformats.org/presentationml/2006/ole">
                <p:oleObj spid="_x0000_s99330" name="Equation" r:id="rId3" imgW="114300" imgH="101600" progId="Equation.3">
                  <p:embed/>
                </p:oleObj>
              </a:graphicData>
            </a:graphic>
          </p:graphicFrame>
        </p:grpSp>
      </p:grpSp>
      <p:grpSp>
        <p:nvGrpSpPr>
          <p:cNvPr id="6" name="Group 118"/>
          <p:cNvGrpSpPr/>
          <p:nvPr/>
        </p:nvGrpSpPr>
        <p:grpSpPr>
          <a:xfrm>
            <a:off x="1589861" y="4712734"/>
            <a:ext cx="3439339" cy="952825"/>
            <a:chOff x="1401367" y="5133658"/>
            <a:chExt cx="3439339" cy="952825"/>
          </a:xfrm>
        </p:grpSpPr>
        <p:grpSp>
          <p:nvGrpSpPr>
            <p:cNvPr id="7" name="Group 53"/>
            <p:cNvGrpSpPr/>
            <p:nvPr/>
          </p:nvGrpSpPr>
          <p:grpSpPr>
            <a:xfrm>
              <a:off x="1401367" y="5133658"/>
              <a:ext cx="3429000" cy="952825"/>
              <a:chOff x="4724400" y="5715000"/>
              <a:chExt cx="4343400" cy="1201354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4724400" y="5943600"/>
                <a:ext cx="304800" cy="30480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5105400" y="5943600"/>
                <a:ext cx="304800" cy="30480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5486400" y="5943600"/>
                <a:ext cx="304800" cy="30480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5867400" y="5943600"/>
                <a:ext cx="304800" cy="30480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6934200" y="5943600"/>
                <a:ext cx="304800" cy="30480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i="1" dirty="0" err="1" smtClean="0">
                    <a:solidFill>
                      <a:srgbClr val="000000"/>
                    </a:solidFill>
                  </a:rPr>
                  <a:t>j</a:t>
                </a:r>
                <a:endParaRPr lang="en-US" i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7315200" y="5943600"/>
                <a:ext cx="304800" cy="30480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6324600" y="5861447"/>
                <a:ext cx="565392" cy="776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5100" baseline="30000" dirty="0" smtClean="0"/>
                  <a:t>..</a:t>
                </a:r>
                <a:endParaRPr lang="en-US" sz="5100" baseline="30000" dirty="0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4953000" y="6101953"/>
                <a:ext cx="304800" cy="3048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5334000" y="6101953"/>
                <a:ext cx="304800" cy="3048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5715000" y="6101953"/>
                <a:ext cx="304800" cy="3048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6096000" y="6101953"/>
                <a:ext cx="304800" cy="3048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i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7162800" y="6101953"/>
                <a:ext cx="304800" cy="3048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7543800" y="6101953"/>
                <a:ext cx="304800" cy="3048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 smtClean="0"/>
              </a:p>
              <a:p>
                <a:pPr algn="ctr"/>
                <a:endParaRPr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6553199" y="6019800"/>
                <a:ext cx="565392" cy="776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5100" baseline="30000" dirty="0" smtClean="0"/>
                  <a:t>..</a:t>
                </a:r>
                <a:endParaRPr lang="en-US" sz="5100" baseline="30000" dirty="0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8229600" y="5715000"/>
                <a:ext cx="609600" cy="53340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tlCol="0" anchor="t" anchorCtr="0"/>
              <a:lstStyle/>
              <a:p>
                <a:pPr algn="ctr"/>
                <a:r>
                  <a:rPr lang="en-US" sz="1600" dirty="0" smtClean="0">
                    <a:solidFill>
                      <a:srgbClr val="000000"/>
                    </a:solidFill>
                  </a:rPr>
                  <a:t>A</a:t>
                </a:r>
                <a:r>
                  <a:rPr lang="en-US" sz="1600" baseline="-25000" dirty="0" smtClean="0">
                    <a:solidFill>
                      <a:srgbClr val="000000"/>
                    </a:solidFill>
                  </a:rPr>
                  <a:t>old</a:t>
                </a:r>
                <a:endParaRPr lang="en-US" sz="1600" baseline="-25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8458200" y="6096000"/>
                <a:ext cx="609600" cy="5334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baseline="-25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4724400" y="6450688"/>
                <a:ext cx="1171142" cy="4656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 smtClean="0">
                    <a:cs typeface="Apple Casual"/>
                  </a:rPr>
                  <a:t>∀</a:t>
                </a:r>
                <a:r>
                  <a:rPr lang="en-US" i="1" dirty="0" err="1" smtClean="0">
                    <a:solidFill>
                      <a:srgbClr val="000000"/>
                    </a:solidFill>
                  </a:rPr>
                  <a:t>k</a:t>
                </a:r>
                <a:r>
                  <a:rPr lang="en-US" dirty="0" err="1" smtClean="0">
                    <a:cs typeface="Apple Casual"/>
                  </a:rPr>
                  <a:t>∃</a:t>
                </a:r>
                <a:r>
                  <a:rPr lang="en-US" i="1" dirty="0" err="1" smtClean="0">
                    <a:solidFill>
                      <a:srgbClr val="000000"/>
                    </a:solidFill>
                  </a:rPr>
                  <a:t>j</a:t>
                </a:r>
                <a:endParaRPr lang="en-US" i="1" dirty="0" smtClean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57" name="Curved Connector 56"/>
              <p:cNvCxnSpPr>
                <a:stCxn id="32" idx="0"/>
                <a:endCxn id="25" idx="0"/>
              </p:cNvCxnSpPr>
              <p:nvPr/>
            </p:nvCxnSpPr>
            <p:spPr>
              <a:xfrm rot="5400000" flipH="1" flipV="1">
                <a:off x="6588324" y="5603677"/>
                <a:ext cx="158353" cy="838200"/>
              </a:xfrm>
              <a:prstGeom prst="curvedConnector3">
                <a:avLst>
                  <a:gd name="adj1" fmla="val 230532"/>
                </a:avLst>
              </a:prstGeom>
              <a:ln>
                <a:solidFill>
                  <a:schemeClr val="accent6">
                    <a:lumMod val="75000"/>
                    <a:alpha val="69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hape 68"/>
              <p:cNvCxnSpPr>
                <a:stCxn id="40" idx="3"/>
                <a:endCxn id="32" idx="2"/>
              </p:cNvCxnSpPr>
              <p:nvPr/>
            </p:nvCxnSpPr>
            <p:spPr>
              <a:xfrm flipV="1">
                <a:off x="5895542" y="6406753"/>
                <a:ext cx="352858" cy="276768"/>
              </a:xfrm>
              <a:prstGeom prst="curvedConnector2">
                <a:avLst/>
              </a:prstGeom>
              <a:ln>
                <a:solidFill>
                  <a:schemeClr val="accent6">
                    <a:lumMod val="75000"/>
                    <a:alpha val="72000"/>
                  </a:schemeClr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67"/>
            <p:cNvGrpSpPr/>
            <p:nvPr/>
          </p:nvGrpSpPr>
          <p:grpSpPr>
            <a:xfrm>
              <a:off x="2468167" y="5397706"/>
              <a:ext cx="2372539" cy="383977"/>
              <a:chOff x="5486400" y="6169223"/>
              <a:chExt cx="2372539" cy="383977"/>
            </a:xfrm>
          </p:grpSpPr>
          <p:sp>
            <p:nvSpPr>
              <p:cNvPr id="66" name="Rectangle 65"/>
              <p:cNvSpPr/>
              <p:nvPr/>
            </p:nvSpPr>
            <p:spPr>
              <a:xfrm>
                <a:off x="7315200" y="6214646"/>
                <a:ext cx="54373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:r>
                  <a:rPr lang="en-US" sz="1600" dirty="0" smtClean="0">
                    <a:solidFill>
                      <a:srgbClr val="000000"/>
                    </a:solidFill>
                  </a:rPr>
                  <a:t>A</a:t>
                </a:r>
                <a:r>
                  <a:rPr lang="en-US" sz="1600" baseline="-25000" dirty="0" smtClean="0">
                    <a:solidFill>
                      <a:srgbClr val="000000"/>
                    </a:solidFill>
                  </a:rPr>
                  <a:t>new</a:t>
                </a:r>
                <a:endParaRPr lang="en-US" sz="1600" baseline="-250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5486400" y="6169223"/>
                <a:ext cx="30992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i="1" dirty="0" err="1" smtClean="0">
                    <a:solidFill>
                      <a:srgbClr val="000000"/>
                    </a:solidFill>
                  </a:rPr>
                  <a:t>k</a:t>
                </a:r>
                <a:endParaRPr lang="en-US" i="1" dirty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3" name="Group 98"/>
          <p:cNvGrpSpPr/>
          <p:nvPr/>
        </p:nvGrpSpPr>
        <p:grpSpPr>
          <a:xfrm>
            <a:off x="5562600" y="1992868"/>
            <a:ext cx="3478979" cy="3645932"/>
            <a:chOff x="2617021" y="2133600"/>
            <a:chExt cx="3478979" cy="3645932"/>
          </a:xfrm>
        </p:grpSpPr>
        <p:sp>
          <p:nvSpPr>
            <p:cNvPr id="100" name="Rectangle 99"/>
            <p:cNvSpPr/>
            <p:nvPr/>
          </p:nvSpPr>
          <p:spPr>
            <a:xfrm>
              <a:off x="2743200" y="2133600"/>
              <a:ext cx="2895601" cy="36459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2617021" y="4341912"/>
              <a:ext cx="1098606" cy="523220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Output</a:t>
              </a:r>
            </a:p>
            <a:p>
              <a:pPr algn="ctr"/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array</a:t>
              </a:r>
              <a:endParaRPr lang="en-US" sz="1100" dirty="0"/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3836222" y="3216533"/>
              <a:ext cx="457200" cy="276999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1200" dirty="0" err="1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i</a:t>
              </a:r>
              <a:r>
                <a:rPr lang="en-US" sz="12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&lt;</a:t>
              </a:r>
              <a:r>
                <a:rPr lang="en-US" sz="1200" dirty="0" err="1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n</a:t>
              </a:r>
              <a:endParaRPr lang="en-US" sz="1050" dirty="0"/>
            </a:p>
          </p:txBody>
        </p:sp>
        <p:sp>
          <p:nvSpPr>
            <p:cNvPr id="109" name="Freeform 108"/>
            <p:cNvSpPr/>
            <p:nvPr/>
          </p:nvSpPr>
          <p:spPr>
            <a:xfrm>
              <a:off x="4084724" y="2350534"/>
              <a:ext cx="0" cy="862173"/>
            </a:xfrm>
            <a:custGeom>
              <a:avLst/>
              <a:gdLst>
                <a:gd name="connsiteX0" fmla="*/ 0 w 0"/>
                <a:gd name="connsiteY0" fmla="*/ 0 h 673100"/>
                <a:gd name="connsiteX1" fmla="*/ 0 w 0"/>
                <a:gd name="connsiteY1" fmla="*/ 673100 h 67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673100">
                  <a:moveTo>
                    <a:pt x="0" y="0"/>
                  </a:moveTo>
                  <a:lnTo>
                    <a:pt x="0" y="673100"/>
                  </a:lnTo>
                </a:path>
              </a:pathLst>
            </a:custGeom>
            <a:noFill/>
            <a:ln w="28575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Freeform 109"/>
            <p:cNvSpPr/>
            <p:nvPr/>
          </p:nvSpPr>
          <p:spPr>
            <a:xfrm>
              <a:off x="4067096" y="3489253"/>
              <a:ext cx="0" cy="715766"/>
            </a:xfrm>
            <a:custGeom>
              <a:avLst/>
              <a:gdLst>
                <a:gd name="connsiteX0" fmla="*/ 0 w 0"/>
                <a:gd name="connsiteY0" fmla="*/ 0 h 558800"/>
                <a:gd name="connsiteX1" fmla="*/ 0 w 0"/>
                <a:gd name="connsiteY1" fmla="*/ 558800 h 55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558800">
                  <a:moveTo>
                    <a:pt x="0" y="0"/>
                  </a:moveTo>
                  <a:lnTo>
                    <a:pt x="0" y="558800"/>
                  </a:lnTo>
                </a:path>
              </a:pathLst>
            </a:custGeom>
            <a:noFill/>
            <a:ln w="28575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Freeform 110"/>
            <p:cNvSpPr/>
            <p:nvPr/>
          </p:nvSpPr>
          <p:spPr>
            <a:xfrm>
              <a:off x="3150421" y="3391649"/>
              <a:ext cx="722763" cy="959777"/>
            </a:xfrm>
            <a:custGeom>
              <a:avLst/>
              <a:gdLst>
                <a:gd name="connsiteX0" fmla="*/ 520700 w 520700"/>
                <a:gd name="connsiteY0" fmla="*/ 0 h 749300"/>
                <a:gd name="connsiteX1" fmla="*/ 190500 w 520700"/>
                <a:gd name="connsiteY1" fmla="*/ 139700 h 749300"/>
                <a:gd name="connsiteX2" fmla="*/ 0 w 520700"/>
                <a:gd name="connsiteY2" fmla="*/ 74930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20700" h="749300">
                  <a:moveTo>
                    <a:pt x="520700" y="0"/>
                  </a:moveTo>
                  <a:cubicBezTo>
                    <a:pt x="398991" y="7408"/>
                    <a:pt x="277283" y="14817"/>
                    <a:pt x="190500" y="139700"/>
                  </a:cubicBezTo>
                  <a:cubicBezTo>
                    <a:pt x="103717" y="264583"/>
                    <a:pt x="0" y="749300"/>
                    <a:pt x="0" y="749300"/>
                  </a:cubicBezTo>
                </a:path>
              </a:pathLst>
            </a:custGeom>
            <a:noFill/>
            <a:ln w="28575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3760022" y="4130933"/>
              <a:ext cx="457200" cy="276999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1200" dirty="0" err="1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j</a:t>
              </a:r>
              <a:r>
                <a:rPr lang="en-US" sz="12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&lt;</a:t>
              </a:r>
              <a:r>
                <a:rPr lang="en-US" sz="1200" dirty="0" err="1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n</a:t>
              </a:r>
              <a:endParaRPr lang="en-US" sz="1050" dirty="0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4064821" y="4570512"/>
              <a:ext cx="1015179" cy="523220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Find min index</a:t>
              </a:r>
              <a:endParaRPr lang="en-US" sz="1100" dirty="0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3836221" y="5180112"/>
              <a:ext cx="2259779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if (min != </a:t>
              </a:r>
              <a:r>
                <a:rPr lang="en-US" sz="1400" dirty="0" err="1" smtClean="0">
                  <a:solidFill>
                    <a:prstClr val="black"/>
                  </a:solidFill>
                  <a:latin typeface="Comic Sans MS"/>
                  <a:cs typeface="Comic Sans MS"/>
                </a:rPr>
                <a:t>i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) </a:t>
              </a:r>
            </a:p>
            <a:p>
              <a:pPr lvl="0"/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     swap </a:t>
              </a:r>
              <a:r>
                <a:rPr lang="en-US" sz="1400" dirty="0" err="1" smtClean="0">
                  <a:solidFill>
                    <a:prstClr val="black"/>
                  </a:solidFill>
                  <a:latin typeface="Comic Sans MS"/>
                  <a:cs typeface="Comic Sans MS"/>
                </a:rPr>
                <a:t>A[i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], </a:t>
              </a:r>
              <a:r>
                <a:rPr lang="en-US" sz="1400" dirty="0" err="1" smtClean="0">
                  <a:solidFill>
                    <a:prstClr val="black"/>
                  </a:solidFill>
                  <a:latin typeface="Comic Sans MS"/>
                  <a:cs typeface="Comic Sans MS"/>
                </a:rPr>
                <a:t>A[min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]</a:t>
              </a: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3531421" y="2564487"/>
              <a:ext cx="609221" cy="276999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1200" dirty="0" err="1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i</a:t>
              </a:r>
              <a:r>
                <a:rPr lang="en-US" sz="12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:=0</a:t>
              </a:r>
              <a:endParaRPr lang="en-US" sz="1050" dirty="0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3531422" y="3555087"/>
              <a:ext cx="609221" cy="276999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1200" dirty="0" err="1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j</a:t>
              </a:r>
              <a:r>
                <a:rPr lang="en-US" sz="12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:=</a:t>
              </a:r>
              <a:r>
                <a:rPr lang="en-US" sz="1200" dirty="0" err="1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i</a:t>
              </a:r>
              <a:endParaRPr lang="en-US" sz="1050" dirty="0"/>
            </a:p>
          </p:txBody>
        </p:sp>
        <p:sp>
          <p:nvSpPr>
            <p:cNvPr id="117" name="Freeform 116"/>
            <p:cNvSpPr/>
            <p:nvPr/>
          </p:nvSpPr>
          <p:spPr>
            <a:xfrm>
              <a:off x="4031839" y="2841486"/>
              <a:ext cx="1480782" cy="2404646"/>
            </a:xfrm>
            <a:custGeom>
              <a:avLst/>
              <a:gdLst>
                <a:gd name="connsiteX0" fmla="*/ 0 w 1066800"/>
                <a:gd name="connsiteY0" fmla="*/ 924983 h 1471083"/>
                <a:gd name="connsiteX1" fmla="*/ 266700 w 1066800"/>
                <a:gd name="connsiteY1" fmla="*/ 1471083 h 1471083"/>
                <a:gd name="connsiteX2" fmla="*/ 977900 w 1066800"/>
                <a:gd name="connsiteY2" fmla="*/ 924983 h 1471083"/>
                <a:gd name="connsiteX3" fmla="*/ 800100 w 1066800"/>
                <a:gd name="connsiteY3" fmla="*/ 150283 h 1471083"/>
                <a:gd name="connsiteX4" fmla="*/ 139700 w 1066800"/>
                <a:gd name="connsiteY4" fmla="*/ 23283 h 1471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6800" h="1471083">
                  <a:moveTo>
                    <a:pt x="0" y="924983"/>
                  </a:moveTo>
                  <a:cubicBezTo>
                    <a:pt x="51858" y="1198033"/>
                    <a:pt x="103717" y="1471083"/>
                    <a:pt x="266700" y="1471083"/>
                  </a:cubicBezTo>
                  <a:cubicBezTo>
                    <a:pt x="429683" y="1471083"/>
                    <a:pt x="889000" y="1145116"/>
                    <a:pt x="977900" y="924983"/>
                  </a:cubicBezTo>
                  <a:cubicBezTo>
                    <a:pt x="1066800" y="704850"/>
                    <a:pt x="939800" y="300566"/>
                    <a:pt x="800100" y="150283"/>
                  </a:cubicBezTo>
                  <a:cubicBezTo>
                    <a:pt x="660400" y="0"/>
                    <a:pt x="139700" y="23283"/>
                    <a:pt x="139700" y="23283"/>
                  </a:cubicBezTo>
                </a:path>
              </a:pathLst>
            </a:custGeom>
            <a:noFill/>
            <a:ln w="28575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Freeform 117"/>
            <p:cNvSpPr/>
            <p:nvPr/>
          </p:nvSpPr>
          <p:spPr>
            <a:xfrm>
              <a:off x="4174067" y="3623733"/>
              <a:ext cx="855133" cy="1113367"/>
            </a:xfrm>
            <a:custGeom>
              <a:avLst/>
              <a:gdLst>
                <a:gd name="connsiteX0" fmla="*/ 0 w 855133"/>
                <a:gd name="connsiteY0" fmla="*/ 732367 h 1113367"/>
                <a:gd name="connsiteX1" fmla="*/ 596900 w 855133"/>
                <a:gd name="connsiteY1" fmla="*/ 1011767 h 1113367"/>
                <a:gd name="connsiteX2" fmla="*/ 762000 w 855133"/>
                <a:gd name="connsiteY2" fmla="*/ 122767 h 1113367"/>
                <a:gd name="connsiteX3" fmla="*/ 38100 w 855133"/>
                <a:gd name="connsiteY3" fmla="*/ 275167 h 111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5133" h="1113367">
                  <a:moveTo>
                    <a:pt x="0" y="732367"/>
                  </a:moveTo>
                  <a:cubicBezTo>
                    <a:pt x="234950" y="922867"/>
                    <a:pt x="469900" y="1113367"/>
                    <a:pt x="596900" y="1011767"/>
                  </a:cubicBezTo>
                  <a:cubicBezTo>
                    <a:pt x="723900" y="910167"/>
                    <a:pt x="855133" y="245534"/>
                    <a:pt x="762000" y="122767"/>
                  </a:cubicBezTo>
                  <a:cubicBezTo>
                    <a:pt x="668867" y="0"/>
                    <a:pt x="353483" y="137583"/>
                    <a:pt x="38100" y="275167"/>
                  </a:cubicBezTo>
                </a:path>
              </a:pathLst>
            </a:custGeom>
            <a:noFill/>
            <a:ln w="28575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96441" y="1676400"/>
            <a:ext cx="1542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en-US" u="sng" dirty="0">
                <a:solidFill>
                  <a:prstClr val="black"/>
                </a:solidFill>
                <a:cs typeface="Calibri"/>
              </a:rPr>
              <a:t>Selection Sort</a:t>
            </a:r>
            <a:r>
              <a:rPr lang="en-US" u="sng" dirty="0" smtClean="0">
                <a:solidFill>
                  <a:prstClr val="black"/>
                </a:solidFill>
                <a:cs typeface="Calibri"/>
              </a:rPr>
              <a:t>:</a:t>
            </a:r>
            <a:endParaRPr lang="en-US" dirty="0">
              <a:solidFill>
                <a:prstClr val="black"/>
              </a:solidFill>
              <a:latin typeface="Consolas"/>
              <a:cs typeface="Consola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590800" y="1981200"/>
            <a:ext cx="3345559" cy="3810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617021" y="4341912"/>
            <a:ext cx="1098606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Output</a:t>
            </a:r>
          </a:p>
          <a:p>
            <a:pPr algn="ctr"/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array</a:t>
            </a:r>
            <a:endParaRPr lang="en-US" sz="1100" dirty="0"/>
          </a:p>
        </p:txBody>
      </p:sp>
      <p:sp>
        <p:nvSpPr>
          <p:cNvPr id="9" name="Rectangle 8"/>
          <p:cNvSpPr/>
          <p:nvPr/>
        </p:nvSpPr>
        <p:spPr>
          <a:xfrm>
            <a:off x="3836222" y="3216533"/>
            <a:ext cx="457200" cy="27699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2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i</a:t>
            </a:r>
            <a:r>
              <a:rPr lang="en-US" sz="12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&lt;</a:t>
            </a:r>
            <a:r>
              <a:rPr lang="en-US" sz="12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n</a:t>
            </a:r>
            <a:endParaRPr lang="en-US" sz="1050" dirty="0"/>
          </a:p>
        </p:txBody>
      </p:sp>
      <p:sp>
        <p:nvSpPr>
          <p:cNvPr id="22" name="Freeform 21"/>
          <p:cNvSpPr/>
          <p:nvPr/>
        </p:nvSpPr>
        <p:spPr>
          <a:xfrm>
            <a:off x="4084724" y="2350533"/>
            <a:ext cx="0" cy="862173"/>
          </a:xfrm>
          <a:custGeom>
            <a:avLst/>
            <a:gdLst>
              <a:gd name="connsiteX0" fmla="*/ 0 w 0"/>
              <a:gd name="connsiteY0" fmla="*/ 0 h 673100"/>
              <a:gd name="connsiteX1" fmla="*/ 0 w 0"/>
              <a:gd name="connsiteY1" fmla="*/ 673100 h 673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73100">
                <a:moveTo>
                  <a:pt x="0" y="0"/>
                </a:moveTo>
                <a:lnTo>
                  <a:pt x="0" y="673100"/>
                </a:lnTo>
              </a:path>
            </a:pathLst>
          </a:custGeom>
          <a:noFill/>
          <a:ln w="28575" cap="flat" cmpd="sng" algn="ctr">
            <a:solidFill>
              <a:schemeClr val="accent3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4067096" y="3489252"/>
            <a:ext cx="0" cy="715766"/>
          </a:xfrm>
          <a:custGeom>
            <a:avLst/>
            <a:gdLst>
              <a:gd name="connsiteX0" fmla="*/ 0 w 0"/>
              <a:gd name="connsiteY0" fmla="*/ 0 h 558800"/>
              <a:gd name="connsiteX1" fmla="*/ 0 w 0"/>
              <a:gd name="connsiteY1" fmla="*/ 55880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558800">
                <a:moveTo>
                  <a:pt x="0" y="0"/>
                </a:moveTo>
                <a:lnTo>
                  <a:pt x="0" y="558800"/>
                </a:lnTo>
              </a:path>
            </a:pathLst>
          </a:custGeom>
          <a:noFill/>
          <a:ln w="28575" cap="flat" cmpd="sng" algn="ctr">
            <a:solidFill>
              <a:schemeClr val="accent3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4031839" y="2841486"/>
            <a:ext cx="1480782" cy="2404646"/>
          </a:xfrm>
          <a:custGeom>
            <a:avLst/>
            <a:gdLst>
              <a:gd name="connsiteX0" fmla="*/ 0 w 1066800"/>
              <a:gd name="connsiteY0" fmla="*/ 924983 h 1471083"/>
              <a:gd name="connsiteX1" fmla="*/ 266700 w 1066800"/>
              <a:gd name="connsiteY1" fmla="*/ 1471083 h 1471083"/>
              <a:gd name="connsiteX2" fmla="*/ 977900 w 1066800"/>
              <a:gd name="connsiteY2" fmla="*/ 924983 h 1471083"/>
              <a:gd name="connsiteX3" fmla="*/ 800100 w 1066800"/>
              <a:gd name="connsiteY3" fmla="*/ 150283 h 1471083"/>
              <a:gd name="connsiteX4" fmla="*/ 139700 w 1066800"/>
              <a:gd name="connsiteY4" fmla="*/ 23283 h 1471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66800" h="1471083">
                <a:moveTo>
                  <a:pt x="0" y="924983"/>
                </a:moveTo>
                <a:cubicBezTo>
                  <a:pt x="51858" y="1198033"/>
                  <a:pt x="103717" y="1471083"/>
                  <a:pt x="266700" y="1471083"/>
                </a:cubicBezTo>
                <a:cubicBezTo>
                  <a:pt x="429683" y="1471083"/>
                  <a:pt x="889000" y="1145116"/>
                  <a:pt x="977900" y="924983"/>
                </a:cubicBezTo>
                <a:cubicBezTo>
                  <a:pt x="1066800" y="704850"/>
                  <a:pt x="939800" y="300566"/>
                  <a:pt x="800100" y="150283"/>
                </a:cubicBezTo>
                <a:cubicBezTo>
                  <a:pt x="660400" y="0"/>
                  <a:pt x="139700" y="23283"/>
                  <a:pt x="139700" y="23283"/>
                </a:cubicBezTo>
              </a:path>
            </a:pathLst>
          </a:custGeom>
          <a:noFill/>
          <a:ln w="28575" cap="flat" cmpd="sng" algn="ctr">
            <a:solidFill>
              <a:schemeClr val="accent3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3150421" y="3391647"/>
            <a:ext cx="722763" cy="959777"/>
          </a:xfrm>
          <a:custGeom>
            <a:avLst/>
            <a:gdLst>
              <a:gd name="connsiteX0" fmla="*/ 520700 w 520700"/>
              <a:gd name="connsiteY0" fmla="*/ 0 h 749300"/>
              <a:gd name="connsiteX1" fmla="*/ 190500 w 520700"/>
              <a:gd name="connsiteY1" fmla="*/ 139700 h 749300"/>
              <a:gd name="connsiteX2" fmla="*/ 0 w 5207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0700" h="749300">
                <a:moveTo>
                  <a:pt x="520700" y="0"/>
                </a:moveTo>
                <a:cubicBezTo>
                  <a:pt x="398991" y="7408"/>
                  <a:pt x="277283" y="14817"/>
                  <a:pt x="190500" y="139700"/>
                </a:cubicBezTo>
                <a:cubicBezTo>
                  <a:pt x="103717" y="264583"/>
                  <a:pt x="0" y="749300"/>
                  <a:pt x="0" y="749300"/>
                </a:cubicBezTo>
              </a:path>
            </a:pathLst>
          </a:custGeom>
          <a:noFill/>
          <a:ln w="28575" cap="flat" cmpd="sng" algn="ctr">
            <a:solidFill>
              <a:schemeClr val="accent3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760022" y="4130933"/>
            <a:ext cx="457200" cy="27699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2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j</a:t>
            </a:r>
            <a:r>
              <a:rPr lang="en-US" sz="12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&lt;</a:t>
            </a:r>
            <a:r>
              <a:rPr lang="en-US" sz="12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n</a:t>
            </a:r>
            <a:endParaRPr lang="en-US" sz="1050" dirty="0"/>
          </a:p>
        </p:txBody>
      </p:sp>
      <p:sp>
        <p:nvSpPr>
          <p:cNvPr id="14" name="Rectangle 13"/>
          <p:cNvSpPr/>
          <p:nvPr/>
        </p:nvSpPr>
        <p:spPr>
          <a:xfrm>
            <a:off x="4064821" y="4570512"/>
            <a:ext cx="1015179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Find min index</a:t>
            </a:r>
            <a:endParaRPr lang="en-US" sz="1100" dirty="0"/>
          </a:p>
        </p:txBody>
      </p:sp>
      <p:sp>
        <p:nvSpPr>
          <p:cNvPr id="15" name="Rectangle 14"/>
          <p:cNvSpPr/>
          <p:nvPr/>
        </p:nvSpPr>
        <p:spPr>
          <a:xfrm>
            <a:off x="3836221" y="5180112"/>
            <a:ext cx="22597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if (min != </a:t>
            </a:r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</a:rPr>
              <a:t>i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) </a:t>
            </a:r>
          </a:p>
          <a:p>
            <a:pPr lvl="0"/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     swap </a:t>
            </a:r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</a:rPr>
              <a:t>A[i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], </a:t>
            </a:r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</a:rPr>
              <a:t>A[min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]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531421" y="2564487"/>
            <a:ext cx="609221" cy="27699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2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i</a:t>
            </a:r>
            <a:r>
              <a:rPr lang="en-US" sz="12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:=0</a:t>
            </a:r>
            <a:endParaRPr lang="en-US" sz="1050" dirty="0"/>
          </a:p>
        </p:txBody>
      </p:sp>
      <p:sp>
        <p:nvSpPr>
          <p:cNvPr id="17" name="Rectangle 16"/>
          <p:cNvSpPr/>
          <p:nvPr/>
        </p:nvSpPr>
        <p:spPr>
          <a:xfrm>
            <a:off x="3531422" y="3555087"/>
            <a:ext cx="609221" cy="27699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2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j</a:t>
            </a:r>
            <a:r>
              <a:rPr lang="en-US" sz="12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:=</a:t>
            </a:r>
            <a:r>
              <a:rPr lang="en-US" sz="12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i</a:t>
            </a:r>
            <a:endParaRPr lang="en-US" sz="10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Verification: Proving Programs Correct</a:t>
            </a:r>
            <a:endParaRPr lang="en-US" dirty="0"/>
          </a:p>
        </p:txBody>
      </p:sp>
      <p:grpSp>
        <p:nvGrpSpPr>
          <p:cNvPr id="3" name="Group 37"/>
          <p:cNvGrpSpPr/>
          <p:nvPr/>
        </p:nvGrpSpPr>
        <p:grpSpPr>
          <a:xfrm>
            <a:off x="4076700" y="2788622"/>
            <a:ext cx="2857500" cy="1390710"/>
            <a:chOff x="4076700" y="2788622"/>
            <a:chExt cx="2857500" cy="1390710"/>
          </a:xfrm>
        </p:grpSpPr>
        <p:grpSp>
          <p:nvGrpSpPr>
            <p:cNvPr id="4" name="Group 58"/>
            <p:cNvGrpSpPr/>
            <p:nvPr/>
          </p:nvGrpSpPr>
          <p:grpSpPr>
            <a:xfrm>
              <a:off x="6174165" y="2788622"/>
              <a:ext cx="760035" cy="1390710"/>
              <a:chOff x="2057400" y="3105090"/>
              <a:chExt cx="760035" cy="1390710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2057400" y="3105090"/>
                <a:ext cx="760035" cy="40011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rtlCol="0" anchor="t">
                <a:spAutoFit/>
              </a:bodyPr>
              <a:lstStyle/>
              <a:p>
                <a:r>
                  <a:rPr lang="en-US" sz="2000" dirty="0" err="1" smtClean="0">
                    <a:solidFill>
                      <a:srgbClr val="000000"/>
                    </a:solidFill>
                    <a:latin typeface="Comic Sans MS"/>
                    <a:cs typeface="Comic Sans MS"/>
                  </a:rPr>
                  <a:t>I</a:t>
                </a:r>
                <a:r>
                  <a:rPr lang="en-US" sz="2000" baseline="-25000" dirty="0" err="1" smtClean="0">
                    <a:solidFill>
                      <a:srgbClr val="000000"/>
                    </a:solidFill>
                    <a:latin typeface="Comic Sans MS"/>
                    <a:cs typeface="Comic Sans MS"/>
                  </a:rPr>
                  <a:t>outer</a:t>
                </a:r>
                <a:endParaRPr lang="en-US" sz="2000" baseline="-25000" dirty="0">
                  <a:solidFill>
                    <a:srgbClr val="000000"/>
                  </a:solidFill>
                  <a:latin typeface="Comic Sans MS"/>
                  <a:cs typeface="Comic Sans MS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057400" y="4095690"/>
                <a:ext cx="727557" cy="40011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 anchor="ctr">
                <a:spAutoFit/>
              </a:bodyPr>
              <a:lstStyle/>
              <a:p>
                <a:r>
                  <a:rPr lang="en-US" sz="2000" dirty="0" err="1" smtClean="0">
                    <a:solidFill>
                      <a:srgbClr val="000000"/>
                    </a:solidFill>
                    <a:latin typeface="Comic Sans MS"/>
                    <a:cs typeface="Comic Sans MS"/>
                  </a:rPr>
                  <a:t>I</a:t>
                </a:r>
                <a:r>
                  <a:rPr lang="en-US" sz="2000" baseline="-25000" dirty="0" err="1" smtClean="0">
                    <a:solidFill>
                      <a:srgbClr val="000000"/>
                    </a:solidFill>
                    <a:latin typeface="Comic Sans MS"/>
                    <a:cs typeface="Comic Sans MS"/>
                  </a:rPr>
                  <a:t>inner</a:t>
                </a:r>
                <a:endParaRPr lang="en-US" sz="2000" baseline="-25000" dirty="0">
                  <a:solidFill>
                    <a:srgbClr val="000000"/>
                  </a:solidFill>
                  <a:latin typeface="Comic Sans MS"/>
                  <a:cs typeface="Comic Sans MS"/>
                </a:endParaRPr>
              </a:p>
            </p:txBody>
          </p:sp>
        </p:grpSp>
        <p:sp>
          <p:nvSpPr>
            <p:cNvPr id="30" name="Freeform 29"/>
            <p:cNvSpPr/>
            <p:nvPr/>
          </p:nvSpPr>
          <p:spPr>
            <a:xfrm>
              <a:off x="4089400" y="2946400"/>
              <a:ext cx="2095500" cy="0"/>
            </a:xfrm>
            <a:custGeom>
              <a:avLst/>
              <a:gdLst>
                <a:gd name="connsiteX0" fmla="*/ 0 w 2095500"/>
                <a:gd name="connsiteY0" fmla="*/ 0 h 0"/>
                <a:gd name="connsiteX1" fmla="*/ 2095500 w 209550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95500">
                  <a:moveTo>
                    <a:pt x="0" y="0"/>
                  </a:moveTo>
                  <a:lnTo>
                    <a:pt x="2095500" y="0"/>
                  </a:lnTo>
                </a:path>
              </a:pathLst>
            </a:custGeom>
            <a:ln w="25400" cap="flat" cmpd="sng" algn="ctr">
              <a:solidFill>
                <a:schemeClr val="accent1"/>
              </a:solidFill>
              <a:prstDash val="sysDash"/>
              <a:round/>
              <a:headEnd type="oval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 30"/>
            <p:cNvSpPr/>
            <p:nvPr/>
          </p:nvSpPr>
          <p:spPr>
            <a:xfrm>
              <a:off x="4076700" y="3962400"/>
              <a:ext cx="2095500" cy="0"/>
            </a:xfrm>
            <a:custGeom>
              <a:avLst/>
              <a:gdLst>
                <a:gd name="connsiteX0" fmla="*/ 0 w 2095500"/>
                <a:gd name="connsiteY0" fmla="*/ 0 h 0"/>
                <a:gd name="connsiteX1" fmla="*/ 2095500 w 209550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95500">
                  <a:moveTo>
                    <a:pt x="0" y="0"/>
                  </a:moveTo>
                  <a:lnTo>
                    <a:pt x="2095500" y="0"/>
                  </a:lnTo>
                </a:path>
              </a:pathLst>
            </a:custGeom>
            <a:ln w="25400" cap="flat" cmpd="sng" algn="ctr">
              <a:solidFill>
                <a:schemeClr val="accent1"/>
              </a:solidFill>
              <a:prstDash val="sysDash"/>
              <a:round/>
              <a:headEnd type="oval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38"/>
          <p:cNvGrpSpPr/>
          <p:nvPr/>
        </p:nvGrpSpPr>
        <p:grpSpPr>
          <a:xfrm>
            <a:off x="1435100" y="3682424"/>
            <a:ext cx="1783458" cy="964863"/>
            <a:chOff x="1435100" y="3682424"/>
            <a:chExt cx="1783458" cy="964863"/>
          </a:xfrm>
        </p:grpSpPr>
        <p:sp>
          <p:nvSpPr>
            <p:cNvPr id="38" name="TextBox 37"/>
            <p:cNvSpPr txBox="1"/>
            <p:nvPr/>
          </p:nvSpPr>
          <p:spPr>
            <a:xfrm>
              <a:off x="1435100" y="4216400"/>
              <a:ext cx="1025116" cy="43088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US" sz="1100" dirty="0" err="1" smtClean="0">
                  <a:solidFill>
                    <a:srgbClr val="000000"/>
                  </a:solidFill>
                  <a:latin typeface="Comic Sans MS"/>
                  <a:cs typeface="Comic Sans MS"/>
                </a:rPr>
                <a:t>Sortedness</a:t>
              </a:r>
              <a:endParaRPr lang="en-US" sz="1100" baseline="-25000" dirty="0" smtClean="0">
                <a:solidFill>
                  <a:srgbClr val="000000"/>
                </a:solidFill>
                <a:latin typeface="Comic Sans MS"/>
                <a:cs typeface="Comic Sans MS"/>
              </a:endParaRPr>
            </a:p>
            <a:p>
              <a:pPr algn="ctr"/>
              <a:r>
                <a:rPr lang="en-US" sz="11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Permutation</a:t>
              </a:r>
              <a:endParaRPr lang="en-US" sz="11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</p:txBody>
        </p:sp>
        <p:grpSp>
          <p:nvGrpSpPr>
            <p:cNvPr id="7" name="Group 36"/>
            <p:cNvGrpSpPr/>
            <p:nvPr/>
          </p:nvGrpSpPr>
          <p:grpSpPr>
            <a:xfrm>
              <a:off x="1524000" y="3682424"/>
              <a:ext cx="1694558" cy="584776"/>
              <a:chOff x="1524000" y="3682424"/>
              <a:chExt cx="1694558" cy="584776"/>
            </a:xfrm>
          </p:grpSpPr>
          <p:sp>
            <p:nvSpPr>
              <p:cNvPr id="33" name="TextBox 32"/>
              <p:cNvSpPr txBox="1"/>
              <p:nvPr/>
            </p:nvSpPr>
            <p:spPr>
              <a:xfrm>
                <a:off x="1524000" y="3682424"/>
                <a:ext cx="872716" cy="58477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solidFill>
                      <a:srgbClr val="000000"/>
                    </a:solidFill>
                    <a:latin typeface="Comic Sans MS"/>
                    <a:cs typeface="Comic Sans MS"/>
                  </a:rPr>
                  <a:t>Output state</a:t>
                </a:r>
                <a:endParaRPr lang="en-US" sz="1600" baseline="-25000" dirty="0">
                  <a:solidFill>
                    <a:srgbClr val="000000"/>
                  </a:solidFill>
                  <a:latin typeface="Comic Sans MS"/>
                  <a:cs typeface="Comic Sans MS"/>
                </a:endParaRPr>
              </a:p>
            </p:txBody>
          </p:sp>
          <p:sp>
            <p:nvSpPr>
              <p:cNvPr id="34" name="Freeform 33"/>
              <p:cNvSpPr/>
              <p:nvPr/>
            </p:nvSpPr>
            <p:spPr>
              <a:xfrm flipH="1" flipV="1">
                <a:off x="2362200" y="3923235"/>
                <a:ext cx="856358" cy="115365"/>
              </a:xfrm>
              <a:custGeom>
                <a:avLst/>
                <a:gdLst>
                  <a:gd name="connsiteX0" fmla="*/ 0 w 2095500"/>
                  <a:gd name="connsiteY0" fmla="*/ 0 h 0"/>
                  <a:gd name="connsiteX1" fmla="*/ 2095500 w 2095500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95500">
                    <a:moveTo>
                      <a:pt x="0" y="0"/>
                    </a:moveTo>
                    <a:lnTo>
                      <a:pt x="2095500" y="0"/>
                    </a:lnTo>
                  </a:path>
                </a:pathLst>
              </a:custGeom>
              <a:ln w="25400" cap="flat" cmpd="sng" algn="ctr">
                <a:solidFill>
                  <a:schemeClr val="accent1"/>
                </a:solidFill>
                <a:prstDash val="sysDash"/>
                <a:round/>
                <a:headEnd type="oval" w="med" len="med"/>
                <a:tailEnd type="arrow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0" name="Group 41"/>
          <p:cNvGrpSpPr/>
          <p:nvPr/>
        </p:nvGrpSpPr>
        <p:grpSpPr>
          <a:xfrm>
            <a:off x="4089400" y="1282700"/>
            <a:ext cx="1362557" cy="1253067"/>
            <a:chOff x="4089400" y="1282700"/>
            <a:chExt cx="1362557" cy="1253067"/>
          </a:xfrm>
        </p:grpSpPr>
        <p:sp>
          <p:nvSpPr>
            <p:cNvPr id="41" name="TextBox 40"/>
            <p:cNvSpPr txBox="1"/>
            <p:nvPr/>
          </p:nvSpPr>
          <p:spPr>
            <a:xfrm>
              <a:off x="4191000" y="1600200"/>
              <a:ext cx="555216" cy="26161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US" sz="11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true</a:t>
              </a:r>
              <a:endParaRPr lang="en-US" sz="11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</p:txBody>
        </p:sp>
        <p:grpSp>
          <p:nvGrpSpPr>
            <p:cNvPr id="11" name="Group 35"/>
            <p:cNvGrpSpPr/>
            <p:nvPr/>
          </p:nvGrpSpPr>
          <p:grpSpPr>
            <a:xfrm>
              <a:off x="4089400" y="1282700"/>
              <a:ext cx="1362557" cy="1253067"/>
              <a:chOff x="4089400" y="1282700"/>
              <a:chExt cx="1362557" cy="1253067"/>
            </a:xfrm>
          </p:grpSpPr>
          <p:sp>
            <p:nvSpPr>
              <p:cNvPr id="32" name="TextBox 31"/>
              <p:cNvSpPr txBox="1"/>
              <p:nvPr/>
            </p:nvSpPr>
            <p:spPr>
              <a:xfrm>
                <a:off x="4724400" y="1282700"/>
                <a:ext cx="727557" cy="58477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solidFill>
                      <a:srgbClr val="000000"/>
                    </a:solidFill>
                    <a:latin typeface="Comic Sans MS"/>
                    <a:cs typeface="Comic Sans MS"/>
                  </a:rPr>
                  <a:t>Input state</a:t>
                </a:r>
                <a:endParaRPr lang="en-US" sz="1600" baseline="-25000" dirty="0">
                  <a:solidFill>
                    <a:srgbClr val="000000"/>
                  </a:solidFill>
                  <a:latin typeface="Comic Sans MS"/>
                  <a:cs typeface="Comic Sans MS"/>
                </a:endParaRPr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4089400" y="1866900"/>
                <a:ext cx="1168400" cy="668867"/>
              </a:xfrm>
              <a:custGeom>
                <a:avLst/>
                <a:gdLst>
                  <a:gd name="connsiteX0" fmla="*/ 0 w 1020233"/>
                  <a:gd name="connsiteY0" fmla="*/ 660400 h 668867"/>
                  <a:gd name="connsiteX1" fmla="*/ 850900 w 1020233"/>
                  <a:gd name="connsiteY1" fmla="*/ 558800 h 668867"/>
                  <a:gd name="connsiteX2" fmla="*/ 1016000 w 1020233"/>
                  <a:gd name="connsiteY2" fmla="*/ 0 h 6688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20233" h="668867">
                    <a:moveTo>
                      <a:pt x="0" y="660400"/>
                    </a:moveTo>
                    <a:cubicBezTo>
                      <a:pt x="340783" y="664633"/>
                      <a:pt x="681567" y="668867"/>
                      <a:pt x="850900" y="558800"/>
                    </a:cubicBezTo>
                    <a:cubicBezTo>
                      <a:pt x="1020233" y="448733"/>
                      <a:pt x="1016000" y="0"/>
                      <a:pt x="1016000" y="0"/>
                    </a:cubicBezTo>
                  </a:path>
                </a:pathLst>
              </a:custGeom>
              <a:ln w="25400" cap="flat" cmpd="sng" algn="ctr">
                <a:solidFill>
                  <a:schemeClr val="accent1"/>
                </a:solidFill>
                <a:prstDash val="sysDash"/>
                <a:round/>
                <a:headEnd type="oval" w="med" len="med"/>
                <a:tailEnd type="arrow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5" name="TextBox 44"/>
          <p:cNvSpPr txBox="1"/>
          <p:nvPr/>
        </p:nvSpPr>
        <p:spPr>
          <a:xfrm>
            <a:off x="6324600" y="4847272"/>
            <a:ext cx="2438400" cy="1477328"/>
          </a:xfrm>
          <a:prstGeom prst="rect">
            <a:avLst/>
          </a:prstGeom>
          <a:effectLst>
            <a:outerShdw blurRad="76200" dir="18900000" sy="23000" kx="-1200000" algn="bl" rotWithShape="0">
              <a:srgbClr val="000000">
                <a:alpha val="15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The difficult task is program state (invariant) inference:</a:t>
            </a:r>
          </a:p>
          <a:p>
            <a:pPr algn="ctr"/>
            <a:r>
              <a:rPr lang="en-US" dirty="0" err="1" smtClean="0">
                <a:latin typeface="Comic Sans MS"/>
                <a:cs typeface="Comic Sans MS"/>
              </a:rPr>
              <a:t>I</a:t>
            </a:r>
            <a:r>
              <a:rPr lang="en-US" baseline="-25000" dirty="0" err="1" smtClean="0">
                <a:latin typeface="Comic Sans MS"/>
                <a:cs typeface="Comic Sans MS"/>
              </a:rPr>
              <a:t>inner</a:t>
            </a:r>
            <a:r>
              <a:rPr lang="en-US" dirty="0" smtClean="0">
                <a:latin typeface="Comic Sans MS"/>
                <a:cs typeface="Comic Sans MS"/>
              </a:rPr>
              <a:t>, </a:t>
            </a:r>
            <a:r>
              <a:rPr lang="en-US" dirty="0" err="1" smtClean="0">
                <a:latin typeface="Comic Sans MS"/>
                <a:cs typeface="Comic Sans MS"/>
              </a:rPr>
              <a:t>I</a:t>
            </a:r>
            <a:r>
              <a:rPr lang="en-US" baseline="-25000" dirty="0" err="1" smtClean="0">
                <a:latin typeface="Comic Sans MS"/>
                <a:cs typeface="Comic Sans MS"/>
              </a:rPr>
              <a:t>outer</a:t>
            </a:r>
            <a:r>
              <a:rPr lang="en-US" dirty="0" smtClean="0">
                <a:latin typeface="Comic Sans MS"/>
                <a:cs typeface="Comic Sans MS"/>
              </a:rPr>
              <a:t>, Input state, Output state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7" name="Freeform 46"/>
          <p:cNvSpPr/>
          <p:nvPr/>
        </p:nvSpPr>
        <p:spPr>
          <a:xfrm>
            <a:off x="4174067" y="3623733"/>
            <a:ext cx="855133" cy="1113367"/>
          </a:xfrm>
          <a:custGeom>
            <a:avLst/>
            <a:gdLst>
              <a:gd name="connsiteX0" fmla="*/ 0 w 855133"/>
              <a:gd name="connsiteY0" fmla="*/ 732367 h 1113367"/>
              <a:gd name="connsiteX1" fmla="*/ 596900 w 855133"/>
              <a:gd name="connsiteY1" fmla="*/ 1011767 h 1113367"/>
              <a:gd name="connsiteX2" fmla="*/ 762000 w 855133"/>
              <a:gd name="connsiteY2" fmla="*/ 122767 h 1113367"/>
              <a:gd name="connsiteX3" fmla="*/ 38100 w 855133"/>
              <a:gd name="connsiteY3" fmla="*/ 275167 h 1113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5133" h="1113367">
                <a:moveTo>
                  <a:pt x="0" y="732367"/>
                </a:moveTo>
                <a:cubicBezTo>
                  <a:pt x="234950" y="922867"/>
                  <a:pt x="469900" y="1113367"/>
                  <a:pt x="596900" y="1011767"/>
                </a:cubicBezTo>
                <a:cubicBezTo>
                  <a:pt x="723900" y="910167"/>
                  <a:pt x="855133" y="245534"/>
                  <a:pt x="762000" y="122767"/>
                </a:cubicBezTo>
                <a:cubicBezTo>
                  <a:pt x="668867" y="0"/>
                  <a:pt x="353483" y="137583"/>
                  <a:pt x="38100" y="275167"/>
                </a:cubicBezTo>
              </a:path>
            </a:pathLst>
          </a:custGeom>
          <a:noFill/>
          <a:ln w="28575" cap="flat" cmpd="sng" algn="ctr">
            <a:solidFill>
              <a:schemeClr val="accent3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96441" y="1676400"/>
            <a:ext cx="1542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en-US" u="sng" dirty="0">
                <a:solidFill>
                  <a:prstClr val="black"/>
                </a:solidFill>
                <a:cs typeface="Calibri"/>
              </a:rPr>
              <a:t>Selection Sort</a:t>
            </a:r>
            <a:r>
              <a:rPr lang="en-US" u="sng" dirty="0" smtClean="0">
                <a:solidFill>
                  <a:prstClr val="black"/>
                </a:solidFill>
                <a:cs typeface="Calibri"/>
              </a:rPr>
              <a:t>:</a:t>
            </a:r>
            <a:endParaRPr lang="en-US" dirty="0">
              <a:solidFill>
                <a:prstClr val="black"/>
              </a:solidFill>
              <a:latin typeface="Consolas"/>
              <a:cs typeface="Consola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590800" y="1981200"/>
            <a:ext cx="3345559" cy="3810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617021" y="4341912"/>
            <a:ext cx="1098606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Output</a:t>
            </a:r>
          </a:p>
          <a:p>
            <a:pPr algn="ctr"/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array</a:t>
            </a:r>
            <a:endParaRPr lang="en-US" sz="1100" dirty="0"/>
          </a:p>
        </p:txBody>
      </p:sp>
      <p:sp>
        <p:nvSpPr>
          <p:cNvPr id="9" name="Rectangle 8"/>
          <p:cNvSpPr/>
          <p:nvPr/>
        </p:nvSpPr>
        <p:spPr>
          <a:xfrm>
            <a:off x="3836222" y="3216533"/>
            <a:ext cx="457200" cy="27699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2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i</a:t>
            </a:r>
            <a:r>
              <a:rPr lang="en-US" sz="12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&lt;</a:t>
            </a:r>
            <a:r>
              <a:rPr lang="en-US" sz="12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n</a:t>
            </a:r>
            <a:endParaRPr lang="en-US" sz="1050" dirty="0"/>
          </a:p>
        </p:txBody>
      </p:sp>
      <p:sp>
        <p:nvSpPr>
          <p:cNvPr id="22" name="Freeform 21"/>
          <p:cNvSpPr/>
          <p:nvPr/>
        </p:nvSpPr>
        <p:spPr>
          <a:xfrm>
            <a:off x="4084724" y="2350533"/>
            <a:ext cx="0" cy="862173"/>
          </a:xfrm>
          <a:custGeom>
            <a:avLst/>
            <a:gdLst>
              <a:gd name="connsiteX0" fmla="*/ 0 w 0"/>
              <a:gd name="connsiteY0" fmla="*/ 0 h 673100"/>
              <a:gd name="connsiteX1" fmla="*/ 0 w 0"/>
              <a:gd name="connsiteY1" fmla="*/ 673100 h 673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73100">
                <a:moveTo>
                  <a:pt x="0" y="0"/>
                </a:moveTo>
                <a:lnTo>
                  <a:pt x="0" y="673100"/>
                </a:lnTo>
              </a:path>
            </a:pathLst>
          </a:custGeom>
          <a:noFill/>
          <a:ln w="28575" cap="flat" cmpd="sng" algn="ctr">
            <a:solidFill>
              <a:schemeClr val="accent3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4067096" y="3489252"/>
            <a:ext cx="0" cy="715766"/>
          </a:xfrm>
          <a:custGeom>
            <a:avLst/>
            <a:gdLst>
              <a:gd name="connsiteX0" fmla="*/ 0 w 0"/>
              <a:gd name="connsiteY0" fmla="*/ 0 h 558800"/>
              <a:gd name="connsiteX1" fmla="*/ 0 w 0"/>
              <a:gd name="connsiteY1" fmla="*/ 55880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558800">
                <a:moveTo>
                  <a:pt x="0" y="0"/>
                </a:moveTo>
                <a:lnTo>
                  <a:pt x="0" y="558800"/>
                </a:lnTo>
              </a:path>
            </a:pathLst>
          </a:custGeom>
          <a:noFill/>
          <a:ln w="28575" cap="flat" cmpd="sng" algn="ctr">
            <a:solidFill>
              <a:schemeClr val="accent3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4031839" y="2841486"/>
            <a:ext cx="1480782" cy="2404646"/>
          </a:xfrm>
          <a:custGeom>
            <a:avLst/>
            <a:gdLst>
              <a:gd name="connsiteX0" fmla="*/ 0 w 1066800"/>
              <a:gd name="connsiteY0" fmla="*/ 924983 h 1471083"/>
              <a:gd name="connsiteX1" fmla="*/ 266700 w 1066800"/>
              <a:gd name="connsiteY1" fmla="*/ 1471083 h 1471083"/>
              <a:gd name="connsiteX2" fmla="*/ 977900 w 1066800"/>
              <a:gd name="connsiteY2" fmla="*/ 924983 h 1471083"/>
              <a:gd name="connsiteX3" fmla="*/ 800100 w 1066800"/>
              <a:gd name="connsiteY3" fmla="*/ 150283 h 1471083"/>
              <a:gd name="connsiteX4" fmla="*/ 139700 w 1066800"/>
              <a:gd name="connsiteY4" fmla="*/ 23283 h 1471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66800" h="1471083">
                <a:moveTo>
                  <a:pt x="0" y="924983"/>
                </a:moveTo>
                <a:cubicBezTo>
                  <a:pt x="51858" y="1198033"/>
                  <a:pt x="103717" y="1471083"/>
                  <a:pt x="266700" y="1471083"/>
                </a:cubicBezTo>
                <a:cubicBezTo>
                  <a:pt x="429683" y="1471083"/>
                  <a:pt x="889000" y="1145116"/>
                  <a:pt x="977900" y="924983"/>
                </a:cubicBezTo>
                <a:cubicBezTo>
                  <a:pt x="1066800" y="704850"/>
                  <a:pt x="939800" y="300566"/>
                  <a:pt x="800100" y="150283"/>
                </a:cubicBezTo>
                <a:cubicBezTo>
                  <a:pt x="660400" y="0"/>
                  <a:pt x="139700" y="23283"/>
                  <a:pt x="139700" y="23283"/>
                </a:cubicBezTo>
              </a:path>
            </a:pathLst>
          </a:custGeom>
          <a:noFill/>
          <a:ln w="28575" cap="flat" cmpd="sng" algn="ctr">
            <a:solidFill>
              <a:schemeClr val="accent3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3150421" y="3391647"/>
            <a:ext cx="722763" cy="959777"/>
          </a:xfrm>
          <a:custGeom>
            <a:avLst/>
            <a:gdLst>
              <a:gd name="connsiteX0" fmla="*/ 520700 w 520700"/>
              <a:gd name="connsiteY0" fmla="*/ 0 h 749300"/>
              <a:gd name="connsiteX1" fmla="*/ 190500 w 520700"/>
              <a:gd name="connsiteY1" fmla="*/ 139700 h 749300"/>
              <a:gd name="connsiteX2" fmla="*/ 0 w 5207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0700" h="749300">
                <a:moveTo>
                  <a:pt x="520700" y="0"/>
                </a:moveTo>
                <a:cubicBezTo>
                  <a:pt x="398991" y="7408"/>
                  <a:pt x="277283" y="14817"/>
                  <a:pt x="190500" y="139700"/>
                </a:cubicBezTo>
                <a:cubicBezTo>
                  <a:pt x="103717" y="264583"/>
                  <a:pt x="0" y="749300"/>
                  <a:pt x="0" y="749300"/>
                </a:cubicBezTo>
              </a:path>
            </a:pathLst>
          </a:custGeom>
          <a:noFill/>
          <a:ln w="28575" cap="flat" cmpd="sng" algn="ctr">
            <a:solidFill>
              <a:schemeClr val="accent3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760022" y="4130933"/>
            <a:ext cx="457200" cy="27699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2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j</a:t>
            </a:r>
            <a:r>
              <a:rPr lang="en-US" sz="12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&lt;</a:t>
            </a:r>
            <a:r>
              <a:rPr lang="en-US" sz="12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n</a:t>
            </a:r>
            <a:endParaRPr lang="en-US" sz="1050" dirty="0"/>
          </a:p>
        </p:txBody>
      </p:sp>
      <p:sp>
        <p:nvSpPr>
          <p:cNvPr id="14" name="Rectangle 13"/>
          <p:cNvSpPr/>
          <p:nvPr/>
        </p:nvSpPr>
        <p:spPr>
          <a:xfrm>
            <a:off x="4064821" y="4570512"/>
            <a:ext cx="1015179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Find min index</a:t>
            </a:r>
            <a:endParaRPr lang="en-US" sz="1100" dirty="0"/>
          </a:p>
        </p:txBody>
      </p:sp>
      <p:sp>
        <p:nvSpPr>
          <p:cNvPr id="15" name="Rectangle 14"/>
          <p:cNvSpPr/>
          <p:nvPr/>
        </p:nvSpPr>
        <p:spPr>
          <a:xfrm>
            <a:off x="3836221" y="5180112"/>
            <a:ext cx="22597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if (min != </a:t>
            </a:r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</a:rPr>
              <a:t>i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) </a:t>
            </a:r>
          </a:p>
          <a:p>
            <a:pPr lvl="0"/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     swap </a:t>
            </a:r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</a:rPr>
              <a:t>A[i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], </a:t>
            </a:r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</a:rPr>
              <a:t>A[min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]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531421" y="2564487"/>
            <a:ext cx="609221" cy="27699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2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i</a:t>
            </a:r>
            <a:r>
              <a:rPr lang="en-US" sz="12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:=0</a:t>
            </a:r>
            <a:endParaRPr lang="en-US" sz="1050" dirty="0"/>
          </a:p>
        </p:txBody>
      </p:sp>
      <p:sp>
        <p:nvSpPr>
          <p:cNvPr id="17" name="Rectangle 16"/>
          <p:cNvSpPr/>
          <p:nvPr/>
        </p:nvSpPr>
        <p:spPr>
          <a:xfrm>
            <a:off x="3531422" y="3555087"/>
            <a:ext cx="609221" cy="27699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2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j</a:t>
            </a:r>
            <a:r>
              <a:rPr lang="en-US" sz="12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:=</a:t>
            </a:r>
            <a:r>
              <a:rPr lang="en-US" sz="12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i</a:t>
            </a:r>
            <a:endParaRPr lang="en-US" sz="10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Verification: Proving Programs Correct</a:t>
            </a:r>
            <a:endParaRPr lang="en-US" dirty="0"/>
          </a:p>
        </p:txBody>
      </p:sp>
      <p:grpSp>
        <p:nvGrpSpPr>
          <p:cNvPr id="3" name="Group 38"/>
          <p:cNvGrpSpPr/>
          <p:nvPr/>
        </p:nvGrpSpPr>
        <p:grpSpPr>
          <a:xfrm>
            <a:off x="1435100" y="3682424"/>
            <a:ext cx="1783458" cy="964863"/>
            <a:chOff x="1435100" y="3682424"/>
            <a:chExt cx="1783458" cy="964863"/>
          </a:xfrm>
        </p:grpSpPr>
        <p:sp>
          <p:nvSpPr>
            <p:cNvPr id="38" name="TextBox 37"/>
            <p:cNvSpPr txBox="1"/>
            <p:nvPr/>
          </p:nvSpPr>
          <p:spPr>
            <a:xfrm>
              <a:off x="1435100" y="4216400"/>
              <a:ext cx="1025116" cy="43088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US" sz="1100" dirty="0" err="1" smtClean="0">
                  <a:solidFill>
                    <a:srgbClr val="000000"/>
                  </a:solidFill>
                  <a:latin typeface="Comic Sans MS"/>
                  <a:cs typeface="Comic Sans MS"/>
                </a:rPr>
                <a:t>Sortedness</a:t>
              </a:r>
              <a:endParaRPr lang="en-US" sz="1100" baseline="-25000" dirty="0" smtClean="0">
                <a:solidFill>
                  <a:srgbClr val="000000"/>
                </a:solidFill>
                <a:latin typeface="Comic Sans MS"/>
                <a:cs typeface="Comic Sans MS"/>
              </a:endParaRPr>
            </a:p>
            <a:p>
              <a:pPr algn="ctr"/>
              <a:r>
                <a:rPr lang="en-US" sz="11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Permutation</a:t>
              </a:r>
              <a:endParaRPr lang="en-US" sz="11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</p:txBody>
        </p:sp>
        <p:grpSp>
          <p:nvGrpSpPr>
            <p:cNvPr id="4" name="Group 36"/>
            <p:cNvGrpSpPr/>
            <p:nvPr/>
          </p:nvGrpSpPr>
          <p:grpSpPr>
            <a:xfrm>
              <a:off x="1524000" y="3682424"/>
              <a:ext cx="1694558" cy="584776"/>
              <a:chOff x="1524000" y="3682424"/>
              <a:chExt cx="1694558" cy="584776"/>
            </a:xfrm>
          </p:grpSpPr>
          <p:sp>
            <p:nvSpPr>
              <p:cNvPr id="33" name="TextBox 32"/>
              <p:cNvSpPr txBox="1"/>
              <p:nvPr/>
            </p:nvSpPr>
            <p:spPr>
              <a:xfrm>
                <a:off x="1524000" y="3682424"/>
                <a:ext cx="872716" cy="58477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solidFill>
                      <a:srgbClr val="000000"/>
                    </a:solidFill>
                    <a:latin typeface="Comic Sans MS"/>
                    <a:cs typeface="Comic Sans MS"/>
                  </a:rPr>
                  <a:t>Output state</a:t>
                </a:r>
                <a:endParaRPr lang="en-US" sz="1600" baseline="-25000" dirty="0">
                  <a:solidFill>
                    <a:srgbClr val="000000"/>
                  </a:solidFill>
                  <a:latin typeface="Comic Sans MS"/>
                  <a:cs typeface="Comic Sans MS"/>
                </a:endParaRPr>
              </a:p>
            </p:txBody>
          </p:sp>
          <p:sp>
            <p:nvSpPr>
              <p:cNvPr id="34" name="Freeform 33"/>
              <p:cNvSpPr/>
              <p:nvPr/>
            </p:nvSpPr>
            <p:spPr>
              <a:xfrm flipH="1" flipV="1">
                <a:off x="2362200" y="3923235"/>
                <a:ext cx="856358" cy="115365"/>
              </a:xfrm>
              <a:custGeom>
                <a:avLst/>
                <a:gdLst>
                  <a:gd name="connsiteX0" fmla="*/ 0 w 2095500"/>
                  <a:gd name="connsiteY0" fmla="*/ 0 h 0"/>
                  <a:gd name="connsiteX1" fmla="*/ 2095500 w 2095500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95500">
                    <a:moveTo>
                      <a:pt x="0" y="0"/>
                    </a:moveTo>
                    <a:lnTo>
                      <a:pt x="2095500" y="0"/>
                    </a:lnTo>
                  </a:path>
                </a:pathLst>
              </a:custGeom>
              <a:ln w="25400" cap="flat" cmpd="sng" algn="ctr">
                <a:solidFill>
                  <a:schemeClr val="accent1"/>
                </a:solidFill>
                <a:prstDash val="sysDash"/>
                <a:round/>
                <a:headEnd type="oval" w="med" len="med"/>
                <a:tailEnd type="arrow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" name="Group 41"/>
          <p:cNvGrpSpPr/>
          <p:nvPr/>
        </p:nvGrpSpPr>
        <p:grpSpPr>
          <a:xfrm>
            <a:off x="4089400" y="1282700"/>
            <a:ext cx="1362557" cy="1253067"/>
            <a:chOff x="4089400" y="1282700"/>
            <a:chExt cx="1362557" cy="1253067"/>
          </a:xfrm>
        </p:grpSpPr>
        <p:sp>
          <p:nvSpPr>
            <p:cNvPr id="41" name="TextBox 40"/>
            <p:cNvSpPr txBox="1"/>
            <p:nvPr/>
          </p:nvSpPr>
          <p:spPr>
            <a:xfrm>
              <a:off x="4191000" y="1600200"/>
              <a:ext cx="555216" cy="26161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US" sz="11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true</a:t>
              </a:r>
              <a:endParaRPr lang="en-US" sz="11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</p:txBody>
        </p:sp>
        <p:grpSp>
          <p:nvGrpSpPr>
            <p:cNvPr id="7" name="Group 35"/>
            <p:cNvGrpSpPr/>
            <p:nvPr/>
          </p:nvGrpSpPr>
          <p:grpSpPr>
            <a:xfrm>
              <a:off x="4089400" y="1282700"/>
              <a:ext cx="1362557" cy="1253067"/>
              <a:chOff x="4089400" y="1282700"/>
              <a:chExt cx="1362557" cy="1253067"/>
            </a:xfrm>
          </p:grpSpPr>
          <p:sp>
            <p:nvSpPr>
              <p:cNvPr id="32" name="TextBox 31"/>
              <p:cNvSpPr txBox="1"/>
              <p:nvPr/>
            </p:nvSpPr>
            <p:spPr>
              <a:xfrm>
                <a:off x="4724400" y="1282700"/>
                <a:ext cx="727557" cy="58477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solidFill>
                      <a:srgbClr val="000000"/>
                    </a:solidFill>
                    <a:latin typeface="Comic Sans MS"/>
                    <a:cs typeface="Comic Sans MS"/>
                  </a:rPr>
                  <a:t>Input state</a:t>
                </a:r>
                <a:endParaRPr lang="en-US" sz="1600" baseline="-25000" dirty="0">
                  <a:solidFill>
                    <a:srgbClr val="000000"/>
                  </a:solidFill>
                  <a:latin typeface="Comic Sans MS"/>
                  <a:cs typeface="Comic Sans MS"/>
                </a:endParaRPr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4089400" y="1866900"/>
                <a:ext cx="1168400" cy="668867"/>
              </a:xfrm>
              <a:custGeom>
                <a:avLst/>
                <a:gdLst>
                  <a:gd name="connsiteX0" fmla="*/ 0 w 1020233"/>
                  <a:gd name="connsiteY0" fmla="*/ 660400 h 668867"/>
                  <a:gd name="connsiteX1" fmla="*/ 850900 w 1020233"/>
                  <a:gd name="connsiteY1" fmla="*/ 558800 h 668867"/>
                  <a:gd name="connsiteX2" fmla="*/ 1016000 w 1020233"/>
                  <a:gd name="connsiteY2" fmla="*/ 0 h 6688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20233" h="668867">
                    <a:moveTo>
                      <a:pt x="0" y="660400"/>
                    </a:moveTo>
                    <a:cubicBezTo>
                      <a:pt x="340783" y="664633"/>
                      <a:pt x="681567" y="668867"/>
                      <a:pt x="850900" y="558800"/>
                    </a:cubicBezTo>
                    <a:cubicBezTo>
                      <a:pt x="1020233" y="448733"/>
                      <a:pt x="1016000" y="0"/>
                      <a:pt x="1016000" y="0"/>
                    </a:cubicBezTo>
                  </a:path>
                </a:pathLst>
              </a:custGeom>
              <a:ln w="25400" cap="flat" cmpd="sng" algn="ctr">
                <a:solidFill>
                  <a:schemeClr val="accent1"/>
                </a:solidFill>
                <a:prstDash val="sysDash"/>
                <a:round/>
                <a:headEnd type="oval" w="med" len="med"/>
                <a:tailEnd type="arrow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5" name="TextBox 44"/>
          <p:cNvSpPr txBox="1"/>
          <p:nvPr/>
        </p:nvSpPr>
        <p:spPr>
          <a:xfrm>
            <a:off x="6324600" y="4847272"/>
            <a:ext cx="2438400" cy="1477328"/>
          </a:xfrm>
          <a:prstGeom prst="rect">
            <a:avLst/>
          </a:prstGeom>
          <a:effectLst>
            <a:outerShdw blurRad="76200" dir="18900000" sy="23000" kx="-1200000" algn="bl" rotWithShape="0">
              <a:srgbClr val="000000">
                <a:alpha val="15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The difficult task is program state (invariant) inference:</a:t>
            </a:r>
          </a:p>
          <a:p>
            <a:pPr algn="ctr"/>
            <a:r>
              <a:rPr lang="en-US" dirty="0" err="1" smtClean="0">
                <a:latin typeface="Comic Sans MS"/>
                <a:cs typeface="Comic Sans MS"/>
              </a:rPr>
              <a:t>I</a:t>
            </a:r>
            <a:r>
              <a:rPr lang="en-US" baseline="-25000" dirty="0" err="1" smtClean="0">
                <a:latin typeface="Comic Sans MS"/>
                <a:cs typeface="Comic Sans MS"/>
              </a:rPr>
              <a:t>inner</a:t>
            </a:r>
            <a:r>
              <a:rPr lang="en-US" dirty="0" smtClean="0">
                <a:latin typeface="Comic Sans MS"/>
                <a:cs typeface="Comic Sans MS"/>
              </a:rPr>
              <a:t>, </a:t>
            </a:r>
            <a:r>
              <a:rPr lang="en-US" dirty="0" err="1" smtClean="0">
                <a:latin typeface="Comic Sans MS"/>
                <a:cs typeface="Comic Sans MS"/>
              </a:rPr>
              <a:t>I</a:t>
            </a:r>
            <a:r>
              <a:rPr lang="en-US" baseline="-25000" dirty="0" err="1" smtClean="0">
                <a:latin typeface="Comic Sans MS"/>
                <a:cs typeface="Comic Sans MS"/>
              </a:rPr>
              <a:t>outer</a:t>
            </a:r>
            <a:r>
              <a:rPr lang="en-US" dirty="0" smtClean="0">
                <a:latin typeface="Comic Sans MS"/>
                <a:cs typeface="Comic Sans MS"/>
              </a:rPr>
              <a:t>, Input state, Output state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7" name="Freeform 46"/>
          <p:cNvSpPr/>
          <p:nvPr/>
        </p:nvSpPr>
        <p:spPr>
          <a:xfrm>
            <a:off x="4174067" y="3623733"/>
            <a:ext cx="855133" cy="1113367"/>
          </a:xfrm>
          <a:custGeom>
            <a:avLst/>
            <a:gdLst>
              <a:gd name="connsiteX0" fmla="*/ 0 w 855133"/>
              <a:gd name="connsiteY0" fmla="*/ 732367 h 1113367"/>
              <a:gd name="connsiteX1" fmla="*/ 596900 w 855133"/>
              <a:gd name="connsiteY1" fmla="*/ 1011767 h 1113367"/>
              <a:gd name="connsiteX2" fmla="*/ 762000 w 855133"/>
              <a:gd name="connsiteY2" fmla="*/ 122767 h 1113367"/>
              <a:gd name="connsiteX3" fmla="*/ 38100 w 855133"/>
              <a:gd name="connsiteY3" fmla="*/ 275167 h 1113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5133" h="1113367">
                <a:moveTo>
                  <a:pt x="0" y="732367"/>
                </a:moveTo>
                <a:cubicBezTo>
                  <a:pt x="234950" y="922867"/>
                  <a:pt x="469900" y="1113367"/>
                  <a:pt x="596900" y="1011767"/>
                </a:cubicBezTo>
                <a:cubicBezTo>
                  <a:pt x="723900" y="910167"/>
                  <a:pt x="855133" y="245534"/>
                  <a:pt x="762000" y="122767"/>
                </a:cubicBezTo>
                <a:cubicBezTo>
                  <a:pt x="668867" y="0"/>
                  <a:pt x="353483" y="137583"/>
                  <a:pt x="38100" y="275167"/>
                </a:cubicBezTo>
              </a:path>
            </a:pathLst>
          </a:custGeom>
          <a:noFill/>
          <a:ln w="28575" cap="flat" cmpd="sng" algn="ctr">
            <a:solidFill>
              <a:schemeClr val="accent3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59"/>
          <p:cNvGrpSpPr/>
          <p:nvPr/>
        </p:nvGrpSpPr>
        <p:grpSpPr>
          <a:xfrm>
            <a:off x="4076700" y="3578423"/>
            <a:ext cx="5041070" cy="429695"/>
            <a:chOff x="4076700" y="3578423"/>
            <a:chExt cx="5041070" cy="429695"/>
          </a:xfrm>
        </p:grpSpPr>
        <p:sp>
          <p:nvSpPr>
            <p:cNvPr id="31" name="Freeform 30"/>
            <p:cNvSpPr/>
            <p:nvPr/>
          </p:nvSpPr>
          <p:spPr>
            <a:xfrm>
              <a:off x="4076700" y="3962399"/>
              <a:ext cx="1562100" cy="45719"/>
            </a:xfrm>
            <a:custGeom>
              <a:avLst/>
              <a:gdLst>
                <a:gd name="connsiteX0" fmla="*/ 0 w 2095500"/>
                <a:gd name="connsiteY0" fmla="*/ 0 h 0"/>
                <a:gd name="connsiteX1" fmla="*/ 2095500 w 209550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95500">
                  <a:moveTo>
                    <a:pt x="0" y="0"/>
                  </a:moveTo>
                  <a:lnTo>
                    <a:pt x="2095500" y="0"/>
                  </a:lnTo>
                </a:path>
              </a:pathLst>
            </a:custGeom>
            <a:ln w="25400" cap="flat" cmpd="sng" algn="ctr">
              <a:solidFill>
                <a:schemeClr val="accent1"/>
              </a:solidFill>
              <a:prstDash val="sysDash"/>
              <a:round/>
              <a:headEnd type="oval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638800" y="3578423"/>
              <a:ext cx="3478970" cy="3077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 anchor="t">
              <a:spAutoFit/>
            </a:bodyPr>
            <a:lstStyle/>
            <a:p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∀k</a:t>
              </a:r>
              <a:r>
                <a:rPr lang="en-US" sz="1400" baseline="-250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1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,k</a:t>
              </a:r>
              <a:r>
                <a:rPr lang="en-US" sz="1400" baseline="-250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2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 : 0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≤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k</a:t>
              </a:r>
              <a:r>
                <a:rPr lang="en-US" sz="1400" baseline="-250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1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&lt;k</a:t>
              </a:r>
              <a:r>
                <a:rPr lang="en-US" sz="1400" baseline="-250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2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&lt;</a:t>
              </a:r>
              <a:r>
                <a:rPr lang="en-US" sz="1400" dirty="0" err="1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n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 </a:t>
              </a:r>
              <a:r>
                <a:rPr lang="en-US" sz="1400" dirty="0" smtClean="0">
                  <a:solidFill>
                    <a:prstClr val="black"/>
                  </a:solidFill>
                  <a:latin typeface="ＭＳ ゴシック"/>
                  <a:ea typeface="ＭＳ ゴシック"/>
                  <a:cs typeface="ＭＳ ゴシック"/>
                  <a:sym typeface="Wingdings"/>
                </a:rPr>
                <a:t>∧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 k</a:t>
              </a:r>
              <a:r>
                <a:rPr lang="en-US" sz="1400" baseline="-250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1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&lt;</a:t>
              </a:r>
              <a:r>
                <a:rPr lang="en-US" sz="1400" dirty="0" err="1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i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 =&gt;  A[k</a:t>
              </a:r>
              <a:r>
                <a:rPr lang="en-US" sz="1400" baseline="-250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1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]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 ≤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A[k</a:t>
              </a:r>
              <a:r>
                <a:rPr lang="en-US" sz="1400" baseline="-250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2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]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 </a:t>
              </a:r>
              <a:endParaRPr lang="en-US" sz="1100" dirty="0"/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5638800" y="3197423"/>
            <a:ext cx="483163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i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&lt; </a:t>
            </a:r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j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</a:t>
            </a:r>
            <a:endParaRPr lang="en-US" sz="1100" dirty="0"/>
          </a:p>
        </p:txBody>
      </p:sp>
      <p:sp>
        <p:nvSpPr>
          <p:cNvPr id="49" name="TextBox 48"/>
          <p:cNvSpPr txBox="1"/>
          <p:nvPr/>
        </p:nvSpPr>
        <p:spPr>
          <a:xfrm>
            <a:off x="6400800" y="3197423"/>
            <a:ext cx="964264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i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≤ min &lt; </a:t>
            </a:r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n</a:t>
            </a:r>
            <a:endParaRPr lang="en-US" sz="1100" dirty="0"/>
          </a:p>
        </p:txBody>
      </p:sp>
      <p:sp>
        <p:nvSpPr>
          <p:cNvPr id="52" name="TextBox 51"/>
          <p:cNvSpPr txBox="1"/>
          <p:nvPr/>
        </p:nvSpPr>
        <p:spPr>
          <a:xfrm>
            <a:off x="5638800" y="3962400"/>
            <a:ext cx="3028698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∀k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: 0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≤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  <a:sym typeface="Wingdings"/>
              </a:rPr>
              <a:t>∧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i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≤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&lt;</a:t>
            </a:r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j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=&gt; </a:t>
            </a:r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A[min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]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 ≤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A[k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]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 </a:t>
            </a:r>
            <a:endParaRPr lang="en-US" sz="1100" dirty="0"/>
          </a:p>
        </p:txBody>
      </p:sp>
      <p:grpSp>
        <p:nvGrpSpPr>
          <p:cNvPr id="11" name="Group 58"/>
          <p:cNvGrpSpPr/>
          <p:nvPr/>
        </p:nvGrpSpPr>
        <p:grpSpPr>
          <a:xfrm>
            <a:off x="4089400" y="2133600"/>
            <a:ext cx="5038374" cy="825500"/>
            <a:chOff x="4089400" y="2133600"/>
            <a:chExt cx="5038374" cy="825500"/>
          </a:xfrm>
        </p:grpSpPr>
        <p:sp>
          <p:nvSpPr>
            <p:cNvPr id="20" name="TextBox 19"/>
            <p:cNvSpPr txBox="1"/>
            <p:nvPr/>
          </p:nvSpPr>
          <p:spPr>
            <a:xfrm>
              <a:off x="5638800" y="2133600"/>
              <a:ext cx="3488974" cy="3077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 anchor="t">
              <a:spAutoFit/>
            </a:bodyPr>
            <a:lstStyle/>
            <a:p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∀k</a:t>
              </a:r>
              <a:r>
                <a:rPr lang="en-US" sz="1400" baseline="-250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1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,k</a:t>
              </a:r>
              <a:r>
                <a:rPr lang="en-US" sz="1400" baseline="-250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2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 : 0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≤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k</a:t>
              </a:r>
              <a:r>
                <a:rPr lang="en-US" sz="1400" baseline="-250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1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&lt;k</a:t>
              </a:r>
              <a:r>
                <a:rPr lang="en-US" sz="1400" baseline="-250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2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&lt;</a:t>
              </a:r>
              <a:r>
                <a:rPr lang="en-US" sz="1400" dirty="0" err="1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n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 </a:t>
              </a:r>
              <a:r>
                <a:rPr lang="en-US" sz="1400" dirty="0" smtClean="0">
                  <a:solidFill>
                    <a:prstClr val="black"/>
                  </a:solidFill>
                  <a:latin typeface="ＭＳ ゴシック"/>
                  <a:ea typeface="ＭＳ ゴシック"/>
                  <a:cs typeface="ＭＳ ゴシック"/>
                  <a:sym typeface="Wingdings"/>
                </a:rPr>
                <a:t>∧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 k</a:t>
              </a:r>
              <a:r>
                <a:rPr lang="en-US" sz="1400" baseline="-250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1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&lt;</a:t>
              </a:r>
              <a:r>
                <a:rPr lang="en-US" sz="1400" dirty="0" err="1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i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 =&gt;  A[k</a:t>
              </a:r>
              <a:r>
                <a:rPr lang="en-US" sz="1400" baseline="-250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1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]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 ≤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A[k</a:t>
              </a:r>
              <a:r>
                <a:rPr lang="en-US" sz="1400" baseline="-250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2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]</a:t>
              </a:r>
              <a:endParaRPr lang="en-US" sz="1100" dirty="0"/>
            </a:p>
          </p:txBody>
        </p:sp>
        <p:sp>
          <p:nvSpPr>
            <p:cNvPr id="57" name="Freeform 56"/>
            <p:cNvSpPr/>
            <p:nvPr/>
          </p:nvSpPr>
          <p:spPr>
            <a:xfrm>
              <a:off x="4089400" y="2441377"/>
              <a:ext cx="3530600" cy="517723"/>
            </a:xfrm>
            <a:custGeom>
              <a:avLst/>
              <a:gdLst>
                <a:gd name="connsiteX0" fmla="*/ 0 w 1020233"/>
                <a:gd name="connsiteY0" fmla="*/ 660400 h 668867"/>
                <a:gd name="connsiteX1" fmla="*/ 850900 w 1020233"/>
                <a:gd name="connsiteY1" fmla="*/ 558800 h 668867"/>
                <a:gd name="connsiteX2" fmla="*/ 1016000 w 1020233"/>
                <a:gd name="connsiteY2" fmla="*/ 0 h 668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20233" h="668867">
                  <a:moveTo>
                    <a:pt x="0" y="660400"/>
                  </a:moveTo>
                  <a:cubicBezTo>
                    <a:pt x="340783" y="664633"/>
                    <a:pt x="681567" y="668867"/>
                    <a:pt x="850900" y="558800"/>
                  </a:cubicBezTo>
                  <a:cubicBezTo>
                    <a:pt x="1020233" y="448733"/>
                    <a:pt x="1016000" y="0"/>
                    <a:pt x="1016000" y="0"/>
                  </a:cubicBezTo>
                </a:path>
              </a:pathLst>
            </a:custGeom>
            <a:ln w="25400" cap="flat" cmpd="sng" algn="ctr">
              <a:solidFill>
                <a:schemeClr val="accent1"/>
              </a:solidFill>
              <a:prstDash val="sysDash"/>
              <a:round/>
              <a:headEnd type="oval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152400" y="4953000"/>
            <a:ext cx="297180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∀k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1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,k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: 0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≤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1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&lt;k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&lt;</a:t>
            </a:r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n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=&gt;  A[k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1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]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 ≤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A[k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]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5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96441" y="1676400"/>
            <a:ext cx="1542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en-US" u="sng" dirty="0">
                <a:solidFill>
                  <a:prstClr val="black"/>
                </a:solidFill>
                <a:cs typeface="Calibri"/>
              </a:rPr>
              <a:t>Selection Sort</a:t>
            </a:r>
            <a:r>
              <a:rPr lang="en-US" u="sng" dirty="0" smtClean="0">
                <a:solidFill>
                  <a:prstClr val="black"/>
                </a:solidFill>
                <a:cs typeface="Calibri"/>
              </a:rPr>
              <a:t>:</a:t>
            </a:r>
            <a:endParaRPr lang="en-US" dirty="0">
              <a:solidFill>
                <a:prstClr val="black"/>
              </a:solidFill>
              <a:latin typeface="Consolas"/>
              <a:cs typeface="Consola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590800" y="1981200"/>
            <a:ext cx="3345559" cy="3810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617021" y="4341912"/>
            <a:ext cx="1098606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Output</a:t>
            </a:r>
          </a:p>
          <a:p>
            <a:pPr algn="ctr"/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array</a:t>
            </a:r>
            <a:endParaRPr lang="en-US" sz="1100" dirty="0"/>
          </a:p>
        </p:txBody>
      </p:sp>
      <p:sp>
        <p:nvSpPr>
          <p:cNvPr id="9" name="Rectangle 8"/>
          <p:cNvSpPr/>
          <p:nvPr/>
        </p:nvSpPr>
        <p:spPr>
          <a:xfrm>
            <a:off x="3836222" y="3216533"/>
            <a:ext cx="457200" cy="27699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2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i</a:t>
            </a:r>
            <a:r>
              <a:rPr lang="en-US" sz="12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&lt;</a:t>
            </a:r>
            <a:r>
              <a:rPr lang="en-US" sz="12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n</a:t>
            </a:r>
            <a:endParaRPr lang="en-US" sz="1050" dirty="0"/>
          </a:p>
        </p:txBody>
      </p:sp>
      <p:sp>
        <p:nvSpPr>
          <p:cNvPr id="22" name="Freeform 21"/>
          <p:cNvSpPr/>
          <p:nvPr/>
        </p:nvSpPr>
        <p:spPr>
          <a:xfrm>
            <a:off x="4084724" y="2350533"/>
            <a:ext cx="0" cy="862173"/>
          </a:xfrm>
          <a:custGeom>
            <a:avLst/>
            <a:gdLst>
              <a:gd name="connsiteX0" fmla="*/ 0 w 0"/>
              <a:gd name="connsiteY0" fmla="*/ 0 h 673100"/>
              <a:gd name="connsiteX1" fmla="*/ 0 w 0"/>
              <a:gd name="connsiteY1" fmla="*/ 673100 h 673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73100">
                <a:moveTo>
                  <a:pt x="0" y="0"/>
                </a:moveTo>
                <a:lnTo>
                  <a:pt x="0" y="673100"/>
                </a:lnTo>
              </a:path>
            </a:pathLst>
          </a:custGeom>
          <a:noFill/>
          <a:ln w="28575" cap="flat" cmpd="sng" algn="ctr">
            <a:solidFill>
              <a:schemeClr val="accent3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4067096" y="3489252"/>
            <a:ext cx="0" cy="715766"/>
          </a:xfrm>
          <a:custGeom>
            <a:avLst/>
            <a:gdLst>
              <a:gd name="connsiteX0" fmla="*/ 0 w 0"/>
              <a:gd name="connsiteY0" fmla="*/ 0 h 558800"/>
              <a:gd name="connsiteX1" fmla="*/ 0 w 0"/>
              <a:gd name="connsiteY1" fmla="*/ 55880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558800">
                <a:moveTo>
                  <a:pt x="0" y="0"/>
                </a:moveTo>
                <a:lnTo>
                  <a:pt x="0" y="558800"/>
                </a:lnTo>
              </a:path>
            </a:pathLst>
          </a:custGeom>
          <a:noFill/>
          <a:ln w="28575" cap="flat" cmpd="sng" algn="ctr">
            <a:solidFill>
              <a:schemeClr val="accent3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4031839" y="2841486"/>
            <a:ext cx="1480782" cy="2404646"/>
          </a:xfrm>
          <a:custGeom>
            <a:avLst/>
            <a:gdLst>
              <a:gd name="connsiteX0" fmla="*/ 0 w 1066800"/>
              <a:gd name="connsiteY0" fmla="*/ 924983 h 1471083"/>
              <a:gd name="connsiteX1" fmla="*/ 266700 w 1066800"/>
              <a:gd name="connsiteY1" fmla="*/ 1471083 h 1471083"/>
              <a:gd name="connsiteX2" fmla="*/ 977900 w 1066800"/>
              <a:gd name="connsiteY2" fmla="*/ 924983 h 1471083"/>
              <a:gd name="connsiteX3" fmla="*/ 800100 w 1066800"/>
              <a:gd name="connsiteY3" fmla="*/ 150283 h 1471083"/>
              <a:gd name="connsiteX4" fmla="*/ 139700 w 1066800"/>
              <a:gd name="connsiteY4" fmla="*/ 23283 h 1471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66800" h="1471083">
                <a:moveTo>
                  <a:pt x="0" y="924983"/>
                </a:moveTo>
                <a:cubicBezTo>
                  <a:pt x="51858" y="1198033"/>
                  <a:pt x="103717" y="1471083"/>
                  <a:pt x="266700" y="1471083"/>
                </a:cubicBezTo>
                <a:cubicBezTo>
                  <a:pt x="429683" y="1471083"/>
                  <a:pt x="889000" y="1145116"/>
                  <a:pt x="977900" y="924983"/>
                </a:cubicBezTo>
                <a:cubicBezTo>
                  <a:pt x="1066800" y="704850"/>
                  <a:pt x="939800" y="300566"/>
                  <a:pt x="800100" y="150283"/>
                </a:cubicBezTo>
                <a:cubicBezTo>
                  <a:pt x="660400" y="0"/>
                  <a:pt x="139700" y="23283"/>
                  <a:pt x="139700" y="23283"/>
                </a:cubicBezTo>
              </a:path>
            </a:pathLst>
          </a:custGeom>
          <a:noFill/>
          <a:ln w="28575" cap="flat" cmpd="sng" algn="ctr">
            <a:solidFill>
              <a:schemeClr val="accent3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3150421" y="3391647"/>
            <a:ext cx="722763" cy="959777"/>
          </a:xfrm>
          <a:custGeom>
            <a:avLst/>
            <a:gdLst>
              <a:gd name="connsiteX0" fmla="*/ 520700 w 520700"/>
              <a:gd name="connsiteY0" fmla="*/ 0 h 749300"/>
              <a:gd name="connsiteX1" fmla="*/ 190500 w 520700"/>
              <a:gd name="connsiteY1" fmla="*/ 139700 h 749300"/>
              <a:gd name="connsiteX2" fmla="*/ 0 w 5207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0700" h="749300">
                <a:moveTo>
                  <a:pt x="520700" y="0"/>
                </a:moveTo>
                <a:cubicBezTo>
                  <a:pt x="398991" y="7408"/>
                  <a:pt x="277283" y="14817"/>
                  <a:pt x="190500" y="139700"/>
                </a:cubicBezTo>
                <a:cubicBezTo>
                  <a:pt x="103717" y="264583"/>
                  <a:pt x="0" y="749300"/>
                  <a:pt x="0" y="749300"/>
                </a:cubicBezTo>
              </a:path>
            </a:pathLst>
          </a:custGeom>
          <a:noFill/>
          <a:ln w="28575" cap="flat" cmpd="sng" algn="ctr">
            <a:solidFill>
              <a:schemeClr val="accent3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760022" y="4130933"/>
            <a:ext cx="457200" cy="27699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2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j</a:t>
            </a:r>
            <a:r>
              <a:rPr lang="en-US" sz="12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&lt;</a:t>
            </a:r>
            <a:r>
              <a:rPr lang="en-US" sz="12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n</a:t>
            </a:r>
            <a:endParaRPr lang="en-US" sz="1050" dirty="0"/>
          </a:p>
        </p:txBody>
      </p:sp>
      <p:sp>
        <p:nvSpPr>
          <p:cNvPr id="14" name="Rectangle 13"/>
          <p:cNvSpPr/>
          <p:nvPr/>
        </p:nvSpPr>
        <p:spPr>
          <a:xfrm>
            <a:off x="4064821" y="4570512"/>
            <a:ext cx="1015179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Find min index</a:t>
            </a:r>
            <a:endParaRPr lang="en-US" sz="1100" dirty="0"/>
          </a:p>
        </p:txBody>
      </p:sp>
      <p:sp>
        <p:nvSpPr>
          <p:cNvPr id="15" name="Rectangle 14"/>
          <p:cNvSpPr/>
          <p:nvPr/>
        </p:nvSpPr>
        <p:spPr>
          <a:xfrm>
            <a:off x="3836221" y="5180112"/>
            <a:ext cx="22597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if (min != </a:t>
            </a:r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</a:rPr>
              <a:t>i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) </a:t>
            </a:r>
          </a:p>
          <a:p>
            <a:pPr lvl="0"/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     swap </a:t>
            </a:r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</a:rPr>
              <a:t>A[i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], </a:t>
            </a:r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</a:rPr>
              <a:t>A[min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]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531421" y="2564487"/>
            <a:ext cx="609221" cy="27699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2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i</a:t>
            </a:r>
            <a:r>
              <a:rPr lang="en-US" sz="12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:=0</a:t>
            </a:r>
            <a:endParaRPr lang="en-US" sz="1050" dirty="0"/>
          </a:p>
        </p:txBody>
      </p:sp>
      <p:sp>
        <p:nvSpPr>
          <p:cNvPr id="17" name="Rectangle 16"/>
          <p:cNvSpPr/>
          <p:nvPr/>
        </p:nvSpPr>
        <p:spPr>
          <a:xfrm>
            <a:off x="3531422" y="3555087"/>
            <a:ext cx="609221" cy="27699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2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j</a:t>
            </a:r>
            <a:r>
              <a:rPr lang="en-US" sz="12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:=</a:t>
            </a:r>
            <a:r>
              <a:rPr lang="en-US" sz="12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i</a:t>
            </a:r>
            <a:endParaRPr lang="en-US" sz="10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Verification: Proving Programs Correct</a:t>
            </a:r>
            <a:endParaRPr lang="en-US" dirty="0"/>
          </a:p>
        </p:txBody>
      </p:sp>
      <p:grpSp>
        <p:nvGrpSpPr>
          <p:cNvPr id="3" name="Group 38"/>
          <p:cNvGrpSpPr/>
          <p:nvPr/>
        </p:nvGrpSpPr>
        <p:grpSpPr>
          <a:xfrm>
            <a:off x="1435100" y="3682424"/>
            <a:ext cx="1783458" cy="964863"/>
            <a:chOff x="1435100" y="3682424"/>
            <a:chExt cx="1783458" cy="964863"/>
          </a:xfrm>
        </p:grpSpPr>
        <p:sp>
          <p:nvSpPr>
            <p:cNvPr id="38" name="TextBox 37"/>
            <p:cNvSpPr txBox="1"/>
            <p:nvPr/>
          </p:nvSpPr>
          <p:spPr>
            <a:xfrm>
              <a:off x="1435100" y="4216400"/>
              <a:ext cx="1025116" cy="43088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US" sz="1100" dirty="0" err="1" smtClean="0">
                  <a:solidFill>
                    <a:srgbClr val="000000"/>
                  </a:solidFill>
                  <a:latin typeface="Comic Sans MS"/>
                  <a:cs typeface="Comic Sans MS"/>
                </a:rPr>
                <a:t>Sortedness</a:t>
              </a:r>
              <a:endParaRPr lang="en-US" sz="1100" baseline="-25000" dirty="0" smtClean="0">
                <a:solidFill>
                  <a:srgbClr val="000000"/>
                </a:solidFill>
                <a:latin typeface="Comic Sans MS"/>
                <a:cs typeface="Comic Sans MS"/>
              </a:endParaRPr>
            </a:p>
            <a:p>
              <a:pPr algn="ctr"/>
              <a:r>
                <a:rPr lang="en-US" sz="11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Permutation</a:t>
              </a:r>
              <a:endParaRPr lang="en-US" sz="11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</p:txBody>
        </p:sp>
        <p:grpSp>
          <p:nvGrpSpPr>
            <p:cNvPr id="4" name="Group 36"/>
            <p:cNvGrpSpPr/>
            <p:nvPr/>
          </p:nvGrpSpPr>
          <p:grpSpPr>
            <a:xfrm>
              <a:off x="1524000" y="3682424"/>
              <a:ext cx="1694558" cy="584776"/>
              <a:chOff x="1524000" y="3682424"/>
              <a:chExt cx="1694558" cy="584776"/>
            </a:xfrm>
          </p:grpSpPr>
          <p:sp>
            <p:nvSpPr>
              <p:cNvPr id="33" name="TextBox 32"/>
              <p:cNvSpPr txBox="1"/>
              <p:nvPr/>
            </p:nvSpPr>
            <p:spPr>
              <a:xfrm>
                <a:off x="1524000" y="3682424"/>
                <a:ext cx="872716" cy="58477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solidFill>
                      <a:srgbClr val="000000"/>
                    </a:solidFill>
                    <a:latin typeface="Comic Sans MS"/>
                    <a:cs typeface="Comic Sans MS"/>
                  </a:rPr>
                  <a:t>Output state</a:t>
                </a:r>
                <a:endParaRPr lang="en-US" sz="1600" baseline="-25000" dirty="0">
                  <a:solidFill>
                    <a:srgbClr val="000000"/>
                  </a:solidFill>
                  <a:latin typeface="Comic Sans MS"/>
                  <a:cs typeface="Comic Sans MS"/>
                </a:endParaRPr>
              </a:p>
            </p:txBody>
          </p:sp>
          <p:sp>
            <p:nvSpPr>
              <p:cNvPr id="34" name="Freeform 33"/>
              <p:cNvSpPr/>
              <p:nvPr/>
            </p:nvSpPr>
            <p:spPr>
              <a:xfrm flipH="1" flipV="1">
                <a:off x="2362200" y="3923235"/>
                <a:ext cx="856358" cy="115365"/>
              </a:xfrm>
              <a:custGeom>
                <a:avLst/>
                <a:gdLst>
                  <a:gd name="connsiteX0" fmla="*/ 0 w 2095500"/>
                  <a:gd name="connsiteY0" fmla="*/ 0 h 0"/>
                  <a:gd name="connsiteX1" fmla="*/ 2095500 w 2095500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95500">
                    <a:moveTo>
                      <a:pt x="0" y="0"/>
                    </a:moveTo>
                    <a:lnTo>
                      <a:pt x="2095500" y="0"/>
                    </a:lnTo>
                  </a:path>
                </a:pathLst>
              </a:custGeom>
              <a:ln w="25400" cap="flat" cmpd="sng" algn="ctr">
                <a:solidFill>
                  <a:schemeClr val="accent1"/>
                </a:solidFill>
                <a:prstDash val="sysDash"/>
                <a:round/>
                <a:headEnd type="oval" w="med" len="med"/>
                <a:tailEnd type="arrow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" name="Group 41"/>
          <p:cNvGrpSpPr/>
          <p:nvPr/>
        </p:nvGrpSpPr>
        <p:grpSpPr>
          <a:xfrm>
            <a:off x="4089400" y="1282700"/>
            <a:ext cx="1362557" cy="1253067"/>
            <a:chOff x="4089400" y="1282700"/>
            <a:chExt cx="1362557" cy="1253067"/>
          </a:xfrm>
        </p:grpSpPr>
        <p:sp>
          <p:nvSpPr>
            <p:cNvPr id="41" name="TextBox 40"/>
            <p:cNvSpPr txBox="1"/>
            <p:nvPr/>
          </p:nvSpPr>
          <p:spPr>
            <a:xfrm>
              <a:off x="4191000" y="1600200"/>
              <a:ext cx="555216" cy="26161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US" sz="11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true</a:t>
              </a:r>
              <a:endParaRPr lang="en-US" sz="11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</p:txBody>
        </p:sp>
        <p:grpSp>
          <p:nvGrpSpPr>
            <p:cNvPr id="7" name="Group 35"/>
            <p:cNvGrpSpPr/>
            <p:nvPr/>
          </p:nvGrpSpPr>
          <p:grpSpPr>
            <a:xfrm>
              <a:off x="4089400" y="1282700"/>
              <a:ext cx="1362557" cy="1253067"/>
              <a:chOff x="4089400" y="1282700"/>
              <a:chExt cx="1362557" cy="1253067"/>
            </a:xfrm>
          </p:grpSpPr>
          <p:sp>
            <p:nvSpPr>
              <p:cNvPr id="32" name="TextBox 31"/>
              <p:cNvSpPr txBox="1"/>
              <p:nvPr/>
            </p:nvSpPr>
            <p:spPr>
              <a:xfrm>
                <a:off x="4724400" y="1282700"/>
                <a:ext cx="727557" cy="58477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solidFill>
                      <a:srgbClr val="000000"/>
                    </a:solidFill>
                    <a:latin typeface="Comic Sans MS"/>
                    <a:cs typeface="Comic Sans MS"/>
                  </a:rPr>
                  <a:t>Input state</a:t>
                </a:r>
                <a:endParaRPr lang="en-US" sz="1600" baseline="-25000" dirty="0">
                  <a:solidFill>
                    <a:srgbClr val="000000"/>
                  </a:solidFill>
                  <a:latin typeface="Comic Sans MS"/>
                  <a:cs typeface="Comic Sans MS"/>
                </a:endParaRPr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4089400" y="1866900"/>
                <a:ext cx="1168400" cy="668867"/>
              </a:xfrm>
              <a:custGeom>
                <a:avLst/>
                <a:gdLst>
                  <a:gd name="connsiteX0" fmla="*/ 0 w 1020233"/>
                  <a:gd name="connsiteY0" fmla="*/ 660400 h 668867"/>
                  <a:gd name="connsiteX1" fmla="*/ 850900 w 1020233"/>
                  <a:gd name="connsiteY1" fmla="*/ 558800 h 668867"/>
                  <a:gd name="connsiteX2" fmla="*/ 1016000 w 1020233"/>
                  <a:gd name="connsiteY2" fmla="*/ 0 h 6688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20233" h="668867">
                    <a:moveTo>
                      <a:pt x="0" y="660400"/>
                    </a:moveTo>
                    <a:cubicBezTo>
                      <a:pt x="340783" y="664633"/>
                      <a:pt x="681567" y="668867"/>
                      <a:pt x="850900" y="558800"/>
                    </a:cubicBezTo>
                    <a:cubicBezTo>
                      <a:pt x="1020233" y="448733"/>
                      <a:pt x="1016000" y="0"/>
                      <a:pt x="1016000" y="0"/>
                    </a:cubicBezTo>
                  </a:path>
                </a:pathLst>
              </a:custGeom>
              <a:ln w="25400" cap="flat" cmpd="sng" algn="ctr">
                <a:solidFill>
                  <a:schemeClr val="accent1"/>
                </a:solidFill>
                <a:prstDash val="sysDash"/>
                <a:round/>
                <a:headEnd type="oval" w="med" len="med"/>
                <a:tailEnd type="arrow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5" name="TextBox 44"/>
          <p:cNvSpPr txBox="1"/>
          <p:nvPr/>
        </p:nvSpPr>
        <p:spPr>
          <a:xfrm>
            <a:off x="6324600" y="4847272"/>
            <a:ext cx="2438400" cy="1477328"/>
          </a:xfrm>
          <a:prstGeom prst="rect">
            <a:avLst/>
          </a:prstGeom>
          <a:effectLst>
            <a:outerShdw blurRad="76200" dir="18900000" sy="23000" kx="-1200000" algn="bl" rotWithShape="0">
              <a:srgbClr val="000000">
                <a:alpha val="15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The difficult task is program state (invariant) inference:</a:t>
            </a:r>
          </a:p>
          <a:p>
            <a:pPr algn="ctr"/>
            <a:r>
              <a:rPr lang="en-US" dirty="0" err="1" smtClean="0">
                <a:latin typeface="Comic Sans MS"/>
                <a:cs typeface="Comic Sans MS"/>
              </a:rPr>
              <a:t>I</a:t>
            </a:r>
            <a:r>
              <a:rPr lang="en-US" baseline="-25000" dirty="0" err="1" smtClean="0">
                <a:latin typeface="Comic Sans MS"/>
                <a:cs typeface="Comic Sans MS"/>
              </a:rPr>
              <a:t>inner</a:t>
            </a:r>
            <a:r>
              <a:rPr lang="en-US" dirty="0" smtClean="0">
                <a:latin typeface="Comic Sans MS"/>
                <a:cs typeface="Comic Sans MS"/>
              </a:rPr>
              <a:t>, </a:t>
            </a:r>
            <a:r>
              <a:rPr lang="en-US" dirty="0" err="1" smtClean="0">
                <a:latin typeface="Comic Sans MS"/>
                <a:cs typeface="Comic Sans MS"/>
              </a:rPr>
              <a:t>I</a:t>
            </a:r>
            <a:r>
              <a:rPr lang="en-US" baseline="-25000" dirty="0" err="1" smtClean="0">
                <a:latin typeface="Comic Sans MS"/>
                <a:cs typeface="Comic Sans MS"/>
              </a:rPr>
              <a:t>outer</a:t>
            </a:r>
            <a:r>
              <a:rPr lang="en-US" dirty="0" smtClean="0">
                <a:latin typeface="Comic Sans MS"/>
                <a:cs typeface="Comic Sans MS"/>
              </a:rPr>
              <a:t>, Input state, Output state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7" name="Freeform 46"/>
          <p:cNvSpPr/>
          <p:nvPr/>
        </p:nvSpPr>
        <p:spPr>
          <a:xfrm>
            <a:off x="4174067" y="3623733"/>
            <a:ext cx="855133" cy="1113367"/>
          </a:xfrm>
          <a:custGeom>
            <a:avLst/>
            <a:gdLst>
              <a:gd name="connsiteX0" fmla="*/ 0 w 855133"/>
              <a:gd name="connsiteY0" fmla="*/ 732367 h 1113367"/>
              <a:gd name="connsiteX1" fmla="*/ 596900 w 855133"/>
              <a:gd name="connsiteY1" fmla="*/ 1011767 h 1113367"/>
              <a:gd name="connsiteX2" fmla="*/ 762000 w 855133"/>
              <a:gd name="connsiteY2" fmla="*/ 122767 h 1113367"/>
              <a:gd name="connsiteX3" fmla="*/ 38100 w 855133"/>
              <a:gd name="connsiteY3" fmla="*/ 275167 h 1113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5133" h="1113367">
                <a:moveTo>
                  <a:pt x="0" y="732367"/>
                </a:moveTo>
                <a:cubicBezTo>
                  <a:pt x="234950" y="922867"/>
                  <a:pt x="469900" y="1113367"/>
                  <a:pt x="596900" y="1011767"/>
                </a:cubicBezTo>
                <a:cubicBezTo>
                  <a:pt x="723900" y="910167"/>
                  <a:pt x="855133" y="245534"/>
                  <a:pt x="762000" y="122767"/>
                </a:cubicBezTo>
                <a:cubicBezTo>
                  <a:pt x="668867" y="0"/>
                  <a:pt x="353483" y="137583"/>
                  <a:pt x="38100" y="275167"/>
                </a:cubicBezTo>
              </a:path>
            </a:pathLst>
          </a:custGeom>
          <a:noFill/>
          <a:ln w="28575" cap="flat" cmpd="sng" algn="ctr">
            <a:solidFill>
              <a:schemeClr val="accent3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4076700" y="3962399"/>
            <a:ext cx="1562100" cy="45719"/>
          </a:xfrm>
          <a:custGeom>
            <a:avLst/>
            <a:gdLst>
              <a:gd name="connsiteX0" fmla="*/ 0 w 2095500"/>
              <a:gd name="connsiteY0" fmla="*/ 0 h 0"/>
              <a:gd name="connsiteX1" fmla="*/ 2095500 w 20955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95500">
                <a:moveTo>
                  <a:pt x="0" y="0"/>
                </a:moveTo>
                <a:lnTo>
                  <a:pt x="2095500" y="0"/>
                </a:lnTo>
              </a:path>
            </a:pathLst>
          </a:custGeom>
          <a:ln w="25400" cap="flat" cmpd="sng" algn="ctr">
            <a:solidFill>
              <a:schemeClr val="accent1"/>
            </a:solidFill>
            <a:prstDash val="sysDash"/>
            <a:round/>
            <a:headEnd type="oval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626100" y="2133600"/>
            <a:ext cx="3488974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∀k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1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,k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: 0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≤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1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&lt;k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&lt;</a:t>
            </a:r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n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  <a:sym typeface="Wingdings"/>
              </a:rPr>
              <a:t>∧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1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&lt;</a:t>
            </a:r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i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=&gt;  A[k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1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]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 ≤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A[k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]</a:t>
            </a:r>
            <a:endParaRPr lang="en-US" sz="1100" dirty="0"/>
          </a:p>
        </p:txBody>
      </p:sp>
      <p:sp>
        <p:nvSpPr>
          <p:cNvPr id="57" name="Freeform 56"/>
          <p:cNvSpPr/>
          <p:nvPr/>
        </p:nvSpPr>
        <p:spPr>
          <a:xfrm>
            <a:off x="4089400" y="2441377"/>
            <a:ext cx="3530600" cy="517723"/>
          </a:xfrm>
          <a:custGeom>
            <a:avLst/>
            <a:gdLst>
              <a:gd name="connsiteX0" fmla="*/ 0 w 1020233"/>
              <a:gd name="connsiteY0" fmla="*/ 660400 h 668867"/>
              <a:gd name="connsiteX1" fmla="*/ 850900 w 1020233"/>
              <a:gd name="connsiteY1" fmla="*/ 558800 h 668867"/>
              <a:gd name="connsiteX2" fmla="*/ 1016000 w 1020233"/>
              <a:gd name="connsiteY2" fmla="*/ 0 h 668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20233" h="668867">
                <a:moveTo>
                  <a:pt x="0" y="660400"/>
                </a:moveTo>
                <a:cubicBezTo>
                  <a:pt x="340783" y="664633"/>
                  <a:pt x="681567" y="668867"/>
                  <a:pt x="850900" y="558800"/>
                </a:cubicBezTo>
                <a:cubicBezTo>
                  <a:pt x="1020233" y="448733"/>
                  <a:pt x="1016000" y="0"/>
                  <a:pt x="1016000" y="0"/>
                </a:cubicBezTo>
              </a:path>
            </a:pathLst>
          </a:custGeom>
          <a:ln w="25400" cap="flat" cmpd="sng" algn="ctr">
            <a:solidFill>
              <a:schemeClr val="accent1"/>
            </a:solidFill>
            <a:prstDash val="sysDash"/>
            <a:round/>
            <a:headEnd type="oval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152400" y="4953000"/>
            <a:ext cx="297180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∀k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1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,k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: 0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≤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1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&lt;k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&lt;</a:t>
            </a:r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n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=&gt;  A[k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1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]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 ≤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A[k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]</a:t>
            </a:r>
            <a:endParaRPr lang="en-US" sz="1100" dirty="0"/>
          </a:p>
        </p:txBody>
      </p:sp>
      <p:sp>
        <p:nvSpPr>
          <p:cNvPr id="37" name="TextBox 36"/>
          <p:cNvSpPr txBox="1"/>
          <p:nvPr/>
        </p:nvSpPr>
        <p:spPr>
          <a:xfrm>
            <a:off x="5642326" y="3578423"/>
            <a:ext cx="347897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∀k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1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,k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: 0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≤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1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&lt;k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&lt;</a:t>
            </a:r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n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  <a:sym typeface="Wingdings"/>
              </a:rPr>
              <a:t>∧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1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&lt;</a:t>
            </a:r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i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=&gt;  A[k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1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]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 ≤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A[k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]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 </a:t>
            </a:r>
            <a:endParaRPr lang="en-US" sz="1100" dirty="0"/>
          </a:p>
        </p:txBody>
      </p:sp>
      <p:sp>
        <p:nvSpPr>
          <p:cNvPr id="46" name="TextBox 45"/>
          <p:cNvSpPr txBox="1"/>
          <p:nvPr/>
        </p:nvSpPr>
        <p:spPr>
          <a:xfrm>
            <a:off x="5642326" y="3197423"/>
            <a:ext cx="483163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i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&lt; </a:t>
            </a:r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j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</a:t>
            </a:r>
            <a:endParaRPr lang="en-US" sz="1100" dirty="0"/>
          </a:p>
        </p:txBody>
      </p:sp>
      <p:sp>
        <p:nvSpPr>
          <p:cNvPr id="48" name="TextBox 47"/>
          <p:cNvSpPr txBox="1"/>
          <p:nvPr/>
        </p:nvSpPr>
        <p:spPr>
          <a:xfrm>
            <a:off x="6404326" y="3197423"/>
            <a:ext cx="964264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i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≤ min &lt; </a:t>
            </a:r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n</a:t>
            </a:r>
            <a:endParaRPr lang="en-US" sz="1100" dirty="0"/>
          </a:p>
        </p:txBody>
      </p:sp>
      <p:sp>
        <p:nvSpPr>
          <p:cNvPr id="50" name="TextBox 49"/>
          <p:cNvSpPr txBox="1"/>
          <p:nvPr/>
        </p:nvSpPr>
        <p:spPr>
          <a:xfrm>
            <a:off x="5642326" y="2133600"/>
            <a:ext cx="3488974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∀k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1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,k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: 0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≤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1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&lt;k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&lt;</a:t>
            </a:r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n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  <a:sym typeface="Wingdings"/>
              </a:rPr>
              <a:t>∧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1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&lt;</a:t>
            </a:r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i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=&gt;  A[k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1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]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 ≤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A[k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]</a:t>
            </a:r>
            <a:endParaRPr lang="en-US" sz="1100" dirty="0"/>
          </a:p>
        </p:txBody>
      </p:sp>
      <p:sp>
        <p:nvSpPr>
          <p:cNvPr id="49" name="TextBox 48"/>
          <p:cNvSpPr txBox="1"/>
          <p:nvPr/>
        </p:nvSpPr>
        <p:spPr>
          <a:xfrm>
            <a:off x="5638800" y="3962400"/>
            <a:ext cx="3028698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t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∀k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: 0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≤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ＭＳ ゴシック"/>
                <a:ea typeface="ＭＳ ゴシック"/>
                <a:cs typeface="ＭＳ ゴシック"/>
                <a:sym typeface="Wingdings"/>
              </a:rPr>
              <a:t>∧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i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≤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&lt;</a:t>
            </a:r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j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=&gt; </a:t>
            </a:r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A[min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]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 ≤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A[k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]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 </a:t>
            </a:r>
            <a:endParaRPr lang="en-US" sz="1100" dirty="0"/>
          </a:p>
        </p:txBody>
      </p:sp>
      <p:sp>
        <p:nvSpPr>
          <p:cNvPr id="39" name="TextBox 38"/>
          <p:cNvSpPr txBox="1"/>
          <p:nvPr/>
        </p:nvSpPr>
        <p:spPr>
          <a:xfrm>
            <a:off x="5642326" y="3972356"/>
            <a:ext cx="3025172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∀k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: (</a:t>
            </a:r>
            <a:r>
              <a:rPr lang="en-US" sz="12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-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----------) =&gt; </a:t>
            </a:r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A[min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]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 ≤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A[k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]</a:t>
            </a:r>
            <a:endParaRPr lang="en-US" sz="1100" dirty="0"/>
          </a:p>
        </p:txBody>
      </p:sp>
      <p:sp>
        <p:nvSpPr>
          <p:cNvPr id="40" name="TextBox 39"/>
          <p:cNvSpPr txBox="1"/>
          <p:nvPr/>
        </p:nvSpPr>
        <p:spPr>
          <a:xfrm>
            <a:off x="5638800" y="3581401"/>
            <a:ext cx="347897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∀k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1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,k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: (---------------) =&gt;  A[k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1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]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 ≤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A[k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]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 </a:t>
            </a:r>
            <a:endParaRPr lang="en-US" sz="1100" dirty="0"/>
          </a:p>
        </p:txBody>
      </p:sp>
      <p:sp>
        <p:nvSpPr>
          <p:cNvPr id="42" name="TextBox 41"/>
          <p:cNvSpPr txBox="1"/>
          <p:nvPr/>
        </p:nvSpPr>
        <p:spPr>
          <a:xfrm>
            <a:off x="5638800" y="3193990"/>
            <a:ext cx="1726264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(-------------------)</a:t>
            </a:r>
            <a:endParaRPr lang="en-US" sz="1100" dirty="0"/>
          </a:p>
        </p:txBody>
      </p:sp>
      <p:sp>
        <p:nvSpPr>
          <p:cNvPr id="43" name="TextBox 42"/>
          <p:cNvSpPr txBox="1"/>
          <p:nvPr/>
        </p:nvSpPr>
        <p:spPr>
          <a:xfrm>
            <a:off x="5642326" y="2133600"/>
            <a:ext cx="3485448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∀k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1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,k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: (</a:t>
            </a:r>
            <a:r>
              <a:rPr lang="en-US" sz="12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---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-------------) =&gt;  A[k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1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]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 ≤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A[k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]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96441" y="1676400"/>
            <a:ext cx="1542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en-US" u="sng" dirty="0">
                <a:solidFill>
                  <a:prstClr val="black"/>
                </a:solidFill>
                <a:cs typeface="Calibri"/>
              </a:rPr>
              <a:t>Selection Sort</a:t>
            </a:r>
            <a:r>
              <a:rPr lang="en-US" u="sng" dirty="0" smtClean="0">
                <a:solidFill>
                  <a:prstClr val="black"/>
                </a:solidFill>
                <a:cs typeface="Calibri"/>
              </a:rPr>
              <a:t>:</a:t>
            </a:r>
            <a:endParaRPr lang="en-US" dirty="0">
              <a:solidFill>
                <a:prstClr val="black"/>
              </a:solidFill>
              <a:latin typeface="Consolas"/>
              <a:cs typeface="Consola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590800" y="1981200"/>
            <a:ext cx="3345559" cy="3810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617021" y="4341912"/>
            <a:ext cx="1098606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Output</a:t>
            </a:r>
          </a:p>
          <a:p>
            <a:pPr algn="ctr"/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array</a:t>
            </a:r>
            <a:endParaRPr lang="en-US" sz="1100" dirty="0"/>
          </a:p>
        </p:txBody>
      </p:sp>
      <p:sp>
        <p:nvSpPr>
          <p:cNvPr id="9" name="Rectangle 8"/>
          <p:cNvSpPr/>
          <p:nvPr/>
        </p:nvSpPr>
        <p:spPr>
          <a:xfrm>
            <a:off x="3836222" y="3216533"/>
            <a:ext cx="457200" cy="27699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2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i</a:t>
            </a:r>
            <a:r>
              <a:rPr lang="en-US" sz="12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&lt;</a:t>
            </a:r>
            <a:r>
              <a:rPr lang="en-US" sz="12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n</a:t>
            </a:r>
            <a:endParaRPr lang="en-US" sz="1050" dirty="0"/>
          </a:p>
        </p:txBody>
      </p:sp>
      <p:sp>
        <p:nvSpPr>
          <p:cNvPr id="22" name="Freeform 21"/>
          <p:cNvSpPr/>
          <p:nvPr/>
        </p:nvSpPr>
        <p:spPr>
          <a:xfrm>
            <a:off x="4084724" y="2350533"/>
            <a:ext cx="0" cy="862173"/>
          </a:xfrm>
          <a:custGeom>
            <a:avLst/>
            <a:gdLst>
              <a:gd name="connsiteX0" fmla="*/ 0 w 0"/>
              <a:gd name="connsiteY0" fmla="*/ 0 h 673100"/>
              <a:gd name="connsiteX1" fmla="*/ 0 w 0"/>
              <a:gd name="connsiteY1" fmla="*/ 673100 h 673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73100">
                <a:moveTo>
                  <a:pt x="0" y="0"/>
                </a:moveTo>
                <a:lnTo>
                  <a:pt x="0" y="673100"/>
                </a:lnTo>
              </a:path>
            </a:pathLst>
          </a:custGeom>
          <a:noFill/>
          <a:ln w="28575" cap="flat" cmpd="sng" algn="ctr">
            <a:solidFill>
              <a:schemeClr val="accent3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4067096" y="3489252"/>
            <a:ext cx="0" cy="715766"/>
          </a:xfrm>
          <a:custGeom>
            <a:avLst/>
            <a:gdLst>
              <a:gd name="connsiteX0" fmla="*/ 0 w 0"/>
              <a:gd name="connsiteY0" fmla="*/ 0 h 558800"/>
              <a:gd name="connsiteX1" fmla="*/ 0 w 0"/>
              <a:gd name="connsiteY1" fmla="*/ 55880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558800">
                <a:moveTo>
                  <a:pt x="0" y="0"/>
                </a:moveTo>
                <a:lnTo>
                  <a:pt x="0" y="558800"/>
                </a:lnTo>
              </a:path>
            </a:pathLst>
          </a:custGeom>
          <a:noFill/>
          <a:ln w="28575" cap="flat" cmpd="sng" algn="ctr">
            <a:solidFill>
              <a:schemeClr val="accent3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4031839" y="2841486"/>
            <a:ext cx="1480782" cy="2404646"/>
          </a:xfrm>
          <a:custGeom>
            <a:avLst/>
            <a:gdLst>
              <a:gd name="connsiteX0" fmla="*/ 0 w 1066800"/>
              <a:gd name="connsiteY0" fmla="*/ 924983 h 1471083"/>
              <a:gd name="connsiteX1" fmla="*/ 266700 w 1066800"/>
              <a:gd name="connsiteY1" fmla="*/ 1471083 h 1471083"/>
              <a:gd name="connsiteX2" fmla="*/ 977900 w 1066800"/>
              <a:gd name="connsiteY2" fmla="*/ 924983 h 1471083"/>
              <a:gd name="connsiteX3" fmla="*/ 800100 w 1066800"/>
              <a:gd name="connsiteY3" fmla="*/ 150283 h 1471083"/>
              <a:gd name="connsiteX4" fmla="*/ 139700 w 1066800"/>
              <a:gd name="connsiteY4" fmla="*/ 23283 h 1471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66800" h="1471083">
                <a:moveTo>
                  <a:pt x="0" y="924983"/>
                </a:moveTo>
                <a:cubicBezTo>
                  <a:pt x="51858" y="1198033"/>
                  <a:pt x="103717" y="1471083"/>
                  <a:pt x="266700" y="1471083"/>
                </a:cubicBezTo>
                <a:cubicBezTo>
                  <a:pt x="429683" y="1471083"/>
                  <a:pt x="889000" y="1145116"/>
                  <a:pt x="977900" y="924983"/>
                </a:cubicBezTo>
                <a:cubicBezTo>
                  <a:pt x="1066800" y="704850"/>
                  <a:pt x="939800" y="300566"/>
                  <a:pt x="800100" y="150283"/>
                </a:cubicBezTo>
                <a:cubicBezTo>
                  <a:pt x="660400" y="0"/>
                  <a:pt x="139700" y="23283"/>
                  <a:pt x="139700" y="23283"/>
                </a:cubicBezTo>
              </a:path>
            </a:pathLst>
          </a:custGeom>
          <a:noFill/>
          <a:ln w="28575" cap="flat" cmpd="sng" algn="ctr">
            <a:solidFill>
              <a:schemeClr val="accent3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3150421" y="3391647"/>
            <a:ext cx="722763" cy="959777"/>
          </a:xfrm>
          <a:custGeom>
            <a:avLst/>
            <a:gdLst>
              <a:gd name="connsiteX0" fmla="*/ 520700 w 520700"/>
              <a:gd name="connsiteY0" fmla="*/ 0 h 749300"/>
              <a:gd name="connsiteX1" fmla="*/ 190500 w 520700"/>
              <a:gd name="connsiteY1" fmla="*/ 139700 h 749300"/>
              <a:gd name="connsiteX2" fmla="*/ 0 w 5207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0700" h="749300">
                <a:moveTo>
                  <a:pt x="520700" y="0"/>
                </a:moveTo>
                <a:cubicBezTo>
                  <a:pt x="398991" y="7408"/>
                  <a:pt x="277283" y="14817"/>
                  <a:pt x="190500" y="139700"/>
                </a:cubicBezTo>
                <a:cubicBezTo>
                  <a:pt x="103717" y="264583"/>
                  <a:pt x="0" y="749300"/>
                  <a:pt x="0" y="749300"/>
                </a:cubicBezTo>
              </a:path>
            </a:pathLst>
          </a:custGeom>
          <a:noFill/>
          <a:ln w="28575" cap="flat" cmpd="sng" algn="ctr">
            <a:solidFill>
              <a:schemeClr val="accent3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760022" y="4130933"/>
            <a:ext cx="457200" cy="27699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2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j</a:t>
            </a:r>
            <a:r>
              <a:rPr lang="en-US" sz="12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&lt;</a:t>
            </a:r>
            <a:r>
              <a:rPr lang="en-US" sz="12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n</a:t>
            </a:r>
            <a:endParaRPr lang="en-US" sz="1050" dirty="0"/>
          </a:p>
        </p:txBody>
      </p:sp>
      <p:sp>
        <p:nvSpPr>
          <p:cNvPr id="14" name="Rectangle 13"/>
          <p:cNvSpPr/>
          <p:nvPr/>
        </p:nvSpPr>
        <p:spPr>
          <a:xfrm>
            <a:off x="4064821" y="4570512"/>
            <a:ext cx="1015179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Find min index</a:t>
            </a:r>
            <a:endParaRPr lang="en-US" sz="1100" dirty="0"/>
          </a:p>
        </p:txBody>
      </p:sp>
      <p:sp>
        <p:nvSpPr>
          <p:cNvPr id="15" name="Rectangle 14"/>
          <p:cNvSpPr/>
          <p:nvPr/>
        </p:nvSpPr>
        <p:spPr>
          <a:xfrm>
            <a:off x="3836221" y="5180112"/>
            <a:ext cx="22597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if (min != </a:t>
            </a:r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</a:rPr>
              <a:t>i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) </a:t>
            </a:r>
          </a:p>
          <a:p>
            <a:pPr lvl="0"/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     swap </a:t>
            </a:r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</a:rPr>
              <a:t>A[i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], </a:t>
            </a:r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</a:rPr>
              <a:t>A[min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]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531421" y="2564487"/>
            <a:ext cx="609221" cy="27699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2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i</a:t>
            </a:r>
            <a:r>
              <a:rPr lang="en-US" sz="12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:=0</a:t>
            </a:r>
            <a:endParaRPr lang="en-US" sz="1050" dirty="0"/>
          </a:p>
        </p:txBody>
      </p:sp>
      <p:sp>
        <p:nvSpPr>
          <p:cNvPr id="17" name="Rectangle 16"/>
          <p:cNvSpPr/>
          <p:nvPr/>
        </p:nvSpPr>
        <p:spPr>
          <a:xfrm>
            <a:off x="3531422" y="3555087"/>
            <a:ext cx="609221" cy="27699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2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j</a:t>
            </a:r>
            <a:r>
              <a:rPr lang="en-US" sz="12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:=</a:t>
            </a:r>
            <a:r>
              <a:rPr lang="en-US" sz="12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i</a:t>
            </a:r>
            <a:endParaRPr lang="en-US" sz="10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Verification: Proving Programs Correct</a:t>
            </a:r>
            <a:endParaRPr lang="en-US" dirty="0"/>
          </a:p>
        </p:txBody>
      </p:sp>
      <p:grpSp>
        <p:nvGrpSpPr>
          <p:cNvPr id="3" name="Group 38"/>
          <p:cNvGrpSpPr/>
          <p:nvPr/>
        </p:nvGrpSpPr>
        <p:grpSpPr>
          <a:xfrm>
            <a:off x="1435100" y="3682424"/>
            <a:ext cx="1783458" cy="964863"/>
            <a:chOff x="1435100" y="3682424"/>
            <a:chExt cx="1783458" cy="964863"/>
          </a:xfrm>
        </p:grpSpPr>
        <p:sp>
          <p:nvSpPr>
            <p:cNvPr id="38" name="TextBox 37"/>
            <p:cNvSpPr txBox="1"/>
            <p:nvPr/>
          </p:nvSpPr>
          <p:spPr>
            <a:xfrm>
              <a:off x="1435100" y="4216400"/>
              <a:ext cx="1025116" cy="43088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US" sz="1100" dirty="0" err="1" smtClean="0">
                  <a:solidFill>
                    <a:srgbClr val="000000"/>
                  </a:solidFill>
                  <a:latin typeface="Comic Sans MS"/>
                  <a:cs typeface="Comic Sans MS"/>
                </a:rPr>
                <a:t>Sortedness</a:t>
              </a:r>
              <a:endParaRPr lang="en-US" sz="1100" baseline="-25000" dirty="0" smtClean="0">
                <a:solidFill>
                  <a:srgbClr val="000000"/>
                </a:solidFill>
                <a:latin typeface="Comic Sans MS"/>
                <a:cs typeface="Comic Sans MS"/>
              </a:endParaRPr>
            </a:p>
            <a:p>
              <a:pPr algn="ctr"/>
              <a:r>
                <a:rPr lang="en-US" sz="11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Permutation</a:t>
              </a:r>
              <a:endParaRPr lang="en-US" sz="11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</p:txBody>
        </p:sp>
        <p:grpSp>
          <p:nvGrpSpPr>
            <p:cNvPr id="4" name="Group 36"/>
            <p:cNvGrpSpPr/>
            <p:nvPr/>
          </p:nvGrpSpPr>
          <p:grpSpPr>
            <a:xfrm>
              <a:off x="1524000" y="3682424"/>
              <a:ext cx="1694558" cy="584776"/>
              <a:chOff x="1524000" y="3682424"/>
              <a:chExt cx="1694558" cy="584776"/>
            </a:xfrm>
          </p:grpSpPr>
          <p:sp>
            <p:nvSpPr>
              <p:cNvPr id="33" name="TextBox 32"/>
              <p:cNvSpPr txBox="1"/>
              <p:nvPr/>
            </p:nvSpPr>
            <p:spPr>
              <a:xfrm>
                <a:off x="1524000" y="3682424"/>
                <a:ext cx="872716" cy="58477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solidFill>
                      <a:srgbClr val="000000"/>
                    </a:solidFill>
                    <a:latin typeface="Comic Sans MS"/>
                    <a:cs typeface="Comic Sans MS"/>
                  </a:rPr>
                  <a:t>Output state</a:t>
                </a:r>
                <a:endParaRPr lang="en-US" sz="1600" baseline="-25000" dirty="0">
                  <a:solidFill>
                    <a:srgbClr val="000000"/>
                  </a:solidFill>
                  <a:latin typeface="Comic Sans MS"/>
                  <a:cs typeface="Comic Sans MS"/>
                </a:endParaRPr>
              </a:p>
            </p:txBody>
          </p:sp>
          <p:sp>
            <p:nvSpPr>
              <p:cNvPr id="34" name="Freeform 33"/>
              <p:cNvSpPr/>
              <p:nvPr/>
            </p:nvSpPr>
            <p:spPr>
              <a:xfrm flipH="1" flipV="1">
                <a:off x="2362200" y="3923235"/>
                <a:ext cx="856358" cy="115365"/>
              </a:xfrm>
              <a:custGeom>
                <a:avLst/>
                <a:gdLst>
                  <a:gd name="connsiteX0" fmla="*/ 0 w 2095500"/>
                  <a:gd name="connsiteY0" fmla="*/ 0 h 0"/>
                  <a:gd name="connsiteX1" fmla="*/ 2095500 w 2095500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95500">
                    <a:moveTo>
                      <a:pt x="0" y="0"/>
                    </a:moveTo>
                    <a:lnTo>
                      <a:pt x="2095500" y="0"/>
                    </a:lnTo>
                  </a:path>
                </a:pathLst>
              </a:custGeom>
              <a:ln w="25400" cap="flat" cmpd="sng" algn="ctr">
                <a:solidFill>
                  <a:schemeClr val="accent1"/>
                </a:solidFill>
                <a:prstDash val="sysDash"/>
                <a:round/>
                <a:headEnd type="oval" w="med" len="med"/>
                <a:tailEnd type="arrow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" name="Group 41"/>
          <p:cNvGrpSpPr/>
          <p:nvPr/>
        </p:nvGrpSpPr>
        <p:grpSpPr>
          <a:xfrm>
            <a:off x="4089400" y="1282700"/>
            <a:ext cx="1362557" cy="1253067"/>
            <a:chOff x="4089400" y="1282700"/>
            <a:chExt cx="1362557" cy="1253067"/>
          </a:xfrm>
        </p:grpSpPr>
        <p:sp>
          <p:nvSpPr>
            <p:cNvPr id="41" name="TextBox 40"/>
            <p:cNvSpPr txBox="1"/>
            <p:nvPr/>
          </p:nvSpPr>
          <p:spPr>
            <a:xfrm>
              <a:off x="4191000" y="1600200"/>
              <a:ext cx="555216" cy="26161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r>
                <a:rPr lang="en-US" sz="1100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true</a:t>
              </a:r>
              <a:endParaRPr lang="en-US" sz="1100" dirty="0">
                <a:solidFill>
                  <a:srgbClr val="000000"/>
                </a:solidFill>
                <a:latin typeface="Comic Sans MS"/>
                <a:cs typeface="Comic Sans MS"/>
              </a:endParaRPr>
            </a:p>
          </p:txBody>
        </p:sp>
        <p:grpSp>
          <p:nvGrpSpPr>
            <p:cNvPr id="7" name="Group 35"/>
            <p:cNvGrpSpPr/>
            <p:nvPr/>
          </p:nvGrpSpPr>
          <p:grpSpPr>
            <a:xfrm>
              <a:off x="4089400" y="1282700"/>
              <a:ext cx="1362557" cy="1253067"/>
              <a:chOff x="4089400" y="1282700"/>
              <a:chExt cx="1362557" cy="1253067"/>
            </a:xfrm>
          </p:grpSpPr>
          <p:sp>
            <p:nvSpPr>
              <p:cNvPr id="32" name="TextBox 31"/>
              <p:cNvSpPr txBox="1"/>
              <p:nvPr/>
            </p:nvSpPr>
            <p:spPr>
              <a:xfrm>
                <a:off x="4724400" y="1282700"/>
                <a:ext cx="727557" cy="58477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solidFill>
                      <a:srgbClr val="000000"/>
                    </a:solidFill>
                    <a:latin typeface="Comic Sans MS"/>
                    <a:cs typeface="Comic Sans MS"/>
                  </a:rPr>
                  <a:t>Input state</a:t>
                </a:r>
                <a:endParaRPr lang="en-US" sz="1600" baseline="-25000" dirty="0">
                  <a:solidFill>
                    <a:srgbClr val="000000"/>
                  </a:solidFill>
                  <a:latin typeface="Comic Sans MS"/>
                  <a:cs typeface="Comic Sans MS"/>
                </a:endParaRPr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4089400" y="1866900"/>
                <a:ext cx="1168400" cy="668867"/>
              </a:xfrm>
              <a:custGeom>
                <a:avLst/>
                <a:gdLst>
                  <a:gd name="connsiteX0" fmla="*/ 0 w 1020233"/>
                  <a:gd name="connsiteY0" fmla="*/ 660400 h 668867"/>
                  <a:gd name="connsiteX1" fmla="*/ 850900 w 1020233"/>
                  <a:gd name="connsiteY1" fmla="*/ 558800 h 668867"/>
                  <a:gd name="connsiteX2" fmla="*/ 1016000 w 1020233"/>
                  <a:gd name="connsiteY2" fmla="*/ 0 h 6688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20233" h="668867">
                    <a:moveTo>
                      <a:pt x="0" y="660400"/>
                    </a:moveTo>
                    <a:cubicBezTo>
                      <a:pt x="340783" y="664633"/>
                      <a:pt x="681567" y="668867"/>
                      <a:pt x="850900" y="558800"/>
                    </a:cubicBezTo>
                    <a:cubicBezTo>
                      <a:pt x="1020233" y="448733"/>
                      <a:pt x="1016000" y="0"/>
                      <a:pt x="1016000" y="0"/>
                    </a:cubicBezTo>
                  </a:path>
                </a:pathLst>
              </a:custGeom>
              <a:ln w="25400" cap="flat" cmpd="sng" algn="ctr">
                <a:solidFill>
                  <a:schemeClr val="accent1"/>
                </a:solidFill>
                <a:prstDash val="sysDash"/>
                <a:round/>
                <a:headEnd type="oval" w="med" len="med"/>
                <a:tailEnd type="arrow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5" name="TextBox 44"/>
          <p:cNvSpPr txBox="1"/>
          <p:nvPr/>
        </p:nvSpPr>
        <p:spPr>
          <a:xfrm>
            <a:off x="6324600" y="4847272"/>
            <a:ext cx="2438400" cy="1477328"/>
          </a:xfrm>
          <a:prstGeom prst="rect">
            <a:avLst/>
          </a:prstGeom>
          <a:effectLst>
            <a:outerShdw blurRad="76200" dir="18900000" sy="23000" kx="-1200000" algn="bl" rotWithShape="0">
              <a:srgbClr val="000000">
                <a:alpha val="15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The difficult task is program state (invariant) inference:</a:t>
            </a:r>
          </a:p>
          <a:p>
            <a:pPr algn="ctr"/>
            <a:r>
              <a:rPr lang="en-US" dirty="0" err="1" smtClean="0">
                <a:latin typeface="Comic Sans MS"/>
                <a:cs typeface="Comic Sans MS"/>
              </a:rPr>
              <a:t>I</a:t>
            </a:r>
            <a:r>
              <a:rPr lang="en-US" baseline="-25000" dirty="0" err="1" smtClean="0">
                <a:latin typeface="Comic Sans MS"/>
                <a:cs typeface="Comic Sans MS"/>
              </a:rPr>
              <a:t>inner</a:t>
            </a:r>
            <a:r>
              <a:rPr lang="en-US" dirty="0" smtClean="0">
                <a:latin typeface="Comic Sans MS"/>
                <a:cs typeface="Comic Sans MS"/>
              </a:rPr>
              <a:t>, </a:t>
            </a:r>
            <a:r>
              <a:rPr lang="en-US" dirty="0" err="1" smtClean="0">
                <a:latin typeface="Comic Sans MS"/>
                <a:cs typeface="Comic Sans MS"/>
              </a:rPr>
              <a:t>I</a:t>
            </a:r>
            <a:r>
              <a:rPr lang="en-US" baseline="-25000" dirty="0" err="1" smtClean="0">
                <a:latin typeface="Comic Sans MS"/>
                <a:cs typeface="Comic Sans MS"/>
              </a:rPr>
              <a:t>outer</a:t>
            </a:r>
            <a:r>
              <a:rPr lang="en-US" dirty="0" smtClean="0">
                <a:latin typeface="Comic Sans MS"/>
                <a:cs typeface="Comic Sans MS"/>
              </a:rPr>
              <a:t>, Input state, Output state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7" name="Freeform 46"/>
          <p:cNvSpPr/>
          <p:nvPr/>
        </p:nvSpPr>
        <p:spPr>
          <a:xfrm>
            <a:off x="4174067" y="3623733"/>
            <a:ext cx="855133" cy="1113367"/>
          </a:xfrm>
          <a:custGeom>
            <a:avLst/>
            <a:gdLst>
              <a:gd name="connsiteX0" fmla="*/ 0 w 855133"/>
              <a:gd name="connsiteY0" fmla="*/ 732367 h 1113367"/>
              <a:gd name="connsiteX1" fmla="*/ 596900 w 855133"/>
              <a:gd name="connsiteY1" fmla="*/ 1011767 h 1113367"/>
              <a:gd name="connsiteX2" fmla="*/ 762000 w 855133"/>
              <a:gd name="connsiteY2" fmla="*/ 122767 h 1113367"/>
              <a:gd name="connsiteX3" fmla="*/ 38100 w 855133"/>
              <a:gd name="connsiteY3" fmla="*/ 275167 h 1113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5133" h="1113367">
                <a:moveTo>
                  <a:pt x="0" y="732367"/>
                </a:moveTo>
                <a:cubicBezTo>
                  <a:pt x="234950" y="922867"/>
                  <a:pt x="469900" y="1113367"/>
                  <a:pt x="596900" y="1011767"/>
                </a:cubicBezTo>
                <a:cubicBezTo>
                  <a:pt x="723900" y="910167"/>
                  <a:pt x="855133" y="245534"/>
                  <a:pt x="762000" y="122767"/>
                </a:cubicBezTo>
                <a:cubicBezTo>
                  <a:pt x="668867" y="0"/>
                  <a:pt x="353483" y="137583"/>
                  <a:pt x="38100" y="275167"/>
                </a:cubicBezTo>
              </a:path>
            </a:pathLst>
          </a:custGeom>
          <a:noFill/>
          <a:ln w="28575" cap="flat" cmpd="sng" algn="ctr">
            <a:solidFill>
              <a:schemeClr val="accent3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4076700" y="3962399"/>
            <a:ext cx="1562100" cy="45719"/>
          </a:xfrm>
          <a:custGeom>
            <a:avLst/>
            <a:gdLst>
              <a:gd name="connsiteX0" fmla="*/ 0 w 2095500"/>
              <a:gd name="connsiteY0" fmla="*/ 0 h 0"/>
              <a:gd name="connsiteX1" fmla="*/ 2095500 w 20955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95500">
                <a:moveTo>
                  <a:pt x="0" y="0"/>
                </a:moveTo>
                <a:lnTo>
                  <a:pt x="2095500" y="0"/>
                </a:lnTo>
              </a:path>
            </a:pathLst>
          </a:custGeom>
          <a:ln w="25400" cap="flat" cmpd="sng" algn="ctr">
            <a:solidFill>
              <a:schemeClr val="accent1"/>
            </a:solidFill>
            <a:prstDash val="sysDash"/>
            <a:round/>
            <a:headEnd type="oval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4089400" y="2441377"/>
            <a:ext cx="3530600" cy="517723"/>
          </a:xfrm>
          <a:custGeom>
            <a:avLst/>
            <a:gdLst>
              <a:gd name="connsiteX0" fmla="*/ 0 w 1020233"/>
              <a:gd name="connsiteY0" fmla="*/ 660400 h 668867"/>
              <a:gd name="connsiteX1" fmla="*/ 850900 w 1020233"/>
              <a:gd name="connsiteY1" fmla="*/ 558800 h 668867"/>
              <a:gd name="connsiteX2" fmla="*/ 1016000 w 1020233"/>
              <a:gd name="connsiteY2" fmla="*/ 0 h 668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20233" h="668867">
                <a:moveTo>
                  <a:pt x="0" y="660400"/>
                </a:moveTo>
                <a:cubicBezTo>
                  <a:pt x="340783" y="664633"/>
                  <a:pt x="681567" y="668867"/>
                  <a:pt x="850900" y="558800"/>
                </a:cubicBezTo>
                <a:cubicBezTo>
                  <a:pt x="1020233" y="448733"/>
                  <a:pt x="1016000" y="0"/>
                  <a:pt x="1016000" y="0"/>
                </a:cubicBezTo>
              </a:path>
            </a:pathLst>
          </a:custGeom>
          <a:ln w="25400" cap="flat" cmpd="sng" algn="ctr">
            <a:solidFill>
              <a:schemeClr val="accent1"/>
            </a:solidFill>
            <a:prstDash val="sysDash"/>
            <a:round/>
            <a:headEnd type="oval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152400" y="4953000"/>
            <a:ext cx="297180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∀k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1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,k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: 0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≤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1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&lt;k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&lt;</a:t>
            </a:r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n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=&gt;  A[k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1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]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 ≤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A[k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]</a:t>
            </a:r>
            <a:endParaRPr lang="en-US" sz="1100" dirty="0"/>
          </a:p>
        </p:txBody>
      </p:sp>
      <p:sp>
        <p:nvSpPr>
          <p:cNvPr id="39" name="TextBox 38"/>
          <p:cNvSpPr txBox="1"/>
          <p:nvPr/>
        </p:nvSpPr>
        <p:spPr>
          <a:xfrm>
            <a:off x="5642326" y="3972356"/>
            <a:ext cx="3025172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∀k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: (</a:t>
            </a:r>
            <a:r>
              <a:rPr lang="en-US" sz="12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-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----------) =&gt; </a:t>
            </a:r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A[min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]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 ≤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A[k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]</a:t>
            </a:r>
            <a:endParaRPr lang="en-US" sz="1100" dirty="0"/>
          </a:p>
        </p:txBody>
      </p:sp>
      <p:sp>
        <p:nvSpPr>
          <p:cNvPr id="40" name="TextBox 39"/>
          <p:cNvSpPr txBox="1"/>
          <p:nvPr/>
        </p:nvSpPr>
        <p:spPr>
          <a:xfrm>
            <a:off x="5638800" y="3581401"/>
            <a:ext cx="347897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∀k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1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,k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: (---------------) =&gt;  A[k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1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]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 ≤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A[k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]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 </a:t>
            </a:r>
            <a:endParaRPr lang="en-US" sz="1100" dirty="0"/>
          </a:p>
        </p:txBody>
      </p:sp>
      <p:sp>
        <p:nvSpPr>
          <p:cNvPr id="42" name="TextBox 41"/>
          <p:cNvSpPr txBox="1"/>
          <p:nvPr/>
        </p:nvSpPr>
        <p:spPr>
          <a:xfrm>
            <a:off x="5638800" y="3193990"/>
            <a:ext cx="1726264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(-------------------)</a:t>
            </a:r>
            <a:endParaRPr lang="en-US" sz="1100" dirty="0"/>
          </a:p>
        </p:txBody>
      </p:sp>
      <p:sp>
        <p:nvSpPr>
          <p:cNvPr id="43" name="TextBox 42"/>
          <p:cNvSpPr txBox="1"/>
          <p:nvPr/>
        </p:nvSpPr>
        <p:spPr>
          <a:xfrm>
            <a:off x="5642326" y="2133600"/>
            <a:ext cx="3485448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∀k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1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,k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: (</a:t>
            </a:r>
            <a:r>
              <a:rPr lang="en-US" sz="12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---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-------------) =&gt;  A[k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1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]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 ≤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A[k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]</a:t>
            </a:r>
            <a:endParaRPr lang="en-US" sz="1100" dirty="0"/>
          </a:p>
        </p:txBody>
      </p:sp>
      <p:sp>
        <p:nvSpPr>
          <p:cNvPr id="44" name="TextBox 43"/>
          <p:cNvSpPr txBox="1"/>
          <p:nvPr/>
        </p:nvSpPr>
        <p:spPr>
          <a:xfrm>
            <a:off x="5642326" y="2528556"/>
            <a:ext cx="3025172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∀k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: (</a:t>
            </a:r>
            <a:r>
              <a:rPr lang="en-US" sz="12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-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----------) =&gt; </a:t>
            </a:r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A[min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]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 ≤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A[k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]</a:t>
            </a:r>
            <a:endParaRPr lang="en-US" sz="1100" dirty="0"/>
          </a:p>
        </p:txBody>
      </p:sp>
      <p:sp>
        <p:nvSpPr>
          <p:cNvPr id="51" name="TextBox 50"/>
          <p:cNvSpPr txBox="1"/>
          <p:nvPr/>
        </p:nvSpPr>
        <p:spPr>
          <a:xfrm>
            <a:off x="5638800" y="1750190"/>
            <a:ext cx="1726264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(-------------------)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96441" y="1676400"/>
            <a:ext cx="13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en-US" u="sng" dirty="0" smtClean="0">
                <a:solidFill>
                  <a:prstClr val="black"/>
                </a:solidFill>
                <a:cs typeface="Calibri"/>
              </a:rPr>
              <a:t>Bubble Sort:</a:t>
            </a:r>
            <a:endParaRPr lang="en-US" dirty="0">
              <a:solidFill>
                <a:prstClr val="black"/>
              </a:solidFill>
              <a:latin typeface="Consolas"/>
              <a:cs typeface="Consola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590800" y="1981200"/>
            <a:ext cx="3345559" cy="3810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617021" y="4341912"/>
            <a:ext cx="1098606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Output</a:t>
            </a:r>
          </a:p>
          <a:p>
            <a:pPr algn="ctr"/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array</a:t>
            </a:r>
            <a:endParaRPr lang="en-US" sz="1100" dirty="0"/>
          </a:p>
        </p:txBody>
      </p:sp>
      <p:sp>
        <p:nvSpPr>
          <p:cNvPr id="9" name="Rectangle 8"/>
          <p:cNvSpPr/>
          <p:nvPr/>
        </p:nvSpPr>
        <p:spPr>
          <a:xfrm>
            <a:off x="3836222" y="3216533"/>
            <a:ext cx="457200" cy="27699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2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i</a:t>
            </a:r>
            <a:r>
              <a:rPr lang="en-US" sz="12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&gt;0</a:t>
            </a:r>
            <a:endParaRPr lang="en-US" sz="1050" dirty="0"/>
          </a:p>
        </p:txBody>
      </p:sp>
      <p:sp>
        <p:nvSpPr>
          <p:cNvPr id="22" name="Freeform 21"/>
          <p:cNvSpPr/>
          <p:nvPr/>
        </p:nvSpPr>
        <p:spPr>
          <a:xfrm>
            <a:off x="4084724" y="2350533"/>
            <a:ext cx="0" cy="862173"/>
          </a:xfrm>
          <a:custGeom>
            <a:avLst/>
            <a:gdLst>
              <a:gd name="connsiteX0" fmla="*/ 0 w 0"/>
              <a:gd name="connsiteY0" fmla="*/ 0 h 673100"/>
              <a:gd name="connsiteX1" fmla="*/ 0 w 0"/>
              <a:gd name="connsiteY1" fmla="*/ 673100 h 673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73100">
                <a:moveTo>
                  <a:pt x="0" y="0"/>
                </a:moveTo>
                <a:lnTo>
                  <a:pt x="0" y="673100"/>
                </a:lnTo>
              </a:path>
            </a:pathLst>
          </a:custGeom>
          <a:noFill/>
          <a:ln w="28575" cap="flat" cmpd="sng" algn="ctr">
            <a:solidFill>
              <a:schemeClr val="accent3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4067096" y="3489252"/>
            <a:ext cx="0" cy="715766"/>
          </a:xfrm>
          <a:custGeom>
            <a:avLst/>
            <a:gdLst>
              <a:gd name="connsiteX0" fmla="*/ 0 w 0"/>
              <a:gd name="connsiteY0" fmla="*/ 0 h 558800"/>
              <a:gd name="connsiteX1" fmla="*/ 0 w 0"/>
              <a:gd name="connsiteY1" fmla="*/ 55880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558800">
                <a:moveTo>
                  <a:pt x="0" y="0"/>
                </a:moveTo>
                <a:lnTo>
                  <a:pt x="0" y="558800"/>
                </a:lnTo>
              </a:path>
            </a:pathLst>
          </a:custGeom>
          <a:noFill/>
          <a:ln w="28575" cap="flat" cmpd="sng" algn="ctr">
            <a:solidFill>
              <a:schemeClr val="accent3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4031839" y="2841486"/>
            <a:ext cx="1480782" cy="2404646"/>
          </a:xfrm>
          <a:custGeom>
            <a:avLst/>
            <a:gdLst>
              <a:gd name="connsiteX0" fmla="*/ 0 w 1066800"/>
              <a:gd name="connsiteY0" fmla="*/ 924983 h 1471083"/>
              <a:gd name="connsiteX1" fmla="*/ 266700 w 1066800"/>
              <a:gd name="connsiteY1" fmla="*/ 1471083 h 1471083"/>
              <a:gd name="connsiteX2" fmla="*/ 977900 w 1066800"/>
              <a:gd name="connsiteY2" fmla="*/ 924983 h 1471083"/>
              <a:gd name="connsiteX3" fmla="*/ 800100 w 1066800"/>
              <a:gd name="connsiteY3" fmla="*/ 150283 h 1471083"/>
              <a:gd name="connsiteX4" fmla="*/ 139700 w 1066800"/>
              <a:gd name="connsiteY4" fmla="*/ 23283 h 1471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66800" h="1471083">
                <a:moveTo>
                  <a:pt x="0" y="924983"/>
                </a:moveTo>
                <a:cubicBezTo>
                  <a:pt x="51858" y="1198033"/>
                  <a:pt x="103717" y="1471083"/>
                  <a:pt x="266700" y="1471083"/>
                </a:cubicBezTo>
                <a:cubicBezTo>
                  <a:pt x="429683" y="1471083"/>
                  <a:pt x="889000" y="1145116"/>
                  <a:pt x="977900" y="924983"/>
                </a:cubicBezTo>
                <a:cubicBezTo>
                  <a:pt x="1066800" y="704850"/>
                  <a:pt x="939800" y="300566"/>
                  <a:pt x="800100" y="150283"/>
                </a:cubicBezTo>
                <a:cubicBezTo>
                  <a:pt x="660400" y="0"/>
                  <a:pt x="139700" y="23283"/>
                  <a:pt x="139700" y="23283"/>
                </a:cubicBezTo>
              </a:path>
            </a:pathLst>
          </a:custGeom>
          <a:noFill/>
          <a:ln w="28575" cap="flat" cmpd="sng" algn="ctr">
            <a:solidFill>
              <a:schemeClr val="accent3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3150421" y="3391647"/>
            <a:ext cx="722763" cy="959777"/>
          </a:xfrm>
          <a:custGeom>
            <a:avLst/>
            <a:gdLst>
              <a:gd name="connsiteX0" fmla="*/ 520700 w 520700"/>
              <a:gd name="connsiteY0" fmla="*/ 0 h 749300"/>
              <a:gd name="connsiteX1" fmla="*/ 190500 w 520700"/>
              <a:gd name="connsiteY1" fmla="*/ 139700 h 749300"/>
              <a:gd name="connsiteX2" fmla="*/ 0 w 5207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0700" h="749300">
                <a:moveTo>
                  <a:pt x="520700" y="0"/>
                </a:moveTo>
                <a:cubicBezTo>
                  <a:pt x="398991" y="7408"/>
                  <a:pt x="277283" y="14817"/>
                  <a:pt x="190500" y="139700"/>
                </a:cubicBezTo>
                <a:cubicBezTo>
                  <a:pt x="103717" y="264583"/>
                  <a:pt x="0" y="749300"/>
                  <a:pt x="0" y="749300"/>
                </a:cubicBezTo>
              </a:path>
            </a:pathLst>
          </a:custGeom>
          <a:noFill/>
          <a:ln w="28575" cap="flat" cmpd="sng" algn="ctr">
            <a:solidFill>
              <a:schemeClr val="accent3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760022" y="4130933"/>
            <a:ext cx="457200" cy="27699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2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j</a:t>
            </a:r>
            <a:r>
              <a:rPr lang="en-US" sz="12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&lt;</a:t>
            </a:r>
            <a:r>
              <a:rPr lang="en-US" sz="12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i</a:t>
            </a:r>
            <a:endParaRPr lang="en-US" sz="1050" dirty="0"/>
          </a:p>
        </p:txBody>
      </p:sp>
      <p:sp>
        <p:nvSpPr>
          <p:cNvPr id="15" name="Rectangle 14"/>
          <p:cNvSpPr/>
          <p:nvPr/>
        </p:nvSpPr>
        <p:spPr>
          <a:xfrm>
            <a:off x="4064821" y="4658380"/>
            <a:ext cx="22597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if (</a:t>
            </a:r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</a:rPr>
              <a:t>a[j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] &gt; a[j+1]) </a:t>
            </a:r>
          </a:p>
          <a:p>
            <a:pPr lvl="0"/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     swap </a:t>
            </a:r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</a:rPr>
              <a:t>A[j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], A[j+1]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531421" y="2564487"/>
            <a:ext cx="609221" cy="27699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2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i</a:t>
            </a:r>
            <a:r>
              <a:rPr lang="en-US" sz="12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:=n-1</a:t>
            </a:r>
            <a:endParaRPr lang="en-US" sz="1050" dirty="0"/>
          </a:p>
        </p:txBody>
      </p:sp>
      <p:sp>
        <p:nvSpPr>
          <p:cNvPr id="17" name="Rectangle 16"/>
          <p:cNvSpPr/>
          <p:nvPr/>
        </p:nvSpPr>
        <p:spPr>
          <a:xfrm>
            <a:off x="3531422" y="3555087"/>
            <a:ext cx="609221" cy="27699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2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j</a:t>
            </a:r>
            <a:r>
              <a:rPr lang="en-US" sz="12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:=0</a:t>
            </a:r>
            <a:endParaRPr lang="en-US" sz="10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Verification: Proving Programs Correct</a:t>
            </a:r>
            <a:endParaRPr lang="en-US" dirty="0"/>
          </a:p>
        </p:txBody>
      </p:sp>
      <p:sp>
        <p:nvSpPr>
          <p:cNvPr id="47" name="Freeform 46"/>
          <p:cNvSpPr/>
          <p:nvPr/>
        </p:nvSpPr>
        <p:spPr>
          <a:xfrm>
            <a:off x="4174067" y="3623733"/>
            <a:ext cx="855133" cy="1113367"/>
          </a:xfrm>
          <a:custGeom>
            <a:avLst/>
            <a:gdLst>
              <a:gd name="connsiteX0" fmla="*/ 0 w 855133"/>
              <a:gd name="connsiteY0" fmla="*/ 732367 h 1113367"/>
              <a:gd name="connsiteX1" fmla="*/ 596900 w 855133"/>
              <a:gd name="connsiteY1" fmla="*/ 1011767 h 1113367"/>
              <a:gd name="connsiteX2" fmla="*/ 762000 w 855133"/>
              <a:gd name="connsiteY2" fmla="*/ 122767 h 1113367"/>
              <a:gd name="connsiteX3" fmla="*/ 38100 w 855133"/>
              <a:gd name="connsiteY3" fmla="*/ 275167 h 1113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5133" h="1113367">
                <a:moveTo>
                  <a:pt x="0" y="732367"/>
                </a:moveTo>
                <a:cubicBezTo>
                  <a:pt x="234950" y="922867"/>
                  <a:pt x="469900" y="1113367"/>
                  <a:pt x="596900" y="1011767"/>
                </a:cubicBezTo>
                <a:cubicBezTo>
                  <a:pt x="723900" y="910167"/>
                  <a:pt x="855133" y="245534"/>
                  <a:pt x="762000" y="122767"/>
                </a:cubicBezTo>
                <a:cubicBezTo>
                  <a:pt x="668867" y="0"/>
                  <a:pt x="353483" y="137583"/>
                  <a:pt x="38100" y="275167"/>
                </a:cubicBezTo>
              </a:path>
            </a:pathLst>
          </a:custGeom>
          <a:noFill/>
          <a:ln w="28575" cap="flat" cmpd="sng" algn="ctr">
            <a:solidFill>
              <a:schemeClr val="accent3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152400" y="4953000"/>
            <a:ext cx="297180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∀k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1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,k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: 0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≤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1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&lt;k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&lt;</a:t>
            </a:r>
            <a:r>
              <a:rPr lang="en-US" sz="1400" dirty="0" err="1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n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 =&gt;  A[k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1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]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 ≤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A[k</a:t>
            </a:r>
            <a:r>
              <a:rPr lang="en-US" sz="1400" baseline="-250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2</a:t>
            </a:r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  <a:sym typeface="Wingdings"/>
              </a:rPr>
              <a:t>]</a:t>
            </a:r>
            <a:endParaRPr lang="en-US" sz="1100" dirty="0"/>
          </a:p>
        </p:txBody>
      </p:sp>
      <p:grpSp>
        <p:nvGrpSpPr>
          <p:cNvPr id="52" name="Group 51"/>
          <p:cNvGrpSpPr/>
          <p:nvPr/>
        </p:nvGrpSpPr>
        <p:grpSpPr>
          <a:xfrm>
            <a:off x="4076700" y="1750190"/>
            <a:ext cx="5051074" cy="2529944"/>
            <a:chOff x="4076700" y="1750190"/>
            <a:chExt cx="5051074" cy="2529944"/>
          </a:xfrm>
        </p:grpSpPr>
        <p:sp>
          <p:nvSpPr>
            <p:cNvPr id="31" name="Freeform 30"/>
            <p:cNvSpPr/>
            <p:nvPr/>
          </p:nvSpPr>
          <p:spPr>
            <a:xfrm>
              <a:off x="4076700" y="3962399"/>
              <a:ext cx="1562100" cy="45719"/>
            </a:xfrm>
            <a:custGeom>
              <a:avLst/>
              <a:gdLst>
                <a:gd name="connsiteX0" fmla="*/ 0 w 2095500"/>
                <a:gd name="connsiteY0" fmla="*/ 0 h 0"/>
                <a:gd name="connsiteX1" fmla="*/ 2095500 w 209550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095500">
                  <a:moveTo>
                    <a:pt x="0" y="0"/>
                  </a:moveTo>
                  <a:lnTo>
                    <a:pt x="2095500" y="0"/>
                  </a:lnTo>
                </a:path>
              </a:pathLst>
            </a:custGeom>
            <a:ln w="25400" cap="flat" cmpd="sng" algn="ctr">
              <a:solidFill>
                <a:schemeClr val="accent1"/>
              </a:solidFill>
              <a:prstDash val="sysDash"/>
              <a:round/>
              <a:headEnd type="oval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56"/>
            <p:cNvSpPr/>
            <p:nvPr/>
          </p:nvSpPr>
          <p:spPr>
            <a:xfrm>
              <a:off x="4089400" y="2441377"/>
              <a:ext cx="3530600" cy="517723"/>
            </a:xfrm>
            <a:custGeom>
              <a:avLst/>
              <a:gdLst>
                <a:gd name="connsiteX0" fmla="*/ 0 w 1020233"/>
                <a:gd name="connsiteY0" fmla="*/ 660400 h 668867"/>
                <a:gd name="connsiteX1" fmla="*/ 850900 w 1020233"/>
                <a:gd name="connsiteY1" fmla="*/ 558800 h 668867"/>
                <a:gd name="connsiteX2" fmla="*/ 1016000 w 1020233"/>
                <a:gd name="connsiteY2" fmla="*/ 0 h 668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20233" h="668867">
                  <a:moveTo>
                    <a:pt x="0" y="660400"/>
                  </a:moveTo>
                  <a:cubicBezTo>
                    <a:pt x="340783" y="664633"/>
                    <a:pt x="681567" y="668867"/>
                    <a:pt x="850900" y="558800"/>
                  </a:cubicBezTo>
                  <a:cubicBezTo>
                    <a:pt x="1020233" y="448733"/>
                    <a:pt x="1016000" y="0"/>
                    <a:pt x="1016000" y="0"/>
                  </a:cubicBezTo>
                </a:path>
              </a:pathLst>
            </a:custGeom>
            <a:ln w="25400" cap="flat" cmpd="sng" algn="ctr">
              <a:solidFill>
                <a:schemeClr val="accent1"/>
              </a:solidFill>
              <a:prstDash val="sysDash"/>
              <a:round/>
              <a:headEnd type="oval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642326" y="3972357"/>
              <a:ext cx="3025172" cy="3077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 anchor="t">
              <a:spAutoFit/>
            </a:bodyPr>
            <a:lstStyle/>
            <a:p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∀k</a:t>
              </a:r>
              <a:r>
                <a:rPr lang="en-US" sz="1400" baseline="-250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1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,k</a:t>
              </a:r>
              <a:r>
                <a:rPr lang="en-US" sz="1400" baseline="-250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2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 : (</a:t>
              </a:r>
              <a:r>
                <a:rPr lang="en-US" sz="12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---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-------) =&gt; A[k</a:t>
              </a:r>
              <a:r>
                <a:rPr lang="en-US" sz="1400" baseline="-250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1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]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 ≤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A[k</a:t>
              </a:r>
              <a:r>
                <a:rPr lang="en-US" sz="1400" baseline="-250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2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]</a:t>
              </a:r>
              <a:endParaRPr lang="en-US" sz="11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638800" y="3581401"/>
              <a:ext cx="3478970" cy="3077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 anchor="t">
              <a:spAutoFit/>
            </a:bodyPr>
            <a:lstStyle/>
            <a:p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∀k</a:t>
              </a:r>
              <a:r>
                <a:rPr lang="en-US" sz="1400" baseline="-250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1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,k</a:t>
              </a:r>
              <a:r>
                <a:rPr lang="en-US" sz="1400" baseline="-250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2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 : (---------------) =&gt;  A[k</a:t>
              </a:r>
              <a:r>
                <a:rPr lang="en-US" sz="1400" baseline="-250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1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]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 ≤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A[k</a:t>
              </a:r>
              <a:r>
                <a:rPr lang="en-US" sz="1400" baseline="-250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2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]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 </a:t>
              </a:r>
              <a:endParaRPr lang="en-US" sz="11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638800" y="3193990"/>
              <a:ext cx="1726264" cy="3077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 anchor="t">
              <a:spAutoFit/>
            </a:bodyPr>
            <a:lstStyle/>
            <a:p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(-------------------)</a:t>
              </a:r>
              <a:endParaRPr lang="en-US" sz="11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642326" y="2133600"/>
              <a:ext cx="3485448" cy="3077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 anchor="t">
              <a:spAutoFit/>
            </a:bodyPr>
            <a:lstStyle/>
            <a:p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∀k</a:t>
              </a:r>
              <a:r>
                <a:rPr lang="en-US" sz="1400" baseline="-250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1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,k</a:t>
              </a:r>
              <a:r>
                <a:rPr lang="en-US" sz="1400" baseline="-250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2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 : (</a:t>
              </a:r>
              <a:r>
                <a:rPr lang="en-US" sz="12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---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-------------) =&gt;  A[k</a:t>
              </a:r>
              <a:r>
                <a:rPr lang="en-US" sz="1400" baseline="-250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1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]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 ≤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A[k</a:t>
              </a:r>
              <a:r>
                <a:rPr lang="en-US" sz="1400" baseline="-250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2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]</a:t>
              </a:r>
              <a:endParaRPr lang="en-US" sz="11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642326" y="2528556"/>
              <a:ext cx="3025172" cy="3077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 anchor="t">
              <a:spAutoFit/>
            </a:bodyPr>
            <a:lstStyle/>
            <a:p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∀k</a:t>
              </a:r>
              <a:r>
                <a:rPr lang="en-US" sz="1400" baseline="-250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1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,k</a:t>
              </a:r>
              <a:r>
                <a:rPr lang="en-US" sz="1400" baseline="-250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2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 : (</a:t>
              </a:r>
              <a:r>
                <a:rPr lang="en-US" sz="12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---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-------) =&gt; A[k</a:t>
              </a:r>
              <a:r>
                <a:rPr lang="en-US" sz="1400" baseline="-250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1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]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</a:rPr>
                <a:t> ≤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A[k</a:t>
              </a:r>
              <a:r>
                <a:rPr lang="en-US" sz="1400" baseline="-250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2</a:t>
              </a:r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]</a:t>
              </a:r>
              <a:endParaRPr lang="en-US" sz="11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638800" y="1750190"/>
              <a:ext cx="1726264" cy="3077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 anchor="t">
              <a:spAutoFit/>
            </a:bodyPr>
            <a:lstStyle/>
            <a:p>
              <a:r>
                <a:rPr lang="en-US" sz="1400" dirty="0" smtClean="0">
                  <a:solidFill>
                    <a:prstClr val="black"/>
                  </a:solidFill>
                  <a:latin typeface="Comic Sans MS"/>
                  <a:cs typeface="Comic Sans MS"/>
                  <a:sym typeface="Wingdings"/>
                </a:rPr>
                <a:t>(-------------------)</a:t>
              </a:r>
              <a:endParaRPr lang="en-US" sz="11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User </a:t>
            </a:r>
            <a:r>
              <a:rPr lang="en-US" dirty="0" err="1" smtClean="0"/>
              <a:t>Input:Templates</a:t>
            </a:r>
            <a:r>
              <a:rPr lang="en-US" dirty="0" smtClean="0"/>
              <a:t> and Predicates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6783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Templates</a:t>
            </a:r>
          </a:p>
          <a:p>
            <a:pPr lvl="1"/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/>
            <a:r>
              <a:rPr lang="en-US" sz="2000" dirty="0" smtClean="0"/>
              <a:t>Intuitive and simple</a:t>
            </a:r>
          </a:p>
          <a:p>
            <a:pPr lvl="2"/>
            <a:r>
              <a:rPr lang="en-US" sz="1600" dirty="0" smtClean="0"/>
              <a:t>Depending on the property being proved; form straight-forward</a:t>
            </a:r>
            <a:endParaRPr lang="en-US" sz="2000" dirty="0" smtClean="0"/>
          </a:p>
          <a:p>
            <a:pPr lvl="2"/>
            <a:r>
              <a:rPr lang="en-US" sz="1600" dirty="0" smtClean="0"/>
              <a:t>Limited to the quantification and disjunction</a:t>
            </a:r>
            <a:endParaRPr lang="en-US" sz="1600" i="1" dirty="0" smtClean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246438" y="2201863"/>
          <a:ext cx="2011362" cy="319087"/>
        </p:xfrm>
        <a:graphic>
          <a:graphicData uri="http://schemas.openxmlformats.org/presentationml/2006/ole">
            <p:oleObj spid="_x0000_s54274" name="Equation" r:id="rId3" imgW="1117600" imgH="177800" progId="Equation.3">
              <p:embed/>
            </p:oleObj>
          </a:graphicData>
        </a:graphic>
      </p:graphicFrame>
      <p:graphicFrame>
        <p:nvGraphicFramePr>
          <p:cNvPr id="54276" name="Object 4"/>
          <p:cNvGraphicFramePr>
            <a:graphicFrameLocks noChangeAspect="1"/>
          </p:cNvGraphicFramePr>
          <p:nvPr/>
        </p:nvGraphicFramePr>
        <p:xfrm>
          <a:off x="3282950" y="1747838"/>
          <a:ext cx="1974850" cy="322262"/>
        </p:xfrm>
        <a:graphic>
          <a:graphicData uri="http://schemas.openxmlformats.org/presentationml/2006/ole">
            <p:oleObj spid="_x0000_s54275" name="Equation" r:id="rId4" imgW="1092200" imgH="177800" progId="Equation.3">
              <p:embed/>
            </p:oleObj>
          </a:graphicData>
        </a:graphic>
      </p:graphicFrame>
      <p:grpSp>
        <p:nvGrpSpPr>
          <p:cNvPr id="6" name="Group 25"/>
          <p:cNvGrpSpPr/>
          <p:nvPr/>
        </p:nvGrpSpPr>
        <p:grpSpPr>
          <a:xfrm>
            <a:off x="5105400" y="1447800"/>
            <a:ext cx="1984375" cy="755868"/>
            <a:chOff x="5575300" y="1847632"/>
            <a:chExt cx="1984375" cy="755868"/>
          </a:xfrm>
        </p:grpSpPr>
        <p:sp>
          <p:nvSpPr>
            <p:cNvPr id="23" name="TextBox 22"/>
            <p:cNvSpPr txBox="1"/>
            <p:nvPr/>
          </p:nvSpPr>
          <p:spPr>
            <a:xfrm>
              <a:off x="6096000" y="1847632"/>
              <a:ext cx="1463675" cy="30777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Comic Sans MS"/>
                  <a:cs typeface="Comic Sans MS"/>
                </a:rPr>
                <a:t>Unknown holes</a:t>
              </a:r>
            </a:p>
          </p:txBody>
        </p:sp>
        <p:sp>
          <p:nvSpPr>
            <p:cNvPr id="25" name="Freeform 24"/>
            <p:cNvSpPr/>
            <p:nvPr/>
          </p:nvSpPr>
          <p:spPr>
            <a:xfrm>
              <a:off x="5575300" y="2171700"/>
              <a:ext cx="495300" cy="431800"/>
            </a:xfrm>
            <a:custGeom>
              <a:avLst/>
              <a:gdLst>
                <a:gd name="connsiteX0" fmla="*/ 495300 w 495300"/>
                <a:gd name="connsiteY0" fmla="*/ 0 h 431800"/>
                <a:gd name="connsiteX1" fmla="*/ 114300 w 495300"/>
                <a:gd name="connsiteY1" fmla="*/ 177800 h 431800"/>
                <a:gd name="connsiteX2" fmla="*/ 0 w 495300"/>
                <a:gd name="connsiteY2" fmla="*/ 431800 h 431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5300" h="431800">
                  <a:moveTo>
                    <a:pt x="495300" y="0"/>
                  </a:moveTo>
                  <a:cubicBezTo>
                    <a:pt x="346075" y="52916"/>
                    <a:pt x="196850" y="105833"/>
                    <a:pt x="114300" y="177800"/>
                  </a:cubicBezTo>
                  <a:cubicBezTo>
                    <a:pt x="31750" y="249767"/>
                    <a:pt x="0" y="431800"/>
                    <a:pt x="0" y="431800"/>
                  </a:cubicBezTo>
                </a:path>
              </a:pathLst>
            </a:cu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36"/>
          <p:cNvGrpSpPr/>
          <p:nvPr/>
        </p:nvGrpSpPr>
        <p:grpSpPr>
          <a:xfrm>
            <a:off x="2133600" y="4677451"/>
            <a:ext cx="5407555" cy="1335313"/>
            <a:chOff x="2298700" y="4082496"/>
            <a:chExt cx="5407555" cy="1335313"/>
          </a:xfrm>
        </p:grpSpPr>
        <p:graphicFrame>
          <p:nvGraphicFramePr>
            <p:cNvPr id="10" name="Object 9"/>
            <p:cNvGraphicFramePr>
              <a:graphicFrameLocks noChangeAspect="1"/>
            </p:cNvGraphicFramePr>
            <p:nvPr/>
          </p:nvGraphicFramePr>
          <p:xfrm>
            <a:off x="4391025" y="4419600"/>
            <a:ext cx="1195388" cy="452438"/>
          </p:xfrm>
          <a:graphic>
            <a:graphicData uri="http://schemas.openxmlformats.org/presentationml/2006/ole">
              <p:oleObj spid="_x0000_s54278" name="Equation" r:id="rId5" imgW="469900" imgH="177800" progId="Equation.3">
                <p:embed/>
              </p:oleObj>
            </a:graphicData>
          </a:graphic>
        </p:graphicFrame>
        <p:grpSp>
          <p:nvGrpSpPr>
            <p:cNvPr id="11" name="Group 35"/>
            <p:cNvGrpSpPr/>
            <p:nvPr/>
          </p:nvGrpSpPr>
          <p:grpSpPr>
            <a:xfrm>
              <a:off x="2298700" y="4082496"/>
              <a:ext cx="5407555" cy="1335313"/>
              <a:chOff x="1841500" y="4539697"/>
              <a:chExt cx="5407555" cy="1335313"/>
            </a:xfrm>
          </p:grpSpPr>
          <p:grpSp>
            <p:nvGrpSpPr>
              <p:cNvPr id="12" name="Group 28"/>
              <p:cNvGrpSpPr/>
              <p:nvPr/>
            </p:nvGrpSpPr>
            <p:grpSpPr>
              <a:xfrm>
                <a:off x="1841500" y="4539697"/>
                <a:ext cx="5407555" cy="1335313"/>
                <a:chOff x="2017394" y="4071085"/>
                <a:chExt cx="6489066" cy="1806932"/>
              </a:xfrm>
            </p:grpSpPr>
            <p:sp>
              <p:nvSpPr>
                <p:cNvPr id="14" name="TextBox 13"/>
                <p:cNvSpPr txBox="1"/>
                <p:nvPr/>
              </p:nvSpPr>
              <p:spPr>
                <a:xfrm>
                  <a:off x="6223634" y="5170001"/>
                  <a:ext cx="2282826" cy="708016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400" dirty="0" smtClean="0">
                      <a:latin typeface="Comic Sans MS"/>
                      <a:cs typeface="Comic Sans MS"/>
                    </a:rPr>
                    <a:t>Relational operator</a:t>
                  </a:r>
                </a:p>
                <a:p>
                  <a:pPr algn="ctr"/>
                  <a:r>
                    <a:rPr lang="en-US" sz="1400" dirty="0" smtClean="0">
                      <a:latin typeface="Comic Sans MS"/>
                      <a:cs typeface="Comic Sans MS"/>
                    </a:rPr>
                    <a:t>&lt;, ≤, &gt;, ≥ …</a:t>
                  </a:r>
                </a:p>
              </p:txBody>
            </p:sp>
            <p:grpSp>
              <p:nvGrpSpPr>
                <p:cNvPr id="15" name="Group 26"/>
                <p:cNvGrpSpPr/>
                <p:nvPr/>
              </p:nvGrpSpPr>
              <p:grpSpPr>
                <a:xfrm>
                  <a:off x="2017394" y="4071085"/>
                  <a:ext cx="3657600" cy="708016"/>
                  <a:chOff x="2017394" y="4071085"/>
                  <a:chExt cx="3657600" cy="708016"/>
                </a:xfrm>
              </p:grpSpPr>
              <p:sp>
                <p:nvSpPr>
                  <p:cNvPr id="16" name="TextBox 15"/>
                  <p:cNvSpPr txBox="1"/>
                  <p:nvPr/>
                </p:nvSpPr>
                <p:spPr>
                  <a:xfrm>
                    <a:off x="2017394" y="4071085"/>
                    <a:ext cx="2286000" cy="708016"/>
                  </a:xfrm>
                  <a:prstGeom prst="rect">
                    <a:avLst/>
                  </a:prstGeom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1400" dirty="0" smtClean="0">
                        <a:latin typeface="Comic Sans MS"/>
                        <a:cs typeface="Comic Sans MS"/>
                      </a:rPr>
                      <a:t>Program variables,</a:t>
                    </a:r>
                  </a:p>
                  <a:p>
                    <a:pPr algn="ctr"/>
                    <a:r>
                      <a:rPr lang="en-US" sz="1400" dirty="0" smtClean="0">
                        <a:latin typeface="Comic Sans MS"/>
                        <a:cs typeface="Comic Sans MS"/>
                      </a:rPr>
                      <a:t>array elements</a:t>
                    </a:r>
                  </a:p>
                </p:txBody>
              </p:sp>
              <p:sp>
                <p:nvSpPr>
                  <p:cNvPr id="17" name="Freeform 16"/>
                  <p:cNvSpPr/>
                  <p:nvPr/>
                </p:nvSpPr>
                <p:spPr>
                  <a:xfrm>
                    <a:off x="4300220" y="4213370"/>
                    <a:ext cx="1374774" cy="406398"/>
                  </a:xfrm>
                  <a:custGeom>
                    <a:avLst/>
                    <a:gdLst>
                      <a:gd name="connsiteX0" fmla="*/ 0 w 1206500"/>
                      <a:gd name="connsiteY0" fmla="*/ 0 h 368300"/>
                      <a:gd name="connsiteX1" fmla="*/ 774700 w 1206500"/>
                      <a:gd name="connsiteY1" fmla="*/ 76200 h 368300"/>
                      <a:gd name="connsiteX2" fmla="*/ 1206500 w 1206500"/>
                      <a:gd name="connsiteY2" fmla="*/ 368300 h 3683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206500" h="368300">
                        <a:moveTo>
                          <a:pt x="0" y="0"/>
                        </a:moveTo>
                        <a:cubicBezTo>
                          <a:pt x="286808" y="7408"/>
                          <a:pt x="573617" y="14817"/>
                          <a:pt x="774700" y="76200"/>
                        </a:cubicBezTo>
                        <a:cubicBezTo>
                          <a:pt x="975783" y="137583"/>
                          <a:pt x="1206500" y="368300"/>
                          <a:pt x="1206500" y="368300"/>
                        </a:cubicBezTo>
                      </a:path>
                    </a:pathLst>
                  </a:custGeom>
                  <a:ln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" name="Freeform 17"/>
                  <p:cNvSpPr/>
                  <p:nvPr/>
                </p:nvSpPr>
                <p:spPr>
                  <a:xfrm>
                    <a:off x="4300220" y="4213370"/>
                    <a:ext cx="425450" cy="406398"/>
                  </a:xfrm>
                  <a:custGeom>
                    <a:avLst/>
                    <a:gdLst>
                      <a:gd name="connsiteX0" fmla="*/ 0 w 425450"/>
                      <a:gd name="connsiteY0" fmla="*/ 0 h 406400"/>
                      <a:gd name="connsiteX1" fmla="*/ 355600 w 425450"/>
                      <a:gd name="connsiteY1" fmla="*/ 101600 h 406400"/>
                      <a:gd name="connsiteX2" fmla="*/ 419100 w 425450"/>
                      <a:gd name="connsiteY2" fmla="*/ 406400 h 4064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25450" h="406400">
                        <a:moveTo>
                          <a:pt x="0" y="0"/>
                        </a:moveTo>
                        <a:cubicBezTo>
                          <a:pt x="142875" y="16933"/>
                          <a:pt x="285750" y="33867"/>
                          <a:pt x="355600" y="101600"/>
                        </a:cubicBezTo>
                        <a:cubicBezTo>
                          <a:pt x="425450" y="169333"/>
                          <a:pt x="422275" y="287866"/>
                          <a:pt x="419100" y="406400"/>
                        </a:cubicBezTo>
                      </a:path>
                    </a:pathLst>
                  </a:custGeom>
                  <a:ln>
                    <a:tailEnd type="arrow"/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13" name="Freeform 12"/>
              <p:cNvSpPr/>
              <p:nvPr/>
            </p:nvSpPr>
            <p:spPr>
              <a:xfrm flipH="1">
                <a:off x="4572000" y="5372100"/>
                <a:ext cx="774700" cy="241300"/>
              </a:xfrm>
              <a:custGeom>
                <a:avLst/>
                <a:gdLst>
                  <a:gd name="connsiteX0" fmla="*/ 0 w 774700"/>
                  <a:gd name="connsiteY0" fmla="*/ 241300 h 241300"/>
                  <a:gd name="connsiteX1" fmla="*/ 596900 w 774700"/>
                  <a:gd name="connsiteY1" fmla="*/ 190500 h 241300"/>
                  <a:gd name="connsiteX2" fmla="*/ 774700 w 774700"/>
                  <a:gd name="connsiteY2" fmla="*/ 0 h 241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74700" h="241300">
                    <a:moveTo>
                      <a:pt x="0" y="241300"/>
                    </a:moveTo>
                    <a:cubicBezTo>
                      <a:pt x="233891" y="236008"/>
                      <a:pt x="467783" y="230717"/>
                      <a:pt x="596900" y="190500"/>
                    </a:cubicBezTo>
                    <a:cubicBezTo>
                      <a:pt x="726017" y="150283"/>
                      <a:pt x="774700" y="0"/>
                      <a:pt x="774700" y="0"/>
                    </a:cubicBezTo>
                  </a:path>
                </a:pathLst>
              </a:custGeom>
              <a:noFill/>
              <a:ln>
                <a:tailEnd type="arrow"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9" name="Rectangle 18"/>
          <p:cNvSpPr/>
          <p:nvPr/>
        </p:nvSpPr>
        <p:spPr>
          <a:xfrm>
            <a:off x="901700" y="5776555"/>
            <a:ext cx="4927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20000"/>
              </a:spcBef>
              <a:buFont typeface="Arial"/>
              <a:buChar char="–"/>
            </a:pPr>
            <a:r>
              <a:rPr lang="en-US" sz="2000" dirty="0" smtClean="0">
                <a:solidFill>
                  <a:prstClr val="black"/>
                </a:solidFill>
                <a:latin typeface="Comic Sans MS"/>
                <a:cs typeface="Comic Sans MS"/>
              </a:rPr>
              <a:t>E.g., {</a:t>
            </a:r>
            <a:r>
              <a:rPr lang="en-US" sz="2000" dirty="0" err="1" smtClean="0">
                <a:solidFill>
                  <a:prstClr val="black"/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prstClr val="black"/>
                </a:solidFill>
                <a:latin typeface="Comic Sans MS"/>
                <a:cs typeface="Comic Sans MS"/>
              </a:rPr>
              <a:t>&lt;</a:t>
            </a:r>
            <a:r>
              <a:rPr lang="en-US" sz="2000" dirty="0" err="1" smtClean="0">
                <a:solidFill>
                  <a:prstClr val="black"/>
                </a:solidFill>
                <a:latin typeface="Comic Sans MS"/>
                <a:cs typeface="Comic Sans MS"/>
              </a:rPr>
              <a:t>j</a:t>
            </a:r>
            <a:r>
              <a:rPr lang="en-US" sz="2000" dirty="0" smtClean="0">
                <a:solidFill>
                  <a:prstClr val="black"/>
                </a:solidFill>
                <a:latin typeface="Comic Sans MS"/>
                <a:cs typeface="Comic Sans MS"/>
              </a:rPr>
              <a:t>, </a:t>
            </a:r>
            <a:r>
              <a:rPr lang="en-US" sz="2000" dirty="0" err="1" smtClean="0">
                <a:solidFill>
                  <a:prstClr val="black"/>
                </a:solidFill>
                <a:latin typeface="Comic Sans MS"/>
                <a:cs typeface="Comic Sans MS"/>
              </a:rPr>
              <a:t>i</a:t>
            </a:r>
            <a:r>
              <a:rPr lang="en-US" sz="2000" dirty="0" smtClean="0">
                <a:solidFill>
                  <a:prstClr val="black"/>
                </a:solidFill>
                <a:latin typeface="Comic Sans MS"/>
                <a:cs typeface="Comic Sans MS"/>
              </a:rPr>
              <a:t>&gt;</a:t>
            </a:r>
            <a:r>
              <a:rPr lang="en-US" sz="2000" dirty="0" err="1" smtClean="0">
                <a:solidFill>
                  <a:prstClr val="black"/>
                </a:solidFill>
                <a:latin typeface="Comic Sans MS"/>
                <a:cs typeface="Comic Sans MS"/>
              </a:rPr>
              <a:t>j</a:t>
            </a:r>
            <a:r>
              <a:rPr lang="en-US" sz="2000" dirty="0" smtClean="0">
                <a:solidFill>
                  <a:prstClr val="black"/>
                </a:solidFill>
                <a:latin typeface="Comic Sans MS"/>
                <a:cs typeface="Comic Sans MS"/>
              </a:rPr>
              <a:t>, </a:t>
            </a:r>
            <a:r>
              <a:rPr lang="en-US" sz="2000" dirty="0" err="1" smtClean="0">
                <a:solidFill>
                  <a:prstClr val="black"/>
                </a:solidFill>
                <a:latin typeface="Comic Sans MS"/>
                <a:cs typeface="Comic Sans MS"/>
              </a:rPr>
              <a:t>i≤j</a:t>
            </a:r>
            <a:r>
              <a:rPr lang="en-US" sz="2000" dirty="0" smtClean="0">
                <a:solidFill>
                  <a:prstClr val="black"/>
                </a:solidFill>
                <a:latin typeface="Comic Sans MS"/>
                <a:cs typeface="Comic Sans MS"/>
              </a:rPr>
              <a:t>, </a:t>
            </a:r>
            <a:r>
              <a:rPr lang="en-US" sz="2000" dirty="0" err="1" smtClean="0">
                <a:solidFill>
                  <a:prstClr val="black"/>
                </a:solidFill>
                <a:latin typeface="Comic Sans MS"/>
                <a:cs typeface="Comic Sans MS"/>
              </a:rPr>
              <a:t>i≥j</a:t>
            </a:r>
            <a:r>
              <a:rPr lang="en-US" sz="2000" dirty="0" smtClean="0">
                <a:solidFill>
                  <a:prstClr val="black"/>
                </a:solidFill>
                <a:latin typeface="Comic Sans MS"/>
                <a:cs typeface="Comic Sans MS"/>
              </a:rPr>
              <a:t>… }</a:t>
            </a:r>
            <a:endParaRPr lang="en-US" sz="2000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901700" y="4233445"/>
            <a:ext cx="60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20000"/>
              </a:spcBef>
              <a:buFont typeface="Arial"/>
              <a:buChar char="–"/>
            </a:pPr>
            <a:r>
              <a:rPr lang="en-US" sz="2000" dirty="0" smtClean="0">
                <a:solidFill>
                  <a:prstClr val="black"/>
                </a:solidFill>
                <a:latin typeface="Comic Sans MS"/>
                <a:cs typeface="Comic Sans MS"/>
              </a:rPr>
              <a:t>Enumerate predicates of the form</a:t>
            </a:r>
            <a:endParaRPr lang="en-US" sz="2000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57200" y="3733800"/>
            <a:ext cx="37112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Comic Sans MS"/>
                <a:cs typeface="Comic Sans MS"/>
              </a:rPr>
              <a:t>Predicate Abstraction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3684</TotalTime>
  <Words>1932</Words>
  <Application>Microsoft Macintosh PowerPoint</Application>
  <PresentationFormat>On-screen Show (4:3)</PresentationFormat>
  <Paragraphs>308</Paragraphs>
  <Slides>18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Equation</vt:lpstr>
      <vt:lpstr>VS3: Verification and Synthesis using SMT Solvers  SMT Solvers for Program Verification</vt:lpstr>
      <vt:lpstr>What VS3 will let you do! </vt:lpstr>
      <vt:lpstr>What VS3 will let you do! </vt:lpstr>
      <vt:lpstr>Verification: Proving Programs Correct</vt:lpstr>
      <vt:lpstr>Verification: Proving Programs Correct</vt:lpstr>
      <vt:lpstr>Verification: Proving Programs Correct</vt:lpstr>
      <vt:lpstr>Verification: Proving Programs Correct</vt:lpstr>
      <vt:lpstr>Verification: Proving Programs Correct</vt:lpstr>
      <vt:lpstr>User Input:Templates and Predicates</vt:lpstr>
      <vt:lpstr>Tool architecture</vt:lpstr>
      <vt:lpstr>Fixed-point Computation</vt:lpstr>
      <vt:lpstr>Weakest Preconditions</vt:lpstr>
      <vt:lpstr>Example analyses</vt:lpstr>
      <vt:lpstr>Demo: Selection Sort</vt:lpstr>
      <vt:lpstr>Demo: Program</vt:lpstr>
      <vt:lpstr>Demo: Output</vt:lpstr>
      <vt:lpstr>Conclusions</vt:lpstr>
      <vt:lpstr>Recent extension: Synthesis</vt:lpstr>
    </vt:vector>
  </TitlesOfParts>
  <Company>University of Maryland, College Park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Verification using Templates over Predicate Abstraction</dc:title>
  <dc:creator>Saurabh Srivastava</dc:creator>
  <cp:lastModifiedBy>Saurabh Srivastava</cp:lastModifiedBy>
  <cp:revision>71</cp:revision>
  <dcterms:created xsi:type="dcterms:W3CDTF">2010-02-14T04:27:01Z</dcterms:created>
  <dcterms:modified xsi:type="dcterms:W3CDTF">2010-02-14T04:28:27Z</dcterms:modified>
</cp:coreProperties>
</file>