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4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10.xml" ContentType="application/vnd.openxmlformats-officedocument.presentationml.notesSlide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tags/tag1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embedTrueTypeFonts="1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528" r:id="rId2"/>
    <p:sldId id="602" r:id="rId3"/>
    <p:sldId id="606" r:id="rId4"/>
    <p:sldId id="580" r:id="rId5"/>
    <p:sldId id="584" r:id="rId6"/>
    <p:sldId id="582" r:id="rId7"/>
    <p:sldId id="603" r:id="rId8"/>
    <p:sldId id="585" r:id="rId9"/>
    <p:sldId id="588" r:id="rId10"/>
    <p:sldId id="590" r:id="rId11"/>
    <p:sldId id="591" r:id="rId12"/>
    <p:sldId id="592" r:id="rId13"/>
    <p:sldId id="593" r:id="rId14"/>
    <p:sldId id="607" r:id="rId15"/>
    <p:sldId id="605" r:id="rId16"/>
    <p:sldId id="596" r:id="rId17"/>
    <p:sldId id="604" r:id="rId18"/>
    <p:sldId id="597" r:id="rId19"/>
    <p:sldId id="599" r:id="rId20"/>
    <p:sldId id="601" r:id="rId21"/>
    <p:sldId id="579" r:id="rId22"/>
    <p:sldId id="598" r:id="rId23"/>
  </p:sldIdLst>
  <p:sldSz cx="9144000" cy="6858000" type="screen4x3"/>
  <p:notesSz cx="7162800" cy="9448800"/>
  <p:embeddedFontLst>
    <p:embeddedFont>
      <p:font typeface="Comic Sans MS" pitchFamily="66" charset="0"/>
      <p:regular r:id="rId26"/>
      <p:bold r:id="rId27"/>
    </p:embeddedFont>
    <p:embeddedFont>
      <p:font typeface="CMEX10" pitchFamily="34" charset="0"/>
      <p:regular r:id="rId28"/>
    </p:embeddedFont>
    <p:embeddedFont>
      <p:font typeface="CMMI7" pitchFamily="34" charset="0"/>
      <p:regular r:id="rId29"/>
    </p:embeddedFont>
    <p:embeddedFont>
      <p:font typeface="cmsy10" pitchFamily="34" charset="0"/>
      <p:regular r:id="rId30"/>
    </p:embeddedFont>
    <p:embeddedFont>
      <p:font typeface="cmmi10" pitchFamily="34" charset="0"/>
      <p:regular r:id="rId31"/>
    </p:embeddedFont>
  </p:embeddedFontLst>
  <p:custDataLst>
    <p:tags r:id="rId32"/>
  </p:custDataLst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showPr showNarration="1" useTimings="0">
    <p:present/>
    <p:sldAll/>
    <p:penClr>
      <a:schemeClr val="tx1"/>
    </p:penClr>
  </p:showPr>
  <p:clrMru>
    <a:srgbClr val="009900"/>
    <a:srgbClr val="FF9900"/>
    <a:srgbClr val="FFFF00"/>
    <a:srgbClr val="FF9999"/>
    <a:srgbClr val="BAE18F"/>
    <a:srgbClr val="FF7C80"/>
    <a:srgbClr val="FFFF66"/>
    <a:srgbClr val="CC0000"/>
    <a:srgbClr val="009999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>
    <p:restoredLeft sz="21723" autoAdjust="0"/>
    <p:restoredTop sz="73519" autoAdjust="0"/>
  </p:normalViewPr>
  <p:slideViewPr>
    <p:cSldViewPr snapToGrid="0">
      <p:cViewPr varScale="1">
        <p:scale>
          <a:sx n="82" d="100"/>
          <a:sy n="82" d="100"/>
        </p:scale>
        <p:origin x="-1764" y="-96"/>
      </p:cViewPr>
      <p:guideLst>
        <p:guide orient="horz" pos="225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-2274" y="-84"/>
      </p:cViewPr>
      <p:guideLst>
        <p:guide orient="horz" pos="2976"/>
        <p:guide pos="2256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3.fntdata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2.fntdata"/><Relationship Id="rId30" Type="http://schemas.openxmlformats.org/officeDocument/2006/relationships/font" Target="fonts/font5.fntdata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1927266623234778"/>
          <c:y val="5.1971352506165649E-2"/>
          <c:w val="0.83771497490588365"/>
          <c:h val="0.72784180931736475"/>
        </c:manualLayout>
      </c:layout>
      <c:scatterChart>
        <c:scatterStyle val="lineMarker"/>
        <c:ser>
          <c:idx val="0"/>
          <c:order val="0"/>
          <c:tx>
            <c:strRef>
              <c:f>Sheet1!$B$1</c:f>
              <c:strCache>
                <c:ptCount val="1"/>
                <c:pt idx="0">
                  <c:v>Time (s)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</c:trendline>
          <c:xVal>
            <c:numRef>
              <c:f>Sheet1!$A$2:$A$39</c:f>
              <c:numCache>
                <c:formatCode>General</c:formatCode>
                <c:ptCount val="38"/>
                <c:pt idx="0">
                  <c:v>5</c:v>
                </c:pt>
                <c:pt idx="1">
                  <c:v>50</c:v>
                </c:pt>
                <c:pt idx="2">
                  <c:v>76</c:v>
                </c:pt>
                <c:pt idx="3">
                  <c:v>441</c:v>
                </c:pt>
                <c:pt idx="4">
                  <c:v>174</c:v>
                </c:pt>
                <c:pt idx="5">
                  <c:v>70</c:v>
                </c:pt>
                <c:pt idx="6">
                  <c:v>54</c:v>
                </c:pt>
                <c:pt idx="7">
                  <c:v>51</c:v>
                </c:pt>
                <c:pt idx="8">
                  <c:v>45</c:v>
                </c:pt>
                <c:pt idx="9">
                  <c:v>86</c:v>
                </c:pt>
                <c:pt idx="10">
                  <c:v>10</c:v>
                </c:pt>
                <c:pt idx="11">
                  <c:v>92</c:v>
                </c:pt>
                <c:pt idx="12">
                  <c:v>20</c:v>
                </c:pt>
                <c:pt idx="13">
                  <c:v>239</c:v>
                </c:pt>
                <c:pt idx="14">
                  <c:v>547</c:v>
                </c:pt>
                <c:pt idx="15">
                  <c:v>25</c:v>
                </c:pt>
                <c:pt idx="16">
                  <c:v>165</c:v>
                </c:pt>
                <c:pt idx="17">
                  <c:v>63</c:v>
                </c:pt>
                <c:pt idx="18">
                  <c:v>174</c:v>
                </c:pt>
                <c:pt idx="19">
                  <c:v>75</c:v>
                </c:pt>
                <c:pt idx="20">
                  <c:v>43</c:v>
                </c:pt>
                <c:pt idx="21">
                  <c:v>133</c:v>
                </c:pt>
                <c:pt idx="22">
                  <c:v>90</c:v>
                </c:pt>
                <c:pt idx="23">
                  <c:v>558</c:v>
                </c:pt>
                <c:pt idx="24">
                  <c:v>107</c:v>
                </c:pt>
                <c:pt idx="25">
                  <c:v>273</c:v>
                </c:pt>
                <c:pt idx="26">
                  <c:v>60</c:v>
                </c:pt>
                <c:pt idx="27">
                  <c:v>41</c:v>
                </c:pt>
                <c:pt idx="28">
                  <c:v>128</c:v>
                </c:pt>
                <c:pt idx="29">
                  <c:v>91</c:v>
                </c:pt>
                <c:pt idx="30">
                  <c:v>42</c:v>
                </c:pt>
                <c:pt idx="31">
                  <c:v>57</c:v>
                </c:pt>
                <c:pt idx="32">
                  <c:v>43</c:v>
                </c:pt>
                <c:pt idx="33">
                  <c:v>119</c:v>
                </c:pt>
                <c:pt idx="34">
                  <c:v>221</c:v>
                </c:pt>
                <c:pt idx="35">
                  <c:v>50</c:v>
                </c:pt>
                <c:pt idx="36">
                  <c:v>118</c:v>
                </c:pt>
                <c:pt idx="37">
                  <c:v>135</c:v>
                </c:pt>
              </c:numCache>
            </c:numRef>
          </c:xVal>
          <c:yVal>
            <c:numRef>
              <c:f>Sheet1!$B$2:$B$39</c:f>
              <c:numCache>
                <c:formatCode>General</c:formatCode>
                <c:ptCount val="38"/>
                <c:pt idx="0">
                  <c:v>8.0000000000000043E-2</c:v>
                </c:pt>
                <c:pt idx="1">
                  <c:v>0.8</c:v>
                </c:pt>
                <c:pt idx="2">
                  <c:v>0.41000000000000031</c:v>
                </c:pt>
                <c:pt idx="3">
                  <c:v>3</c:v>
                </c:pt>
                <c:pt idx="4">
                  <c:v>5.3</c:v>
                </c:pt>
                <c:pt idx="5">
                  <c:v>3.23</c:v>
                </c:pt>
                <c:pt idx="6">
                  <c:v>0.51</c:v>
                </c:pt>
                <c:pt idx="7">
                  <c:v>1.27</c:v>
                </c:pt>
                <c:pt idx="8">
                  <c:v>1.6300000000000001</c:v>
                </c:pt>
                <c:pt idx="9">
                  <c:v>2.9299999999999997</c:v>
                </c:pt>
                <c:pt idx="10">
                  <c:v>0.1</c:v>
                </c:pt>
                <c:pt idx="11">
                  <c:v>0.75000000000000078</c:v>
                </c:pt>
                <c:pt idx="12">
                  <c:v>0.14000000000000001</c:v>
                </c:pt>
                <c:pt idx="13">
                  <c:v>0.56000000000000005</c:v>
                </c:pt>
                <c:pt idx="14">
                  <c:v>16.600000000000001</c:v>
                </c:pt>
                <c:pt idx="15">
                  <c:v>0.14000000000000001</c:v>
                </c:pt>
                <c:pt idx="16">
                  <c:v>1.8</c:v>
                </c:pt>
                <c:pt idx="17">
                  <c:v>0.56999999999999995</c:v>
                </c:pt>
                <c:pt idx="18">
                  <c:v>9.9</c:v>
                </c:pt>
                <c:pt idx="19">
                  <c:v>0.5</c:v>
                </c:pt>
                <c:pt idx="20">
                  <c:v>0.19000000000000003</c:v>
                </c:pt>
                <c:pt idx="21">
                  <c:v>0.45</c:v>
                </c:pt>
                <c:pt idx="22">
                  <c:v>11</c:v>
                </c:pt>
                <c:pt idx="23">
                  <c:v>72</c:v>
                </c:pt>
                <c:pt idx="24">
                  <c:v>1.4</c:v>
                </c:pt>
                <c:pt idx="25">
                  <c:v>16.100000000000001</c:v>
                </c:pt>
                <c:pt idx="26">
                  <c:v>0.60000000000000064</c:v>
                </c:pt>
                <c:pt idx="27">
                  <c:v>18.2</c:v>
                </c:pt>
                <c:pt idx="28">
                  <c:v>3.9</c:v>
                </c:pt>
                <c:pt idx="29">
                  <c:v>1.5</c:v>
                </c:pt>
                <c:pt idx="30">
                  <c:v>0.8</c:v>
                </c:pt>
                <c:pt idx="31">
                  <c:v>0.4</c:v>
                </c:pt>
                <c:pt idx="32">
                  <c:v>0.60000000000000064</c:v>
                </c:pt>
                <c:pt idx="33">
                  <c:v>14.4</c:v>
                </c:pt>
                <c:pt idx="34">
                  <c:v>76</c:v>
                </c:pt>
                <c:pt idx="35">
                  <c:v>0.5</c:v>
                </c:pt>
                <c:pt idx="36">
                  <c:v>11.6</c:v>
                </c:pt>
                <c:pt idx="37">
                  <c:v>68</c:v>
                </c:pt>
              </c:numCache>
            </c:numRef>
          </c:yVal>
        </c:ser>
        <c:axId val="96313728"/>
        <c:axId val="96315648"/>
      </c:scatterChart>
      <c:valAx>
        <c:axId val="9631372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>
                    <a:solidFill>
                      <a:schemeClr val="accent2"/>
                    </a:solidFill>
                  </a:rPr>
                  <a:t>Clauses</a:t>
                </a:r>
                <a:r>
                  <a:rPr lang="en-US" baseline="0" dirty="0" smtClean="0">
                    <a:solidFill>
                      <a:schemeClr val="accent2"/>
                    </a:solidFill>
                  </a:rPr>
                  <a:t> (K)</a:t>
                </a:r>
                <a:endParaRPr lang="en-US" dirty="0">
                  <a:solidFill>
                    <a:schemeClr val="accent2"/>
                  </a:solidFill>
                </a:endParaRPr>
              </a:p>
            </c:rich>
          </c:tx>
          <c:layout/>
        </c:title>
        <c:numFmt formatCode="General" sourceLinked="1"/>
        <c:tickLblPos val="nextTo"/>
        <c:crossAx val="96315648"/>
        <c:crosses val="autoZero"/>
        <c:crossBetween val="midCat"/>
      </c:valAx>
      <c:valAx>
        <c:axId val="9631564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>
                    <a:solidFill>
                      <a:schemeClr val="accent2"/>
                    </a:solidFill>
                  </a:rPr>
                  <a:t>Time</a:t>
                </a:r>
                <a:r>
                  <a:rPr lang="en-US" baseline="0" dirty="0" smtClean="0">
                    <a:solidFill>
                      <a:schemeClr val="accent2"/>
                    </a:solidFill>
                  </a:rPr>
                  <a:t> (s)</a:t>
                </a:r>
                <a:endParaRPr lang="en-US" dirty="0">
                  <a:solidFill>
                    <a:schemeClr val="accent2"/>
                  </a:solidFill>
                </a:endParaRPr>
              </a:p>
            </c:rich>
          </c:tx>
          <c:layout/>
        </c:title>
        <c:numFmt formatCode="General" sourceLinked="1"/>
        <c:tickLblPos val="nextTo"/>
        <c:crossAx val="96313728"/>
        <c:crosses val="autoZero"/>
        <c:crossBetween val="midCat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03563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t" anchorCtr="0" compatLnSpc="1">
            <a:prstTxWarp prst="textNoShape">
              <a:avLst/>
            </a:prstTxWarp>
          </a:bodyPr>
          <a:lstStyle>
            <a:lvl1pPr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59238" y="0"/>
            <a:ext cx="3103562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t" anchorCtr="0" compatLnSpc="1">
            <a:prstTxWarp prst="textNoShape">
              <a:avLst/>
            </a:prstTxWarp>
          </a:bodyPr>
          <a:lstStyle>
            <a:lvl1pPr algn="r"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77313"/>
            <a:ext cx="3103563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b" anchorCtr="0" compatLnSpc="1">
            <a:prstTxWarp prst="textNoShape">
              <a:avLst/>
            </a:prstTxWarp>
          </a:bodyPr>
          <a:lstStyle>
            <a:lvl1pPr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59238" y="8977313"/>
            <a:ext cx="3103562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b" anchorCtr="0" compatLnSpc="1">
            <a:prstTxWarp prst="textNoShape">
              <a:avLst/>
            </a:prstTxWarp>
          </a:bodyPr>
          <a:lstStyle>
            <a:lvl1pPr algn="r"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C804160D-1AB6-4612-B7C0-444BA323A2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03563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t" anchorCtr="0" compatLnSpc="1">
            <a:prstTxWarp prst="textNoShape">
              <a:avLst/>
            </a:prstTxWarp>
          </a:bodyPr>
          <a:lstStyle>
            <a:lvl1pPr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59238" y="0"/>
            <a:ext cx="3103562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t" anchorCtr="0" compatLnSpc="1">
            <a:prstTxWarp prst="textNoShape">
              <a:avLst/>
            </a:prstTxWarp>
          </a:bodyPr>
          <a:lstStyle>
            <a:lvl1pPr algn="r"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709613"/>
            <a:ext cx="4724400" cy="3543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5675" y="4487863"/>
            <a:ext cx="5251450" cy="425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77313"/>
            <a:ext cx="3103563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b" anchorCtr="0" compatLnSpc="1">
            <a:prstTxWarp prst="textNoShape">
              <a:avLst/>
            </a:prstTxWarp>
          </a:bodyPr>
          <a:lstStyle>
            <a:lvl1pPr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59238" y="8977313"/>
            <a:ext cx="3103562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b" anchorCtr="0" compatLnSpc="1">
            <a:prstTxWarp prst="textNoShape">
              <a:avLst/>
            </a:prstTxWarp>
          </a:bodyPr>
          <a:lstStyle>
            <a:lvl1pPr algn="r"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5A5FE0CD-297A-4E4C-9143-A88652F4FA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46499C-1D18-4228-A5AB-E405494E3CB5}" type="slidenum">
              <a:rPr lang="en-US" smtClean="0"/>
              <a:pPr/>
              <a:t>0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719935-A90A-485F-80BC-F555D5C57A38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719935-A90A-485F-80BC-F555D5C57A38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561617-2D3D-4846-86EC-333D0AE7BBF4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2/11/2004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165597" y="63246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9E645-D355-4FDE-B443-868FCDFF59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2/11/2004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4FDF8-3826-4507-B4EB-FAE8B7D157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2/11/2004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34187-A053-4294-AB1D-F051A64496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2/11/2004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123652" y="6450435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7661B-1E0D-4001-BF89-AF1DFB53F9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2/11/2004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5FE1D-8388-4F50-A5BA-F5BD69FCF2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143000"/>
            <a:ext cx="3810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10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2/11/2004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18F0F-4C86-4480-9CEF-9A82C62163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2/11/2004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DD937-B5E3-42E8-8740-74C18C3CC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2/11/2004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8D83A-1587-4330-9240-6B196967A1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2/11/2004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11619-FDA7-4FC9-840C-D53AFE1F0A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2/11/2004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0DE51-BD96-4C08-856D-B7DBF4A2EF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2/11/2004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AD613-C508-465D-812B-64E825B57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43000"/>
            <a:ext cx="7772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2/11/2004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D0D9DFD6-4969-45EA-B86D-E0000C936B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381000" y="914400"/>
            <a:ext cx="8369300" cy="0"/>
          </a:xfrm>
          <a:prstGeom prst="line">
            <a:avLst/>
          </a:prstGeom>
          <a:noFill/>
          <a:ln w="50800">
            <a:solidFill>
              <a:srgbClr val="00808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2.gif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11.xml"/><Relationship Id="rId7" Type="http://schemas.openxmlformats.org/officeDocument/2006/relationships/image" Target="../media/image4.emf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image" Target="../media/image3.emf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14.xml"/><Relationship Id="rId7" Type="http://schemas.openxmlformats.org/officeDocument/2006/relationships/image" Target="../media/image4.emf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image" Target="../media/image3.emf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7813" y="183238"/>
            <a:ext cx="8496300" cy="2005012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0000FF"/>
                </a:solidFill>
              </a:rPr>
              <a:t>Program Analysis as Constraint Solving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44725" y="2086338"/>
            <a:ext cx="4132263" cy="1016000"/>
          </a:xfrm>
          <a:noFill/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CC0000"/>
                </a:solidFill>
              </a:rPr>
              <a:t>Sumit Gulwani</a:t>
            </a:r>
          </a:p>
          <a:p>
            <a:pPr eaLnBrk="1" hangingPunct="1"/>
            <a:r>
              <a:rPr lang="en-US" sz="2800" smtClean="0">
                <a:solidFill>
                  <a:srgbClr val="CC0000"/>
                </a:solidFill>
              </a:rPr>
              <a:t>(MSR Redmond)</a:t>
            </a:r>
          </a:p>
          <a:p>
            <a:pPr eaLnBrk="1" hangingPunct="1"/>
            <a:endParaRPr lang="en-US" sz="2800" smtClean="0">
              <a:solidFill>
                <a:srgbClr val="CC0000"/>
              </a:solidFill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4157663" y="2284775"/>
            <a:ext cx="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3317" name="Picture 6" descr="RAD.gi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20987" y="6123008"/>
            <a:ext cx="1545221" cy="594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398963" y="3605575"/>
            <a:ext cx="4595812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sz="2800" kern="0" dirty="0" err="1">
                <a:solidFill>
                  <a:srgbClr val="CC0000"/>
                </a:solidFill>
                <a:latin typeface="+mn-lt"/>
              </a:rPr>
              <a:t>Ramarathnam</a:t>
            </a:r>
            <a:r>
              <a:rPr lang="en-US" sz="2800" kern="0" dirty="0">
                <a:solidFill>
                  <a:srgbClr val="CC0000"/>
                </a:solidFill>
                <a:latin typeface="+mn-lt"/>
              </a:rPr>
              <a:t> </a:t>
            </a:r>
            <a:r>
              <a:rPr lang="en-US" sz="2800" kern="0" dirty="0" err="1">
                <a:solidFill>
                  <a:srgbClr val="CC0000"/>
                </a:solidFill>
                <a:latin typeface="+mn-lt"/>
              </a:rPr>
              <a:t>Venkatesan</a:t>
            </a:r>
            <a:endParaRPr lang="en-US" sz="2800" kern="0" dirty="0">
              <a:solidFill>
                <a:srgbClr val="CC0000"/>
              </a:solidFill>
              <a:latin typeface="+mn-lt"/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sz="2800" kern="0" dirty="0">
                <a:solidFill>
                  <a:srgbClr val="CC0000"/>
                </a:solidFill>
                <a:latin typeface="+mn-lt"/>
              </a:rPr>
              <a:t>(MSR Redmond)</a:t>
            </a:r>
          </a:p>
          <a:p>
            <a:pPr algn="ctr">
              <a:spcBef>
                <a:spcPct val="20000"/>
              </a:spcBef>
              <a:defRPr/>
            </a:pPr>
            <a:endParaRPr lang="en-US" sz="2800" kern="0" dirty="0">
              <a:solidFill>
                <a:srgbClr val="CC0000"/>
              </a:solidFill>
              <a:latin typeface="+mn-lt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50813" y="3616688"/>
            <a:ext cx="3727450" cy="101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sz="2800" kern="0" dirty="0" err="1">
                <a:solidFill>
                  <a:srgbClr val="CC0000"/>
                </a:solidFill>
                <a:latin typeface="+mn-lt"/>
              </a:rPr>
              <a:t>Saurabh</a:t>
            </a:r>
            <a:r>
              <a:rPr lang="en-US" sz="2800" kern="0" dirty="0">
                <a:solidFill>
                  <a:srgbClr val="CC0000"/>
                </a:solidFill>
                <a:latin typeface="+mn-lt"/>
              </a:rPr>
              <a:t> </a:t>
            </a:r>
            <a:r>
              <a:rPr lang="en-US" sz="2800" kern="0" dirty="0" err="1">
                <a:solidFill>
                  <a:srgbClr val="CC0000"/>
                </a:solidFill>
                <a:latin typeface="+mn-lt"/>
              </a:rPr>
              <a:t>Srivastava</a:t>
            </a:r>
            <a:endParaRPr lang="en-US" sz="2800" kern="0" dirty="0">
              <a:solidFill>
                <a:srgbClr val="CC0000"/>
              </a:solidFill>
              <a:latin typeface="+mn-lt"/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sz="2800" kern="0" dirty="0">
                <a:solidFill>
                  <a:srgbClr val="CC0000"/>
                </a:solidFill>
                <a:latin typeface="+mn-lt"/>
              </a:rPr>
              <a:t>(</a:t>
            </a:r>
            <a:r>
              <a:rPr lang="en-US" sz="2800" kern="0" dirty="0" smtClean="0">
                <a:solidFill>
                  <a:srgbClr val="CC0000"/>
                </a:solidFill>
                <a:latin typeface="+mn-lt"/>
              </a:rPr>
              <a:t>Univ. </a:t>
            </a:r>
            <a:r>
              <a:rPr lang="en-US" sz="2800" kern="0" dirty="0">
                <a:solidFill>
                  <a:srgbClr val="CC0000"/>
                </a:solidFill>
                <a:latin typeface="+mn-lt"/>
              </a:rPr>
              <a:t>of Maryland)</a:t>
            </a:r>
          </a:p>
          <a:p>
            <a:pPr algn="ctr">
              <a:spcBef>
                <a:spcPct val="20000"/>
              </a:spcBef>
              <a:defRPr/>
            </a:pPr>
            <a:endParaRPr lang="en-US" sz="2800" kern="0" dirty="0">
              <a:solidFill>
                <a:srgbClr val="CC0000"/>
              </a:solidFill>
              <a:latin typeface="+mn-lt"/>
            </a:endParaRPr>
          </a:p>
        </p:txBody>
      </p:sp>
      <p:sp>
        <p:nvSpPr>
          <p:cNvPr id="13320" name="TextBox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7112000"/>
            <a:ext cx="91440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/>
              <a:t>TexPoint</a:t>
            </a:r>
            <a:r>
              <a:rPr lang="en-US" dirty="0"/>
              <a:t> fonts used in EMF. </a:t>
            </a:r>
          </a:p>
          <a:p>
            <a:r>
              <a:rPr lang="en-US" dirty="0"/>
              <a:t>Read the </a:t>
            </a:r>
            <a:r>
              <a:rPr lang="en-US" dirty="0" err="1"/>
              <a:t>TexPoint</a:t>
            </a:r>
            <a:r>
              <a:rPr lang="en-US" dirty="0"/>
              <a:t> manual before you delete this box.: </a:t>
            </a:r>
            <a:r>
              <a:rPr lang="en-US" dirty="0">
                <a:latin typeface="CMEX10" pitchFamily="34" charset="0"/>
              </a:rPr>
              <a:t>A</a:t>
            </a:r>
            <a:r>
              <a:rPr lang="en-US" dirty="0">
                <a:latin typeface="CMMI7" pitchFamily="34" charset="0"/>
              </a:rPr>
              <a:t>A</a:t>
            </a:r>
            <a:endParaRPr lang="en-US" dirty="0"/>
          </a:p>
        </p:txBody>
      </p:sp>
      <p:pic>
        <p:nvPicPr>
          <p:cNvPr id="9" name="Picture 8" descr="ms_masthead_ltr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1424" y="6122814"/>
            <a:ext cx="2025088" cy="625395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6172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Weakest Precondition: Attempt 2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93980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Find “weakest” Pre such that the Hoare triple (</a:t>
            </a:r>
            <a:r>
              <a:rPr lang="en-US" smtClean="0">
                <a:solidFill>
                  <a:srgbClr val="009900"/>
                </a:solidFill>
              </a:rPr>
              <a:t>Pre</a:t>
            </a:r>
            <a:r>
              <a:rPr lang="en-US" smtClean="0"/>
              <a:t>, </a:t>
            </a:r>
            <a:r>
              <a:rPr lang="en-US" smtClean="0">
                <a:solidFill>
                  <a:schemeClr val="accent2"/>
                </a:solidFill>
              </a:rPr>
              <a:t>Program</a:t>
            </a:r>
            <a:r>
              <a:rPr lang="en-US" smtClean="0"/>
              <a:t>, </a:t>
            </a:r>
            <a:r>
              <a:rPr lang="en-US" smtClean="0">
                <a:solidFill>
                  <a:srgbClr val="009900"/>
                </a:solidFill>
              </a:rPr>
              <a:t>Post</a:t>
            </a:r>
            <a:r>
              <a:rPr lang="en-US" smtClean="0"/>
              <a:t>) is valid.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9303C1C-0FF6-411D-AE5C-4A785CAEA0B1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400050" y="2154238"/>
            <a:ext cx="2135188" cy="229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solidFill>
                  <a:srgbClr val="009900"/>
                </a:solidFill>
                <a:latin typeface="+mn-lt"/>
              </a:rPr>
              <a:t>Pre</a:t>
            </a:r>
            <a:endParaRPr lang="en-US" sz="2400" kern="0" dirty="0">
              <a:solidFill>
                <a:schemeClr val="accent2"/>
              </a:solidFill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solidFill>
                  <a:schemeClr val="accent2"/>
                </a:solidFill>
                <a:latin typeface="+mn-lt"/>
              </a:rPr>
              <a:t>while (c) 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solidFill>
                  <a:schemeClr val="accent2"/>
                </a:solidFill>
                <a:latin typeface="+mn-lt"/>
              </a:rPr>
              <a:t>     S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solidFill>
                  <a:srgbClr val="009900"/>
                </a:solidFill>
                <a:latin typeface="+mn-lt"/>
              </a:rPr>
              <a:t>Post</a:t>
            </a:r>
          </a:p>
        </p:txBody>
      </p:sp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5575300" y="2328863"/>
            <a:ext cx="2284413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Pre </a:t>
            </a:r>
            <a:r>
              <a:rPr lang="en-US" sz="2400" kern="0" dirty="0">
                <a:latin typeface="cmsy10"/>
              </a:rPr>
              <a:t>)</a:t>
            </a:r>
            <a:r>
              <a:rPr lang="en-US" sz="2400" kern="0" dirty="0">
                <a:latin typeface="+mn-lt"/>
              </a:rPr>
              <a:t> I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I </a:t>
            </a:r>
            <a:r>
              <a:rPr lang="en-US" sz="2400" kern="0" dirty="0">
                <a:latin typeface="cmsy10"/>
              </a:rPr>
              <a:t>Æ</a:t>
            </a:r>
            <a:r>
              <a:rPr lang="en-US" sz="2400" kern="0" dirty="0">
                <a:latin typeface="+mn-lt"/>
              </a:rPr>
              <a:t> </a:t>
            </a:r>
            <a:r>
              <a:rPr lang="en-US" sz="2400" kern="0" dirty="0">
                <a:latin typeface="cmsy10"/>
              </a:rPr>
              <a:t>:</a:t>
            </a:r>
            <a:r>
              <a:rPr lang="en-US" sz="2400" kern="0" dirty="0">
                <a:latin typeface="+mn-lt"/>
              </a:rPr>
              <a:t>c </a:t>
            </a:r>
            <a:r>
              <a:rPr lang="en-US" sz="2400" kern="0" dirty="0">
                <a:latin typeface="cmsy10"/>
              </a:rPr>
              <a:t>)</a:t>
            </a:r>
            <a:r>
              <a:rPr lang="en-US" sz="2400" kern="0" dirty="0">
                <a:latin typeface="+mn-lt"/>
              </a:rPr>
              <a:t> Post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(I </a:t>
            </a:r>
            <a:r>
              <a:rPr lang="en-US" sz="2400" kern="0" dirty="0">
                <a:latin typeface="cmsy10"/>
              </a:rPr>
              <a:t>Æ</a:t>
            </a:r>
            <a:r>
              <a:rPr lang="en-US" sz="2400" kern="0" dirty="0">
                <a:latin typeface="+mn-lt"/>
              </a:rPr>
              <a:t> c)[S] </a:t>
            </a:r>
            <a:r>
              <a:rPr lang="en-US" sz="2400" kern="0" dirty="0">
                <a:latin typeface="cmsy10"/>
              </a:rPr>
              <a:t>)</a:t>
            </a:r>
            <a:r>
              <a:rPr lang="en-US" sz="2400" kern="0" dirty="0">
                <a:latin typeface="+mn-lt"/>
              </a:rPr>
              <a:t> I</a:t>
            </a:r>
          </a:p>
        </p:txBody>
      </p:sp>
      <p:sp>
        <p:nvSpPr>
          <p:cNvPr id="27" name="Right Arrow 26"/>
          <p:cNvSpPr>
            <a:spLocks noChangeArrowheads="1"/>
          </p:cNvSpPr>
          <p:nvPr/>
        </p:nvSpPr>
        <p:spPr bwMode="auto">
          <a:xfrm rot="3600000">
            <a:off x="1527969" y="3853656"/>
            <a:ext cx="977900" cy="484188"/>
          </a:xfrm>
          <a:prstGeom prst="rightArrow">
            <a:avLst>
              <a:gd name="adj1" fmla="val 50000"/>
              <a:gd name="adj2" fmla="val 47631"/>
            </a:avLst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5" name="Content Placeholder 2"/>
          <p:cNvSpPr txBox="1">
            <a:spLocks/>
          </p:cNvSpPr>
          <p:nvPr/>
        </p:nvSpPr>
        <p:spPr bwMode="auto">
          <a:xfrm>
            <a:off x="47625" y="2622550"/>
            <a:ext cx="369888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I</a:t>
            </a:r>
          </a:p>
        </p:txBody>
      </p:sp>
      <p:sp>
        <p:nvSpPr>
          <p:cNvPr id="36" name="Content Placeholder 2"/>
          <p:cNvSpPr txBox="1">
            <a:spLocks/>
          </p:cNvSpPr>
          <p:nvPr/>
        </p:nvSpPr>
        <p:spPr bwMode="auto">
          <a:xfrm>
            <a:off x="5022850" y="2794000"/>
            <a:ext cx="7302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cmsy10"/>
              </a:rPr>
              <a:t>8</a:t>
            </a:r>
            <a:r>
              <a:rPr lang="en-US" sz="2400" kern="0" dirty="0">
                <a:latin typeface="+mn-lt"/>
              </a:rPr>
              <a:t>X</a:t>
            </a:r>
          </a:p>
        </p:txBody>
      </p:sp>
      <p:sp>
        <p:nvSpPr>
          <p:cNvPr id="37" name="Content Placeholder 2"/>
          <p:cNvSpPr txBox="1">
            <a:spLocks/>
          </p:cNvSpPr>
          <p:nvPr/>
        </p:nvSpPr>
        <p:spPr bwMode="auto">
          <a:xfrm>
            <a:off x="1776413" y="2106613"/>
            <a:ext cx="3294062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solidFill>
                  <a:srgbClr val="FFC000"/>
                </a:solidFill>
                <a:latin typeface="+mn-lt"/>
              </a:rPr>
              <a:t>Precondition Encoding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1574800" y="4598988"/>
            <a:ext cx="5208588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 smtClean="0">
                <a:latin typeface="+mn-lt"/>
              </a:rPr>
              <a:t>VC(Pre</a:t>
            </a:r>
            <a:r>
              <a:rPr lang="en-US" sz="2200" kern="0" dirty="0">
                <a:latin typeface="+mn-lt"/>
              </a:rPr>
              <a:t>)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 smtClean="0">
                <a:latin typeface="+mn-lt"/>
              </a:rPr>
              <a:t>Pre is weaker than false </a:t>
            </a:r>
            <a:endParaRPr lang="en-US" sz="2200" kern="0" dirty="0">
              <a:latin typeface="+mn-lt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242888" y="4795838"/>
            <a:ext cx="129698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cmsy10"/>
              </a:rPr>
              <a:t>9</a:t>
            </a:r>
            <a:r>
              <a:rPr lang="en-US" sz="2400" kern="0" dirty="0">
                <a:latin typeface="+mn-lt"/>
              </a:rPr>
              <a:t> Pre, I </a:t>
            </a:r>
          </a:p>
        </p:txBody>
      </p:sp>
      <p:sp>
        <p:nvSpPr>
          <p:cNvPr id="20497" name="Right Arrow 17"/>
          <p:cNvSpPr>
            <a:spLocks noChangeArrowheads="1"/>
          </p:cNvSpPr>
          <p:nvPr/>
        </p:nvSpPr>
        <p:spPr bwMode="auto">
          <a:xfrm>
            <a:off x="2143125" y="2571750"/>
            <a:ext cx="977900" cy="484188"/>
          </a:xfrm>
          <a:prstGeom prst="rightArrow">
            <a:avLst>
              <a:gd name="adj1" fmla="val 50000"/>
              <a:gd name="adj2" fmla="val 47631"/>
            </a:avLst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 bwMode="auto">
          <a:xfrm>
            <a:off x="2152650" y="3786188"/>
            <a:ext cx="488473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solidFill>
                  <a:srgbClr val="FFC000"/>
                </a:solidFill>
                <a:latin typeface="+mn-lt"/>
              </a:rPr>
              <a:t>Non-false Precondition Encoding</a:t>
            </a:r>
          </a:p>
        </p:txBody>
      </p: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34925" y="5670550"/>
            <a:ext cx="89931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kern="0" dirty="0" smtClean="0">
                <a:latin typeface="+mn-lt"/>
              </a:rPr>
              <a:t>m</a:t>
            </a:r>
            <a:r>
              <a:rPr lang="en-US" sz="2400" kern="0" dirty="0" smtClean="0">
                <a:latin typeface="cmsy10"/>
              </a:rPr>
              <a:t>¸</a:t>
            </a:r>
            <a:r>
              <a:rPr lang="en-US" sz="2400" kern="0" dirty="0" smtClean="0">
                <a:latin typeface="+mn-lt"/>
              </a:rPr>
              <a:t>n+127 </a:t>
            </a:r>
            <a:r>
              <a:rPr lang="en-US" sz="2400" kern="0" dirty="0">
                <a:latin typeface="+mn-lt"/>
              </a:rPr>
              <a:t>is a satisfying assignment for Pre.</a:t>
            </a: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kern="0" dirty="0">
                <a:latin typeface="+mn-lt"/>
              </a:rPr>
              <a:t>However, this is still </a:t>
            </a:r>
            <a:r>
              <a:rPr lang="en-US" sz="2400" kern="0" dirty="0" smtClean="0">
                <a:latin typeface="+mn-lt"/>
              </a:rPr>
              <a:t>not </a:t>
            </a:r>
            <a:r>
              <a:rPr lang="en-US" sz="2400" kern="0" dirty="0">
                <a:latin typeface="+mn-lt"/>
              </a:rPr>
              <a:t>“Weakest” Pre.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6983413" y="4340225"/>
            <a:ext cx="2438400" cy="243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>
                <a:solidFill>
                  <a:srgbClr val="009900"/>
                </a:solidFill>
                <a:latin typeface="+mn-lt"/>
              </a:rPr>
              <a:t>Pre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>
                <a:solidFill>
                  <a:schemeClr val="accent2"/>
                </a:solidFill>
                <a:latin typeface="+mn-lt"/>
              </a:rPr>
              <a:t>x := 0; y := 0;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>
                <a:solidFill>
                  <a:schemeClr val="accent2"/>
                </a:solidFill>
                <a:latin typeface="+mn-lt"/>
              </a:rPr>
              <a:t>while (x &lt; 100) 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>
                <a:solidFill>
                  <a:schemeClr val="accent2"/>
                </a:solidFill>
                <a:latin typeface="+mn-lt"/>
              </a:rPr>
              <a:t>     x := </a:t>
            </a:r>
            <a:r>
              <a:rPr lang="en-US" sz="2200" kern="0" dirty="0" err="1">
                <a:solidFill>
                  <a:schemeClr val="accent2"/>
                </a:solidFill>
                <a:latin typeface="+mn-lt"/>
              </a:rPr>
              <a:t>x+n</a:t>
            </a:r>
            <a:r>
              <a:rPr lang="en-US" sz="2200" kern="0" dirty="0">
                <a:solidFill>
                  <a:schemeClr val="accent2"/>
                </a:solidFill>
                <a:latin typeface="+mn-lt"/>
              </a:rPr>
              <a:t>;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>
                <a:solidFill>
                  <a:schemeClr val="accent2"/>
                </a:solidFill>
                <a:latin typeface="+mn-lt"/>
              </a:rPr>
              <a:t>     y := </a:t>
            </a:r>
            <a:r>
              <a:rPr lang="en-US" sz="2200" kern="0" dirty="0" err="1">
                <a:solidFill>
                  <a:schemeClr val="accent2"/>
                </a:solidFill>
                <a:latin typeface="+mn-lt"/>
              </a:rPr>
              <a:t>y+m</a:t>
            </a:r>
            <a:r>
              <a:rPr lang="en-US" sz="2200" kern="0" dirty="0">
                <a:solidFill>
                  <a:schemeClr val="accent2"/>
                </a:solidFill>
                <a:latin typeface="+mn-lt"/>
              </a:rPr>
              <a:t>;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>
                <a:solidFill>
                  <a:srgbClr val="009900"/>
                </a:solidFill>
                <a:latin typeface="+mn-lt"/>
              </a:rPr>
              <a:t>[y </a:t>
            </a:r>
            <a:r>
              <a:rPr lang="en-US" sz="2200" kern="0" dirty="0">
                <a:solidFill>
                  <a:srgbClr val="009900"/>
                </a:solidFill>
                <a:latin typeface="cmsy10"/>
              </a:rPr>
              <a:t>¸</a:t>
            </a:r>
            <a:r>
              <a:rPr lang="en-US" sz="2200" kern="0" dirty="0">
                <a:solidFill>
                  <a:srgbClr val="009900"/>
                </a:solidFill>
                <a:latin typeface="+mn-lt"/>
              </a:rPr>
              <a:t> 100]</a:t>
            </a:r>
          </a:p>
        </p:txBody>
      </p:sp>
      <p:sp>
        <p:nvSpPr>
          <p:cNvPr id="24" name="Content Placeholder 2"/>
          <p:cNvSpPr txBox="1">
            <a:spLocks/>
          </p:cNvSpPr>
          <p:nvPr/>
        </p:nvSpPr>
        <p:spPr bwMode="auto">
          <a:xfrm>
            <a:off x="3738888" y="2784475"/>
            <a:ext cx="134240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cmsy10"/>
              </a:rPr>
              <a:t>9</a:t>
            </a:r>
            <a:r>
              <a:rPr lang="en-US" sz="2400" kern="0" dirty="0">
                <a:latin typeface="+mn-lt"/>
              </a:rPr>
              <a:t> </a:t>
            </a:r>
            <a:r>
              <a:rPr lang="en-US" sz="2400" kern="0" dirty="0" smtClean="0">
                <a:latin typeface="+mn-lt"/>
              </a:rPr>
              <a:t>Pre, I</a:t>
            </a:r>
            <a:endParaRPr lang="en-US" sz="2400" kern="0" dirty="0">
              <a:latin typeface="+mn-lt"/>
            </a:endParaRPr>
          </a:p>
        </p:txBody>
      </p:sp>
      <p:sp>
        <p:nvSpPr>
          <p:cNvPr id="25" name="Content Placeholder 2"/>
          <p:cNvSpPr txBox="1">
            <a:spLocks/>
          </p:cNvSpPr>
          <p:nvPr/>
        </p:nvSpPr>
        <p:spPr bwMode="auto">
          <a:xfrm>
            <a:off x="7830504" y="1834264"/>
            <a:ext cx="13112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VC(Pre)</a:t>
            </a:r>
          </a:p>
        </p:txBody>
      </p:sp>
      <p:sp>
        <p:nvSpPr>
          <p:cNvPr id="26" name="Double Bracket 25"/>
          <p:cNvSpPr>
            <a:spLocks/>
          </p:cNvSpPr>
          <p:nvPr/>
        </p:nvSpPr>
        <p:spPr bwMode="auto">
          <a:xfrm>
            <a:off x="5569543" y="2268172"/>
            <a:ext cx="2212848" cy="1463040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 bwMode="auto">
          <a:xfrm rot="5400000" flipH="1" flipV="1">
            <a:off x="7855760" y="2350324"/>
            <a:ext cx="624217" cy="494048"/>
          </a:xfrm>
          <a:prstGeom prst="straightConnector1">
            <a:avLst/>
          </a:prstGeom>
          <a:noFill/>
          <a:ln w="3175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30" name="Double Bracket 29"/>
          <p:cNvSpPr/>
          <p:nvPr/>
        </p:nvSpPr>
        <p:spPr bwMode="auto">
          <a:xfrm>
            <a:off x="1539434" y="4548850"/>
            <a:ext cx="3474720" cy="914400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  <p:custDataLst>
      <p:tags r:id="rId1"/>
    </p:custDataLst>
  </p:cSld>
  <p:clrMapOvr>
    <a:masterClrMapping/>
  </p:clrMapOvr>
  <p:transition advTm="5014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13" grpId="0"/>
      <p:bldP spid="14" grpId="0"/>
      <p:bldP spid="19" grpId="0"/>
      <p:bldP spid="20" grpId="0"/>
      <p:bldP spid="23" grpId="0"/>
      <p:bldP spid="3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Weakest Precondition: Attempt 3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93980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Find “weakest” Pre such that the Hoare triple (</a:t>
            </a:r>
            <a:r>
              <a:rPr lang="en-US" smtClean="0">
                <a:solidFill>
                  <a:srgbClr val="009900"/>
                </a:solidFill>
              </a:rPr>
              <a:t>Pre</a:t>
            </a:r>
            <a:r>
              <a:rPr lang="en-US" smtClean="0"/>
              <a:t>, </a:t>
            </a:r>
            <a:r>
              <a:rPr lang="en-US" smtClean="0">
                <a:solidFill>
                  <a:schemeClr val="accent2"/>
                </a:solidFill>
              </a:rPr>
              <a:t>Program</a:t>
            </a:r>
            <a:r>
              <a:rPr lang="en-US" smtClean="0"/>
              <a:t>, </a:t>
            </a:r>
            <a:r>
              <a:rPr lang="en-US" smtClean="0">
                <a:solidFill>
                  <a:srgbClr val="009900"/>
                </a:solidFill>
              </a:rPr>
              <a:t>Post</a:t>
            </a:r>
            <a:r>
              <a:rPr lang="en-US" smtClean="0"/>
              <a:t>) is valid.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4BFAC1F-E1F2-439E-85E8-C5EC52A9C877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400050" y="2154238"/>
            <a:ext cx="2135188" cy="229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solidFill>
                  <a:srgbClr val="009900"/>
                </a:solidFill>
                <a:latin typeface="+mn-lt"/>
              </a:rPr>
              <a:t>Pre</a:t>
            </a:r>
            <a:endParaRPr lang="en-US" sz="2400" kern="0" dirty="0">
              <a:solidFill>
                <a:schemeClr val="accent2"/>
              </a:solidFill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solidFill>
                  <a:schemeClr val="accent2"/>
                </a:solidFill>
                <a:latin typeface="+mn-lt"/>
              </a:rPr>
              <a:t>while (c) 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solidFill>
                  <a:schemeClr val="accent2"/>
                </a:solidFill>
                <a:latin typeface="+mn-lt"/>
              </a:rPr>
              <a:t>     S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solidFill>
                  <a:srgbClr val="009900"/>
                </a:solidFill>
                <a:latin typeface="+mn-lt"/>
              </a:rPr>
              <a:t>Post</a:t>
            </a:r>
          </a:p>
        </p:txBody>
      </p:sp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5575300" y="2328863"/>
            <a:ext cx="2284413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Pre </a:t>
            </a:r>
            <a:r>
              <a:rPr lang="en-US" sz="2400" kern="0" dirty="0">
                <a:latin typeface="cmsy10"/>
              </a:rPr>
              <a:t>)</a:t>
            </a:r>
            <a:r>
              <a:rPr lang="en-US" sz="2400" kern="0" dirty="0">
                <a:latin typeface="+mn-lt"/>
              </a:rPr>
              <a:t> I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I </a:t>
            </a:r>
            <a:r>
              <a:rPr lang="en-US" sz="2400" kern="0" dirty="0">
                <a:latin typeface="cmsy10"/>
              </a:rPr>
              <a:t>Æ</a:t>
            </a:r>
            <a:r>
              <a:rPr lang="en-US" sz="2400" kern="0" dirty="0">
                <a:latin typeface="+mn-lt"/>
              </a:rPr>
              <a:t> </a:t>
            </a:r>
            <a:r>
              <a:rPr lang="en-US" sz="2400" kern="0" dirty="0">
                <a:latin typeface="cmsy10"/>
              </a:rPr>
              <a:t>:</a:t>
            </a:r>
            <a:r>
              <a:rPr lang="en-US" sz="2400" kern="0" dirty="0">
                <a:latin typeface="+mn-lt"/>
              </a:rPr>
              <a:t>c </a:t>
            </a:r>
            <a:r>
              <a:rPr lang="en-US" sz="2400" kern="0" dirty="0">
                <a:latin typeface="cmsy10"/>
              </a:rPr>
              <a:t>)</a:t>
            </a:r>
            <a:r>
              <a:rPr lang="en-US" sz="2400" kern="0" dirty="0">
                <a:latin typeface="+mn-lt"/>
              </a:rPr>
              <a:t> Post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(I </a:t>
            </a:r>
            <a:r>
              <a:rPr lang="en-US" sz="2400" kern="0" dirty="0">
                <a:latin typeface="cmsy10"/>
              </a:rPr>
              <a:t>Æ</a:t>
            </a:r>
            <a:r>
              <a:rPr lang="en-US" sz="2400" kern="0" dirty="0">
                <a:latin typeface="+mn-lt"/>
              </a:rPr>
              <a:t> c)[S] </a:t>
            </a:r>
            <a:r>
              <a:rPr lang="en-US" sz="2400" kern="0" dirty="0">
                <a:latin typeface="cmsy10"/>
              </a:rPr>
              <a:t>)</a:t>
            </a:r>
            <a:r>
              <a:rPr lang="en-US" sz="2400" kern="0" dirty="0">
                <a:latin typeface="+mn-lt"/>
              </a:rPr>
              <a:t> I</a:t>
            </a:r>
          </a:p>
        </p:txBody>
      </p:sp>
      <p:sp>
        <p:nvSpPr>
          <p:cNvPr id="27" name="Right Arrow 26"/>
          <p:cNvSpPr>
            <a:spLocks noChangeArrowheads="1"/>
          </p:cNvSpPr>
          <p:nvPr/>
        </p:nvSpPr>
        <p:spPr bwMode="auto">
          <a:xfrm rot="3600000">
            <a:off x="1527969" y="3853656"/>
            <a:ext cx="977900" cy="484188"/>
          </a:xfrm>
          <a:prstGeom prst="rightArrow">
            <a:avLst>
              <a:gd name="adj1" fmla="val 50000"/>
              <a:gd name="adj2" fmla="val 47631"/>
            </a:avLst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5" name="Content Placeholder 2"/>
          <p:cNvSpPr txBox="1">
            <a:spLocks/>
          </p:cNvSpPr>
          <p:nvPr/>
        </p:nvSpPr>
        <p:spPr bwMode="auto">
          <a:xfrm>
            <a:off x="47625" y="2622550"/>
            <a:ext cx="369888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I</a:t>
            </a:r>
          </a:p>
        </p:txBody>
      </p:sp>
      <p:sp>
        <p:nvSpPr>
          <p:cNvPr id="36" name="Content Placeholder 2"/>
          <p:cNvSpPr txBox="1">
            <a:spLocks/>
          </p:cNvSpPr>
          <p:nvPr/>
        </p:nvSpPr>
        <p:spPr bwMode="auto">
          <a:xfrm>
            <a:off x="5022850" y="2794000"/>
            <a:ext cx="7302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cmsy10"/>
              </a:rPr>
              <a:t>8</a:t>
            </a:r>
            <a:r>
              <a:rPr lang="en-US" sz="2400" kern="0" dirty="0">
                <a:latin typeface="+mn-lt"/>
              </a:rPr>
              <a:t>X</a:t>
            </a:r>
          </a:p>
        </p:txBody>
      </p:sp>
      <p:sp>
        <p:nvSpPr>
          <p:cNvPr id="37" name="Content Placeholder 2"/>
          <p:cNvSpPr txBox="1">
            <a:spLocks/>
          </p:cNvSpPr>
          <p:nvPr/>
        </p:nvSpPr>
        <p:spPr bwMode="auto">
          <a:xfrm>
            <a:off x="1776413" y="2106613"/>
            <a:ext cx="3294062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solidFill>
                  <a:srgbClr val="FFC000"/>
                </a:solidFill>
                <a:latin typeface="+mn-lt"/>
              </a:rPr>
              <a:t>Precondition Encoding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1574800" y="4598988"/>
            <a:ext cx="5208588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 smtClean="0">
                <a:latin typeface="+mn-lt"/>
              </a:rPr>
              <a:t>VC(Pre</a:t>
            </a:r>
            <a:r>
              <a:rPr lang="en-US" sz="2200" kern="0" dirty="0">
                <a:latin typeface="+mn-lt"/>
              </a:rPr>
              <a:t>)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 smtClean="0">
                <a:latin typeface="+mn-lt"/>
              </a:rPr>
              <a:t>Pre is weaker than Previous Pre </a:t>
            </a:r>
            <a:endParaRPr lang="en-US" sz="2200" kern="0" dirty="0">
              <a:latin typeface="+mn-lt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242888" y="4795838"/>
            <a:ext cx="129698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cmsy10"/>
              </a:rPr>
              <a:t>9</a:t>
            </a:r>
            <a:r>
              <a:rPr lang="en-US" sz="2400" kern="0" dirty="0">
                <a:latin typeface="+mn-lt"/>
              </a:rPr>
              <a:t> Pre, I </a:t>
            </a:r>
          </a:p>
        </p:txBody>
      </p:sp>
      <p:sp>
        <p:nvSpPr>
          <p:cNvPr id="21521" name="Right Arrow 17"/>
          <p:cNvSpPr>
            <a:spLocks noChangeArrowheads="1"/>
          </p:cNvSpPr>
          <p:nvPr/>
        </p:nvSpPr>
        <p:spPr bwMode="auto">
          <a:xfrm>
            <a:off x="2143125" y="2571750"/>
            <a:ext cx="977900" cy="484188"/>
          </a:xfrm>
          <a:prstGeom prst="rightArrow">
            <a:avLst>
              <a:gd name="adj1" fmla="val 50000"/>
              <a:gd name="adj2" fmla="val 47631"/>
            </a:avLst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 bwMode="auto">
          <a:xfrm>
            <a:off x="1979613" y="3786188"/>
            <a:ext cx="7593012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 smtClean="0">
                <a:solidFill>
                  <a:srgbClr val="FFC000"/>
                </a:solidFill>
                <a:latin typeface="+mn-lt"/>
              </a:rPr>
              <a:t>“Weaker then Previous“ </a:t>
            </a:r>
            <a:r>
              <a:rPr lang="en-US" sz="2400" kern="0" dirty="0">
                <a:solidFill>
                  <a:srgbClr val="FFC000"/>
                </a:solidFill>
                <a:latin typeface="+mn-lt"/>
              </a:rPr>
              <a:t>Precondition Encoding</a:t>
            </a:r>
          </a:p>
        </p:txBody>
      </p: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115888" y="5670550"/>
            <a:ext cx="9271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kern="0" dirty="0">
                <a:latin typeface="+mn-lt"/>
              </a:rPr>
              <a:t>Seq. </a:t>
            </a:r>
            <a:r>
              <a:rPr lang="en-US" sz="2400" kern="0" dirty="0" smtClean="0">
                <a:latin typeface="+mn-lt"/>
              </a:rPr>
              <a:t>m</a:t>
            </a:r>
            <a:r>
              <a:rPr lang="en-US" sz="2400" kern="0" dirty="0" smtClean="0">
                <a:latin typeface="cmsy10"/>
              </a:rPr>
              <a:t>¸</a:t>
            </a:r>
            <a:r>
              <a:rPr lang="en-US" sz="2400" kern="0" dirty="0" smtClean="0">
                <a:latin typeface="+mn-lt"/>
              </a:rPr>
              <a:t>n+127</a:t>
            </a:r>
            <a:r>
              <a:rPr lang="en-US" sz="2400" kern="0" dirty="0">
                <a:latin typeface="+mn-lt"/>
              </a:rPr>
              <a:t>, </a:t>
            </a:r>
            <a:r>
              <a:rPr lang="en-US" sz="2400" kern="0" dirty="0" smtClean="0">
                <a:latin typeface="+mn-lt"/>
              </a:rPr>
              <a:t>m</a:t>
            </a:r>
            <a:r>
              <a:rPr lang="en-US" sz="2400" kern="0" dirty="0" smtClean="0">
                <a:latin typeface="cmsy10"/>
              </a:rPr>
              <a:t>¸</a:t>
            </a:r>
            <a:r>
              <a:rPr lang="en-US" sz="2400" kern="0" dirty="0" smtClean="0">
                <a:latin typeface="+mn-lt"/>
              </a:rPr>
              <a:t>n+126,…, </a:t>
            </a:r>
            <a:r>
              <a:rPr lang="en-US" sz="2400" kern="0" dirty="0" err="1" smtClean="0">
                <a:latin typeface="+mn-lt"/>
              </a:rPr>
              <a:t>m</a:t>
            </a:r>
            <a:r>
              <a:rPr lang="en-US" sz="2400" kern="0" dirty="0" err="1" smtClean="0">
                <a:latin typeface="cmsy10"/>
              </a:rPr>
              <a:t>¸</a:t>
            </a:r>
            <a:r>
              <a:rPr lang="en-US" sz="2400" kern="0" dirty="0" err="1" smtClean="0">
                <a:latin typeface="+mn-lt"/>
              </a:rPr>
              <a:t>n</a:t>
            </a:r>
            <a:r>
              <a:rPr lang="en-US" sz="2400" kern="0" dirty="0" smtClean="0">
                <a:latin typeface="+mn-lt"/>
              </a:rPr>
              <a:t> </a:t>
            </a:r>
            <a:r>
              <a:rPr lang="en-US" sz="2400" kern="0" dirty="0">
                <a:latin typeface="+mn-lt"/>
              </a:rPr>
              <a:t>is admissible.</a:t>
            </a:r>
          </a:p>
          <a:p>
            <a:pPr marL="342900" indent="-342900" eaLnBrk="0" hangingPunct="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kern="0" dirty="0" smtClean="0">
                <a:latin typeface="+mn-lt"/>
              </a:rPr>
              <a:t>This iterative refinement is too slow.</a:t>
            </a:r>
            <a:endParaRPr lang="en-US" sz="2400" kern="0" dirty="0">
              <a:latin typeface="+mn-lt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6983413" y="4340225"/>
            <a:ext cx="2438400" cy="243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>
                <a:solidFill>
                  <a:srgbClr val="009900"/>
                </a:solidFill>
                <a:latin typeface="+mn-lt"/>
              </a:rPr>
              <a:t>Pre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>
                <a:solidFill>
                  <a:schemeClr val="accent2"/>
                </a:solidFill>
                <a:latin typeface="+mn-lt"/>
              </a:rPr>
              <a:t>x := 0; y := 0;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>
                <a:solidFill>
                  <a:schemeClr val="accent2"/>
                </a:solidFill>
                <a:latin typeface="+mn-lt"/>
              </a:rPr>
              <a:t>while (x &lt; 100) 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>
                <a:solidFill>
                  <a:schemeClr val="accent2"/>
                </a:solidFill>
                <a:latin typeface="+mn-lt"/>
              </a:rPr>
              <a:t>     x := </a:t>
            </a:r>
            <a:r>
              <a:rPr lang="en-US" sz="2200" kern="0" dirty="0" err="1">
                <a:solidFill>
                  <a:schemeClr val="accent2"/>
                </a:solidFill>
                <a:latin typeface="+mn-lt"/>
              </a:rPr>
              <a:t>x+n</a:t>
            </a:r>
            <a:r>
              <a:rPr lang="en-US" sz="2200" kern="0" dirty="0">
                <a:solidFill>
                  <a:schemeClr val="accent2"/>
                </a:solidFill>
                <a:latin typeface="+mn-lt"/>
              </a:rPr>
              <a:t>;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>
                <a:solidFill>
                  <a:schemeClr val="accent2"/>
                </a:solidFill>
                <a:latin typeface="+mn-lt"/>
              </a:rPr>
              <a:t>     y := </a:t>
            </a:r>
            <a:r>
              <a:rPr lang="en-US" sz="2200" kern="0" dirty="0" err="1">
                <a:solidFill>
                  <a:schemeClr val="accent2"/>
                </a:solidFill>
                <a:latin typeface="+mn-lt"/>
              </a:rPr>
              <a:t>y+m</a:t>
            </a:r>
            <a:r>
              <a:rPr lang="en-US" sz="2200" kern="0" dirty="0">
                <a:solidFill>
                  <a:schemeClr val="accent2"/>
                </a:solidFill>
                <a:latin typeface="+mn-lt"/>
              </a:rPr>
              <a:t>;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>
                <a:solidFill>
                  <a:srgbClr val="009900"/>
                </a:solidFill>
                <a:latin typeface="+mn-lt"/>
              </a:rPr>
              <a:t>[y </a:t>
            </a:r>
            <a:r>
              <a:rPr lang="en-US" sz="2200" kern="0" dirty="0">
                <a:solidFill>
                  <a:srgbClr val="009900"/>
                </a:solidFill>
                <a:latin typeface="cmsy10"/>
              </a:rPr>
              <a:t>¸</a:t>
            </a:r>
            <a:r>
              <a:rPr lang="en-US" sz="2200" kern="0" dirty="0">
                <a:solidFill>
                  <a:srgbClr val="009900"/>
                </a:solidFill>
                <a:latin typeface="+mn-lt"/>
              </a:rPr>
              <a:t> 100]</a:t>
            </a:r>
          </a:p>
        </p:txBody>
      </p:sp>
      <p:sp>
        <p:nvSpPr>
          <p:cNvPr id="24" name="Content Placeholder 2"/>
          <p:cNvSpPr txBox="1">
            <a:spLocks/>
          </p:cNvSpPr>
          <p:nvPr/>
        </p:nvSpPr>
        <p:spPr bwMode="auto">
          <a:xfrm>
            <a:off x="3738888" y="2784475"/>
            <a:ext cx="134240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cmsy10"/>
              </a:rPr>
              <a:t>9</a:t>
            </a:r>
            <a:r>
              <a:rPr lang="en-US" sz="2400" kern="0" dirty="0">
                <a:latin typeface="+mn-lt"/>
              </a:rPr>
              <a:t> </a:t>
            </a:r>
            <a:r>
              <a:rPr lang="en-US" sz="2400" kern="0" dirty="0" smtClean="0">
                <a:latin typeface="+mn-lt"/>
              </a:rPr>
              <a:t>Pre, I</a:t>
            </a:r>
            <a:endParaRPr lang="en-US" sz="2400" kern="0" dirty="0">
              <a:latin typeface="+mn-lt"/>
            </a:endParaRPr>
          </a:p>
        </p:txBody>
      </p:sp>
      <p:sp>
        <p:nvSpPr>
          <p:cNvPr id="25" name="Content Placeholder 2"/>
          <p:cNvSpPr txBox="1">
            <a:spLocks/>
          </p:cNvSpPr>
          <p:nvPr/>
        </p:nvSpPr>
        <p:spPr bwMode="auto">
          <a:xfrm>
            <a:off x="7830504" y="1834264"/>
            <a:ext cx="13112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VC(Pre)</a:t>
            </a:r>
          </a:p>
        </p:txBody>
      </p:sp>
      <p:sp>
        <p:nvSpPr>
          <p:cNvPr id="26" name="Double Bracket 25"/>
          <p:cNvSpPr>
            <a:spLocks/>
          </p:cNvSpPr>
          <p:nvPr/>
        </p:nvSpPr>
        <p:spPr bwMode="auto">
          <a:xfrm>
            <a:off x="5569543" y="2268172"/>
            <a:ext cx="2212848" cy="1463040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 bwMode="auto">
          <a:xfrm rot="5400000" flipH="1" flipV="1">
            <a:off x="7855760" y="2350324"/>
            <a:ext cx="624217" cy="494048"/>
          </a:xfrm>
          <a:prstGeom prst="straightConnector1">
            <a:avLst/>
          </a:prstGeom>
          <a:noFill/>
          <a:ln w="3175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30" name="Double Bracket 29"/>
          <p:cNvSpPr/>
          <p:nvPr/>
        </p:nvSpPr>
        <p:spPr bwMode="auto">
          <a:xfrm>
            <a:off x="1539434" y="4548850"/>
            <a:ext cx="4389120" cy="914400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  <p:custDataLst>
      <p:tags r:id="rId1"/>
    </p:custDataLst>
  </p:cSld>
  <p:clrMapOvr>
    <a:masterClrMapping/>
  </p:clrMapOvr>
  <p:transition advTm="3286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Weakest Precondition: Solution 1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93980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Find “weakest” Pre such that the Hoare triple (</a:t>
            </a:r>
            <a:r>
              <a:rPr lang="en-US" smtClean="0">
                <a:solidFill>
                  <a:srgbClr val="009900"/>
                </a:solidFill>
              </a:rPr>
              <a:t>Pre</a:t>
            </a:r>
            <a:r>
              <a:rPr lang="en-US" smtClean="0"/>
              <a:t>, </a:t>
            </a:r>
            <a:r>
              <a:rPr lang="en-US" smtClean="0">
                <a:solidFill>
                  <a:schemeClr val="accent2"/>
                </a:solidFill>
              </a:rPr>
              <a:t>Program</a:t>
            </a:r>
            <a:r>
              <a:rPr lang="en-US" smtClean="0"/>
              <a:t>, </a:t>
            </a:r>
            <a:r>
              <a:rPr lang="en-US" smtClean="0">
                <a:solidFill>
                  <a:srgbClr val="009900"/>
                </a:solidFill>
              </a:rPr>
              <a:t>Post</a:t>
            </a:r>
            <a:r>
              <a:rPr lang="en-US" smtClean="0"/>
              <a:t>) is valid.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8BFC407-A5E3-43C0-87C8-FA6383D1D126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400050" y="2154238"/>
            <a:ext cx="2135188" cy="229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solidFill>
                  <a:srgbClr val="009900"/>
                </a:solidFill>
                <a:latin typeface="+mn-lt"/>
              </a:rPr>
              <a:t>Pre</a:t>
            </a:r>
            <a:endParaRPr lang="en-US" sz="2400" kern="0" dirty="0">
              <a:solidFill>
                <a:schemeClr val="accent2"/>
              </a:solidFill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solidFill>
                  <a:schemeClr val="accent2"/>
                </a:solidFill>
                <a:latin typeface="+mn-lt"/>
              </a:rPr>
              <a:t>while (c) 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solidFill>
                  <a:schemeClr val="accent2"/>
                </a:solidFill>
                <a:latin typeface="+mn-lt"/>
              </a:rPr>
              <a:t>     S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solidFill>
                  <a:srgbClr val="009900"/>
                </a:solidFill>
                <a:latin typeface="+mn-lt"/>
              </a:rPr>
              <a:t>Post</a:t>
            </a:r>
          </a:p>
        </p:txBody>
      </p:sp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5575300" y="2328863"/>
            <a:ext cx="2284413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Pre </a:t>
            </a:r>
            <a:r>
              <a:rPr lang="en-US" sz="2400" kern="0" dirty="0">
                <a:latin typeface="cmsy10"/>
              </a:rPr>
              <a:t>)</a:t>
            </a:r>
            <a:r>
              <a:rPr lang="en-US" sz="2400" kern="0" dirty="0">
                <a:latin typeface="+mn-lt"/>
              </a:rPr>
              <a:t> I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I </a:t>
            </a:r>
            <a:r>
              <a:rPr lang="en-US" sz="2400" kern="0" dirty="0">
                <a:latin typeface="cmsy10"/>
              </a:rPr>
              <a:t>Æ</a:t>
            </a:r>
            <a:r>
              <a:rPr lang="en-US" sz="2400" kern="0" dirty="0">
                <a:latin typeface="+mn-lt"/>
              </a:rPr>
              <a:t> </a:t>
            </a:r>
            <a:r>
              <a:rPr lang="en-US" sz="2400" kern="0" dirty="0">
                <a:latin typeface="cmsy10"/>
              </a:rPr>
              <a:t>:</a:t>
            </a:r>
            <a:r>
              <a:rPr lang="en-US" sz="2400" kern="0" dirty="0">
                <a:latin typeface="+mn-lt"/>
              </a:rPr>
              <a:t>c </a:t>
            </a:r>
            <a:r>
              <a:rPr lang="en-US" sz="2400" kern="0" dirty="0">
                <a:latin typeface="cmsy10"/>
              </a:rPr>
              <a:t>)</a:t>
            </a:r>
            <a:r>
              <a:rPr lang="en-US" sz="2400" kern="0" dirty="0">
                <a:latin typeface="+mn-lt"/>
              </a:rPr>
              <a:t> Post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(I </a:t>
            </a:r>
            <a:r>
              <a:rPr lang="en-US" sz="2400" kern="0" dirty="0">
                <a:latin typeface="cmsy10"/>
              </a:rPr>
              <a:t>Æ</a:t>
            </a:r>
            <a:r>
              <a:rPr lang="en-US" sz="2400" kern="0" dirty="0">
                <a:latin typeface="+mn-lt"/>
              </a:rPr>
              <a:t> c)[S] </a:t>
            </a:r>
            <a:r>
              <a:rPr lang="en-US" sz="2400" kern="0" dirty="0">
                <a:latin typeface="cmsy10"/>
              </a:rPr>
              <a:t>)</a:t>
            </a:r>
            <a:r>
              <a:rPr lang="en-US" sz="2400" kern="0" dirty="0">
                <a:latin typeface="+mn-lt"/>
              </a:rPr>
              <a:t> I</a:t>
            </a:r>
          </a:p>
        </p:txBody>
      </p:sp>
      <p:sp>
        <p:nvSpPr>
          <p:cNvPr id="27" name="Right Arrow 26"/>
          <p:cNvSpPr>
            <a:spLocks noChangeArrowheads="1"/>
          </p:cNvSpPr>
          <p:nvPr/>
        </p:nvSpPr>
        <p:spPr bwMode="auto">
          <a:xfrm rot="3600000">
            <a:off x="1527969" y="3853656"/>
            <a:ext cx="977900" cy="484188"/>
          </a:xfrm>
          <a:prstGeom prst="rightArrow">
            <a:avLst>
              <a:gd name="adj1" fmla="val 50000"/>
              <a:gd name="adj2" fmla="val 47631"/>
            </a:avLst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5" name="Content Placeholder 2"/>
          <p:cNvSpPr txBox="1">
            <a:spLocks/>
          </p:cNvSpPr>
          <p:nvPr/>
        </p:nvSpPr>
        <p:spPr bwMode="auto">
          <a:xfrm>
            <a:off x="47625" y="2622550"/>
            <a:ext cx="369888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I</a:t>
            </a:r>
          </a:p>
        </p:txBody>
      </p:sp>
      <p:sp>
        <p:nvSpPr>
          <p:cNvPr id="36" name="Content Placeholder 2"/>
          <p:cNvSpPr txBox="1">
            <a:spLocks/>
          </p:cNvSpPr>
          <p:nvPr/>
        </p:nvSpPr>
        <p:spPr bwMode="auto">
          <a:xfrm>
            <a:off x="5022850" y="2794000"/>
            <a:ext cx="7302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cmsy10"/>
              </a:rPr>
              <a:t>8</a:t>
            </a:r>
            <a:r>
              <a:rPr lang="en-US" sz="2400" kern="0" dirty="0">
                <a:latin typeface="+mn-lt"/>
              </a:rPr>
              <a:t>X</a:t>
            </a:r>
          </a:p>
        </p:txBody>
      </p:sp>
      <p:sp>
        <p:nvSpPr>
          <p:cNvPr id="37" name="Content Placeholder 2"/>
          <p:cNvSpPr txBox="1">
            <a:spLocks/>
          </p:cNvSpPr>
          <p:nvPr/>
        </p:nvSpPr>
        <p:spPr bwMode="auto">
          <a:xfrm>
            <a:off x="1776413" y="2106613"/>
            <a:ext cx="3294062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solidFill>
                  <a:srgbClr val="FFC000"/>
                </a:solidFill>
                <a:latin typeface="+mn-lt"/>
              </a:rPr>
              <a:t>Precondition Encoding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1574799" y="4598988"/>
            <a:ext cx="723353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 smtClean="0">
                <a:latin typeface="+mn-lt"/>
              </a:rPr>
              <a:t>VC(Pre)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 smtClean="0">
                <a:latin typeface="+mn-lt"/>
              </a:rPr>
              <a:t>Pre is weaker then Previous Pre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 smtClean="0">
                <a:solidFill>
                  <a:schemeClr val="accent2"/>
                </a:solidFill>
                <a:latin typeface="cmsy10"/>
              </a:rPr>
              <a:t>:</a:t>
            </a:r>
            <a:r>
              <a:rPr lang="en-US" sz="2200" kern="0" dirty="0" smtClean="0">
                <a:solidFill>
                  <a:schemeClr val="accent2"/>
                </a:solidFill>
                <a:latin typeface="Comic Sans MS"/>
              </a:rPr>
              <a:t>VC(R</a:t>
            </a:r>
            <a:r>
              <a:rPr lang="en-US" sz="2200" kern="0" baseline="-25000" dirty="0" smtClean="0">
                <a:solidFill>
                  <a:schemeClr val="accent2"/>
                </a:solidFill>
                <a:latin typeface="Comic Sans MS"/>
              </a:rPr>
              <a:t>1</a:t>
            </a:r>
            <a:r>
              <a:rPr lang="en-US" sz="2200" kern="0" dirty="0" smtClean="0">
                <a:solidFill>
                  <a:schemeClr val="accent2"/>
                </a:solidFill>
                <a:latin typeface="+mn-lt"/>
              </a:rPr>
              <a:t>) </a:t>
            </a:r>
            <a:r>
              <a:rPr lang="en-US" sz="2200" kern="0" dirty="0" smtClean="0">
                <a:solidFill>
                  <a:schemeClr val="accent2"/>
                </a:solidFill>
                <a:latin typeface="cmsy10"/>
              </a:rPr>
              <a:t>Æ</a:t>
            </a:r>
            <a:r>
              <a:rPr lang="en-US" sz="2200" kern="0" dirty="0" smtClean="0">
                <a:solidFill>
                  <a:schemeClr val="accent2"/>
                </a:solidFill>
                <a:latin typeface="+mn-lt"/>
              </a:rPr>
              <a:t> </a:t>
            </a:r>
            <a:r>
              <a:rPr lang="en-US" sz="2200" kern="0" dirty="0" smtClean="0">
                <a:solidFill>
                  <a:schemeClr val="accent2"/>
                </a:solidFill>
                <a:latin typeface="cmsy10"/>
              </a:rPr>
              <a:t>:</a:t>
            </a:r>
            <a:r>
              <a:rPr lang="en-US" sz="2200" kern="0" dirty="0" smtClean="0">
                <a:solidFill>
                  <a:schemeClr val="accent2"/>
                </a:solidFill>
                <a:latin typeface="Comic Sans MS"/>
              </a:rPr>
              <a:t>VC(R</a:t>
            </a:r>
            <a:r>
              <a:rPr lang="en-US" sz="2200" kern="0" baseline="-25000" dirty="0" smtClean="0">
                <a:solidFill>
                  <a:schemeClr val="accent2"/>
                </a:solidFill>
                <a:latin typeface="Comic Sans MS"/>
              </a:rPr>
              <a:t>2</a:t>
            </a:r>
            <a:r>
              <a:rPr lang="en-US" sz="2200" kern="0" dirty="0" smtClean="0">
                <a:solidFill>
                  <a:schemeClr val="accent2"/>
                </a:solidFill>
                <a:latin typeface="+mn-lt"/>
              </a:rPr>
              <a:t>) … </a:t>
            </a:r>
            <a:endParaRPr lang="en-US" sz="2200" kern="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242888" y="4795838"/>
            <a:ext cx="129698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cmsy10"/>
              </a:rPr>
              <a:t>9</a:t>
            </a:r>
            <a:r>
              <a:rPr lang="en-US" sz="2400" kern="0" dirty="0">
                <a:latin typeface="+mn-lt"/>
              </a:rPr>
              <a:t> Pre, I </a:t>
            </a:r>
          </a:p>
        </p:txBody>
      </p:sp>
      <p:sp>
        <p:nvSpPr>
          <p:cNvPr id="22545" name="Right Arrow 17"/>
          <p:cNvSpPr>
            <a:spLocks noChangeArrowheads="1"/>
          </p:cNvSpPr>
          <p:nvPr/>
        </p:nvSpPr>
        <p:spPr bwMode="auto">
          <a:xfrm>
            <a:off x="2143125" y="2571750"/>
            <a:ext cx="977900" cy="484188"/>
          </a:xfrm>
          <a:prstGeom prst="rightArrow">
            <a:avLst>
              <a:gd name="adj1" fmla="val 50000"/>
              <a:gd name="adj2" fmla="val 47631"/>
            </a:avLst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5" name="Content Placeholder 2"/>
          <p:cNvSpPr txBox="1">
            <a:spLocks/>
          </p:cNvSpPr>
          <p:nvPr/>
        </p:nvSpPr>
        <p:spPr bwMode="auto">
          <a:xfrm>
            <a:off x="2152650" y="3786188"/>
            <a:ext cx="591502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solidFill>
                  <a:srgbClr val="FFC000"/>
                </a:solidFill>
                <a:latin typeface="+mn-lt"/>
              </a:rPr>
              <a:t>Locally-weakest Precondition Encoding</a:t>
            </a:r>
          </a:p>
        </p:txBody>
      </p:sp>
      <p:pic>
        <p:nvPicPr>
          <p:cNvPr id="22548" name="Picture 29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4546600" y="3175000"/>
            <a:ext cx="50800" cy="5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9" name="Picture 32" descr="TP_tmp.emf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546600" y="3175000"/>
            <a:ext cx="50800" cy="5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0" name="Picture 39" descr="TP_tmp.emf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546600" y="3175000"/>
            <a:ext cx="50800" cy="5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3738888" y="2784475"/>
            <a:ext cx="134240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cmsy10"/>
              </a:rPr>
              <a:t>9</a:t>
            </a:r>
            <a:r>
              <a:rPr lang="en-US" sz="2400" kern="0" dirty="0">
                <a:latin typeface="+mn-lt"/>
              </a:rPr>
              <a:t> </a:t>
            </a:r>
            <a:r>
              <a:rPr lang="en-US" sz="2400" kern="0" dirty="0" smtClean="0">
                <a:latin typeface="+mn-lt"/>
              </a:rPr>
              <a:t>Pre, I</a:t>
            </a:r>
            <a:endParaRPr lang="en-US" sz="2400" kern="0" dirty="0">
              <a:latin typeface="+mn-lt"/>
            </a:endParaRPr>
          </a:p>
        </p:txBody>
      </p:sp>
      <p:sp>
        <p:nvSpPr>
          <p:cNvPr id="24" name="Content Placeholder 2"/>
          <p:cNvSpPr txBox="1">
            <a:spLocks/>
          </p:cNvSpPr>
          <p:nvPr/>
        </p:nvSpPr>
        <p:spPr bwMode="auto">
          <a:xfrm>
            <a:off x="7830504" y="1834264"/>
            <a:ext cx="13112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VC(Pre)</a:t>
            </a:r>
          </a:p>
        </p:txBody>
      </p:sp>
      <p:sp>
        <p:nvSpPr>
          <p:cNvPr id="26" name="Double Bracket 25"/>
          <p:cNvSpPr>
            <a:spLocks/>
          </p:cNvSpPr>
          <p:nvPr/>
        </p:nvSpPr>
        <p:spPr bwMode="auto">
          <a:xfrm>
            <a:off x="5569543" y="2268172"/>
            <a:ext cx="2212848" cy="1463040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 bwMode="auto">
          <a:xfrm rot="5400000" flipH="1" flipV="1">
            <a:off x="7855760" y="2350324"/>
            <a:ext cx="624217" cy="494048"/>
          </a:xfrm>
          <a:prstGeom prst="straightConnector1">
            <a:avLst/>
          </a:prstGeom>
          <a:noFill/>
          <a:ln w="3175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30" name="Double Bracket 29"/>
          <p:cNvSpPr/>
          <p:nvPr/>
        </p:nvSpPr>
        <p:spPr bwMode="auto">
          <a:xfrm>
            <a:off x="1539434" y="4548850"/>
            <a:ext cx="4297680" cy="1280160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8" name="Content Placeholder 2"/>
          <p:cNvSpPr txBox="1">
            <a:spLocks/>
          </p:cNvSpPr>
          <p:nvPr/>
        </p:nvSpPr>
        <p:spPr bwMode="auto">
          <a:xfrm>
            <a:off x="439837" y="5932015"/>
            <a:ext cx="5937813" cy="804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 smtClean="0">
                <a:latin typeface="+mn-lt"/>
              </a:rPr>
              <a:t>where </a:t>
            </a:r>
            <a:r>
              <a:rPr lang="en-US" sz="2200" kern="0" dirty="0" smtClean="0">
                <a:latin typeface="Comic Sans MS"/>
              </a:rPr>
              <a:t>R</a:t>
            </a:r>
            <a:r>
              <a:rPr lang="en-US" sz="2200" kern="0" baseline="-25000" dirty="0" smtClean="0">
                <a:latin typeface="Comic Sans MS"/>
              </a:rPr>
              <a:t>1</a:t>
            </a:r>
            <a:r>
              <a:rPr lang="en-US" sz="2200" kern="0" dirty="0" smtClean="0">
                <a:latin typeface="+mn-lt"/>
              </a:rPr>
              <a:t>, </a:t>
            </a:r>
            <a:r>
              <a:rPr lang="en-US" sz="2200" kern="0" dirty="0" smtClean="0">
                <a:latin typeface="Comic Sans MS"/>
              </a:rPr>
              <a:t>R</a:t>
            </a:r>
            <a:r>
              <a:rPr lang="en-US" sz="2200" kern="0" baseline="-25000" dirty="0" smtClean="0">
                <a:latin typeface="Comic Sans MS"/>
              </a:rPr>
              <a:t>2</a:t>
            </a:r>
            <a:r>
              <a:rPr lang="en-US" sz="2200" kern="0" dirty="0" smtClean="0">
                <a:latin typeface="+mn-lt"/>
              </a:rPr>
              <a:t>,… are weaker neighbors of Pre.</a:t>
            </a:r>
          </a:p>
        </p:txBody>
      </p:sp>
      <p:sp>
        <p:nvSpPr>
          <p:cNvPr id="31" name="Content Placeholder 2"/>
          <p:cNvSpPr txBox="1">
            <a:spLocks/>
          </p:cNvSpPr>
          <p:nvPr/>
        </p:nvSpPr>
        <p:spPr bwMode="auto">
          <a:xfrm>
            <a:off x="6983413" y="4340225"/>
            <a:ext cx="2438400" cy="243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>
                <a:solidFill>
                  <a:srgbClr val="009900"/>
                </a:solidFill>
                <a:latin typeface="+mn-lt"/>
              </a:rPr>
              <a:t>Pre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>
                <a:solidFill>
                  <a:schemeClr val="accent2"/>
                </a:solidFill>
                <a:latin typeface="+mn-lt"/>
              </a:rPr>
              <a:t>x := 0; y := 0;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>
                <a:solidFill>
                  <a:schemeClr val="accent2"/>
                </a:solidFill>
                <a:latin typeface="+mn-lt"/>
              </a:rPr>
              <a:t>while (x &lt; 100) 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>
                <a:solidFill>
                  <a:schemeClr val="accent2"/>
                </a:solidFill>
                <a:latin typeface="+mn-lt"/>
              </a:rPr>
              <a:t>     x := </a:t>
            </a:r>
            <a:r>
              <a:rPr lang="en-US" sz="2200" kern="0" dirty="0" err="1">
                <a:solidFill>
                  <a:schemeClr val="accent2"/>
                </a:solidFill>
                <a:latin typeface="+mn-lt"/>
              </a:rPr>
              <a:t>x+n</a:t>
            </a:r>
            <a:r>
              <a:rPr lang="en-US" sz="2200" kern="0" dirty="0">
                <a:solidFill>
                  <a:schemeClr val="accent2"/>
                </a:solidFill>
                <a:latin typeface="+mn-lt"/>
              </a:rPr>
              <a:t>;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>
                <a:solidFill>
                  <a:schemeClr val="accent2"/>
                </a:solidFill>
                <a:latin typeface="+mn-lt"/>
              </a:rPr>
              <a:t>     y := </a:t>
            </a:r>
            <a:r>
              <a:rPr lang="en-US" sz="2200" kern="0" dirty="0" err="1">
                <a:solidFill>
                  <a:schemeClr val="accent2"/>
                </a:solidFill>
                <a:latin typeface="+mn-lt"/>
              </a:rPr>
              <a:t>y+m</a:t>
            </a:r>
            <a:r>
              <a:rPr lang="en-US" sz="2200" kern="0" dirty="0">
                <a:solidFill>
                  <a:schemeClr val="accent2"/>
                </a:solidFill>
                <a:latin typeface="+mn-lt"/>
              </a:rPr>
              <a:t>;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>
                <a:solidFill>
                  <a:srgbClr val="009900"/>
                </a:solidFill>
                <a:latin typeface="+mn-lt"/>
              </a:rPr>
              <a:t>[y </a:t>
            </a:r>
            <a:r>
              <a:rPr lang="en-US" sz="2200" kern="0" dirty="0">
                <a:solidFill>
                  <a:srgbClr val="009900"/>
                </a:solidFill>
                <a:latin typeface="cmsy10"/>
              </a:rPr>
              <a:t>¸</a:t>
            </a:r>
            <a:r>
              <a:rPr lang="en-US" sz="2200" kern="0" dirty="0">
                <a:solidFill>
                  <a:srgbClr val="009900"/>
                </a:solidFill>
                <a:latin typeface="+mn-lt"/>
              </a:rPr>
              <a:t> 100]</a:t>
            </a:r>
          </a:p>
        </p:txBody>
      </p:sp>
    </p:spTree>
  </p:cSld>
  <p:clrMapOvr>
    <a:masterClrMapping/>
  </p:clrMapOvr>
  <p:transition advTm="20891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Weaker Neighborhood Structure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685801" y="1143000"/>
            <a:ext cx="6108538" cy="50292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Weaker neighbors of e</a:t>
            </a:r>
            <a:r>
              <a:rPr lang="en-US" baseline="-25000" dirty="0" smtClean="0"/>
              <a:t>1</a:t>
            </a:r>
            <a:r>
              <a:rPr lang="en-US" dirty="0" smtClean="0">
                <a:latin typeface="cmsy10" charset="0"/>
              </a:rPr>
              <a:t>¸</a:t>
            </a:r>
            <a:r>
              <a:rPr lang="en-US" dirty="0" smtClean="0"/>
              <a:t>0 </a:t>
            </a:r>
            <a:r>
              <a:rPr lang="en-US" dirty="0" smtClean="0">
                <a:latin typeface="cmsy10" charset="0"/>
              </a:rPr>
              <a:t>Æ</a:t>
            </a:r>
            <a:r>
              <a:rPr lang="en-US" dirty="0" smtClean="0"/>
              <a:t> e</a:t>
            </a:r>
            <a:r>
              <a:rPr lang="en-US" baseline="-25000" dirty="0" smtClean="0"/>
              <a:t>2</a:t>
            </a:r>
            <a:r>
              <a:rPr lang="en-US" dirty="0" smtClean="0">
                <a:latin typeface="cmsy10" charset="0"/>
              </a:rPr>
              <a:t>¸</a:t>
            </a:r>
            <a:r>
              <a:rPr lang="en-US" dirty="0" smtClean="0"/>
              <a:t>0 are:</a:t>
            </a:r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endParaRPr lang="en-US" dirty="0" smtClean="0"/>
          </a:p>
          <a:p>
            <a:r>
              <a:rPr lang="en-US" dirty="0" smtClean="0"/>
              <a:t>e</a:t>
            </a:r>
            <a:r>
              <a:rPr lang="en-US" baseline="-25000" dirty="0" smtClean="0"/>
              <a:t>1</a:t>
            </a:r>
            <a:r>
              <a:rPr lang="en-US" dirty="0" smtClean="0"/>
              <a:t>+1</a:t>
            </a:r>
            <a:r>
              <a:rPr lang="en-US" dirty="0" smtClean="0">
                <a:latin typeface="cmsy10" charset="0"/>
              </a:rPr>
              <a:t>¸</a:t>
            </a:r>
            <a:r>
              <a:rPr lang="en-US" dirty="0" smtClean="0"/>
              <a:t>0 </a:t>
            </a:r>
            <a:r>
              <a:rPr lang="en-US" dirty="0" smtClean="0">
                <a:latin typeface="cmsy10" charset="0"/>
              </a:rPr>
              <a:t>Æ</a:t>
            </a:r>
            <a:r>
              <a:rPr lang="en-US" dirty="0" smtClean="0"/>
              <a:t> e</a:t>
            </a:r>
            <a:r>
              <a:rPr lang="en-US" baseline="-25000" dirty="0" smtClean="0"/>
              <a:t>2</a:t>
            </a:r>
            <a:r>
              <a:rPr lang="en-US" dirty="0" smtClean="0">
                <a:latin typeface="cmsy10" charset="0"/>
              </a:rPr>
              <a:t>¸</a:t>
            </a:r>
            <a:r>
              <a:rPr lang="en-US" dirty="0" smtClean="0"/>
              <a:t>0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</a:t>
            </a:r>
            <a:r>
              <a:rPr lang="en-US" baseline="-25000" dirty="0" smtClean="0"/>
              <a:t>1</a:t>
            </a:r>
            <a:r>
              <a:rPr lang="en-US" dirty="0" smtClean="0">
                <a:latin typeface="cmsy10" charset="0"/>
              </a:rPr>
              <a:t>¸</a:t>
            </a:r>
            <a:r>
              <a:rPr lang="en-US" dirty="0" smtClean="0"/>
              <a:t>0 </a:t>
            </a:r>
            <a:r>
              <a:rPr lang="en-US" dirty="0" smtClean="0">
                <a:latin typeface="cmsy10" charset="0"/>
              </a:rPr>
              <a:t>Æ</a:t>
            </a:r>
            <a:r>
              <a:rPr lang="en-US" dirty="0" smtClean="0"/>
              <a:t> e</a:t>
            </a:r>
            <a:r>
              <a:rPr lang="en-US" baseline="-25000" dirty="0" smtClean="0"/>
              <a:t>2</a:t>
            </a:r>
            <a:r>
              <a:rPr lang="en-US" dirty="0" smtClean="0"/>
              <a:t>+1</a:t>
            </a:r>
            <a:r>
              <a:rPr lang="en-US" dirty="0" smtClean="0">
                <a:latin typeface="cmsy10" charset="0"/>
              </a:rPr>
              <a:t>¸</a:t>
            </a:r>
            <a:r>
              <a:rPr lang="en-US" dirty="0" smtClean="0"/>
              <a:t>0</a:t>
            </a:r>
          </a:p>
          <a:p>
            <a:endParaRPr lang="en-US" dirty="0" smtClean="0"/>
          </a:p>
          <a:p>
            <a:r>
              <a:rPr lang="en-US" dirty="0" smtClean="0"/>
              <a:t>e</a:t>
            </a:r>
            <a:r>
              <a:rPr lang="en-US" baseline="-25000" dirty="0" smtClean="0"/>
              <a:t>1</a:t>
            </a:r>
            <a:r>
              <a:rPr lang="en-US" dirty="0" smtClean="0"/>
              <a:t>+e</a:t>
            </a:r>
            <a:r>
              <a:rPr lang="en-US" baseline="-25000" dirty="0" smtClean="0"/>
              <a:t>2</a:t>
            </a:r>
            <a:r>
              <a:rPr lang="en-US" dirty="0" smtClean="0">
                <a:latin typeface="cmsy10" charset="0"/>
              </a:rPr>
              <a:t>¸</a:t>
            </a:r>
            <a:r>
              <a:rPr lang="en-US" dirty="0" smtClean="0"/>
              <a:t>0 </a:t>
            </a:r>
            <a:r>
              <a:rPr lang="en-US" dirty="0" smtClean="0">
                <a:latin typeface="cmsy10" charset="0"/>
              </a:rPr>
              <a:t>Æ</a:t>
            </a:r>
            <a:r>
              <a:rPr lang="en-US" dirty="0" smtClean="0"/>
              <a:t> e</a:t>
            </a:r>
            <a:r>
              <a:rPr lang="en-US" baseline="-25000" dirty="0" smtClean="0"/>
              <a:t>2</a:t>
            </a:r>
            <a:r>
              <a:rPr lang="en-US" dirty="0" smtClean="0">
                <a:latin typeface="cmsy10" charset="0"/>
              </a:rPr>
              <a:t>¸</a:t>
            </a:r>
            <a:r>
              <a:rPr lang="en-US" dirty="0" smtClean="0"/>
              <a:t>0</a:t>
            </a:r>
          </a:p>
          <a:p>
            <a:endParaRPr lang="en-US" dirty="0" smtClean="0"/>
          </a:p>
          <a:p>
            <a:r>
              <a:rPr lang="en-US" dirty="0" smtClean="0"/>
              <a:t>e</a:t>
            </a:r>
            <a:r>
              <a:rPr lang="en-US" baseline="-25000" dirty="0" smtClean="0"/>
              <a:t>1</a:t>
            </a:r>
            <a:r>
              <a:rPr lang="en-US" dirty="0" smtClean="0">
                <a:latin typeface="cmsy10" charset="0"/>
              </a:rPr>
              <a:t>¸</a:t>
            </a:r>
            <a:r>
              <a:rPr lang="en-US" dirty="0" smtClean="0"/>
              <a:t>0 </a:t>
            </a:r>
            <a:r>
              <a:rPr lang="en-US" dirty="0" smtClean="0">
                <a:latin typeface="cmsy10" charset="0"/>
              </a:rPr>
              <a:t>Æ</a:t>
            </a:r>
            <a:r>
              <a:rPr lang="en-US" dirty="0" smtClean="0"/>
              <a:t> e</a:t>
            </a:r>
            <a:r>
              <a:rPr lang="en-US" baseline="-25000" dirty="0" smtClean="0"/>
              <a:t>2</a:t>
            </a:r>
            <a:r>
              <a:rPr lang="en-US" dirty="0" smtClean="0"/>
              <a:t>+e</a:t>
            </a:r>
            <a:r>
              <a:rPr lang="en-US" baseline="-25000" dirty="0" smtClean="0"/>
              <a:t>1</a:t>
            </a:r>
            <a:r>
              <a:rPr lang="en-US" dirty="0" smtClean="0">
                <a:latin typeface="cmsy10" charset="0"/>
              </a:rPr>
              <a:t>¸</a:t>
            </a:r>
            <a:r>
              <a:rPr lang="en-US" dirty="0" smtClean="0"/>
              <a:t>0 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1EACC00-9F8C-4B0B-87ED-E63F6728E134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5" name="TextBox 4"/>
          <p:cNvSpPr txBox="1"/>
          <p:nvPr/>
        </p:nvSpPr>
        <p:spPr>
          <a:xfrm>
            <a:off x="4143741" y="2858960"/>
            <a:ext cx="41668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Shift plane </a:t>
            </a:r>
            <a:r>
              <a:rPr lang="en-US" dirty="0" err="1" smtClean="0">
                <a:solidFill>
                  <a:schemeClr val="accent2"/>
                </a:solidFill>
                <a:latin typeface="Comic Sans MS"/>
              </a:rPr>
              <a:t>e</a:t>
            </a:r>
            <a:r>
              <a:rPr lang="en-US" baseline="-25000" dirty="0" err="1" smtClean="0">
                <a:solidFill>
                  <a:schemeClr val="accent2"/>
                </a:solidFill>
                <a:latin typeface="Comic Sans MS"/>
              </a:rPr>
              <a:t>i</a:t>
            </a:r>
            <a:r>
              <a:rPr lang="en-US" dirty="0" smtClean="0">
                <a:solidFill>
                  <a:schemeClr val="accent2"/>
                </a:solidFill>
              </a:rPr>
              <a:t> parallel to itself. 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55325" y="4365578"/>
            <a:ext cx="46182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Rotate plane </a:t>
            </a:r>
            <a:r>
              <a:rPr lang="en-US" dirty="0" err="1" smtClean="0">
                <a:solidFill>
                  <a:schemeClr val="accent2"/>
                </a:solidFill>
                <a:latin typeface="Comic Sans MS"/>
              </a:rPr>
              <a:t>e</a:t>
            </a:r>
            <a:r>
              <a:rPr lang="en-US" baseline="-25000" dirty="0" err="1" smtClean="0">
                <a:solidFill>
                  <a:schemeClr val="accent2"/>
                </a:solidFill>
                <a:latin typeface="Comic Sans MS"/>
              </a:rPr>
              <a:t>i</a:t>
            </a:r>
            <a:r>
              <a:rPr lang="en-US" dirty="0" smtClean="0">
                <a:solidFill>
                  <a:schemeClr val="accent2"/>
                </a:solidFill>
              </a:rPr>
              <a:t> along its intersection with another plane.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7" name="Right Brace 6"/>
          <p:cNvSpPr/>
          <p:nvPr/>
        </p:nvSpPr>
        <p:spPr bwMode="auto">
          <a:xfrm>
            <a:off x="3507134" y="2500133"/>
            <a:ext cx="544011" cy="1335024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effectLst/>
              <a:latin typeface="Comic Sans MS" pitchFamily="66" charset="0"/>
            </a:endParaRPr>
          </a:p>
        </p:txBody>
      </p:sp>
      <p:sp>
        <p:nvSpPr>
          <p:cNvPr id="8" name="Right Brace 7"/>
          <p:cNvSpPr/>
          <p:nvPr/>
        </p:nvSpPr>
        <p:spPr bwMode="auto">
          <a:xfrm>
            <a:off x="3532212" y="4145667"/>
            <a:ext cx="544011" cy="1335024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effectLst/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30865" y="1969639"/>
            <a:ext cx="34241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schemeClr val="accent2"/>
                </a:solidFill>
              </a:rPr>
              <a:t>Geometric Interpretation </a:t>
            </a:r>
            <a:endParaRPr lang="en-US" u="sng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advTm="24593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Weakest Precondition: Solution 1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93980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Find “weakest” Pre such that the Hoare triple (</a:t>
            </a:r>
            <a:r>
              <a:rPr lang="en-US" smtClean="0">
                <a:solidFill>
                  <a:srgbClr val="009900"/>
                </a:solidFill>
              </a:rPr>
              <a:t>Pre</a:t>
            </a:r>
            <a:r>
              <a:rPr lang="en-US" smtClean="0"/>
              <a:t>, </a:t>
            </a:r>
            <a:r>
              <a:rPr lang="en-US" smtClean="0">
                <a:solidFill>
                  <a:schemeClr val="accent2"/>
                </a:solidFill>
              </a:rPr>
              <a:t>Program</a:t>
            </a:r>
            <a:r>
              <a:rPr lang="en-US" smtClean="0"/>
              <a:t>, </a:t>
            </a:r>
            <a:r>
              <a:rPr lang="en-US" smtClean="0">
                <a:solidFill>
                  <a:srgbClr val="009900"/>
                </a:solidFill>
              </a:rPr>
              <a:t>Post</a:t>
            </a:r>
            <a:r>
              <a:rPr lang="en-US" smtClean="0"/>
              <a:t>) is valid.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400050" y="2154238"/>
            <a:ext cx="2135188" cy="229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solidFill>
                  <a:srgbClr val="009900"/>
                </a:solidFill>
                <a:latin typeface="+mn-lt"/>
              </a:rPr>
              <a:t>Pre</a:t>
            </a:r>
            <a:endParaRPr lang="en-US" sz="2400" kern="0" dirty="0">
              <a:solidFill>
                <a:schemeClr val="accent2"/>
              </a:solidFill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solidFill>
                  <a:schemeClr val="accent2"/>
                </a:solidFill>
                <a:latin typeface="+mn-lt"/>
              </a:rPr>
              <a:t>while (c) 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solidFill>
                  <a:schemeClr val="accent2"/>
                </a:solidFill>
                <a:latin typeface="+mn-lt"/>
              </a:rPr>
              <a:t>     S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solidFill>
                  <a:srgbClr val="009900"/>
                </a:solidFill>
                <a:latin typeface="+mn-lt"/>
              </a:rPr>
              <a:t>Post</a:t>
            </a:r>
          </a:p>
        </p:txBody>
      </p:sp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5575300" y="2328863"/>
            <a:ext cx="2284413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Pre </a:t>
            </a:r>
            <a:r>
              <a:rPr lang="en-US" sz="2400" kern="0" dirty="0">
                <a:latin typeface="cmsy10"/>
              </a:rPr>
              <a:t>)</a:t>
            </a:r>
            <a:r>
              <a:rPr lang="en-US" sz="2400" kern="0" dirty="0">
                <a:latin typeface="+mn-lt"/>
              </a:rPr>
              <a:t> I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I </a:t>
            </a:r>
            <a:r>
              <a:rPr lang="en-US" sz="2400" kern="0" dirty="0">
                <a:latin typeface="cmsy10"/>
              </a:rPr>
              <a:t>Æ</a:t>
            </a:r>
            <a:r>
              <a:rPr lang="en-US" sz="2400" kern="0" dirty="0">
                <a:latin typeface="+mn-lt"/>
              </a:rPr>
              <a:t> </a:t>
            </a:r>
            <a:r>
              <a:rPr lang="en-US" sz="2400" kern="0" dirty="0">
                <a:latin typeface="cmsy10"/>
              </a:rPr>
              <a:t>:</a:t>
            </a:r>
            <a:r>
              <a:rPr lang="en-US" sz="2400" kern="0" dirty="0">
                <a:latin typeface="+mn-lt"/>
              </a:rPr>
              <a:t>c </a:t>
            </a:r>
            <a:r>
              <a:rPr lang="en-US" sz="2400" kern="0" dirty="0">
                <a:latin typeface="cmsy10"/>
              </a:rPr>
              <a:t>)</a:t>
            </a:r>
            <a:r>
              <a:rPr lang="en-US" sz="2400" kern="0" dirty="0">
                <a:latin typeface="+mn-lt"/>
              </a:rPr>
              <a:t> Post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(I </a:t>
            </a:r>
            <a:r>
              <a:rPr lang="en-US" sz="2400" kern="0" dirty="0">
                <a:latin typeface="cmsy10"/>
              </a:rPr>
              <a:t>Æ</a:t>
            </a:r>
            <a:r>
              <a:rPr lang="en-US" sz="2400" kern="0" dirty="0">
                <a:latin typeface="+mn-lt"/>
              </a:rPr>
              <a:t> c)[S] </a:t>
            </a:r>
            <a:r>
              <a:rPr lang="en-US" sz="2400" kern="0" dirty="0">
                <a:latin typeface="cmsy10"/>
              </a:rPr>
              <a:t>)</a:t>
            </a:r>
            <a:r>
              <a:rPr lang="en-US" sz="2400" kern="0" dirty="0">
                <a:latin typeface="+mn-lt"/>
              </a:rPr>
              <a:t> I</a:t>
            </a:r>
          </a:p>
        </p:txBody>
      </p:sp>
      <p:sp>
        <p:nvSpPr>
          <p:cNvPr id="27" name="Right Arrow 26"/>
          <p:cNvSpPr>
            <a:spLocks noChangeArrowheads="1"/>
          </p:cNvSpPr>
          <p:nvPr/>
        </p:nvSpPr>
        <p:spPr bwMode="auto">
          <a:xfrm rot="3600000">
            <a:off x="1527969" y="3853656"/>
            <a:ext cx="977900" cy="484188"/>
          </a:xfrm>
          <a:prstGeom prst="rightArrow">
            <a:avLst>
              <a:gd name="adj1" fmla="val 50000"/>
              <a:gd name="adj2" fmla="val 47631"/>
            </a:avLst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5" name="Content Placeholder 2"/>
          <p:cNvSpPr txBox="1">
            <a:spLocks/>
          </p:cNvSpPr>
          <p:nvPr/>
        </p:nvSpPr>
        <p:spPr bwMode="auto">
          <a:xfrm>
            <a:off x="47625" y="2622550"/>
            <a:ext cx="369888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I</a:t>
            </a:r>
          </a:p>
        </p:txBody>
      </p:sp>
      <p:sp>
        <p:nvSpPr>
          <p:cNvPr id="36" name="Content Placeholder 2"/>
          <p:cNvSpPr txBox="1">
            <a:spLocks/>
          </p:cNvSpPr>
          <p:nvPr/>
        </p:nvSpPr>
        <p:spPr bwMode="auto">
          <a:xfrm>
            <a:off x="5022850" y="2794000"/>
            <a:ext cx="7302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cmsy10"/>
              </a:rPr>
              <a:t>8</a:t>
            </a:r>
            <a:r>
              <a:rPr lang="en-US" sz="2400" kern="0" dirty="0">
                <a:latin typeface="+mn-lt"/>
              </a:rPr>
              <a:t>X</a:t>
            </a:r>
          </a:p>
        </p:txBody>
      </p:sp>
      <p:sp>
        <p:nvSpPr>
          <p:cNvPr id="37" name="Content Placeholder 2"/>
          <p:cNvSpPr txBox="1">
            <a:spLocks/>
          </p:cNvSpPr>
          <p:nvPr/>
        </p:nvSpPr>
        <p:spPr bwMode="auto">
          <a:xfrm>
            <a:off x="1776413" y="2106613"/>
            <a:ext cx="3294062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solidFill>
                  <a:srgbClr val="FFC000"/>
                </a:solidFill>
                <a:latin typeface="+mn-lt"/>
              </a:rPr>
              <a:t>Precondition Encoding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1574799" y="4598988"/>
            <a:ext cx="723353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 smtClean="0">
                <a:latin typeface="+mn-lt"/>
              </a:rPr>
              <a:t>VC(Pre) </a:t>
            </a:r>
            <a:r>
              <a:rPr lang="en-US" sz="2200" kern="0" dirty="0" smtClean="0">
                <a:latin typeface="cmsy10"/>
              </a:rPr>
              <a:t>Æ</a:t>
            </a:r>
            <a:r>
              <a:rPr lang="en-US" sz="2200" kern="0" dirty="0" smtClean="0">
                <a:latin typeface="+mn-lt"/>
              </a:rPr>
              <a:t> </a:t>
            </a:r>
            <a:r>
              <a:rPr lang="en-US" sz="2200" kern="0" dirty="0" smtClean="0">
                <a:latin typeface="cmsy10"/>
              </a:rPr>
              <a:t>:</a:t>
            </a:r>
            <a:r>
              <a:rPr lang="en-US" sz="2200" kern="0" dirty="0" smtClean="0">
                <a:latin typeface="Comic Sans MS"/>
              </a:rPr>
              <a:t>VC(R</a:t>
            </a:r>
            <a:r>
              <a:rPr lang="en-US" sz="2200" kern="0" baseline="-25000" dirty="0" smtClean="0">
                <a:latin typeface="Comic Sans MS"/>
              </a:rPr>
              <a:t>1</a:t>
            </a:r>
            <a:r>
              <a:rPr lang="en-US" sz="2200" kern="0" dirty="0" smtClean="0">
                <a:latin typeface="+mn-lt"/>
              </a:rPr>
              <a:t>) </a:t>
            </a:r>
            <a:r>
              <a:rPr lang="en-US" sz="2200" kern="0" dirty="0" smtClean="0">
                <a:latin typeface="cmsy10"/>
              </a:rPr>
              <a:t>Æ</a:t>
            </a:r>
            <a:r>
              <a:rPr lang="en-US" sz="2200" kern="0" dirty="0" smtClean="0">
                <a:latin typeface="+mn-lt"/>
              </a:rPr>
              <a:t> </a:t>
            </a:r>
            <a:r>
              <a:rPr lang="en-US" sz="2200" kern="0" dirty="0" smtClean="0">
                <a:latin typeface="cmsy10"/>
              </a:rPr>
              <a:t>:</a:t>
            </a:r>
            <a:r>
              <a:rPr lang="en-US" sz="2200" kern="0" dirty="0" smtClean="0">
                <a:latin typeface="Comic Sans MS"/>
              </a:rPr>
              <a:t>VC(R</a:t>
            </a:r>
            <a:r>
              <a:rPr lang="en-US" sz="2200" kern="0" baseline="-25000" dirty="0" smtClean="0">
                <a:latin typeface="Comic Sans MS"/>
              </a:rPr>
              <a:t>2</a:t>
            </a:r>
            <a:r>
              <a:rPr lang="en-US" sz="2200" kern="0" dirty="0" smtClean="0">
                <a:latin typeface="+mn-lt"/>
              </a:rPr>
              <a:t>) … 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 smtClean="0">
                <a:latin typeface="+mn-lt"/>
              </a:rPr>
              <a:t>Pre is weaker than Previous Pre</a:t>
            </a:r>
            <a:endParaRPr lang="en-US" sz="2200" kern="0" dirty="0">
              <a:latin typeface="+mn-lt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242888" y="4795838"/>
            <a:ext cx="129698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cmsy10"/>
              </a:rPr>
              <a:t>9</a:t>
            </a:r>
            <a:r>
              <a:rPr lang="en-US" sz="2400" kern="0" dirty="0">
                <a:latin typeface="+mn-lt"/>
              </a:rPr>
              <a:t> Pre, I </a:t>
            </a:r>
          </a:p>
        </p:txBody>
      </p:sp>
      <p:sp>
        <p:nvSpPr>
          <p:cNvPr id="22545" name="Right Arrow 17"/>
          <p:cNvSpPr>
            <a:spLocks noChangeArrowheads="1"/>
          </p:cNvSpPr>
          <p:nvPr/>
        </p:nvSpPr>
        <p:spPr bwMode="auto">
          <a:xfrm>
            <a:off x="2143125" y="2571750"/>
            <a:ext cx="977900" cy="484188"/>
          </a:xfrm>
          <a:prstGeom prst="rightArrow">
            <a:avLst>
              <a:gd name="adj1" fmla="val 50000"/>
              <a:gd name="adj2" fmla="val 47631"/>
            </a:avLst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5" name="Content Placeholder 2"/>
          <p:cNvSpPr txBox="1">
            <a:spLocks/>
          </p:cNvSpPr>
          <p:nvPr/>
        </p:nvSpPr>
        <p:spPr bwMode="auto">
          <a:xfrm>
            <a:off x="2152650" y="3786188"/>
            <a:ext cx="591502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solidFill>
                  <a:srgbClr val="FFC000"/>
                </a:solidFill>
                <a:latin typeface="+mn-lt"/>
              </a:rPr>
              <a:t>Locally-weakest Precondition Encoding</a:t>
            </a:r>
          </a:p>
        </p:txBody>
      </p:sp>
      <p:pic>
        <p:nvPicPr>
          <p:cNvPr id="22548" name="Picture 29" descr="TP_tmp.emf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4546600" y="3175000"/>
            <a:ext cx="50800" cy="5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9" name="Picture 32" descr="TP_tmp.emf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546600" y="3175000"/>
            <a:ext cx="50800" cy="5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0" name="Picture 39" descr="TP_tmp.emf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546600" y="3175000"/>
            <a:ext cx="50800" cy="5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3738888" y="2784475"/>
            <a:ext cx="134240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cmsy10"/>
              </a:rPr>
              <a:t>9</a:t>
            </a:r>
            <a:r>
              <a:rPr lang="en-US" sz="2400" kern="0" dirty="0">
                <a:latin typeface="+mn-lt"/>
              </a:rPr>
              <a:t> </a:t>
            </a:r>
            <a:r>
              <a:rPr lang="en-US" sz="2400" kern="0" dirty="0" smtClean="0">
                <a:latin typeface="+mn-lt"/>
              </a:rPr>
              <a:t>Pre, I</a:t>
            </a:r>
            <a:endParaRPr lang="en-US" sz="2400" kern="0" dirty="0">
              <a:latin typeface="+mn-lt"/>
            </a:endParaRPr>
          </a:p>
        </p:txBody>
      </p:sp>
      <p:sp>
        <p:nvSpPr>
          <p:cNvPr id="24" name="Content Placeholder 2"/>
          <p:cNvSpPr txBox="1">
            <a:spLocks/>
          </p:cNvSpPr>
          <p:nvPr/>
        </p:nvSpPr>
        <p:spPr bwMode="auto">
          <a:xfrm>
            <a:off x="7830504" y="1834264"/>
            <a:ext cx="13112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VC(Pre)</a:t>
            </a:r>
          </a:p>
        </p:txBody>
      </p:sp>
      <p:sp>
        <p:nvSpPr>
          <p:cNvPr id="26" name="Double Bracket 25"/>
          <p:cNvSpPr>
            <a:spLocks/>
          </p:cNvSpPr>
          <p:nvPr/>
        </p:nvSpPr>
        <p:spPr bwMode="auto">
          <a:xfrm>
            <a:off x="5569543" y="2268172"/>
            <a:ext cx="2212848" cy="1463040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 bwMode="auto">
          <a:xfrm rot="5400000" flipH="1" flipV="1">
            <a:off x="7855760" y="2350324"/>
            <a:ext cx="624217" cy="494048"/>
          </a:xfrm>
          <a:prstGeom prst="straightConnector1">
            <a:avLst/>
          </a:prstGeom>
          <a:noFill/>
          <a:ln w="3175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30" name="Double Bracket 29"/>
          <p:cNvSpPr/>
          <p:nvPr/>
        </p:nvSpPr>
        <p:spPr bwMode="auto">
          <a:xfrm>
            <a:off x="1539434" y="4548850"/>
            <a:ext cx="4343400" cy="914400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1" name="Content Placeholder 2"/>
          <p:cNvSpPr txBox="1">
            <a:spLocks/>
          </p:cNvSpPr>
          <p:nvPr/>
        </p:nvSpPr>
        <p:spPr bwMode="auto">
          <a:xfrm>
            <a:off x="6948689" y="4097150"/>
            <a:ext cx="2542552" cy="2430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>
                <a:solidFill>
                  <a:srgbClr val="009900"/>
                </a:solidFill>
                <a:latin typeface="+mn-lt"/>
              </a:rPr>
              <a:t>Pre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>
                <a:solidFill>
                  <a:schemeClr val="accent2"/>
                </a:solidFill>
                <a:latin typeface="+mn-lt"/>
              </a:rPr>
              <a:t>x := 0; y := 0;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>
                <a:solidFill>
                  <a:schemeClr val="accent2"/>
                </a:solidFill>
                <a:latin typeface="+mn-lt"/>
              </a:rPr>
              <a:t>while (x &lt; 100) 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>
                <a:solidFill>
                  <a:schemeClr val="accent2"/>
                </a:solidFill>
                <a:latin typeface="+mn-lt"/>
              </a:rPr>
              <a:t>     x := </a:t>
            </a:r>
            <a:r>
              <a:rPr lang="en-US" sz="2200" kern="0" dirty="0" err="1">
                <a:solidFill>
                  <a:schemeClr val="accent2"/>
                </a:solidFill>
                <a:latin typeface="+mn-lt"/>
              </a:rPr>
              <a:t>x+n</a:t>
            </a:r>
            <a:r>
              <a:rPr lang="en-US" sz="2200" kern="0" dirty="0">
                <a:solidFill>
                  <a:schemeClr val="accent2"/>
                </a:solidFill>
                <a:latin typeface="+mn-lt"/>
              </a:rPr>
              <a:t>;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>
                <a:solidFill>
                  <a:schemeClr val="accent2"/>
                </a:solidFill>
                <a:latin typeface="+mn-lt"/>
              </a:rPr>
              <a:t>     y := </a:t>
            </a:r>
            <a:r>
              <a:rPr lang="en-US" sz="2200" kern="0" dirty="0" err="1">
                <a:solidFill>
                  <a:schemeClr val="accent2"/>
                </a:solidFill>
                <a:latin typeface="+mn-lt"/>
              </a:rPr>
              <a:t>y+m</a:t>
            </a:r>
            <a:r>
              <a:rPr lang="en-US" sz="2200" kern="0" dirty="0">
                <a:solidFill>
                  <a:schemeClr val="accent2"/>
                </a:solidFill>
                <a:latin typeface="+mn-lt"/>
              </a:rPr>
              <a:t>;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>
                <a:solidFill>
                  <a:srgbClr val="009900"/>
                </a:solidFill>
                <a:latin typeface="+mn-lt"/>
              </a:rPr>
              <a:t>[y </a:t>
            </a:r>
            <a:r>
              <a:rPr lang="en-US" sz="2200" kern="0" dirty="0">
                <a:solidFill>
                  <a:srgbClr val="009900"/>
                </a:solidFill>
                <a:latin typeface="cmsy10"/>
              </a:rPr>
              <a:t>¸</a:t>
            </a:r>
            <a:r>
              <a:rPr lang="en-US" sz="2200" kern="0" dirty="0">
                <a:solidFill>
                  <a:srgbClr val="009900"/>
                </a:solidFill>
                <a:latin typeface="+mn-lt"/>
              </a:rPr>
              <a:t> 100]</a:t>
            </a:r>
          </a:p>
        </p:txBody>
      </p:sp>
      <p:sp>
        <p:nvSpPr>
          <p:cNvPr id="32" name="Content Placeholder 2"/>
          <p:cNvSpPr txBox="1">
            <a:spLocks/>
          </p:cNvSpPr>
          <p:nvPr/>
        </p:nvSpPr>
        <p:spPr bwMode="auto">
          <a:xfrm>
            <a:off x="115888" y="5370387"/>
            <a:ext cx="9271000" cy="189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 eaLnBrk="0" hangingPunct="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kern="0" dirty="0" smtClean="0"/>
              <a:t>We directly obtain </a:t>
            </a:r>
            <a:r>
              <a:rPr lang="en-US" sz="2400" kern="0" dirty="0" err="1" smtClean="0"/>
              <a:t>m</a:t>
            </a:r>
            <a:r>
              <a:rPr lang="en-US" sz="2400" kern="0" dirty="0" err="1" smtClean="0">
                <a:latin typeface="cmsy10"/>
              </a:rPr>
              <a:t>¸</a:t>
            </a:r>
            <a:r>
              <a:rPr lang="en-US" sz="2400" kern="0" dirty="0" err="1" smtClean="0"/>
              <a:t>n</a:t>
            </a:r>
            <a:r>
              <a:rPr lang="en-US" sz="2400" kern="0" dirty="0" smtClean="0"/>
              <a:t>.</a:t>
            </a:r>
            <a:endParaRPr lang="en-US" sz="2400" kern="0" dirty="0" smtClean="0">
              <a:latin typeface="+mn-lt"/>
            </a:endParaRPr>
          </a:p>
          <a:p>
            <a:pPr marL="742950" lvl="1" indent="-285750" eaLnBrk="0" hangingPunct="0">
              <a:lnSpc>
                <a:spcPct val="90000"/>
              </a:lnSpc>
              <a:spcBef>
                <a:spcPts val="0"/>
              </a:spcBef>
              <a:buFontTx/>
              <a:buChar char="–"/>
            </a:pPr>
            <a:r>
              <a:rPr lang="en-US" sz="2400" kern="0" dirty="0" smtClean="0"/>
              <a:t>m</a:t>
            </a:r>
            <a:r>
              <a:rPr lang="en-US" sz="2400" kern="0" dirty="0" smtClean="0">
                <a:latin typeface="cmsy10"/>
              </a:rPr>
              <a:t>¸</a:t>
            </a:r>
            <a:r>
              <a:rPr lang="en-US" sz="2400" kern="0" dirty="0" smtClean="0"/>
              <a:t>n+c is no longer locally-weakest for c&gt;0.</a:t>
            </a:r>
            <a:endParaRPr lang="en-US" sz="2400" kern="0" dirty="0">
              <a:latin typeface="+mn-lt"/>
            </a:endParaRPr>
          </a:p>
          <a:p>
            <a:pPr marL="342900" indent="-342900" eaLnBrk="0" hangingPunct="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kern="0" dirty="0">
                <a:latin typeface="+mn-lt"/>
              </a:rPr>
              <a:t>In fact, we obtain one more solution: </a:t>
            </a:r>
            <a:r>
              <a:rPr lang="en-US" sz="2400" kern="0" dirty="0" smtClean="0">
                <a:latin typeface="+mn-lt"/>
              </a:rPr>
              <a:t>n</a:t>
            </a:r>
            <a:r>
              <a:rPr lang="en-US" sz="2400" kern="0" dirty="0" smtClean="0">
                <a:latin typeface="cmsy10"/>
              </a:rPr>
              <a:t>·</a:t>
            </a:r>
            <a:r>
              <a:rPr lang="en-US" sz="2400" kern="0" dirty="0" smtClean="0">
                <a:latin typeface="+mn-lt"/>
              </a:rPr>
              <a:t>0.</a:t>
            </a:r>
          </a:p>
          <a:p>
            <a:pPr marL="342900" indent="-342900" eaLnBrk="0" hangingPunct="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200" kern="0" dirty="0" smtClean="0">
                <a:latin typeface="+mn-lt"/>
              </a:rPr>
              <a:t>Generally, locally weakest </a:t>
            </a:r>
            <a:r>
              <a:rPr lang="en-US" sz="2200" kern="0" dirty="0" smtClean="0">
                <a:latin typeface="Symbol"/>
                <a:sym typeface="Symbol"/>
              </a:rPr>
              <a:t></a:t>
            </a:r>
            <a:r>
              <a:rPr lang="en-US" sz="2200" kern="0" dirty="0" smtClean="0">
                <a:latin typeface="+mn-lt"/>
              </a:rPr>
              <a:t> weakest. Iteration may be required.</a:t>
            </a:r>
          </a:p>
        </p:txBody>
      </p:sp>
    </p:spTree>
    <p:custDataLst>
      <p:tags r:id="rId1"/>
    </p:custDataLst>
  </p:cSld>
  <p:clrMapOvr>
    <a:masterClrMapping/>
  </p:clrMapOvr>
  <p:transition advTm="5401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Program Verification</a:t>
            </a:r>
          </a:p>
          <a:p>
            <a:endParaRPr lang="en-US" smtClean="0"/>
          </a:p>
          <a:p>
            <a:r>
              <a:rPr lang="en-US" smtClean="0"/>
              <a:t>Weakest Precondition Generation</a:t>
            </a:r>
          </a:p>
          <a:p>
            <a:endParaRPr lang="en-US" smtClean="0"/>
          </a:p>
          <a:p>
            <a:pPr>
              <a:buFont typeface="Wingdings" pitchFamily="2" charset="2"/>
              <a:buChar char="Ø"/>
            </a:pPr>
            <a:r>
              <a:rPr lang="en-US" smtClean="0">
                <a:solidFill>
                  <a:schemeClr val="accent2"/>
                </a:solidFill>
              </a:rPr>
              <a:t>Termination/Bounds Analysis</a:t>
            </a:r>
          </a:p>
          <a:p>
            <a:endParaRPr lang="en-US" smtClean="0"/>
          </a:p>
          <a:p>
            <a:r>
              <a:rPr lang="en-US" smtClean="0"/>
              <a:t>Most-general Counterexample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9824F00-E080-49D9-BEF2-B14D90C9EB4C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  <p:transition advTm="10484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Termination/Bounds Analysis</a:t>
            </a: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BDB8A6A-89B3-4DF3-8C65-85568C24E758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990600" y="1933575"/>
            <a:ext cx="1614488" cy="99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solidFill>
                  <a:schemeClr val="accent2"/>
                </a:solidFill>
                <a:latin typeface="+mn-lt"/>
              </a:rPr>
              <a:t>while (c) 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solidFill>
                  <a:schemeClr val="accent2"/>
                </a:solidFill>
                <a:latin typeface="+mn-lt"/>
              </a:rPr>
              <a:t>     S</a:t>
            </a:r>
          </a:p>
        </p:txBody>
      </p:sp>
      <p:sp>
        <p:nvSpPr>
          <p:cNvPr id="25605" name="Right Arrow 5"/>
          <p:cNvSpPr>
            <a:spLocks noChangeArrowheads="1"/>
          </p:cNvSpPr>
          <p:nvPr/>
        </p:nvSpPr>
        <p:spPr bwMode="auto">
          <a:xfrm>
            <a:off x="2905125" y="2257425"/>
            <a:ext cx="977900" cy="484188"/>
          </a:xfrm>
          <a:prstGeom prst="rightArrow">
            <a:avLst>
              <a:gd name="adj1" fmla="val 50000"/>
              <a:gd name="adj2" fmla="val 50024"/>
            </a:avLst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364038" y="1554163"/>
            <a:ext cx="3957637" cy="183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>
                <a:solidFill>
                  <a:srgbClr val="C00000"/>
                </a:solidFill>
                <a:latin typeface="+mn-lt"/>
              </a:rPr>
              <a:t>i := 0;</a:t>
            </a: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>
                <a:solidFill>
                  <a:schemeClr val="accent2"/>
                </a:solidFill>
                <a:latin typeface="+mn-lt"/>
              </a:rPr>
              <a:t>while (c)</a:t>
            </a: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>
                <a:solidFill>
                  <a:schemeClr val="accent2"/>
                </a:solidFill>
                <a:latin typeface="+mn-lt"/>
              </a:rPr>
              <a:t>      </a:t>
            </a:r>
            <a:r>
              <a:rPr lang="en-US" sz="2400" kern="0" dirty="0">
                <a:solidFill>
                  <a:srgbClr val="C00000"/>
                </a:solidFill>
                <a:latin typeface="+mn-lt"/>
              </a:rPr>
              <a:t>i := i+1; </a:t>
            </a: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>
                <a:solidFill>
                  <a:srgbClr val="C00000"/>
                </a:solidFill>
                <a:latin typeface="+mn-lt"/>
              </a:rPr>
              <a:t>     Assert(i</a:t>
            </a:r>
            <a:r>
              <a:rPr lang="en-US" sz="2400" kern="0" dirty="0">
                <a:solidFill>
                  <a:srgbClr val="C00000"/>
                </a:solidFill>
                <a:latin typeface="cmsy10"/>
              </a:rPr>
              <a:t>·</a:t>
            </a:r>
            <a:r>
              <a:rPr lang="en-US" sz="2400" kern="0" dirty="0">
                <a:solidFill>
                  <a:srgbClr val="C00000"/>
                </a:solidFill>
                <a:latin typeface="+mn-lt"/>
              </a:rPr>
              <a:t> F(inputs)); </a:t>
            </a: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>
                <a:solidFill>
                  <a:schemeClr val="accent2"/>
                </a:solidFill>
                <a:latin typeface="+mn-lt"/>
              </a:rPr>
              <a:t>     S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-69451" y="3703638"/>
            <a:ext cx="9410221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400" kern="0" dirty="0">
                <a:latin typeface="+mn-lt"/>
              </a:rPr>
              <a:t>Transformation </a:t>
            </a:r>
            <a:r>
              <a:rPr lang="en-US" sz="2400" kern="0" dirty="0" smtClean="0">
                <a:latin typeface="+mn-lt"/>
              </a:rPr>
              <a:t>introduces </a:t>
            </a:r>
            <a:r>
              <a:rPr lang="en-US" sz="2400" kern="0" dirty="0">
                <a:latin typeface="+mn-lt"/>
              </a:rPr>
              <a:t>a counter to track loop </a:t>
            </a:r>
            <a:r>
              <a:rPr lang="en-US" sz="2400" kern="0" dirty="0" smtClean="0">
                <a:latin typeface="+mn-lt"/>
              </a:rPr>
              <a:t>iterations.</a:t>
            </a:r>
          </a:p>
          <a:p>
            <a:pPr marL="342900" indent="-342900" eaLnBrk="0" hangingPunct="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400" kern="0" dirty="0">
                <a:latin typeface="+mn-lt"/>
              </a:rPr>
              <a:t>Then we run “Program Verification” </a:t>
            </a:r>
            <a:r>
              <a:rPr lang="en-US" sz="2400" kern="0" dirty="0" smtClean="0">
                <a:latin typeface="+mn-lt"/>
              </a:rPr>
              <a:t>Algorithm.</a:t>
            </a:r>
            <a:endParaRPr lang="en-US" sz="2200" kern="0" dirty="0" smtClean="0">
              <a:solidFill>
                <a:srgbClr val="000000"/>
              </a:solidFill>
              <a:latin typeface="Comic Sans MS"/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sz="2400" kern="0" dirty="0" smtClean="0">
                <a:latin typeface="+mn-lt"/>
              </a:rPr>
              <a:t>Besides loop invariant, part F of assertion is also unknown.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sz="2400" kern="0" dirty="0" smtClean="0">
                <a:latin typeface="+mn-lt"/>
              </a:rPr>
              <a:t>Existence of a solution yields a termination proof. 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sz="2400" kern="0" dirty="0" smtClean="0">
                <a:latin typeface="+mn-lt"/>
              </a:rPr>
              <a:t>Solution </a:t>
            </a:r>
            <a:r>
              <a:rPr lang="en-US" sz="2400" kern="0" dirty="0">
                <a:latin typeface="+mn-lt"/>
              </a:rPr>
              <a:t>for F </a:t>
            </a:r>
            <a:r>
              <a:rPr lang="en-US" sz="2400" kern="0" dirty="0" smtClean="0">
                <a:latin typeface="+mn-lt"/>
              </a:rPr>
              <a:t>gives upper </a:t>
            </a:r>
            <a:r>
              <a:rPr lang="en-US" sz="2400" kern="0" dirty="0">
                <a:latin typeface="+mn-lt"/>
              </a:rPr>
              <a:t>bound on # of loop iterations.</a:t>
            </a: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 animBg="1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Program Verification</a:t>
            </a:r>
          </a:p>
          <a:p>
            <a:endParaRPr lang="en-US" smtClean="0"/>
          </a:p>
          <a:p>
            <a:r>
              <a:rPr lang="en-US" smtClean="0"/>
              <a:t>Weakest Precondition Generation</a:t>
            </a:r>
          </a:p>
          <a:p>
            <a:endParaRPr lang="en-US" smtClean="0"/>
          </a:p>
          <a:p>
            <a:r>
              <a:rPr lang="en-US" smtClean="0"/>
              <a:t>Termination/Bounds Analysis</a:t>
            </a:r>
          </a:p>
          <a:p>
            <a:endParaRPr lang="en-US" smtClean="0"/>
          </a:p>
          <a:p>
            <a:pPr>
              <a:buFont typeface="Wingdings" pitchFamily="2" charset="2"/>
              <a:buChar char="Ø"/>
            </a:pPr>
            <a:r>
              <a:rPr lang="en-US" smtClean="0">
                <a:solidFill>
                  <a:schemeClr val="accent2"/>
                </a:solidFill>
              </a:rPr>
              <a:t>Most-general Counterexample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84E4F7C-C338-46C6-96A5-C7FD09CC83C3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  <p:transition advTm="14953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Most-general Counterexample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327413" y="1293863"/>
            <a:ext cx="3365500" cy="3243262"/>
          </a:xfrm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chemeClr val="accent2"/>
                </a:solidFill>
              </a:rPr>
              <a:t>x := 0;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chemeClr val="accent2"/>
                </a:solidFill>
              </a:rPr>
              <a:t>while (x &lt; n)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chemeClr val="accent2"/>
                </a:solidFill>
              </a:rPr>
              <a:t>     </a:t>
            </a:r>
            <a:r>
              <a:rPr lang="en-US" dirty="0" smtClean="0">
                <a:solidFill>
                  <a:srgbClr val="009900"/>
                </a:solidFill>
              </a:rPr>
              <a:t>Assert(x&lt;200);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chemeClr val="accent2"/>
                </a:solidFill>
              </a:rPr>
              <a:t>     x := </a:t>
            </a:r>
            <a:r>
              <a:rPr lang="en-US" dirty="0" err="1" smtClean="0">
                <a:solidFill>
                  <a:schemeClr val="accent2"/>
                </a:solidFill>
              </a:rPr>
              <a:t>x+y</a:t>
            </a:r>
            <a:r>
              <a:rPr lang="en-US" dirty="0" smtClean="0">
                <a:solidFill>
                  <a:schemeClr val="accent2"/>
                </a:solidFill>
              </a:rPr>
              <a:t>;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5B52B40-A2C6-48FC-AFC5-0591F75B6E92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722813" y="912813"/>
            <a:ext cx="4562475" cy="319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>
                <a:solidFill>
                  <a:srgbClr val="009900"/>
                </a:solidFill>
                <a:latin typeface="+mn-lt"/>
              </a:rPr>
              <a:t>Pre</a:t>
            </a: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>
                <a:solidFill>
                  <a:schemeClr val="accent2"/>
                </a:solidFill>
                <a:latin typeface="+mn-lt"/>
              </a:rPr>
              <a:t>x := 0; </a:t>
            </a:r>
            <a:r>
              <a:rPr lang="en-US" sz="2400" kern="0" dirty="0">
                <a:solidFill>
                  <a:srgbClr val="009900"/>
                </a:solidFill>
                <a:latin typeface="+mn-lt"/>
              </a:rPr>
              <a:t>err := 0; </a:t>
            </a:r>
            <a:r>
              <a:rPr lang="en-US" sz="2400" kern="0" dirty="0">
                <a:solidFill>
                  <a:srgbClr val="C00000"/>
                </a:solidFill>
                <a:latin typeface="+mn-lt"/>
              </a:rPr>
              <a:t>i := 0</a:t>
            </a:r>
            <a:r>
              <a:rPr lang="en-US" sz="2400" kern="0" dirty="0" smtClean="0">
                <a:solidFill>
                  <a:srgbClr val="C00000"/>
                </a:solidFill>
                <a:latin typeface="+mn-lt"/>
              </a:rPr>
              <a:t>;</a:t>
            </a:r>
            <a:r>
              <a:rPr lang="en-US" sz="2400" kern="0" dirty="0" smtClean="0">
                <a:solidFill>
                  <a:schemeClr val="accent2"/>
                </a:solidFill>
                <a:latin typeface="+mn-lt"/>
              </a:rPr>
              <a:t> </a:t>
            </a:r>
            <a:endParaRPr lang="en-US" sz="2400" kern="0" dirty="0">
              <a:solidFill>
                <a:schemeClr val="accent2"/>
              </a:solidFill>
              <a:latin typeface="+mn-lt"/>
            </a:endParaRP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 smtClean="0">
                <a:solidFill>
                  <a:schemeClr val="accent2"/>
                </a:solidFill>
                <a:latin typeface="+mn-lt"/>
              </a:rPr>
              <a:t>while </a:t>
            </a:r>
            <a:r>
              <a:rPr lang="en-US" sz="2400" kern="0" dirty="0">
                <a:solidFill>
                  <a:schemeClr val="accent2"/>
                </a:solidFill>
                <a:latin typeface="+mn-lt"/>
              </a:rPr>
              <a:t>(x &lt; n) </a:t>
            </a: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>
                <a:solidFill>
                  <a:srgbClr val="C00000"/>
                </a:solidFill>
                <a:latin typeface="+mn-lt"/>
              </a:rPr>
              <a:t>      </a:t>
            </a:r>
            <a:r>
              <a:rPr lang="en-US" sz="2400" kern="0" dirty="0" err="1" smtClean="0">
                <a:solidFill>
                  <a:srgbClr val="C00000"/>
                </a:solidFill>
                <a:latin typeface="+mn-lt"/>
              </a:rPr>
              <a:t>i</a:t>
            </a:r>
            <a:r>
              <a:rPr lang="en-US" sz="2400" kern="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400" kern="0" dirty="0">
                <a:solidFill>
                  <a:srgbClr val="C00000"/>
                </a:solidFill>
                <a:latin typeface="+mn-lt"/>
              </a:rPr>
              <a:t>:= i+1; Assert(</a:t>
            </a:r>
            <a:r>
              <a:rPr lang="en-US" sz="2400" kern="0" dirty="0" err="1">
                <a:solidFill>
                  <a:srgbClr val="C00000"/>
                </a:solidFill>
                <a:latin typeface="+mn-lt"/>
              </a:rPr>
              <a:t>i</a:t>
            </a:r>
            <a:r>
              <a:rPr lang="en-US" sz="2400" kern="0" dirty="0" err="1">
                <a:solidFill>
                  <a:srgbClr val="C00000"/>
                </a:solidFill>
                <a:latin typeface="cmsy10"/>
              </a:rPr>
              <a:t>·</a:t>
            </a:r>
            <a:r>
              <a:rPr lang="en-US" sz="2400" kern="0" dirty="0" err="1">
                <a:solidFill>
                  <a:srgbClr val="C00000"/>
                </a:solidFill>
                <a:latin typeface="+mn-lt"/>
              </a:rPr>
              <a:t>F</a:t>
            </a:r>
            <a:r>
              <a:rPr lang="en-US" sz="2400" kern="0" dirty="0">
                <a:solidFill>
                  <a:srgbClr val="C00000"/>
                </a:solidFill>
                <a:latin typeface="+mn-lt"/>
              </a:rPr>
              <a:t>(</a:t>
            </a:r>
            <a:r>
              <a:rPr lang="en-US" sz="2400" kern="0" dirty="0" err="1">
                <a:solidFill>
                  <a:srgbClr val="C00000"/>
                </a:solidFill>
                <a:latin typeface="+mn-lt"/>
              </a:rPr>
              <a:t>n,y</a:t>
            </a:r>
            <a:r>
              <a:rPr lang="en-US" sz="2400" kern="0" dirty="0">
                <a:solidFill>
                  <a:srgbClr val="C00000"/>
                </a:solidFill>
                <a:latin typeface="+mn-lt"/>
              </a:rPr>
              <a:t>));</a:t>
            </a: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>
                <a:solidFill>
                  <a:srgbClr val="C00000"/>
                </a:solidFill>
                <a:latin typeface="+mn-lt"/>
              </a:rPr>
              <a:t>      </a:t>
            </a:r>
            <a:r>
              <a:rPr lang="en-US" sz="2400" kern="0" dirty="0" smtClean="0">
                <a:solidFill>
                  <a:srgbClr val="009900"/>
                </a:solidFill>
                <a:latin typeface="+mn-lt"/>
              </a:rPr>
              <a:t>if </a:t>
            </a:r>
            <a:r>
              <a:rPr lang="en-US" sz="2400" kern="0" dirty="0">
                <a:solidFill>
                  <a:srgbClr val="009900"/>
                </a:solidFill>
                <a:latin typeface="+mn-lt"/>
              </a:rPr>
              <a:t>(x</a:t>
            </a:r>
            <a:r>
              <a:rPr lang="en-US" sz="2400" kern="0" dirty="0">
                <a:solidFill>
                  <a:srgbClr val="009900"/>
                </a:solidFill>
                <a:latin typeface="cmsy10"/>
              </a:rPr>
              <a:t>¸</a:t>
            </a:r>
            <a:r>
              <a:rPr lang="en-US" sz="2400" kern="0" dirty="0">
                <a:solidFill>
                  <a:srgbClr val="009900"/>
                </a:solidFill>
                <a:latin typeface="+mn-lt"/>
              </a:rPr>
              <a:t>200) err := 1;</a:t>
            </a: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>
                <a:solidFill>
                  <a:schemeClr val="accent2"/>
                </a:solidFill>
                <a:latin typeface="+mn-lt"/>
              </a:rPr>
              <a:t>      </a:t>
            </a:r>
            <a:r>
              <a:rPr lang="en-US" sz="2400" kern="0" dirty="0" smtClean="0">
                <a:solidFill>
                  <a:schemeClr val="accent2"/>
                </a:solidFill>
                <a:latin typeface="+mn-lt"/>
              </a:rPr>
              <a:t>x </a:t>
            </a:r>
            <a:r>
              <a:rPr lang="en-US" sz="2400" kern="0" dirty="0">
                <a:solidFill>
                  <a:schemeClr val="accent2"/>
                </a:solidFill>
                <a:latin typeface="+mn-lt"/>
              </a:rPr>
              <a:t>:= </a:t>
            </a:r>
            <a:r>
              <a:rPr lang="en-US" sz="2400" kern="0" dirty="0" err="1">
                <a:solidFill>
                  <a:schemeClr val="accent2"/>
                </a:solidFill>
                <a:latin typeface="+mn-lt"/>
              </a:rPr>
              <a:t>x+y</a:t>
            </a:r>
            <a:r>
              <a:rPr lang="en-US" sz="2400" kern="0" dirty="0">
                <a:solidFill>
                  <a:schemeClr val="accent2"/>
                </a:solidFill>
                <a:latin typeface="+mn-lt"/>
              </a:rPr>
              <a:t>;</a:t>
            </a: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>
                <a:solidFill>
                  <a:srgbClr val="009900"/>
                </a:solidFill>
                <a:latin typeface="+mn-lt"/>
              </a:rPr>
              <a:t>Assert (err=1)</a:t>
            </a:r>
          </a:p>
        </p:txBody>
      </p:sp>
      <p:sp>
        <p:nvSpPr>
          <p:cNvPr id="6" name="Right Arrow 5"/>
          <p:cNvSpPr>
            <a:spLocks noChangeArrowheads="1"/>
          </p:cNvSpPr>
          <p:nvPr/>
        </p:nvSpPr>
        <p:spPr bwMode="auto">
          <a:xfrm>
            <a:off x="3405188" y="2084388"/>
            <a:ext cx="977900" cy="795337"/>
          </a:xfrm>
          <a:prstGeom prst="rightArrow">
            <a:avLst>
              <a:gd name="adj1" fmla="val 50000"/>
              <a:gd name="adj2" fmla="val 47599"/>
            </a:avLst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7150" y="3784928"/>
            <a:ext cx="9086850" cy="2801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kern="0" dirty="0" smtClean="0">
                <a:latin typeface="+mn-lt"/>
              </a:rPr>
              <a:t>“n=356 and y=12” leads to a bug. However, it is more useful to say “y&gt;0 </a:t>
            </a:r>
            <a:r>
              <a:rPr lang="en-US" sz="2400" kern="0" dirty="0" smtClean="0">
                <a:latin typeface="cmsy10"/>
              </a:rPr>
              <a:t>Æ</a:t>
            </a:r>
            <a:r>
              <a:rPr lang="en-US" sz="2400" kern="0" dirty="0" smtClean="0">
                <a:latin typeface="+mn-lt"/>
              </a:rPr>
              <a:t> n</a:t>
            </a:r>
            <a:r>
              <a:rPr lang="en-US" sz="2400" kern="0" dirty="0" smtClean="0">
                <a:latin typeface="cmsy10"/>
              </a:rPr>
              <a:t>¸</a:t>
            </a:r>
            <a:r>
              <a:rPr lang="en-US" sz="2400" kern="0" dirty="0" smtClean="0">
                <a:latin typeface="+mn-lt"/>
              </a:rPr>
              <a:t>200+y” leads to a bug. We generate this by:</a:t>
            </a:r>
          </a:p>
          <a:p>
            <a:pPr marL="342900" indent="-342900" eaLnBrk="0" hangingPunct="0"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sz="2400" kern="0" dirty="0" smtClean="0">
              <a:latin typeface="+mn-lt"/>
            </a:endParaRPr>
          </a:p>
          <a:p>
            <a:pPr marL="342900" indent="-342900" eaLnBrk="0" hangingPunct="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kern="0" dirty="0" smtClean="0">
                <a:latin typeface="+mn-lt"/>
              </a:rPr>
              <a:t>2-step Transformation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sz="2400" kern="0" dirty="0" smtClean="0">
                <a:latin typeface="+mn-lt"/>
              </a:rPr>
              <a:t>Introduce error variable</a:t>
            </a:r>
            <a:r>
              <a:rPr lang="en-US" sz="2400" kern="0" dirty="0" smtClean="0">
                <a:solidFill>
                  <a:srgbClr val="009900"/>
                </a:solidFill>
                <a:latin typeface="+mn-lt"/>
              </a:rPr>
              <a:t> err </a:t>
            </a:r>
            <a:r>
              <a:rPr lang="en-US" sz="2400" kern="0" dirty="0" smtClean="0">
                <a:latin typeface="+mn-lt"/>
              </a:rPr>
              <a:t>to track assertion violation.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sz="2400" kern="0" dirty="0" smtClean="0">
                <a:latin typeface="+mn-lt"/>
              </a:rPr>
              <a:t>Introduce counter </a:t>
            </a:r>
            <a:r>
              <a:rPr lang="en-US" sz="2400" kern="0" dirty="0" err="1" smtClean="0">
                <a:solidFill>
                  <a:srgbClr val="C00000"/>
                </a:solidFill>
                <a:latin typeface="+mn-lt"/>
              </a:rPr>
              <a:t>i</a:t>
            </a:r>
            <a:r>
              <a:rPr lang="en-US" sz="2400" kern="0" dirty="0" smtClean="0">
                <a:latin typeface="+mn-lt"/>
              </a:rPr>
              <a:t> to track loop iterations/termination.</a:t>
            </a:r>
          </a:p>
          <a:p>
            <a:pPr marL="342900" indent="-342900" eaLnBrk="0" hangingPunct="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kern="0" dirty="0" smtClean="0">
                <a:latin typeface="+mn-lt"/>
              </a:rPr>
              <a:t>Then</a:t>
            </a:r>
            <a:r>
              <a:rPr lang="en-US" sz="2400" kern="0" dirty="0">
                <a:latin typeface="+mn-lt"/>
              </a:rPr>
              <a:t>, we run “weakest” Precondition </a:t>
            </a:r>
            <a:r>
              <a:rPr lang="en-US" sz="2400" kern="0" dirty="0" smtClean="0">
                <a:latin typeface="+mn-lt"/>
              </a:rPr>
              <a:t>algorithm.</a:t>
            </a:r>
          </a:p>
        </p:txBody>
      </p:sp>
    </p:spTree>
    <p:custDataLst>
      <p:tags r:id="rId1"/>
    </p:custDataLst>
  </p:cSld>
  <p:clrMapOvr>
    <a:masterClrMapping/>
  </p:clrMapOvr>
  <p:transition advTm="7848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Experiments: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029200"/>
          </a:xfrm>
        </p:spPr>
        <p:txBody>
          <a:bodyPr/>
          <a:lstStyle/>
          <a:p>
            <a:r>
              <a:rPr lang="en-US" dirty="0" smtClean="0"/>
              <a:t>We ran our tool against academic/small benchmarks used by 10 earlier pieces of work that address a wide variety of program analyses related to linear arithmetic properties.</a:t>
            </a:r>
          </a:p>
          <a:p>
            <a:pPr lvl="1"/>
            <a:r>
              <a:rPr lang="en-US" dirty="0" smtClean="0"/>
              <a:t>Inter-procedural analysis, Disjunctive invariant inference, termination/bounds analysis, non-termination, strongest </a:t>
            </a:r>
            <a:r>
              <a:rPr lang="en-US" dirty="0" err="1" smtClean="0"/>
              <a:t>Postcondition</a:t>
            </a:r>
            <a:r>
              <a:rPr lang="en-US" dirty="0" smtClean="0"/>
              <a:t> generation.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Parameters:</a:t>
            </a:r>
          </a:p>
          <a:p>
            <a:pPr lvl="1"/>
            <a:r>
              <a:rPr lang="en-US" dirty="0" smtClean="0"/>
              <a:t>Templates: 2 conjuncts/1 </a:t>
            </a:r>
            <a:r>
              <a:rPr lang="en-US" dirty="0" err="1" smtClean="0"/>
              <a:t>disjunct</a:t>
            </a:r>
            <a:endParaRPr lang="en-US" dirty="0" smtClean="0"/>
          </a:p>
          <a:p>
            <a:pPr lvl="1"/>
            <a:r>
              <a:rPr lang="en-US" dirty="0" smtClean="0"/>
              <a:t>Bit-vector modeling: 3 bits for unknown coefficients, 6 bits for unknown constants, 1 bit for multipliers </a:t>
            </a:r>
            <a:r>
              <a:rPr lang="en-US" dirty="0" smtClean="0">
                <a:latin typeface="cmmi10"/>
              </a:rPr>
              <a:t>¸</a:t>
            </a:r>
            <a:r>
              <a:rPr lang="en-US" dirty="0" smtClean="0"/>
              <a:t> in </a:t>
            </a:r>
            <a:r>
              <a:rPr lang="en-US" dirty="0" err="1" smtClean="0"/>
              <a:t>Farkas</a:t>
            </a:r>
            <a:r>
              <a:rPr lang="en-US" dirty="0" smtClean="0"/>
              <a:t> lemma</a:t>
            </a:r>
          </a:p>
          <a:p>
            <a:pPr lvl="1"/>
            <a:r>
              <a:rPr lang="en-US" dirty="0" smtClean="0"/>
              <a:t>Iteratively increased these quantities. 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ransition advTm="46594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799" y="1143000"/>
            <a:ext cx="8238281" cy="5500868"/>
          </a:xfrm>
        </p:spPr>
        <p:txBody>
          <a:bodyPr/>
          <a:lstStyle/>
          <a:p>
            <a:r>
              <a:rPr lang="en-US" dirty="0" smtClean="0"/>
              <a:t>Last decade has witnessed an engineering revolution in constraint solving.</a:t>
            </a:r>
          </a:p>
          <a:p>
            <a:r>
              <a:rPr lang="en-US" dirty="0" smtClean="0"/>
              <a:t>We have developed techniques to reduce classic program analysis problems to constraint solving         (in the context of linear arithmetic properties).</a:t>
            </a:r>
          </a:p>
          <a:p>
            <a:pPr lvl="1"/>
            <a:r>
              <a:rPr lang="en-US" sz="2400" dirty="0" smtClean="0"/>
              <a:t>Program Verification</a:t>
            </a:r>
          </a:p>
          <a:p>
            <a:pPr lvl="1"/>
            <a:r>
              <a:rPr lang="en-US" sz="2400" dirty="0" smtClean="0"/>
              <a:t>Inter-procedural Program Analysis</a:t>
            </a:r>
            <a:endParaRPr lang="en-US" dirty="0" smtClean="0"/>
          </a:p>
          <a:p>
            <a:pPr lvl="1"/>
            <a:r>
              <a:rPr lang="en-US" sz="2400" dirty="0" smtClean="0"/>
              <a:t>Weakest Precondition Generation</a:t>
            </a:r>
          </a:p>
          <a:p>
            <a:pPr lvl="1"/>
            <a:r>
              <a:rPr lang="en-US" sz="2400" dirty="0" smtClean="0"/>
              <a:t>Strongest </a:t>
            </a:r>
            <a:r>
              <a:rPr lang="en-US" sz="2400" dirty="0" err="1" smtClean="0"/>
              <a:t>Postcondition</a:t>
            </a:r>
            <a:r>
              <a:rPr lang="en-US" sz="2400" dirty="0" smtClean="0"/>
              <a:t> Generation</a:t>
            </a:r>
          </a:p>
          <a:p>
            <a:r>
              <a:rPr lang="en-US" sz="2600" dirty="0" smtClean="0"/>
              <a:t>We show applications of these techniques to</a:t>
            </a:r>
          </a:p>
          <a:p>
            <a:pPr lvl="1"/>
            <a:r>
              <a:rPr lang="en-US" sz="2400" dirty="0" smtClean="0"/>
              <a:t>Proving termination/Bounds Analysis</a:t>
            </a:r>
          </a:p>
          <a:p>
            <a:pPr lvl="1"/>
            <a:r>
              <a:rPr lang="en-US" sz="2400" dirty="0" smtClean="0"/>
              <a:t>Finding preconditions for non-termination</a:t>
            </a:r>
          </a:p>
          <a:p>
            <a:pPr lvl="1"/>
            <a:r>
              <a:rPr lang="en-US" sz="2400" dirty="0" smtClean="0"/>
              <a:t>Most-general counterexamples</a:t>
            </a:r>
          </a:p>
          <a:p>
            <a:endParaRPr 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2BEDFB1-08D7-4625-9D42-3DF289005ECD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  <p:transition advTm="61719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Experiments: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000" y="1143000"/>
            <a:ext cx="8458200" cy="5029200"/>
          </a:xfrm>
        </p:spPr>
        <p:txBody>
          <a:bodyPr/>
          <a:lstStyle/>
          <a:p>
            <a:r>
              <a:rPr lang="en-US" dirty="0" smtClean="0"/>
              <a:t>Clauses generated: 5K to 560K  (Most examples &lt; 200K)</a:t>
            </a:r>
          </a:p>
          <a:p>
            <a:r>
              <a:rPr lang="en-US" dirty="0" smtClean="0"/>
              <a:t>Time taken: 0.1 sec to 80 sec (Most examples &lt; 5 sec)</a:t>
            </a:r>
          </a:p>
          <a:p>
            <a:pPr lvl="1"/>
            <a:r>
              <a:rPr lang="en-US" dirty="0" smtClean="0"/>
              <a:t>comparable; however, demonstrates versatility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6" name="Chart 5"/>
          <p:cNvGraphicFramePr/>
          <p:nvPr/>
        </p:nvGraphicFramePr>
        <p:xfrm>
          <a:off x="173620" y="2974694"/>
          <a:ext cx="8970380" cy="3715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Tm="5725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008FC73-DF70-4AFA-B1D4-26D2F0D853C5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Related Work: Constraint based techniques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75" y="934650"/>
            <a:ext cx="9329191" cy="5466144"/>
          </a:xfrm>
        </p:spPr>
        <p:txBody>
          <a:bodyPr/>
          <a:lstStyle/>
          <a:p>
            <a:pPr algn="ctr" eaLnBrk="1" hangingPunct="1">
              <a:buNone/>
            </a:pPr>
            <a:r>
              <a:rPr lang="en-US" sz="2800" dirty="0" smtClean="0">
                <a:solidFill>
                  <a:schemeClr val="accent2"/>
                </a:solidFill>
              </a:rPr>
              <a:t>Invariant discovery</a:t>
            </a:r>
          </a:p>
          <a:p>
            <a:pPr eaLnBrk="1" hangingPunct="1"/>
            <a:r>
              <a:rPr lang="en-US" sz="2200" dirty="0" smtClean="0">
                <a:solidFill>
                  <a:srgbClr val="C00000"/>
                </a:solidFill>
              </a:rPr>
              <a:t>Linear [Colon, </a:t>
            </a:r>
            <a:r>
              <a:rPr lang="en-US" sz="2200" dirty="0" err="1" smtClean="0">
                <a:solidFill>
                  <a:srgbClr val="C00000"/>
                </a:solidFill>
              </a:rPr>
              <a:t>Sankaranarayanan</a:t>
            </a:r>
            <a:r>
              <a:rPr lang="en-US" sz="2200" dirty="0" smtClean="0">
                <a:solidFill>
                  <a:srgbClr val="C00000"/>
                </a:solidFill>
              </a:rPr>
              <a:t>, </a:t>
            </a:r>
            <a:r>
              <a:rPr lang="en-US" sz="2200" dirty="0" err="1" smtClean="0">
                <a:solidFill>
                  <a:srgbClr val="C00000"/>
                </a:solidFill>
              </a:rPr>
              <a:t>Sipma</a:t>
            </a:r>
            <a:r>
              <a:rPr lang="en-US" sz="2200" dirty="0" smtClean="0">
                <a:solidFill>
                  <a:srgbClr val="C00000"/>
                </a:solidFill>
              </a:rPr>
              <a:t>, CAV ‘03]</a:t>
            </a:r>
          </a:p>
          <a:p>
            <a:pPr eaLnBrk="1" hangingPunct="1"/>
            <a:r>
              <a:rPr lang="en-US" sz="2200" dirty="0" smtClean="0">
                <a:solidFill>
                  <a:srgbClr val="C00000"/>
                </a:solidFill>
              </a:rPr>
              <a:t>Non-linear [</a:t>
            </a:r>
            <a:r>
              <a:rPr lang="en-US" sz="2200" dirty="0" err="1" smtClean="0">
                <a:solidFill>
                  <a:srgbClr val="C00000"/>
                </a:solidFill>
              </a:rPr>
              <a:t>Sankaranarayanan</a:t>
            </a:r>
            <a:r>
              <a:rPr lang="en-US" sz="2200" dirty="0" smtClean="0">
                <a:solidFill>
                  <a:srgbClr val="C00000"/>
                </a:solidFill>
              </a:rPr>
              <a:t> et al, POPL ‘04]; [</a:t>
            </a:r>
            <a:r>
              <a:rPr lang="en-US" sz="2200" dirty="0" err="1" smtClean="0">
                <a:solidFill>
                  <a:srgbClr val="C00000"/>
                </a:solidFill>
              </a:rPr>
              <a:t>Kapur</a:t>
            </a:r>
            <a:r>
              <a:rPr lang="en-US" sz="2200" dirty="0" smtClean="0">
                <a:solidFill>
                  <a:srgbClr val="C00000"/>
                </a:solidFill>
              </a:rPr>
              <a:t>, ‘05]  </a:t>
            </a:r>
          </a:p>
          <a:p>
            <a:pPr eaLnBrk="1" hangingPunct="1"/>
            <a:r>
              <a:rPr lang="en-US" sz="2200" dirty="0" smtClean="0">
                <a:solidFill>
                  <a:srgbClr val="C00000"/>
                </a:solidFill>
              </a:rPr>
              <a:t>Linear arithmetic + </a:t>
            </a:r>
            <a:r>
              <a:rPr lang="en-US" sz="2200" dirty="0" err="1" smtClean="0">
                <a:solidFill>
                  <a:srgbClr val="C00000"/>
                </a:solidFill>
              </a:rPr>
              <a:t>uninterpreted</a:t>
            </a:r>
            <a:r>
              <a:rPr lang="en-US" sz="2200" dirty="0" smtClean="0">
                <a:solidFill>
                  <a:srgbClr val="C00000"/>
                </a:solidFill>
              </a:rPr>
              <a:t> fns [Beyer et.al., VMCAI ‘07]</a:t>
            </a:r>
          </a:p>
          <a:p>
            <a:pPr eaLnBrk="1" hangingPunct="1">
              <a:buNone/>
            </a:pPr>
            <a:r>
              <a:rPr lang="en-US" dirty="0" smtClean="0"/>
              <a:t>This work only addresses linear invariants, but </a:t>
            </a:r>
          </a:p>
          <a:p>
            <a:pPr eaLnBrk="1" hangingPunct="1">
              <a:spcBef>
                <a:spcPts val="0"/>
              </a:spcBef>
            </a:pPr>
            <a:r>
              <a:rPr lang="en-US" dirty="0" smtClean="0"/>
              <a:t>With arbitrary (pre-specified) </a:t>
            </a:r>
            <a:r>
              <a:rPr lang="en-US" dirty="0" err="1" smtClean="0"/>
              <a:t>boolean</a:t>
            </a:r>
            <a:r>
              <a:rPr lang="en-US" dirty="0" smtClean="0"/>
              <a:t> structure.</a:t>
            </a:r>
          </a:p>
          <a:p>
            <a:pPr eaLnBrk="1" hangingPunct="1">
              <a:spcBef>
                <a:spcPts val="0"/>
              </a:spcBef>
            </a:pPr>
            <a:r>
              <a:rPr lang="en-US" dirty="0" smtClean="0"/>
              <a:t>In an inter-procedural setting.</a:t>
            </a:r>
          </a:p>
          <a:p>
            <a:pPr eaLnBrk="1" hangingPunct="1">
              <a:spcBef>
                <a:spcPts val="0"/>
              </a:spcBef>
            </a:pPr>
            <a:r>
              <a:rPr lang="en-US" dirty="0" smtClean="0"/>
              <a:t>In a weakest precondition generation mode too.</a:t>
            </a:r>
          </a:p>
          <a:p>
            <a:pPr eaLnBrk="1" hangingPunct="1">
              <a:spcBef>
                <a:spcPts val="0"/>
              </a:spcBef>
            </a:pPr>
            <a:endParaRPr lang="en-US" dirty="0" smtClean="0">
              <a:solidFill>
                <a:schemeClr val="accent2"/>
              </a:solidFill>
            </a:endParaRPr>
          </a:p>
          <a:p>
            <a:pPr algn="ctr" eaLnBrk="1" hangingPunct="1">
              <a:buNone/>
            </a:pPr>
            <a:r>
              <a:rPr lang="en-US" sz="2800" dirty="0" smtClean="0">
                <a:solidFill>
                  <a:schemeClr val="accent2"/>
                </a:solidFill>
              </a:rPr>
              <a:t>Bug Finding</a:t>
            </a:r>
          </a:p>
          <a:p>
            <a:pPr eaLnBrk="1" hangingPunct="1"/>
            <a:r>
              <a:rPr lang="en-US" dirty="0" smtClean="0">
                <a:solidFill>
                  <a:srgbClr val="C00000"/>
                </a:solidFill>
              </a:rPr>
              <a:t>SATURN </a:t>
            </a:r>
            <a:r>
              <a:rPr lang="en-US" sz="2200" dirty="0" smtClean="0">
                <a:solidFill>
                  <a:srgbClr val="C00000"/>
                </a:solidFill>
              </a:rPr>
              <a:t>[</a:t>
            </a:r>
            <a:r>
              <a:rPr lang="en-US" sz="2200" dirty="0" err="1" smtClean="0">
                <a:solidFill>
                  <a:srgbClr val="C00000"/>
                </a:solidFill>
              </a:rPr>
              <a:t>Xie</a:t>
            </a:r>
            <a:r>
              <a:rPr lang="en-US" sz="2200" dirty="0" smtClean="0">
                <a:solidFill>
                  <a:srgbClr val="C00000"/>
                </a:solidFill>
              </a:rPr>
              <a:t>, Aiken, CAV ‘05]: works with loop-free programs</a:t>
            </a:r>
          </a:p>
          <a:p>
            <a:pPr eaLnBrk="1" hangingPunct="1">
              <a:buNone/>
            </a:pPr>
            <a:r>
              <a:rPr lang="en-US" dirty="0" smtClean="0"/>
              <a:t>This work only addresses programs with linear assignments, but</a:t>
            </a:r>
          </a:p>
          <a:p>
            <a:pPr eaLnBrk="1" hangingPunct="1"/>
            <a:r>
              <a:rPr lang="en-US" dirty="0" smtClean="0"/>
              <a:t>Finds most-general bugs in programs with loops</a:t>
            </a:r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 advTm="48453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008FC73-DF70-4AFA-B1D4-26D2F0D853C5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Conclusion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Constraint-based techniques offer 2 advantages over fixed-point computation based techniques:</a:t>
            </a:r>
          </a:p>
          <a:p>
            <a:pPr lvl="1" eaLnBrk="1" hangingPunct="1"/>
            <a:r>
              <a:rPr lang="en-US" dirty="0" smtClean="0"/>
              <a:t>Goal-directed (may buy efficiency)</a:t>
            </a:r>
          </a:p>
          <a:p>
            <a:pPr lvl="1" eaLnBrk="1" hangingPunct="1"/>
            <a:r>
              <a:rPr lang="en-US" dirty="0" smtClean="0"/>
              <a:t>Do not require widening (may buy precision)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This work showed how to reduce a wide variety of program analysis problems to constraint solving over the domain of linear arithmetic.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Future work includes extending these ideas to other domains such as pointers, quantifiers.</a:t>
            </a:r>
          </a:p>
        </p:txBody>
      </p:sp>
    </p:spTree>
  </p:cSld>
  <p:clrMapOvr>
    <a:masterClrMapping/>
  </p:clrMapOvr>
  <p:transition advTm="641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8064661" cy="5029200"/>
          </a:xfrm>
        </p:spPr>
        <p:txBody>
          <a:bodyPr/>
          <a:lstStyle/>
          <a:p>
            <a:r>
              <a:rPr lang="en-US" dirty="0" smtClean="0"/>
              <a:t>Last decade has witnessed an engineering revolution in constraint solving.</a:t>
            </a:r>
          </a:p>
          <a:p>
            <a:r>
              <a:rPr lang="en-US" dirty="0" smtClean="0"/>
              <a:t>We have developed techniques to reduce classic program analysis problems to constraint solving 	    (in the context of linear arithmetic properties).</a:t>
            </a:r>
          </a:p>
          <a:p>
            <a:pPr lvl="1"/>
            <a:r>
              <a:rPr lang="en-US" sz="2400" dirty="0" smtClean="0">
                <a:solidFill>
                  <a:schemeClr val="accent2"/>
                </a:solidFill>
              </a:rPr>
              <a:t>Program Verification</a:t>
            </a:r>
          </a:p>
          <a:p>
            <a:pPr lvl="1"/>
            <a:r>
              <a:rPr lang="en-US" sz="2400" dirty="0" smtClean="0"/>
              <a:t>Inter-procedural Program Analysis</a:t>
            </a:r>
            <a:endParaRPr lang="en-US" dirty="0" smtClean="0"/>
          </a:p>
          <a:p>
            <a:pPr lvl="1"/>
            <a:r>
              <a:rPr lang="en-US" sz="2400" dirty="0" smtClean="0">
                <a:solidFill>
                  <a:schemeClr val="accent2"/>
                </a:solidFill>
              </a:rPr>
              <a:t>Weakest Precondition Generation</a:t>
            </a:r>
          </a:p>
          <a:p>
            <a:pPr lvl="1"/>
            <a:r>
              <a:rPr lang="en-US" sz="2400" dirty="0" smtClean="0"/>
              <a:t>Strongest </a:t>
            </a:r>
            <a:r>
              <a:rPr lang="en-US" sz="2400" dirty="0" err="1" smtClean="0"/>
              <a:t>Postcondition</a:t>
            </a:r>
            <a:r>
              <a:rPr lang="en-US" sz="2400" dirty="0" smtClean="0"/>
              <a:t> Generation</a:t>
            </a:r>
          </a:p>
          <a:p>
            <a:r>
              <a:rPr lang="en-US" sz="2600" dirty="0" smtClean="0"/>
              <a:t>We show applications of these techniques to</a:t>
            </a:r>
          </a:p>
          <a:p>
            <a:pPr lvl="1"/>
            <a:r>
              <a:rPr lang="en-US" sz="2400" dirty="0" smtClean="0">
                <a:solidFill>
                  <a:schemeClr val="accent2"/>
                </a:solidFill>
              </a:rPr>
              <a:t>Proving termination/Bounds Analysis</a:t>
            </a:r>
          </a:p>
          <a:p>
            <a:pPr lvl="1"/>
            <a:r>
              <a:rPr lang="en-US" sz="2400" dirty="0" smtClean="0"/>
              <a:t>Finding preconditions for non-termination</a:t>
            </a:r>
          </a:p>
          <a:p>
            <a:pPr lvl="1"/>
            <a:r>
              <a:rPr lang="en-US" sz="2400" dirty="0" smtClean="0">
                <a:solidFill>
                  <a:schemeClr val="accent2"/>
                </a:solidFill>
              </a:rPr>
              <a:t>Most-general counterexamples</a:t>
            </a:r>
            <a:endParaRPr lang="en-US" sz="2400" dirty="0" smtClean="0"/>
          </a:p>
          <a:p>
            <a:endParaRPr 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2BEDFB1-08D7-4625-9D42-3DF289005ECD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ransition advTm="8109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Program Verification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93980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Verify a Hoare triple (</a:t>
            </a:r>
            <a:r>
              <a:rPr lang="en-US" smtClean="0">
                <a:solidFill>
                  <a:srgbClr val="009900"/>
                </a:solidFill>
              </a:rPr>
              <a:t>Pre</a:t>
            </a:r>
            <a:r>
              <a:rPr lang="en-US" smtClean="0"/>
              <a:t>, </a:t>
            </a:r>
            <a:r>
              <a:rPr lang="en-US" smtClean="0">
                <a:solidFill>
                  <a:schemeClr val="accent2"/>
                </a:solidFill>
              </a:rPr>
              <a:t>Program</a:t>
            </a:r>
            <a:r>
              <a:rPr lang="en-US" smtClean="0"/>
              <a:t>, </a:t>
            </a:r>
            <a:r>
              <a:rPr lang="en-US" smtClean="0">
                <a:solidFill>
                  <a:srgbClr val="009900"/>
                </a:solidFill>
              </a:rPr>
              <a:t>Post</a:t>
            </a:r>
            <a:r>
              <a:rPr lang="en-US" smtClean="0"/>
              <a:t>)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4C313B0-5BDB-448C-B53F-7663539641A8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1047750" y="2154238"/>
            <a:ext cx="2135188" cy="229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solidFill>
                  <a:srgbClr val="009900"/>
                </a:solidFill>
                <a:latin typeface="+mn-lt"/>
              </a:rPr>
              <a:t>Pre</a:t>
            </a:r>
            <a:endParaRPr lang="en-US" sz="2400" kern="0" dirty="0">
              <a:solidFill>
                <a:schemeClr val="accent2"/>
              </a:solidFill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solidFill>
                  <a:schemeClr val="accent2"/>
                </a:solidFill>
                <a:latin typeface="+mn-lt"/>
              </a:rPr>
              <a:t>while (c) 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solidFill>
                  <a:schemeClr val="accent2"/>
                </a:solidFill>
                <a:latin typeface="+mn-lt"/>
              </a:rPr>
              <a:t>     S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solidFill>
                  <a:srgbClr val="009900"/>
                </a:solidFill>
                <a:latin typeface="+mn-lt"/>
              </a:rPr>
              <a:t>Post</a:t>
            </a:r>
          </a:p>
        </p:txBody>
      </p:sp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5691188" y="2328863"/>
            <a:ext cx="2284412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Pre </a:t>
            </a:r>
            <a:r>
              <a:rPr lang="en-US" sz="2400" kern="0" dirty="0">
                <a:latin typeface="cmsy10"/>
              </a:rPr>
              <a:t>)</a:t>
            </a:r>
            <a:r>
              <a:rPr lang="en-US" sz="2400" kern="0" dirty="0">
                <a:latin typeface="+mn-lt"/>
              </a:rPr>
              <a:t> I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I </a:t>
            </a:r>
            <a:r>
              <a:rPr lang="en-US" sz="2400" kern="0" dirty="0">
                <a:latin typeface="cmsy10"/>
              </a:rPr>
              <a:t>Æ</a:t>
            </a:r>
            <a:r>
              <a:rPr lang="en-US" sz="2400" kern="0" dirty="0">
                <a:latin typeface="+mn-lt"/>
              </a:rPr>
              <a:t> </a:t>
            </a:r>
            <a:r>
              <a:rPr lang="en-US" sz="2400" kern="0" dirty="0">
                <a:latin typeface="cmsy10"/>
              </a:rPr>
              <a:t>:</a:t>
            </a:r>
            <a:r>
              <a:rPr lang="en-US" sz="2400" kern="0" dirty="0">
                <a:latin typeface="+mn-lt"/>
              </a:rPr>
              <a:t>c </a:t>
            </a:r>
            <a:r>
              <a:rPr lang="en-US" sz="2400" kern="0" dirty="0">
                <a:latin typeface="cmsy10"/>
              </a:rPr>
              <a:t>)</a:t>
            </a:r>
            <a:r>
              <a:rPr lang="en-US" sz="2400" kern="0" dirty="0">
                <a:latin typeface="+mn-lt"/>
              </a:rPr>
              <a:t> Post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(I </a:t>
            </a:r>
            <a:r>
              <a:rPr lang="en-US" sz="2400" kern="0" dirty="0">
                <a:latin typeface="cmsy10"/>
              </a:rPr>
              <a:t>Æ</a:t>
            </a:r>
            <a:r>
              <a:rPr lang="en-US" sz="2400" kern="0" dirty="0">
                <a:latin typeface="+mn-lt"/>
              </a:rPr>
              <a:t> c)[S] </a:t>
            </a:r>
            <a:r>
              <a:rPr lang="en-US" sz="2400" kern="0" dirty="0">
                <a:latin typeface="cmsy10"/>
              </a:rPr>
              <a:t>)</a:t>
            </a:r>
            <a:r>
              <a:rPr lang="en-US" sz="2400" kern="0" dirty="0">
                <a:latin typeface="+mn-lt"/>
              </a:rPr>
              <a:t> I</a:t>
            </a:r>
          </a:p>
        </p:txBody>
      </p:sp>
      <p:sp>
        <p:nvSpPr>
          <p:cNvPr id="27" name="Right Arrow 26"/>
          <p:cNvSpPr>
            <a:spLocks noChangeArrowheads="1"/>
          </p:cNvSpPr>
          <p:nvPr/>
        </p:nvSpPr>
        <p:spPr bwMode="auto">
          <a:xfrm>
            <a:off x="3055938" y="2789238"/>
            <a:ext cx="977900" cy="484187"/>
          </a:xfrm>
          <a:prstGeom prst="rightArrow">
            <a:avLst>
              <a:gd name="adj1" fmla="val 50000"/>
              <a:gd name="adj2" fmla="val 50024"/>
            </a:avLst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8" name="Content Placeholder 2"/>
          <p:cNvSpPr txBox="1">
            <a:spLocks/>
          </p:cNvSpPr>
          <p:nvPr/>
        </p:nvSpPr>
        <p:spPr bwMode="auto">
          <a:xfrm>
            <a:off x="4594225" y="2794000"/>
            <a:ext cx="76517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cmsy10"/>
              </a:rPr>
              <a:t>9</a:t>
            </a:r>
            <a:r>
              <a:rPr lang="en-US" sz="2400" kern="0" dirty="0">
                <a:latin typeface="+mn-lt"/>
              </a:rPr>
              <a:t> I</a:t>
            </a:r>
          </a:p>
        </p:txBody>
      </p:sp>
      <p:sp>
        <p:nvSpPr>
          <p:cNvPr id="35" name="Content Placeholder 2"/>
          <p:cNvSpPr txBox="1">
            <a:spLocks/>
          </p:cNvSpPr>
          <p:nvPr/>
        </p:nvSpPr>
        <p:spPr bwMode="auto">
          <a:xfrm>
            <a:off x="695325" y="2622550"/>
            <a:ext cx="369888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I</a:t>
            </a:r>
          </a:p>
        </p:txBody>
      </p:sp>
      <p:sp>
        <p:nvSpPr>
          <p:cNvPr id="36" name="Content Placeholder 2"/>
          <p:cNvSpPr txBox="1">
            <a:spLocks/>
          </p:cNvSpPr>
          <p:nvPr/>
        </p:nvSpPr>
        <p:spPr bwMode="auto">
          <a:xfrm>
            <a:off x="5138738" y="2782888"/>
            <a:ext cx="730250" cy="5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cmsy10"/>
              </a:rPr>
              <a:t>8</a:t>
            </a:r>
            <a:r>
              <a:rPr lang="en-US" sz="2400" kern="0" dirty="0">
                <a:latin typeface="+mn-lt"/>
              </a:rPr>
              <a:t>X</a:t>
            </a:r>
          </a:p>
        </p:txBody>
      </p:sp>
      <p:sp>
        <p:nvSpPr>
          <p:cNvPr id="37" name="Content Placeholder 2"/>
          <p:cNvSpPr txBox="1">
            <a:spLocks/>
          </p:cNvSpPr>
          <p:nvPr/>
        </p:nvSpPr>
        <p:spPr bwMode="auto">
          <a:xfrm>
            <a:off x="3257550" y="3981450"/>
            <a:ext cx="56435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Second-order </a:t>
            </a:r>
            <a:r>
              <a:rPr lang="en-US" sz="2400" kern="0" dirty="0" err="1">
                <a:latin typeface="+mn-lt"/>
              </a:rPr>
              <a:t>satisfiability</a:t>
            </a:r>
            <a:r>
              <a:rPr lang="en-US" sz="2400" kern="0" dirty="0">
                <a:latin typeface="+mn-lt"/>
              </a:rPr>
              <a:t> constraint</a:t>
            </a:r>
          </a:p>
        </p:txBody>
      </p:sp>
      <p:sp>
        <p:nvSpPr>
          <p:cNvPr id="12" name="Double Bracket 11"/>
          <p:cNvSpPr>
            <a:spLocks/>
          </p:cNvSpPr>
          <p:nvPr/>
        </p:nvSpPr>
        <p:spPr bwMode="auto">
          <a:xfrm>
            <a:off x="5673718" y="2268172"/>
            <a:ext cx="2212848" cy="1463040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  <p:custDataLst>
      <p:tags r:id="rId1"/>
    </p:custDataLst>
  </p:cSld>
  <p:clrMapOvr>
    <a:masterClrMapping/>
  </p:clrMapOvr>
  <p:transition advTm="5782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7" grpId="0" animBg="1"/>
      <p:bldP spid="28" grpId="0"/>
      <p:bldP spid="35" grpId="0"/>
      <p:bldP spid="36" grpId="0"/>
      <p:bldP spid="37" grpId="0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19100" y="304800"/>
            <a:ext cx="8112125" cy="609600"/>
          </a:xfrm>
        </p:spPr>
        <p:txBody>
          <a:bodyPr/>
          <a:lstStyle/>
          <a:p>
            <a:r>
              <a:rPr lang="en-US" smtClean="0"/>
              <a:t>Solving second-order satisfiability constraints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328613" y="1143000"/>
            <a:ext cx="8815387" cy="518795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>
                <a:solidFill>
                  <a:srgbClr val="FF0000"/>
                </a:solidFill>
                <a:latin typeface="cmsy10" charset="0"/>
              </a:rPr>
              <a:t>9</a:t>
            </a:r>
            <a:r>
              <a:rPr lang="en-US" dirty="0" smtClean="0">
                <a:solidFill>
                  <a:srgbClr val="FF0000"/>
                </a:solidFill>
              </a:rPr>
              <a:t>I </a:t>
            </a:r>
            <a:r>
              <a:rPr lang="en-US" dirty="0" smtClean="0">
                <a:solidFill>
                  <a:srgbClr val="FF0000"/>
                </a:solidFill>
                <a:latin typeface="cmsy10" charset="0"/>
              </a:rPr>
              <a:t>8</a:t>
            </a:r>
            <a:r>
              <a:rPr lang="en-US" dirty="0" smtClean="0">
                <a:solidFill>
                  <a:srgbClr val="FF0000"/>
                </a:solidFill>
              </a:rPr>
              <a:t>X </a:t>
            </a:r>
            <a:r>
              <a:rPr lang="en-US" dirty="0" smtClean="0">
                <a:solidFill>
                  <a:srgbClr val="FF0000"/>
                </a:solidFill>
                <a:latin typeface="cmmi10" charset="0"/>
              </a:rPr>
              <a:t>Á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(I,X)</a:t>
            </a:r>
          </a:p>
          <a:p>
            <a:pPr>
              <a:lnSpc>
                <a:spcPct val="90000"/>
              </a:lnSpc>
            </a:pPr>
            <a:endParaRPr lang="en-US" sz="16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Second-order to First-order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 Assume I has some form, e.g., </a:t>
            </a:r>
            <a:r>
              <a:rPr lang="en-US" sz="2400" dirty="0" smtClean="0">
                <a:latin typeface="Symbol" charset="2"/>
                <a:sym typeface="Symbol" charset="2"/>
              </a:rPr>
              <a:t></a:t>
            </a:r>
            <a:r>
              <a:rPr lang="en-US" sz="2400" baseline="-25000" dirty="0" smtClean="0">
                <a:sym typeface="Symbol" charset="2"/>
              </a:rPr>
              <a:t>j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j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j</a:t>
            </a:r>
            <a:r>
              <a:rPr lang="en-US" sz="2400" baseline="-25000" dirty="0" smtClean="0"/>
              <a:t> </a:t>
            </a:r>
            <a:r>
              <a:rPr lang="en-US" sz="2400" dirty="0" smtClean="0">
                <a:latin typeface="cmsy10" charset="0"/>
              </a:rPr>
              <a:t>¸</a:t>
            </a:r>
            <a:r>
              <a:rPr lang="en-US" sz="2400" dirty="0" smtClean="0"/>
              <a:t> 0</a:t>
            </a:r>
            <a:endParaRPr lang="en-US" sz="2400" baseline="-250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>
                <a:solidFill>
                  <a:srgbClr val="FF0000"/>
                </a:solidFill>
                <a:latin typeface="cmsy10" charset="0"/>
              </a:rPr>
              <a:t>9</a:t>
            </a:r>
            <a:r>
              <a:rPr lang="en-US" sz="2400" dirty="0" smtClean="0">
                <a:solidFill>
                  <a:srgbClr val="FF0000"/>
                </a:solidFill>
              </a:rPr>
              <a:t>I </a:t>
            </a:r>
            <a:r>
              <a:rPr lang="en-US" sz="2400" dirty="0" smtClean="0">
                <a:solidFill>
                  <a:srgbClr val="FF0000"/>
                </a:solidFill>
                <a:latin typeface="cmsy10" charset="0"/>
              </a:rPr>
              <a:t>8</a:t>
            </a:r>
            <a:r>
              <a:rPr lang="en-US" sz="2400" dirty="0" smtClean="0">
                <a:solidFill>
                  <a:srgbClr val="FF0000"/>
                </a:solidFill>
              </a:rPr>
              <a:t>X </a:t>
            </a:r>
            <a:r>
              <a:rPr lang="en-US" sz="2400" dirty="0" smtClean="0">
                <a:solidFill>
                  <a:srgbClr val="FF0000"/>
                </a:solidFill>
                <a:latin typeface="cmmi10" charset="0"/>
              </a:rPr>
              <a:t>Á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>
                <a:solidFill>
                  <a:srgbClr val="FF0000"/>
                </a:solidFill>
              </a:rPr>
              <a:t>(I,X)</a:t>
            </a:r>
            <a:r>
              <a:rPr lang="en-US" sz="2400" dirty="0" smtClean="0"/>
              <a:t> translates to </a:t>
            </a:r>
            <a:r>
              <a:rPr lang="en-US" sz="2400" dirty="0" smtClean="0">
                <a:solidFill>
                  <a:schemeClr val="accent2"/>
                </a:solidFill>
                <a:latin typeface="cmsy10" charset="0"/>
              </a:rPr>
              <a:t>9</a:t>
            </a:r>
            <a:r>
              <a:rPr lang="en-US" sz="2400" dirty="0" smtClean="0">
                <a:solidFill>
                  <a:schemeClr val="accent2"/>
                </a:solidFill>
              </a:rPr>
              <a:t>a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j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  <a:latin typeface="cmsy10" charset="0"/>
              </a:rPr>
              <a:t>8</a:t>
            </a:r>
            <a:r>
              <a:rPr lang="en-US" sz="2400" dirty="0" smtClean="0">
                <a:solidFill>
                  <a:schemeClr val="accent2"/>
                </a:solidFill>
              </a:rPr>
              <a:t>X </a:t>
            </a:r>
            <a:r>
              <a:rPr lang="en-US" sz="2400" dirty="0" smtClean="0">
                <a:solidFill>
                  <a:schemeClr val="accent2"/>
                </a:solidFill>
                <a:latin typeface="cmmi10" charset="0"/>
              </a:rPr>
              <a:t>Á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2</a:t>
            </a:r>
            <a:r>
              <a:rPr lang="en-US" sz="2400" dirty="0" smtClean="0">
                <a:solidFill>
                  <a:schemeClr val="accent2"/>
                </a:solidFill>
              </a:rPr>
              <a:t>(</a:t>
            </a:r>
            <a:r>
              <a:rPr lang="en-US" sz="2400" dirty="0" err="1" smtClean="0">
                <a:solidFill>
                  <a:schemeClr val="accent2"/>
                </a:solidFill>
              </a:rPr>
              <a:t>a</a:t>
            </a:r>
            <a:r>
              <a:rPr lang="en-US" sz="2400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sz="2400" dirty="0" err="1" smtClean="0">
                <a:solidFill>
                  <a:schemeClr val="accent2"/>
                </a:solidFill>
              </a:rPr>
              <a:t>,X</a:t>
            </a:r>
            <a:r>
              <a:rPr lang="en-US" sz="2400" dirty="0" smtClean="0">
                <a:solidFill>
                  <a:schemeClr val="accent2"/>
                </a:solidFill>
              </a:rPr>
              <a:t>)</a:t>
            </a:r>
            <a:endParaRPr lang="en-US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endParaRPr lang="en-US" sz="16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First-order to “only existentially quantified”</a:t>
            </a:r>
          </a:p>
          <a:p>
            <a:pPr lvl="1">
              <a:lnSpc>
                <a:spcPct val="90000"/>
              </a:lnSpc>
            </a:pPr>
            <a:r>
              <a:rPr lang="en-US" sz="2400" dirty="0" err="1" smtClean="0"/>
              <a:t>Farkas</a:t>
            </a:r>
            <a:r>
              <a:rPr lang="en-US" sz="2400" dirty="0" smtClean="0"/>
              <a:t> Lemma helps translate </a:t>
            </a:r>
            <a:r>
              <a:rPr lang="en-US" sz="2400" dirty="0" smtClean="0">
                <a:latin typeface="cmsy10" charset="0"/>
              </a:rPr>
              <a:t>8</a:t>
            </a:r>
            <a:r>
              <a:rPr lang="en-US" sz="2400" dirty="0" smtClean="0"/>
              <a:t> to </a:t>
            </a:r>
            <a:r>
              <a:rPr lang="en-US" sz="2400" dirty="0" smtClean="0">
                <a:latin typeface="cmsy10" charset="0"/>
              </a:rPr>
              <a:t>9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cmsy10" charset="0"/>
              </a:rPr>
              <a:t>8</a:t>
            </a:r>
            <a:r>
              <a:rPr lang="en-US" sz="2400" dirty="0" smtClean="0"/>
              <a:t>X (</a:t>
            </a:r>
            <a:r>
              <a:rPr lang="en-US" sz="2400" dirty="0" smtClean="0">
                <a:latin typeface="cmsy10"/>
              </a:rPr>
              <a:t>Æ</a:t>
            </a:r>
            <a:r>
              <a:rPr lang="en-US" sz="2400" baseline="-25000" dirty="0" smtClean="0"/>
              <a:t>k</a:t>
            </a:r>
            <a:r>
              <a:rPr lang="en-US" sz="2400" dirty="0" smtClean="0"/>
              <a:t>(e</a:t>
            </a:r>
            <a:r>
              <a:rPr lang="en-US" sz="2400" baseline="-25000" dirty="0" smtClean="0"/>
              <a:t>k</a:t>
            </a:r>
            <a:r>
              <a:rPr lang="en-US" sz="2400" dirty="0" smtClean="0">
                <a:latin typeface="cmsy10" charset="0"/>
              </a:rPr>
              <a:t>¸</a:t>
            </a:r>
            <a:r>
              <a:rPr lang="en-US" sz="2400" dirty="0" smtClean="0"/>
              <a:t>0) </a:t>
            </a:r>
            <a:r>
              <a:rPr lang="en-US" sz="2400" dirty="0" smtClean="0">
                <a:latin typeface="cmsy10" charset="0"/>
              </a:rPr>
              <a:t>)</a:t>
            </a:r>
            <a:r>
              <a:rPr lang="en-US" sz="2400" dirty="0" smtClean="0"/>
              <a:t> e</a:t>
            </a:r>
            <a:r>
              <a:rPr lang="en-US" sz="2400" dirty="0" smtClean="0">
                <a:latin typeface="cmsy10" charset="0"/>
              </a:rPr>
              <a:t>¸</a:t>
            </a:r>
            <a:r>
              <a:rPr lang="en-US" sz="2400" dirty="0" smtClean="0"/>
              <a:t>0) </a:t>
            </a:r>
            <a:r>
              <a:rPr lang="en-US" sz="2400" dirty="0" err="1" smtClean="0"/>
              <a:t>iff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msy10" charset="0"/>
              </a:rPr>
              <a:t>9</a:t>
            </a:r>
            <a:r>
              <a:rPr lang="en-US" sz="2400" dirty="0" smtClean="0">
                <a:latin typeface="Symbol" charset="2"/>
                <a:sym typeface="Symbol" charset="2"/>
              </a:rPr>
              <a:t></a:t>
            </a:r>
            <a:r>
              <a:rPr lang="en-US" sz="2400" baseline="-25000" dirty="0" smtClean="0">
                <a:sym typeface="Symbol" charset="2"/>
              </a:rPr>
              <a:t>k</a:t>
            </a:r>
            <a:r>
              <a:rPr lang="en-US" sz="2400" dirty="0" smtClean="0">
                <a:latin typeface="cmsy10" charset="0"/>
              </a:rPr>
              <a:t>¸</a:t>
            </a:r>
            <a:r>
              <a:rPr lang="en-US" sz="2400" dirty="0" smtClean="0"/>
              <a:t>0 </a:t>
            </a:r>
            <a:r>
              <a:rPr lang="en-US" sz="2400" dirty="0" smtClean="0">
                <a:latin typeface="cmsy10" charset="0"/>
              </a:rPr>
              <a:t>8</a:t>
            </a:r>
            <a:r>
              <a:rPr lang="en-US" sz="2400" dirty="0" smtClean="0"/>
              <a:t>X (e </a:t>
            </a:r>
            <a:r>
              <a:rPr lang="en-US" sz="2400" dirty="0" smtClean="0">
                <a:latin typeface="cmsy10" charset="0"/>
              </a:rPr>
              <a:t>´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Symbol" charset="2"/>
                <a:sym typeface="Symbol" charset="2"/>
              </a:rPr>
              <a:t></a:t>
            </a:r>
            <a:r>
              <a:rPr lang="en-US" sz="2400" dirty="0" smtClean="0"/>
              <a:t> + </a:t>
            </a:r>
            <a:r>
              <a:rPr lang="en-US" sz="2400" dirty="0" smtClean="0">
                <a:latin typeface="Symbol" charset="2"/>
                <a:sym typeface="Symbol" charset="2"/>
              </a:rPr>
              <a:t></a:t>
            </a:r>
            <a:r>
              <a:rPr lang="en-US" sz="2400" baseline="-25000" dirty="0" err="1" smtClean="0">
                <a:sym typeface="Symbol" charset="2"/>
              </a:rPr>
              <a:t>k</a:t>
            </a:r>
            <a:r>
              <a:rPr lang="en-US" sz="2400" dirty="0" err="1" smtClean="0">
                <a:latin typeface="Symbol" charset="2"/>
                <a:sym typeface="Symbol" charset="2"/>
              </a:rPr>
              <a:t></a:t>
            </a:r>
            <a:r>
              <a:rPr lang="en-US" sz="2400" baseline="-25000" dirty="0" err="1" smtClean="0">
                <a:sym typeface="Symbol" charset="2"/>
              </a:rPr>
              <a:t>k</a:t>
            </a:r>
            <a:r>
              <a:rPr lang="en-US" sz="2400" dirty="0" err="1" smtClean="0"/>
              <a:t>e</a:t>
            </a:r>
            <a:r>
              <a:rPr lang="en-US" sz="2400" baseline="-25000" dirty="0" err="1" smtClean="0"/>
              <a:t>k</a:t>
            </a:r>
            <a:r>
              <a:rPr lang="en-US" sz="2400" dirty="0" smtClean="0"/>
              <a:t>)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Eliminate X from polynomial equality by equating coefficients.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2"/>
                </a:solidFill>
                <a:latin typeface="cmsy10" charset="0"/>
              </a:rPr>
              <a:t>9</a:t>
            </a:r>
            <a:r>
              <a:rPr lang="en-US" sz="2400" dirty="0" smtClean="0">
                <a:solidFill>
                  <a:schemeClr val="accent2"/>
                </a:solidFill>
              </a:rPr>
              <a:t>a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j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  <a:latin typeface="cmsy10" charset="0"/>
              </a:rPr>
              <a:t>8</a:t>
            </a:r>
            <a:r>
              <a:rPr lang="en-US" sz="2400" dirty="0" smtClean="0">
                <a:solidFill>
                  <a:schemeClr val="accent2"/>
                </a:solidFill>
              </a:rPr>
              <a:t>X </a:t>
            </a:r>
            <a:r>
              <a:rPr lang="en-US" sz="2400" dirty="0" smtClean="0">
                <a:solidFill>
                  <a:schemeClr val="accent2"/>
                </a:solidFill>
                <a:latin typeface="cmmi10" charset="0"/>
              </a:rPr>
              <a:t>Á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2</a:t>
            </a:r>
            <a:r>
              <a:rPr lang="en-US" sz="2400" dirty="0" smtClean="0">
                <a:solidFill>
                  <a:schemeClr val="accent2"/>
                </a:solidFill>
              </a:rPr>
              <a:t>(</a:t>
            </a:r>
            <a:r>
              <a:rPr lang="en-US" sz="2400" dirty="0" err="1" smtClean="0">
                <a:solidFill>
                  <a:schemeClr val="accent2"/>
                </a:solidFill>
              </a:rPr>
              <a:t>a</a:t>
            </a:r>
            <a:r>
              <a:rPr lang="en-US" sz="2400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sz="2400" dirty="0" err="1" smtClean="0">
                <a:solidFill>
                  <a:schemeClr val="accent2"/>
                </a:solidFill>
              </a:rPr>
              <a:t>,X</a:t>
            </a:r>
            <a:r>
              <a:rPr lang="en-US" sz="2400" dirty="0" smtClean="0">
                <a:solidFill>
                  <a:schemeClr val="accent2"/>
                </a:solidFill>
              </a:rPr>
              <a:t>)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smtClean="0"/>
              <a:t>translates to </a:t>
            </a:r>
            <a:r>
              <a:rPr lang="en-US" sz="2400" dirty="0" smtClean="0">
                <a:solidFill>
                  <a:srgbClr val="009900"/>
                </a:solidFill>
                <a:latin typeface="cmsy10" charset="0"/>
              </a:rPr>
              <a:t>9</a:t>
            </a:r>
            <a:r>
              <a:rPr lang="en-US" sz="2400" dirty="0" smtClean="0">
                <a:solidFill>
                  <a:srgbClr val="009900"/>
                </a:solidFill>
              </a:rPr>
              <a:t>a</a:t>
            </a:r>
            <a:r>
              <a:rPr lang="en-US" sz="2400" baseline="-25000" dirty="0" smtClean="0">
                <a:solidFill>
                  <a:srgbClr val="009900"/>
                </a:solidFill>
              </a:rPr>
              <a:t>j</a:t>
            </a:r>
            <a:r>
              <a:rPr lang="en-US" sz="2400" dirty="0" smtClean="0">
                <a:solidFill>
                  <a:srgbClr val="009900"/>
                </a:solidFill>
              </a:rPr>
              <a:t> </a:t>
            </a:r>
            <a:r>
              <a:rPr lang="en-US" sz="2400" dirty="0" smtClean="0">
                <a:solidFill>
                  <a:srgbClr val="009900"/>
                </a:solidFill>
                <a:latin typeface="cmsy10" charset="0"/>
              </a:rPr>
              <a:t>9</a:t>
            </a:r>
            <a:r>
              <a:rPr lang="en-US" sz="2400" dirty="0" smtClean="0">
                <a:solidFill>
                  <a:srgbClr val="009900"/>
                </a:solidFill>
                <a:latin typeface="cmmi10" charset="0"/>
              </a:rPr>
              <a:t>¸</a:t>
            </a:r>
            <a:r>
              <a:rPr lang="en-US" sz="2400" baseline="-25000" dirty="0" smtClean="0">
                <a:solidFill>
                  <a:srgbClr val="009900"/>
                </a:solidFill>
                <a:latin typeface="cmmi10" charset="0"/>
              </a:rPr>
              <a:t>k</a:t>
            </a:r>
            <a:r>
              <a:rPr lang="en-US" sz="2400" dirty="0" smtClean="0">
                <a:solidFill>
                  <a:srgbClr val="009900"/>
                </a:solidFill>
              </a:rPr>
              <a:t> </a:t>
            </a:r>
            <a:r>
              <a:rPr lang="en-US" sz="2400" dirty="0" smtClean="0">
                <a:solidFill>
                  <a:srgbClr val="009900"/>
                </a:solidFill>
                <a:latin typeface="cmmi10" charset="0"/>
              </a:rPr>
              <a:t>Á</a:t>
            </a:r>
            <a:r>
              <a:rPr lang="en-US" sz="2400" baseline="-25000" dirty="0" smtClean="0">
                <a:solidFill>
                  <a:srgbClr val="009900"/>
                </a:solidFill>
              </a:rPr>
              <a:t>3</a:t>
            </a:r>
            <a:r>
              <a:rPr lang="en-US" sz="2400" dirty="0" smtClean="0">
                <a:solidFill>
                  <a:srgbClr val="009900"/>
                </a:solidFill>
              </a:rPr>
              <a:t>(</a:t>
            </a:r>
            <a:r>
              <a:rPr lang="en-US" sz="2400" dirty="0" err="1" smtClean="0">
                <a:solidFill>
                  <a:srgbClr val="009900"/>
                </a:solidFill>
              </a:rPr>
              <a:t>a</a:t>
            </a:r>
            <a:r>
              <a:rPr lang="en-US" sz="2400" baseline="-25000" dirty="0" err="1" smtClean="0">
                <a:solidFill>
                  <a:srgbClr val="009900"/>
                </a:solidFill>
              </a:rPr>
              <a:t>j</a:t>
            </a:r>
            <a:r>
              <a:rPr lang="en-US" sz="2400" dirty="0" err="1" smtClean="0">
                <a:solidFill>
                  <a:srgbClr val="009900"/>
                </a:solidFill>
              </a:rPr>
              <a:t>,</a:t>
            </a:r>
            <a:r>
              <a:rPr lang="en-US" sz="2400" dirty="0" err="1" smtClean="0">
                <a:solidFill>
                  <a:srgbClr val="009900"/>
                </a:solidFill>
                <a:latin typeface="cmmi10" charset="0"/>
              </a:rPr>
              <a:t>¸</a:t>
            </a:r>
            <a:r>
              <a:rPr lang="en-US" sz="2400" baseline="-25000" dirty="0" err="1" smtClean="0">
                <a:solidFill>
                  <a:srgbClr val="009900"/>
                </a:solidFill>
                <a:latin typeface="cmmi10" charset="0"/>
              </a:rPr>
              <a:t>k</a:t>
            </a:r>
            <a:r>
              <a:rPr lang="en-US" sz="2400" dirty="0" smtClean="0">
                <a:solidFill>
                  <a:srgbClr val="009900"/>
                </a:solidFill>
              </a:rPr>
              <a:t>)</a:t>
            </a:r>
            <a:endParaRPr lang="en-US" sz="2400" baseline="-25000" dirty="0" smtClean="0">
              <a:solidFill>
                <a:srgbClr val="009900"/>
              </a:solidFill>
            </a:endParaRPr>
          </a:p>
          <a:p>
            <a:pPr lvl="1">
              <a:lnSpc>
                <a:spcPct val="90000"/>
              </a:lnSpc>
              <a:buFontTx/>
              <a:buNone/>
            </a:pPr>
            <a:endParaRPr lang="en-US" sz="16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“only existentially quantified” to SAT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Bit-vector modeling for integer variables</a:t>
            </a:r>
          </a:p>
          <a:p>
            <a:endParaRPr 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DDE0B61-D5E4-49CB-90E3-7A54C439D3DC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  <p:transition advTm="15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Program Verification: Example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402F2AA-F0FC-4FDE-A011-7D32BA1C48B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3349625" y="901700"/>
            <a:ext cx="2438400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>
                <a:solidFill>
                  <a:srgbClr val="009900"/>
                </a:solidFill>
                <a:latin typeface="+mn-lt"/>
              </a:rPr>
              <a:t>[n=1 </a:t>
            </a:r>
            <a:r>
              <a:rPr lang="en-US" sz="2200" kern="0" dirty="0">
                <a:solidFill>
                  <a:srgbClr val="009900"/>
                </a:solidFill>
                <a:latin typeface="cmsy10"/>
              </a:rPr>
              <a:t>Æ</a:t>
            </a:r>
            <a:r>
              <a:rPr lang="en-US" sz="2200" kern="0" dirty="0">
                <a:solidFill>
                  <a:srgbClr val="009900"/>
                </a:solidFill>
                <a:latin typeface="+mn-lt"/>
              </a:rPr>
              <a:t> m=1]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>
                <a:solidFill>
                  <a:schemeClr val="accent2"/>
                </a:solidFill>
                <a:latin typeface="+mn-lt"/>
              </a:rPr>
              <a:t>x := 0; y := 0;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>
                <a:solidFill>
                  <a:schemeClr val="accent2"/>
                </a:solidFill>
                <a:latin typeface="+mn-lt"/>
              </a:rPr>
              <a:t>while (x &lt; 100) 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>
                <a:solidFill>
                  <a:schemeClr val="accent2"/>
                </a:solidFill>
                <a:latin typeface="+mn-lt"/>
              </a:rPr>
              <a:t>     x := </a:t>
            </a:r>
            <a:r>
              <a:rPr lang="en-US" sz="2200" kern="0" dirty="0" err="1">
                <a:solidFill>
                  <a:schemeClr val="accent2"/>
                </a:solidFill>
                <a:latin typeface="+mn-lt"/>
              </a:rPr>
              <a:t>x+n</a:t>
            </a:r>
            <a:r>
              <a:rPr lang="en-US" sz="2200" kern="0" dirty="0">
                <a:solidFill>
                  <a:schemeClr val="accent2"/>
                </a:solidFill>
                <a:latin typeface="+mn-lt"/>
              </a:rPr>
              <a:t>;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>
                <a:solidFill>
                  <a:schemeClr val="accent2"/>
                </a:solidFill>
                <a:latin typeface="+mn-lt"/>
              </a:rPr>
              <a:t>     y := </a:t>
            </a:r>
            <a:r>
              <a:rPr lang="en-US" sz="2200" kern="0" dirty="0" err="1">
                <a:solidFill>
                  <a:schemeClr val="accent2"/>
                </a:solidFill>
                <a:latin typeface="+mn-lt"/>
              </a:rPr>
              <a:t>y+m</a:t>
            </a:r>
            <a:r>
              <a:rPr lang="en-US" sz="2200" kern="0" dirty="0">
                <a:solidFill>
                  <a:schemeClr val="accent2"/>
                </a:solidFill>
                <a:latin typeface="+mn-lt"/>
              </a:rPr>
              <a:t>;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>
                <a:solidFill>
                  <a:srgbClr val="009900"/>
                </a:solidFill>
                <a:latin typeface="+mn-lt"/>
              </a:rPr>
              <a:t>[y </a:t>
            </a:r>
            <a:r>
              <a:rPr lang="en-US" sz="2200" kern="0" dirty="0">
                <a:solidFill>
                  <a:srgbClr val="009900"/>
                </a:solidFill>
                <a:latin typeface="cmsy10"/>
              </a:rPr>
              <a:t>¸</a:t>
            </a:r>
            <a:r>
              <a:rPr lang="en-US" sz="2200" kern="0" dirty="0">
                <a:solidFill>
                  <a:srgbClr val="009900"/>
                </a:solidFill>
                <a:latin typeface="+mn-lt"/>
              </a:rPr>
              <a:t> 100]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01625" y="4965838"/>
            <a:ext cx="3725863" cy="708025"/>
          </a:xfrm>
          <a:prstGeom prst="rect">
            <a:avLst/>
          </a:prstGeom>
          <a:solidFill>
            <a:srgbClr val="BAE18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/>
              <a:t>a</a:t>
            </a:r>
            <a:r>
              <a:rPr lang="en-US" baseline="-25000" dirty="0"/>
              <a:t>0</a:t>
            </a:r>
            <a:r>
              <a:rPr lang="en-US" dirty="0"/>
              <a:t> + a</a:t>
            </a:r>
            <a:r>
              <a:rPr lang="en-US" baseline="-25000" dirty="0"/>
              <a:t>1</a:t>
            </a:r>
            <a:r>
              <a:rPr lang="en-US" dirty="0"/>
              <a:t>x + a</a:t>
            </a:r>
            <a:r>
              <a:rPr lang="en-US" baseline="-25000" dirty="0"/>
              <a:t>2</a:t>
            </a:r>
            <a:r>
              <a:rPr lang="en-US" dirty="0"/>
              <a:t>y + a</a:t>
            </a:r>
            <a:r>
              <a:rPr lang="en-US" baseline="-25000" dirty="0"/>
              <a:t>3</a:t>
            </a:r>
            <a:r>
              <a:rPr lang="en-US" dirty="0"/>
              <a:t>n + a</a:t>
            </a:r>
            <a:r>
              <a:rPr lang="en-US" baseline="-25000" dirty="0"/>
              <a:t>4</a:t>
            </a:r>
            <a:r>
              <a:rPr lang="en-US" dirty="0"/>
              <a:t>m </a:t>
            </a:r>
            <a:r>
              <a:rPr lang="en-US" dirty="0">
                <a:latin typeface="cmsy10" charset="0"/>
              </a:rPr>
              <a:t>¸</a:t>
            </a:r>
            <a:r>
              <a:rPr lang="en-US" dirty="0"/>
              <a:t> 0</a:t>
            </a:r>
          </a:p>
          <a:p>
            <a:pPr>
              <a:spcBef>
                <a:spcPct val="0"/>
              </a:spcBef>
            </a:pPr>
            <a:r>
              <a:rPr lang="en-US" dirty="0"/>
              <a:t>b</a:t>
            </a:r>
            <a:r>
              <a:rPr lang="en-US" baseline="-25000" dirty="0"/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x + b</a:t>
            </a:r>
            <a:r>
              <a:rPr lang="en-US" baseline="-25000" dirty="0"/>
              <a:t>2</a:t>
            </a:r>
            <a:r>
              <a:rPr lang="en-US" dirty="0"/>
              <a:t>y + b</a:t>
            </a:r>
            <a:r>
              <a:rPr lang="en-US" baseline="-25000" dirty="0"/>
              <a:t>3</a:t>
            </a:r>
            <a:r>
              <a:rPr lang="en-US" dirty="0"/>
              <a:t>n + b</a:t>
            </a:r>
            <a:r>
              <a:rPr lang="en-US" baseline="-25000" dirty="0"/>
              <a:t>4</a:t>
            </a:r>
            <a:r>
              <a:rPr lang="en-US" dirty="0"/>
              <a:t>m </a:t>
            </a:r>
            <a:r>
              <a:rPr lang="en-US" dirty="0">
                <a:latin typeface="cmsy10" charset="0"/>
              </a:rPr>
              <a:t>¸</a:t>
            </a:r>
            <a:r>
              <a:rPr lang="en-US" dirty="0"/>
              <a:t> 0 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7178675" y="3751400"/>
            <a:ext cx="935038" cy="1015663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y </a:t>
            </a:r>
            <a:r>
              <a:rPr lang="en-US" dirty="0" smtClean="0">
                <a:latin typeface="cmsy10"/>
              </a:rPr>
              <a:t>¸</a:t>
            </a:r>
            <a:r>
              <a:rPr lang="en-US" dirty="0" smtClean="0"/>
              <a:t> x </a:t>
            </a:r>
            <a:endParaRPr lang="en-US" dirty="0">
              <a:latin typeface="cmsy10" charset="0"/>
            </a:endParaRPr>
          </a:p>
          <a:p>
            <a:pPr>
              <a:spcBef>
                <a:spcPct val="0"/>
              </a:spcBef>
            </a:pPr>
            <a:r>
              <a:rPr lang="en-US" dirty="0" smtClean="0"/>
              <a:t>m </a:t>
            </a:r>
            <a:r>
              <a:rPr lang="en-US" dirty="0">
                <a:latin typeface="cmsy10" charset="0"/>
              </a:rPr>
              <a:t>¸</a:t>
            </a:r>
            <a:r>
              <a:rPr lang="en-US" dirty="0"/>
              <a:t> </a:t>
            </a:r>
            <a:r>
              <a:rPr lang="en-US" dirty="0" smtClean="0"/>
              <a:t>1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n </a:t>
            </a:r>
            <a:r>
              <a:rPr lang="en-US" dirty="0" smtClean="0">
                <a:latin typeface="cmsy10" charset="0"/>
              </a:rPr>
              <a:t>·</a:t>
            </a:r>
            <a:r>
              <a:rPr lang="en-US" dirty="0" smtClean="0"/>
              <a:t> 1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064000" y="3879988"/>
            <a:ext cx="2973388" cy="40005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a</a:t>
            </a:r>
            <a:r>
              <a:rPr lang="en-US" baseline="-25000"/>
              <a:t>2</a:t>
            </a:r>
            <a:r>
              <a:rPr lang="en-US"/>
              <a:t>=b</a:t>
            </a:r>
            <a:r>
              <a:rPr lang="en-US" baseline="-25000"/>
              <a:t>0</a:t>
            </a:r>
            <a:r>
              <a:rPr lang="en-US"/>
              <a:t>=c</a:t>
            </a:r>
            <a:r>
              <a:rPr lang="en-US" baseline="-25000"/>
              <a:t>4</a:t>
            </a:r>
            <a:r>
              <a:rPr lang="en-US"/>
              <a:t>=1, a</a:t>
            </a:r>
            <a:r>
              <a:rPr lang="en-US" baseline="-25000"/>
              <a:t>1</a:t>
            </a:r>
            <a:r>
              <a:rPr lang="en-US"/>
              <a:t>=b</a:t>
            </a:r>
            <a:r>
              <a:rPr lang="en-US" baseline="-25000"/>
              <a:t>3</a:t>
            </a:r>
            <a:r>
              <a:rPr lang="en-US"/>
              <a:t>=c</a:t>
            </a:r>
            <a:r>
              <a:rPr lang="en-US" baseline="-25000"/>
              <a:t>0</a:t>
            </a:r>
            <a:r>
              <a:rPr lang="en-US"/>
              <a:t>=-1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68288" y="3751400"/>
            <a:ext cx="3727450" cy="10160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/>
              <a:t>a</a:t>
            </a:r>
            <a:r>
              <a:rPr lang="en-US" baseline="-25000"/>
              <a:t>0</a:t>
            </a:r>
            <a:r>
              <a:rPr lang="en-US"/>
              <a:t> + a</a:t>
            </a:r>
            <a:r>
              <a:rPr lang="en-US" baseline="-25000"/>
              <a:t>1</a:t>
            </a:r>
            <a:r>
              <a:rPr lang="en-US"/>
              <a:t>x + a</a:t>
            </a:r>
            <a:r>
              <a:rPr lang="en-US" baseline="-25000"/>
              <a:t>2</a:t>
            </a:r>
            <a:r>
              <a:rPr lang="en-US"/>
              <a:t>y + a</a:t>
            </a:r>
            <a:r>
              <a:rPr lang="en-US" baseline="-25000"/>
              <a:t>3</a:t>
            </a:r>
            <a:r>
              <a:rPr lang="en-US"/>
              <a:t>n + a</a:t>
            </a:r>
            <a:r>
              <a:rPr lang="en-US" baseline="-25000"/>
              <a:t>4</a:t>
            </a:r>
            <a:r>
              <a:rPr lang="en-US"/>
              <a:t>m </a:t>
            </a:r>
            <a:r>
              <a:rPr lang="en-US">
                <a:latin typeface="cmsy10" charset="0"/>
              </a:rPr>
              <a:t>¸</a:t>
            </a:r>
            <a:r>
              <a:rPr lang="en-US"/>
              <a:t> 0</a:t>
            </a:r>
          </a:p>
          <a:p>
            <a:pPr>
              <a:spcBef>
                <a:spcPct val="0"/>
              </a:spcBef>
            </a:pPr>
            <a:r>
              <a:rPr lang="en-US"/>
              <a:t>b</a:t>
            </a:r>
            <a:r>
              <a:rPr lang="en-US" baseline="-25000"/>
              <a:t>0</a:t>
            </a:r>
            <a:r>
              <a:rPr lang="en-US"/>
              <a:t> + b</a:t>
            </a:r>
            <a:r>
              <a:rPr lang="en-US" baseline="-25000"/>
              <a:t>1</a:t>
            </a:r>
            <a:r>
              <a:rPr lang="en-US"/>
              <a:t>x + b</a:t>
            </a:r>
            <a:r>
              <a:rPr lang="en-US" baseline="-25000"/>
              <a:t>2</a:t>
            </a:r>
            <a:r>
              <a:rPr lang="en-US"/>
              <a:t>y + b</a:t>
            </a:r>
            <a:r>
              <a:rPr lang="en-US" baseline="-25000"/>
              <a:t>3</a:t>
            </a:r>
            <a:r>
              <a:rPr lang="en-US"/>
              <a:t>n + b</a:t>
            </a:r>
            <a:r>
              <a:rPr lang="en-US" baseline="-25000"/>
              <a:t>4</a:t>
            </a:r>
            <a:r>
              <a:rPr lang="en-US"/>
              <a:t>m </a:t>
            </a:r>
            <a:r>
              <a:rPr lang="en-US">
                <a:latin typeface="cmsy10" charset="0"/>
              </a:rPr>
              <a:t>¸</a:t>
            </a:r>
            <a:r>
              <a:rPr lang="en-US"/>
              <a:t> 0</a:t>
            </a:r>
          </a:p>
          <a:p>
            <a:pPr>
              <a:spcBef>
                <a:spcPct val="0"/>
              </a:spcBef>
            </a:pPr>
            <a:r>
              <a:rPr lang="en-US"/>
              <a:t>c</a:t>
            </a:r>
            <a:r>
              <a:rPr lang="en-US" baseline="-25000"/>
              <a:t>0</a:t>
            </a:r>
            <a:r>
              <a:rPr lang="en-US"/>
              <a:t> + c</a:t>
            </a:r>
            <a:r>
              <a:rPr lang="en-US" baseline="-25000"/>
              <a:t>1</a:t>
            </a:r>
            <a:r>
              <a:rPr lang="en-US"/>
              <a:t>x + c</a:t>
            </a:r>
            <a:r>
              <a:rPr lang="en-US" baseline="-25000"/>
              <a:t>2</a:t>
            </a:r>
            <a:r>
              <a:rPr lang="en-US"/>
              <a:t>y + c</a:t>
            </a:r>
            <a:r>
              <a:rPr lang="en-US" baseline="-25000"/>
              <a:t>3</a:t>
            </a:r>
            <a:r>
              <a:rPr lang="en-US"/>
              <a:t>n + c</a:t>
            </a:r>
            <a:r>
              <a:rPr lang="en-US" baseline="-25000"/>
              <a:t>4</a:t>
            </a:r>
            <a:r>
              <a:rPr lang="en-US"/>
              <a:t>m </a:t>
            </a:r>
            <a:r>
              <a:rPr lang="en-US">
                <a:latin typeface="cmsy10" charset="0"/>
              </a:rPr>
              <a:t>¸</a:t>
            </a:r>
            <a:r>
              <a:rPr lang="en-US"/>
              <a:t> 0 </a:t>
            </a:r>
          </a:p>
        </p:txBody>
      </p:sp>
      <p:cxnSp>
        <p:nvCxnSpPr>
          <p:cNvPr id="18" name="Straight Arrow Connector 17"/>
          <p:cNvCxnSpPr>
            <a:cxnSpLocks noChangeShapeType="1"/>
            <a:stCxn id="16" idx="3"/>
            <a:endCxn id="14" idx="1"/>
          </p:cNvCxnSpPr>
          <p:nvPr/>
        </p:nvCxnSpPr>
        <p:spPr bwMode="auto">
          <a:xfrm flipV="1">
            <a:off x="3995738" y="4259232"/>
            <a:ext cx="3182937" cy="16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7204075" y="4946788"/>
            <a:ext cx="935038" cy="707886"/>
          </a:xfrm>
          <a:prstGeom prst="rect">
            <a:avLst/>
          </a:prstGeom>
          <a:solidFill>
            <a:srgbClr val="BAE18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y </a:t>
            </a:r>
            <a:r>
              <a:rPr lang="en-US" dirty="0" smtClean="0">
                <a:latin typeface="cmsy10"/>
              </a:rPr>
              <a:t>¸</a:t>
            </a:r>
            <a:r>
              <a:rPr lang="en-US" dirty="0" smtClean="0"/>
              <a:t> x </a:t>
            </a:r>
            <a:endParaRPr lang="en-US" dirty="0">
              <a:latin typeface="cmsy10" charset="0"/>
            </a:endParaRPr>
          </a:p>
          <a:p>
            <a:pPr>
              <a:spcBef>
                <a:spcPct val="0"/>
              </a:spcBef>
            </a:pPr>
            <a:r>
              <a:rPr lang="en-US" dirty="0" smtClean="0"/>
              <a:t>m </a:t>
            </a:r>
            <a:r>
              <a:rPr lang="en-US" dirty="0" smtClean="0">
                <a:latin typeface="cmsy10"/>
              </a:rPr>
              <a:t>¸</a:t>
            </a:r>
            <a:r>
              <a:rPr lang="en-US" dirty="0" smtClean="0"/>
              <a:t> n</a:t>
            </a:r>
            <a:endParaRPr lang="en-US" dirty="0"/>
          </a:p>
        </p:txBody>
      </p:sp>
      <p:cxnSp>
        <p:nvCxnSpPr>
          <p:cNvPr id="24" name="Straight Arrow Connector 23"/>
          <p:cNvCxnSpPr>
            <a:cxnSpLocks noChangeShapeType="1"/>
            <a:stCxn id="12" idx="3"/>
            <a:endCxn id="21" idx="1"/>
          </p:cNvCxnSpPr>
          <p:nvPr/>
        </p:nvCxnSpPr>
        <p:spPr bwMode="auto">
          <a:xfrm flipV="1">
            <a:off x="4027488" y="5300731"/>
            <a:ext cx="3176587" cy="1912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483100" y="4888050"/>
            <a:ext cx="2206625" cy="400050"/>
          </a:xfrm>
          <a:prstGeom prst="rect">
            <a:avLst/>
          </a:prstGeom>
          <a:solidFill>
            <a:srgbClr val="BAE18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2</a:t>
            </a:r>
            <a:r>
              <a:rPr lang="en-US" dirty="0"/>
              <a:t>=b</a:t>
            </a:r>
            <a:r>
              <a:rPr lang="en-US" baseline="-25000" dirty="0"/>
              <a:t>2</a:t>
            </a:r>
            <a:r>
              <a:rPr lang="en-US" dirty="0"/>
              <a:t>=1, a</a:t>
            </a:r>
            <a:r>
              <a:rPr lang="en-US" baseline="-25000" dirty="0"/>
              <a:t>1</a:t>
            </a:r>
            <a:r>
              <a:rPr lang="en-US" dirty="0"/>
              <a:t>=b</a:t>
            </a:r>
            <a:r>
              <a:rPr lang="en-US" baseline="-25000" dirty="0"/>
              <a:t>1</a:t>
            </a:r>
            <a:r>
              <a:rPr lang="en-US" dirty="0"/>
              <a:t>=-1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290513" y="5928663"/>
            <a:ext cx="3727450" cy="400050"/>
          </a:xfrm>
          <a:prstGeom prst="rect">
            <a:avLst/>
          </a:prstGeom>
          <a:solidFill>
            <a:srgbClr val="FF99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/>
              <a:t>a</a:t>
            </a:r>
            <a:r>
              <a:rPr lang="en-US" baseline="-25000" dirty="0"/>
              <a:t>0</a:t>
            </a:r>
            <a:r>
              <a:rPr lang="en-US" dirty="0"/>
              <a:t> + a</a:t>
            </a:r>
            <a:r>
              <a:rPr lang="en-US" baseline="-25000" dirty="0"/>
              <a:t>1</a:t>
            </a:r>
            <a:r>
              <a:rPr lang="en-US" dirty="0"/>
              <a:t>x + a</a:t>
            </a:r>
            <a:r>
              <a:rPr lang="en-US" baseline="-25000" dirty="0"/>
              <a:t>2</a:t>
            </a:r>
            <a:r>
              <a:rPr lang="en-US" dirty="0"/>
              <a:t>y + a</a:t>
            </a:r>
            <a:r>
              <a:rPr lang="en-US" baseline="-25000" dirty="0"/>
              <a:t>3</a:t>
            </a:r>
            <a:r>
              <a:rPr lang="en-US" dirty="0"/>
              <a:t>n + a</a:t>
            </a:r>
            <a:r>
              <a:rPr lang="en-US" baseline="-25000" dirty="0"/>
              <a:t>4</a:t>
            </a:r>
            <a:r>
              <a:rPr lang="en-US" dirty="0"/>
              <a:t>m </a:t>
            </a:r>
            <a:r>
              <a:rPr lang="en-US" dirty="0">
                <a:latin typeface="cmsy10" charset="0"/>
              </a:rPr>
              <a:t>¸</a:t>
            </a:r>
            <a:r>
              <a:rPr lang="en-US" dirty="0"/>
              <a:t> 0 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6463738" y="5769913"/>
            <a:ext cx="2587670" cy="707886"/>
          </a:xfrm>
          <a:prstGeom prst="rect">
            <a:avLst/>
          </a:prstGeom>
          <a:solidFill>
            <a:srgbClr val="FF99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Invalid triple or Imprecise Template</a:t>
            </a:r>
            <a:endParaRPr lang="en-US" dirty="0"/>
          </a:p>
        </p:txBody>
      </p:sp>
      <p:cxnSp>
        <p:nvCxnSpPr>
          <p:cNvPr id="29" name="Straight Arrow Connector 28"/>
          <p:cNvCxnSpPr>
            <a:cxnSpLocks noChangeShapeType="1"/>
            <a:stCxn id="27" idx="3"/>
            <a:endCxn id="28" idx="1"/>
          </p:cNvCxnSpPr>
          <p:nvPr/>
        </p:nvCxnSpPr>
        <p:spPr bwMode="auto">
          <a:xfrm flipV="1">
            <a:off x="4017963" y="6123856"/>
            <a:ext cx="2445775" cy="483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751138" y="5711838"/>
            <a:ext cx="1174750" cy="400050"/>
          </a:xfrm>
          <a:prstGeom prst="rect">
            <a:avLst/>
          </a:prstGeom>
          <a:solidFill>
            <a:srgbClr val="FF99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UNSAT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161925" y="3344863"/>
            <a:ext cx="86471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      Invariant Template		  Satisfying Solution	    Loop Invariant</a:t>
            </a:r>
          </a:p>
        </p:txBody>
      </p:sp>
    </p:spTree>
    <p:custDataLst>
      <p:tags r:id="rId1"/>
    </p:custDataLst>
  </p:cSld>
  <p:clrMapOvr>
    <a:masterClrMapping/>
  </p:clrMapOvr>
  <p:transition advTm="10236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 animBg="1"/>
      <p:bldP spid="16" grpId="0" animBg="1"/>
      <p:bldP spid="21" grpId="0" animBg="1"/>
      <p:bldP spid="26" grpId="0" animBg="1"/>
      <p:bldP spid="27" grpId="0" animBg="1"/>
      <p:bldP spid="28" grpId="0" animBg="1"/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Program Verification</a:t>
            </a:r>
          </a:p>
          <a:p>
            <a:endParaRPr lang="en-US" smtClean="0"/>
          </a:p>
          <a:p>
            <a:pPr>
              <a:buFont typeface="Wingdings" pitchFamily="2" charset="2"/>
              <a:buChar char="Ø"/>
            </a:pPr>
            <a:r>
              <a:rPr lang="en-US" smtClean="0">
                <a:solidFill>
                  <a:schemeClr val="accent2"/>
                </a:solidFill>
              </a:rPr>
              <a:t>Weakest Precondition Generation</a:t>
            </a:r>
          </a:p>
          <a:p>
            <a:endParaRPr lang="en-US" smtClean="0"/>
          </a:p>
          <a:p>
            <a:r>
              <a:rPr lang="en-US" smtClean="0"/>
              <a:t>Termination/Bounds Analysis</a:t>
            </a:r>
          </a:p>
          <a:p>
            <a:endParaRPr lang="en-US" smtClean="0"/>
          </a:p>
          <a:p>
            <a:r>
              <a:rPr lang="en-US" smtClean="0"/>
              <a:t>Most-general Counterexamples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DF53988-87A7-4C25-B1DF-C3074201FE62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  <p:transition advTm="5328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Weakest Precondition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939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Find “weakest” Pre such that the Hoare triple (</a:t>
            </a:r>
            <a:r>
              <a:rPr lang="en-US" dirty="0" smtClean="0">
                <a:solidFill>
                  <a:srgbClr val="009900"/>
                </a:solidFill>
              </a:rPr>
              <a:t>Pre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2"/>
                </a:solidFill>
              </a:rPr>
              <a:t>Program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9900"/>
                </a:solidFill>
              </a:rPr>
              <a:t>Post</a:t>
            </a:r>
            <a:r>
              <a:rPr lang="en-US" dirty="0" smtClean="0"/>
              <a:t>) is valid.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692A330-0E9D-4C2C-A6BE-F2EE0E862E9F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3" name="Content Placeholder 2"/>
          <p:cNvSpPr txBox="1">
            <a:spLocks/>
          </p:cNvSpPr>
          <p:nvPr/>
        </p:nvSpPr>
        <p:spPr bwMode="auto">
          <a:xfrm>
            <a:off x="3349625" y="2268538"/>
            <a:ext cx="2438400" cy="243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 smtClean="0">
                <a:solidFill>
                  <a:srgbClr val="009900"/>
                </a:solidFill>
                <a:latin typeface="+mn-lt"/>
              </a:rPr>
              <a:t>[m </a:t>
            </a:r>
            <a:r>
              <a:rPr lang="en-US" sz="2200" kern="0" dirty="0" smtClean="0">
                <a:solidFill>
                  <a:srgbClr val="009900"/>
                </a:solidFill>
                <a:latin typeface="cmsy10"/>
              </a:rPr>
              <a:t>¸</a:t>
            </a:r>
            <a:r>
              <a:rPr lang="en-US" sz="2200" kern="0" dirty="0" smtClean="0">
                <a:solidFill>
                  <a:srgbClr val="009900"/>
                </a:solidFill>
                <a:latin typeface="+mn-lt"/>
              </a:rPr>
              <a:t> n]</a:t>
            </a:r>
            <a:endParaRPr lang="en-US" sz="2200" kern="0" dirty="0">
              <a:solidFill>
                <a:srgbClr val="009900"/>
              </a:solidFill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>
                <a:solidFill>
                  <a:schemeClr val="accent2"/>
                </a:solidFill>
                <a:latin typeface="+mn-lt"/>
              </a:rPr>
              <a:t>x := 0; y := 0;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>
                <a:solidFill>
                  <a:schemeClr val="accent2"/>
                </a:solidFill>
                <a:latin typeface="+mn-lt"/>
              </a:rPr>
              <a:t>while (x &lt; 100) 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>
                <a:solidFill>
                  <a:schemeClr val="accent2"/>
                </a:solidFill>
                <a:latin typeface="+mn-lt"/>
              </a:rPr>
              <a:t>     x := </a:t>
            </a:r>
            <a:r>
              <a:rPr lang="en-US" sz="2200" kern="0" dirty="0" err="1">
                <a:solidFill>
                  <a:schemeClr val="accent2"/>
                </a:solidFill>
                <a:latin typeface="+mn-lt"/>
              </a:rPr>
              <a:t>x+n</a:t>
            </a:r>
            <a:r>
              <a:rPr lang="en-US" sz="2200" kern="0" dirty="0">
                <a:solidFill>
                  <a:schemeClr val="accent2"/>
                </a:solidFill>
                <a:latin typeface="+mn-lt"/>
              </a:rPr>
              <a:t>;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>
                <a:solidFill>
                  <a:schemeClr val="accent2"/>
                </a:solidFill>
                <a:latin typeface="+mn-lt"/>
              </a:rPr>
              <a:t>     y := </a:t>
            </a:r>
            <a:r>
              <a:rPr lang="en-US" sz="2200" kern="0" dirty="0" err="1">
                <a:solidFill>
                  <a:schemeClr val="accent2"/>
                </a:solidFill>
                <a:latin typeface="+mn-lt"/>
              </a:rPr>
              <a:t>y+m</a:t>
            </a:r>
            <a:r>
              <a:rPr lang="en-US" sz="2200" kern="0" dirty="0">
                <a:solidFill>
                  <a:schemeClr val="accent2"/>
                </a:solidFill>
                <a:latin typeface="+mn-lt"/>
              </a:rPr>
              <a:t>;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>
                <a:solidFill>
                  <a:srgbClr val="009900"/>
                </a:solidFill>
                <a:latin typeface="+mn-lt"/>
              </a:rPr>
              <a:t>[y </a:t>
            </a:r>
            <a:r>
              <a:rPr lang="en-US" sz="2200" kern="0" dirty="0">
                <a:solidFill>
                  <a:srgbClr val="009900"/>
                </a:solidFill>
                <a:latin typeface="cmsy10"/>
              </a:rPr>
              <a:t>¸</a:t>
            </a:r>
            <a:r>
              <a:rPr lang="en-US" sz="2200" kern="0" dirty="0">
                <a:solidFill>
                  <a:srgbClr val="009900"/>
                </a:solidFill>
                <a:latin typeface="+mn-lt"/>
              </a:rPr>
              <a:t> 100]</a:t>
            </a:r>
          </a:p>
        </p:txBody>
      </p:sp>
    </p:spTree>
    <p:custDataLst>
      <p:tags r:id="rId1"/>
    </p:custDataLst>
  </p:cSld>
  <p:clrMapOvr>
    <a:masterClrMapping/>
  </p:clrMapOvr>
  <p:transition advTm="3692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Weakest Precondition: Attempt 1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939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Find “weakest” Pre such that the Hoare triple (</a:t>
            </a:r>
            <a:r>
              <a:rPr lang="en-US" dirty="0" smtClean="0">
                <a:solidFill>
                  <a:srgbClr val="009900"/>
                </a:solidFill>
              </a:rPr>
              <a:t>Pre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2"/>
                </a:solidFill>
              </a:rPr>
              <a:t>Program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9900"/>
                </a:solidFill>
              </a:rPr>
              <a:t>Post</a:t>
            </a:r>
            <a:r>
              <a:rPr lang="en-US" dirty="0" smtClean="0"/>
              <a:t>) is valid.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7B504E7-5A04-4DEC-B9D6-15779448860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400050" y="2154238"/>
            <a:ext cx="2135188" cy="229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solidFill>
                  <a:srgbClr val="009900"/>
                </a:solidFill>
                <a:latin typeface="+mn-lt"/>
              </a:rPr>
              <a:t>Pre</a:t>
            </a:r>
            <a:endParaRPr lang="en-US" sz="2400" kern="0" dirty="0">
              <a:solidFill>
                <a:schemeClr val="accent2"/>
              </a:solidFill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solidFill>
                  <a:schemeClr val="accent2"/>
                </a:solidFill>
                <a:latin typeface="+mn-lt"/>
              </a:rPr>
              <a:t>while (c) 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solidFill>
                  <a:schemeClr val="accent2"/>
                </a:solidFill>
                <a:latin typeface="+mn-lt"/>
              </a:rPr>
              <a:t>     S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solidFill>
                  <a:srgbClr val="009900"/>
                </a:solidFill>
                <a:latin typeface="+mn-lt"/>
              </a:rPr>
              <a:t>Post</a:t>
            </a:r>
          </a:p>
        </p:txBody>
      </p:sp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5575300" y="2328863"/>
            <a:ext cx="2284413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Pre </a:t>
            </a:r>
            <a:r>
              <a:rPr lang="en-US" sz="2400" kern="0" dirty="0">
                <a:latin typeface="cmsy10"/>
              </a:rPr>
              <a:t>)</a:t>
            </a:r>
            <a:r>
              <a:rPr lang="en-US" sz="2400" kern="0" dirty="0">
                <a:latin typeface="+mn-lt"/>
              </a:rPr>
              <a:t> I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I </a:t>
            </a:r>
            <a:r>
              <a:rPr lang="en-US" sz="2400" kern="0" dirty="0">
                <a:latin typeface="cmsy10"/>
              </a:rPr>
              <a:t>Æ</a:t>
            </a:r>
            <a:r>
              <a:rPr lang="en-US" sz="2400" kern="0" dirty="0">
                <a:latin typeface="+mn-lt"/>
              </a:rPr>
              <a:t> </a:t>
            </a:r>
            <a:r>
              <a:rPr lang="en-US" sz="2400" kern="0" dirty="0">
                <a:latin typeface="cmsy10"/>
              </a:rPr>
              <a:t>:</a:t>
            </a:r>
            <a:r>
              <a:rPr lang="en-US" sz="2400" kern="0" dirty="0">
                <a:latin typeface="+mn-lt"/>
              </a:rPr>
              <a:t>c </a:t>
            </a:r>
            <a:r>
              <a:rPr lang="en-US" sz="2400" kern="0" dirty="0">
                <a:latin typeface="cmsy10"/>
              </a:rPr>
              <a:t>)</a:t>
            </a:r>
            <a:r>
              <a:rPr lang="en-US" sz="2400" kern="0" dirty="0">
                <a:latin typeface="+mn-lt"/>
              </a:rPr>
              <a:t> Post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(I </a:t>
            </a:r>
            <a:r>
              <a:rPr lang="en-US" sz="2400" kern="0" dirty="0">
                <a:latin typeface="cmsy10"/>
              </a:rPr>
              <a:t>Æ</a:t>
            </a:r>
            <a:r>
              <a:rPr lang="en-US" sz="2400" kern="0" dirty="0">
                <a:latin typeface="+mn-lt"/>
              </a:rPr>
              <a:t> c)[S] </a:t>
            </a:r>
            <a:r>
              <a:rPr lang="en-US" sz="2400" kern="0" dirty="0">
                <a:latin typeface="cmsy10"/>
              </a:rPr>
              <a:t>)</a:t>
            </a:r>
            <a:r>
              <a:rPr lang="en-US" sz="2400" kern="0" dirty="0">
                <a:latin typeface="+mn-lt"/>
              </a:rPr>
              <a:t> I</a:t>
            </a:r>
          </a:p>
        </p:txBody>
      </p:sp>
      <p:sp>
        <p:nvSpPr>
          <p:cNvPr id="27" name="Right Arrow 26"/>
          <p:cNvSpPr>
            <a:spLocks noChangeArrowheads="1"/>
          </p:cNvSpPr>
          <p:nvPr/>
        </p:nvSpPr>
        <p:spPr bwMode="auto">
          <a:xfrm rot="3600000">
            <a:off x="1527969" y="3853656"/>
            <a:ext cx="977900" cy="484188"/>
          </a:xfrm>
          <a:prstGeom prst="rightArrow">
            <a:avLst>
              <a:gd name="adj1" fmla="val 50000"/>
              <a:gd name="adj2" fmla="val 47631"/>
            </a:avLst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5" name="Content Placeholder 2"/>
          <p:cNvSpPr txBox="1">
            <a:spLocks/>
          </p:cNvSpPr>
          <p:nvPr/>
        </p:nvSpPr>
        <p:spPr bwMode="auto">
          <a:xfrm>
            <a:off x="47625" y="2622550"/>
            <a:ext cx="369888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n>
                  <a:solidFill>
                    <a:schemeClr val="tx1"/>
                  </a:solidFill>
                </a:ln>
                <a:latin typeface="+mn-lt"/>
              </a:rPr>
              <a:t>I</a:t>
            </a:r>
          </a:p>
        </p:txBody>
      </p:sp>
      <p:sp>
        <p:nvSpPr>
          <p:cNvPr id="36" name="Content Placeholder 2"/>
          <p:cNvSpPr txBox="1">
            <a:spLocks/>
          </p:cNvSpPr>
          <p:nvPr/>
        </p:nvSpPr>
        <p:spPr bwMode="auto">
          <a:xfrm>
            <a:off x="5022850" y="2794000"/>
            <a:ext cx="7302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cmsy10"/>
              </a:rPr>
              <a:t>8</a:t>
            </a:r>
            <a:r>
              <a:rPr lang="en-US" sz="2400" kern="0" dirty="0">
                <a:latin typeface="+mn-lt"/>
              </a:rPr>
              <a:t>X</a:t>
            </a:r>
          </a:p>
        </p:txBody>
      </p:sp>
      <p:sp>
        <p:nvSpPr>
          <p:cNvPr id="37" name="Content Placeholder 2"/>
          <p:cNvSpPr txBox="1">
            <a:spLocks/>
          </p:cNvSpPr>
          <p:nvPr/>
        </p:nvSpPr>
        <p:spPr bwMode="auto">
          <a:xfrm>
            <a:off x="1776413" y="2106613"/>
            <a:ext cx="3294062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solidFill>
                  <a:srgbClr val="FFC000"/>
                </a:solidFill>
                <a:latin typeface="+mn-lt"/>
              </a:rPr>
              <a:t>Precondition Encoding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3738888" y="2784475"/>
            <a:ext cx="134240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cmsy10"/>
              </a:rPr>
              <a:t>9</a:t>
            </a:r>
            <a:r>
              <a:rPr lang="en-US" sz="2400" kern="0" dirty="0">
                <a:latin typeface="+mn-lt"/>
              </a:rPr>
              <a:t> </a:t>
            </a:r>
            <a:r>
              <a:rPr lang="en-US" sz="2400" kern="0" dirty="0" smtClean="0">
                <a:latin typeface="+mn-lt"/>
              </a:rPr>
              <a:t>Pre, I</a:t>
            </a:r>
            <a:endParaRPr lang="en-US" sz="2400" kern="0" dirty="0">
              <a:latin typeface="+mn-lt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1574800" y="4598988"/>
            <a:ext cx="756920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 smtClean="0">
                <a:latin typeface="+mn-lt"/>
              </a:rPr>
              <a:t>VC(Pre</a:t>
            </a:r>
            <a:r>
              <a:rPr lang="en-US" sz="2200" kern="0" dirty="0">
                <a:latin typeface="+mn-lt"/>
              </a:rPr>
              <a:t>)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 smtClean="0">
                <a:latin typeface="cmsy10"/>
              </a:rPr>
              <a:t>8</a:t>
            </a:r>
            <a:r>
              <a:rPr lang="en-US" sz="2200" kern="0" dirty="0" smtClean="0">
                <a:latin typeface="+mn-lt"/>
              </a:rPr>
              <a:t>R: If R is weaker than Pre, then </a:t>
            </a:r>
            <a:r>
              <a:rPr lang="en-US" sz="2200" kern="0" dirty="0" smtClean="0">
                <a:latin typeface="cmsy10"/>
              </a:rPr>
              <a:t>:</a:t>
            </a:r>
            <a:r>
              <a:rPr lang="en-US" sz="2200" kern="0" dirty="0" smtClean="0">
                <a:latin typeface="+mn-lt"/>
              </a:rPr>
              <a:t>VC(R) </a:t>
            </a:r>
            <a:endParaRPr lang="en-US" sz="2200" kern="0" dirty="0">
              <a:latin typeface="+mn-lt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219925" y="4795838"/>
            <a:ext cx="15398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 smtClean="0">
                <a:latin typeface="cmsy10"/>
              </a:rPr>
              <a:t> 9</a:t>
            </a:r>
            <a:r>
              <a:rPr lang="en-US" sz="2400" kern="0" dirty="0" smtClean="0">
                <a:latin typeface="+mn-lt"/>
              </a:rPr>
              <a:t> Pre, I </a:t>
            </a:r>
            <a:endParaRPr lang="en-US" sz="2400" kern="0" dirty="0">
              <a:latin typeface="+mn-lt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7830504" y="1834264"/>
            <a:ext cx="13112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VC(Pre)</a:t>
            </a:r>
          </a:p>
        </p:txBody>
      </p:sp>
      <p:sp>
        <p:nvSpPr>
          <p:cNvPr id="18" name="Right Arrow 17"/>
          <p:cNvSpPr>
            <a:spLocks noChangeArrowheads="1"/>
          </p:cNvSpPr>
          <p:nvPr/>
        </p:nvSpPr>
        <p:spPr bwMode="auto">
          <a:xfrm>
            <a:off x="2143125" y="2571750"/>
            <a:ext cx="977900" cy="484188"/>
          </a:xfrm>
          <a:prstGeom prst="rightArrow">
            <a:avLst>
              <a:gd name="adj1" fmla="val 50000"/>
              <a:gd name="adj2" fmla="val 47631"/>
            </a:avLst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 bwMode="auto">
          <a:xfrm>
            <a:off x="2152650" y="3786188"/>
            <a:ext cx="513873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solidFill>
                  <a:srgbClr val="FFC000"/>
                </a:solidFill>
                <a:latin typeface="+mn-lt"/>
              </a:rPr>
              <a:t>“Weakest” Precondition Encoding</a:t>
            </a:r>
          </a:p>
        </p:txBody>
      </p: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34925" y="5670550"/>
            <a:ext cx="89931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Unfortunately, </a:t>
            </a:r>
            <a:r>
              <a:rPr lang="en-US" sz="2400" kern="0" dirty="0" err="1">
                <a:latin typeface="+mn-lt"/>
              </a:rPr>
              <a:t>Farkas</a:t>
            </a:r>
            <a:r>
              <a:rPr lang="en-US" sz="2400" kern="0" dirty="0">
                <a:latin typeface="+mn-lt"/>
              </a:rPr>
              <a:t> lemma is no longer applicable since the formula is non-linear in universally quantified </a:t>
            </a:r>
            <a:r>
              <a:rPr lang="en-US" sz="2400" kern="0" dirty="0" smtClean="0">
                <a:latin typeface="+mn-lt"/>
              </a:rPr>
              <a:t>variables.</a:t>
            </a:r>
            <a:endParaRPr lang="en-US" sz="2400" kern="0" dirty="0">
              <a:latin typeface="+mn-lt"/>
            </a:endParaRPr>
          </a:p>
        </p:txBody>
      </p:sp>
      <p:sp>
        <p:nvSpPr>
          <p:cNvPr id="32" name="Double Bracket 31"/>
          <p:cNvSpPr>
            <a:spLocks/>
          </p:cNvSpPr>
          <p:nvPr/>
        </p:nvSpPr>
        <p:spPr bwMode="auto">
          <a:xfrm>
            <a:off x="5569543" y="2268172"/>
            <a:ext cx="2212848" cy="1463040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41" name="Straight Arrow Connector 40"/>
          <p:cNvCxnSpPr/>
          <p:nvPr/>
        </p:nvCxnSpPr>
        <p:spPr bwMode="auto">
          <a:xfrm rot="5400000" flipH="1" flipV="1">
            <a:off x="7855760" y="2350324"/>
            <a:ext cx="624217" cy="494048"/>
          </a:xfrm>
          <a:prstGeom prst="straightConnector1">
            <a:avLst/>
          </a:prstGeom>
          <a:noFill/>
          <a:ln w="3175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43" name="Double Bracket 42"/>
          <p:cNvSpPr/>
          <p:nvPr/>
        </p:nvSpPr>
        <p:spPr bwMode="auto">
          <a:xfrm>
            <a:off x="1539434" y="4548850"/>
            <a:ext cx="5577840" cy="914400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  <p:custDataLst>
      <p:tags r:id="rId1"/>
    </p:custDataLst>
  </p:cSld>
  <p:clrMapOvr>
    <a:masterClrMapping/>
  </p:clrMapOvr>
  <p:transition advTm="7256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7" grpId="0" animBg="1"/>
      <p:bldP spid="35" grpId="0"/>
      <p:bldP spid="36" grpId="0"/>
      <p:bldP spid="37" grpId="0"/>
      <p:bldP spid="12" grpId="0"/>
      <p:bldP spid="13" grpId="0"/>
      <p:bldP spid="14" grpId="0"/>
      <p:bldP spid="16" grpId="0"/>
      <p:bldP spid="18" grpId="0" animBg="1"/>
      <p:bldP spid="19" grpId="0"/>
      <p:bldP spid="20" grpId="0"/>
      <p:bldP spid="32" grpId="0" animBg="1"/>
      <p:bldP spid="4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10"/>
  <p:tag name="DEFAULTWIDTH" val="354"/>
  <p:tag name="DEFAULTHEIGHT" val="200"/>
  <p:tag name="FIRSTSUMITG@PR10562AXNJXY5K9" val="3079"/>
  <p:tag name="DEFAULTDISPLAYSOURCE" val="\documentclass{article}\pagestyle{empty}&#10;\begin{document}&#10;&#10;\end{document}&#10;"/>
  <p:tag name="EMBEDFONTS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\bigwedge\limits_{k}$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2"/>
  <p:tag name="PICTUREFILESIZE" val="127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\bigwedge\limits_{k}$$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2"/>
  <p:tag name="PICTUREFILESIZE" val="127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\bigwedge\limits_{k}$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2"/>
  <p:tag name="PICTUREFILESIZE" val="127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\bigwedge\limits_{k}$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2"/>
  <p:tag name="PICTUREFILESIZE" val="127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\bigwedge\limits_{k}$$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2"/>
  <p:tag name="PICTUREFILESIZE" val="127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8.9|25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1|0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3.1|7.4|11.4|5.6|7.8|3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7|32.2|11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|9.5|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8|5|5.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\bigwedge\limits_{k}$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2"/>
  <p:tag name="PICTUREFILESIZE" val="1276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44587</TotalTime>
  <Words>1713</Words>
  <Application>Microsoft PowerPoint</Application>
  <PresentationFormat>On-screen Show (4:3)</PresentationFormat>
  <Paragraphs>351</Paragraphs>
  <Slides>22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Arial</vt:lpstr>
      <vt:lpstr>Comic Sans MS</vt:lpstr>
      <vt:lpstr>CMEX10</vt:lpstr>
      <vt:lpstr>CMMI7</vt:lpstr>
      <vt:lpstr>Times New Roman</vt:lpstr>
      <vt:lpstr>cmsy10</vt:lpstr>
      <vt:lpstr>cmmi10</vt:lpstr>
      <vt:lpstr>Symbol</vt:lpstr>
      <vt:lpstr>Wingdings</vt:lpstr>
      <vt:lpstr>Default Design</vt:lpstr>
      <vt:lpstr>Program Analysis as Constraint Solving </vt:lpstr>
      <vt:lpstr>Introduction</vt:lpstr>
      <vt:lpstr>Introduction</vt:lpstr>
      <vt:lpstr>Program Verification</vt:lpstr>
      <vt:lpstr>Solving second-order satisfiability constraints</vt:lpstr>
      <vt:lpstr>Program Verification: Example</vt:lpstr>
      <vt:lpstr>Outline</vt:lpstr>
      <vt:lpstr>Weakest Precondition</vt:lpstr>
      <vt:lpstr>Weakest Precondition: Attempt 1</vt:lpstr>
      <vt:lpstr>Weakest Precondition: Attempt 2</vt:lpstr>
      <vt:lpstr>Weakest Precondition: Attempt 3</vt:lpstr>
      <vt:lpstr>Weakest Precondition: Solution 1</vt:lpstr>
      <vt:lpstr>Weaker Neighborhood Structure</vt:lpstr>
      <vt:lpstr>Weakest Precondition: Solution 1</vt:lpstr>
      <vt:lpstr>Outline</vt:lpstr>
      <vt:lpstr>Termination/Bounds Analysis</vt:lpstr>
      <vt:lpstr>Outline</vt:lpstr>
      <vt:lpstr>Most-general Counterexample</vt:lpstr>
      <vt:lpstr>Experiments: Methodology</vt:lpstr>
      <vt:lpstr>Experiments: Results</vt:lpstr>
      <vt:lpstr>Related Work: Constraint based techniques</vt:lpstr>
      <vt:lpstr>Conclusion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Sumit Gulwani</cp:lastModifiedBy>
  <cp:revision>2811</cp:revision>
  <dcterms:created xsi:type="dcterms:W3CDTF">1601-01-01T00:00:00Z</dcterms:created>
  <dcterms:modified xsi:type="dcterms:W3CDTF">2008-06-11T01:21:12Z</dcterms:modified>
</cp:coreProperties>
</file>