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wmf" ContentType="image/x-wmf"/>
  <Override PartName="/ppt/slides/slide25.xml" ContentType="application/vnd.openxmlformats-officedocument.presentationml.slide+xml"/>
  <Override PartName="/ppt/embeddings/Microsoft_Equation2.bin" ContentType="application/vnd.openxmlformats-officedocument.oleObject"/>
  <Override PartName="/ppt/embeddings/Microsoft_Equation4.bin" ContentType="application/vnd.openxmlformats-officedocument.oleObject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embeddings/Microsoft_Equation5.bin" ContentType="application/vnd.openxmlformats-officedocument.oleObject"/>
  <Default Extension="pict" ContentType="image/pict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3.xml" ContentType="application/vnd.openxmlformats-officedocument.presentationml.slide+xml"/>
  <Override PartName="/ppt/charts/chart4.xml" ContentType="application/vnd.openxmlformats-officedocument.drawingml.chart+xml"/>
  <Override PartName="/ppt/presProps.xml" ContentType="application/vnd.openxmlformats-officedocument.presentationml.presProps+xml"/>
  <Default Extension="vml" ContentType="application/vnd.openxmlformats-officedocument.vmlDrawing"/>
  <Default Extension="jpeg" ContentType="image/jpe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embeddings/Microsoft_Equation1.bin" ContentType="application/vnd.openxmlformats-officedocument.oleObject"/>
  <Override PartName="/ppt/slides/slide27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5.xml" ContentType="application/vnd.openxmlformats-officedocument.drawingml.char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31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Override PartName="/ppt/embeddings/Microsoft_Equation6.bin" ContentType="application/vnd.openxmlformats-officedocument.oleObject"/>
  <Default Extension="rels" ContentType="application/vnd.openxmlformats-package.relationships+xml"/>
  <Override PartName="/ppt/slides/slide9.xml" ContentType="application/vnd.openxmlformats-officedocument.presentationml.slide+xml"/>
  <Override PartName="/ppt/embeddings/Microsoft_Equation3.bin" ContentType="application/vnd.openxmlformats-officedocument.oleObject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62" r:id="rId3"/>
    <p:sldId id="300" r:id="rId4"/>
    <p:sldId id="302" r:id="rId5"/>
    <p:sldId id="259" r:id="rId6"/>
    <p:sldId id="264" r:id="rId7"/>
    <p:sldId id="284" r:id="rId8"/>
    <p:sldId id="308" r:id="rId9"/>
    <p:sldId id="306" r:id="rId10"/>
    <p:sldId id="307" r:id="rId11"/>
    <p:sldId id="279" r:id="rId12"/>
    <p:sldId id="280" r:id="rId13"/>
    <p:sldId id="281" r:id="rId14"/>
    <p:sldId id="305" r:id="rId15"/>
    <p:sldId id="283" r:id="rId16"/>
    <p:sldId id="299" r:id="rId17"/>
    <p:sldId id="286" r:id="rId18"/>
    <p:sldId id="287" r:id="rId19"/>
    <p:sldId id="314" r:id="rId20"/>
    <p:sldId id="309" r:id="rId21"/>
    <p:sldId id="263" r:id="rId22"/>
    <p:sldId id="257" r:id="rId23"/>
    <p:sldId id="310" r:id="rId24"/>
    <p:sldId id="265" r:id="rId25"/>
    <p:sldId id="285" r:id="rId26"/>
    <p:sldId id="266" r:id="rId27"/>
    <p:sldId id="313" r:id="rId28"/>
    <p:sldId id="277" r:id="rId29"/>
    <p:sldId id="311" r:id="rId30"/>
    <p:sldId id="268" r:id="rId31"/>
    <p:sldId id="278" r:id="rId32"/>
    <p:sldId id="290" r:id="rId33"/>
    <p:sldId id="289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clrMru>
    <a:srgbClr val="D69C98"/>
    <a:srgbClr val="DBFBAC"/>
    <a:srgbClr val="F59998"/>
    <a:srgbClr val="C8433F"/>
    <a:srgbClr val="C7433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2395" autoAdjust="0"/>
    <p:restoredTop sz="94700" autoAdjust="0"/>
  </p:normalViewPr>
  <p:slideViewPr>
    <p:cSldViewPr snapToObjects="1">
      <p:cViewPr>
        <p:scale>
          <a:sx n="100" d="100"/>
          <a:sy n="100" d="100"/>
        </p:scale>
        <p:origin x="-2912" y="-13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9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5" Type="http://schemas.openxmlformats.org/officeDocument/2006/relationships/notesMaster" Target="notesMasters/notesMaster1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7" Type="http://schemas.openxmlformats.org/officeDocument/2006/relationships/slide" Target="slides/slide6.xml"/><Relationship Id="rId36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slide" Target="slides/slide31.xml"/><Relationship Id="rId37" Type="http://schemas.openxmlformats.org/officeDocument/2006/relationships/printerSettings" Target="printerSettings/printerSettings1.bin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29" Type="http://schemas.openxmlformats.org/officeDocument/2006/relationships/slide" Target="slides/slide28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38" Type="http://schemas.openxmlformats.org/officeDocument/2006/relationships/presProps" Target="presProps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saurabhs:Desktop:pldi-sorting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/>
      <c:barChart>
        <c:barDir val="col"/>
        <c:grouping val="clustered"/>
        <c:ser>
          <c:idx val="0"/>
          <c:order val="0"/>
          <c:tx>
            <c:strRef>
              <c:f>Sheet1!$C$2</c:f>
              <c:strCache>
                <c:ptCount val="1"/>
                <c:pt idx="0">
                  <c:v>LFP</c:v>
                </c:pt>
              </c:strCache>
            </c:strRef>
          </c:tx>
          <c:cat>
            <c:strRef>
              <c:f>Sheet1!$B$3:$B$8</c:f>
              <c:strCache>
                <c:ptCount val="6"/>
                <c:pt idx="0">
                  <c:v>Selection Sort</c:v>
                </c:pt>
                <c:pt idx="1">
                  <c:v>Insertion Sort</c:v>
                </c:pt>
                <c:pt idx="2">
                  <c:v>Bubble Sort (n2)</c:v>
                </c:pt>
                <c:pt idx="3">
                  <c:v>Bubble Sort (flag)</c:v>
                </c:pt>
                <c:pt idx="4">
                  <c:v>Quick Sort</c:v>
                </c:pt>
                <c:pt idx="5">
                  <c:v>Merge Sort</c:v>
                </c:pt>
              </c:strCache>
            </c:strRef>
          </c:cat>
          <c:val>
            <c:numRef>
              <c:f>Sheet1!$C$3:$C$8</c:f>
              <c:numCache>
                <c:formatCode>General</c:formatCode>
                <c:ptCount val="6"/>
                <c:pt idx="0">
                  <c:v>1.32</c:v>
                </c:pt>
                <c:pt idx="1">
                  <c:v>14.16</c:v>
                </c:pt>
                <c:pt idx="2">
                  <c:v>0.47</c:v>
                </c:pt>
                <c:pt idx="3">
                  <c:v>0.22</c:v>
                </c:pt>
                <c:pt idx="4">
                  <c:v>0.43</c:v>
                </c:pt>
                <c:pt idx="5">
                  <c:v>2.91</c:v>
                </c:pt>
              </c:numCache>
            </c:numRef>
          </c:val>
        </c:ser>
        <c:ser>
          <c:idx val="1"/>
          <c:order val="1"/>
          <c:tx>
            <c:strRef>
              <c:f>Sheet1!$D$2</c:f>
              <c:strCache>
                <c:ptCount val="1"/>
                <c:pt idx="0">
                  <c:v>GFP</c:v>
                </c:pt>
              </c:strCache>
            </c:strRef>
          </c:tx>
          <c:cat>
            <c:strRef>
              <c:f>Sheet1!$B$3:$B$8</c:f>
              <c:strCache>
                <c:ptCount val="6"/>
                <c:pt idx="0">
                  <c:v>Selection Sort</c:v>
                </c:pt>
                <c:pt idx="1">
                  <c:v>Insertion Sort</c:v>
                </c:pt>
                <c:pt idx="2">
                  <c:v>Bubble Sort (n2)</c:v>
                </c:pt>
                <c:pt idx="3">
                  <c:v>Bubble Sort (flag)</c:v>
                </c:pt>
                <c:pt idx="4">
                  <c:v>Quick Sort</c:v>
                </c:pt>
                <c:pt idx="5">
                  <c:v>Merge Sort</c:v>
                </c:pt>
              </c:strCache>
            </c:strRef>
          </c:cat>
          <c:val>
            <c:numRef>
              <c:f>Sheet1!$D$3:$D$8</c:f>
              <c:numCache>
                <c:formatCode>General</c:formatCode>
                <c:ptCount val="6"/>
                <c:pt idx="0">
                  <c:v>6.79</c:v>
                </c:pt>
                <c:pt idx="1">
                  <c:v>2.9</c:v>
                </c:pt>
                <c:pt idx="2">
                  <c:v>0.78</c:v>
                </c:pt>
                <c:pt idx="3">
                  <c:v>0.16</c:v>
                </c:pt>
                <c:pt idx="4">
                  <c:v>4.28</c:v>
                </c:pt>
                <c:pt idx="5">
                  <c:v>2.19</c:v>
                </c:pt>
              </c:numCache>
            </c:numRef>
          </c:val>
        </c:ser>
        <c:ser>
          <c:idx val="2"/>
          <c:order val="2"/>
          <c:tx>
            <c:strRef>
              <c:f>Sheet1!$E$2</c:f>
              <c:strCache>
                <c:ptCount val="1"/>
                <c:pt idx="0">
                  <c:v>CFP</c:v>
                </c:pt>
              </c:strCache>
            </c:strRef>
          </c:tx>
          <c:cat>
            <c:strRef>
              <c:f>Sheet1!$B$3:$B$8</c:f>
              <c:strCache>
                <c:ptCount val="6"/>
                <c:pt idx="0">
                  <c:v>Selection Sort</c:v>
                </c:pt>
                <c:pt idx="1">
                  <c:v>Insertion Sort</c:v>
                </c:pt>
                <c:pt idx="2">
                  <c:v>Bubble Sort (n2)</c:v>
                </c:pt>
                <c:pt idx="3">
                  <c:v>Bubble Sort (flag)</c:v>
                </c:pt>
                <c:pt idx="4">
                  <c:v>Quick Sort</c:v>
                </c:pt>
                <c:pt idx="5">
                  <c:v>Merge Sort</c:v>
                </c:pt>
              </c:strCache>
            </c:strRef>
          </c:cat>
          <c:val>
            <c:numRef>
              <c:f>Sheet1!$E$3:$E$8</c:f>
              <c:numCache>
                <c:formatCode>General</c:formatCode>
                <c:ptCount val="6"/>
                <c:pt idx="0">
                  <c:v>12.66</c:v>
                </c:pt>
                <c:pt idx="1">
                  <c:v>6.819999999999998</c:v>
                </c:pt>
                <c:pt idx="2">
                  <c:v>1.21</c:v>
                </c:pt>
                <c:pt idx="3">
                  <c:v>0.55</c:v>
                </c:pt>
                <c:pt idx="4">
                  <c:v>1.1</c:v>
                </c:pt>
                <c:pt idx="5">
                  <c:v>4.92</c:v>
                </c:pt>
              </c:numCache>
            </c:numRef>
          </c:val>
        </c:ser>
        <c:axId val="503189384"/>
        <c:axId val="503192440"/>
      </c:barChart>
      <c:catAx>
        <c:axId val="503189384"/>
        <c:scaling>
          <c:orientation val="minMax"/>
        </c:scaling>
        <c:axPos val="b"/>
        <c:tickLblPos val="nextTo"/>
        <c:crossAx val="503192440"/>
        <c:crosses val="autoZero"/>
        <c:auto val="1"/>
        <c:lblAlgn val="ctr"/>
        <c:lblOffset val="100"/>
      </c:catAx>
      <c:valAx>
        <c:axId val="503192440"/>
        <c:scaling>
          <c:orientation val="minMax"/>
        </c:scaling>
        <c:axPos val="l"/>
        <c:majorGridlines/>
        <c:numFmt formatCode="General" sourceLinked="1"/>
        <c:tickLblPos val="nextTo"/>
        <c:crossAx val="50318938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autoTitleDeleted val="1"/>
    <c:plotArea>
      <c:layout>
        <c:manualLayout>
          <c:layoutTarget val="inner"/>
          <c:xMode val="edge"/>
          <c:yMode val="edge"/>
          <c:x val="0.0458989501312336"/>
          <c:y val="0.0309606709317585"/>
          <c:w val="0.879969135802469"/>
          <c:h val="0.905551796259842"/>
        </c:manualLayout>
      </c:layout>
      <c:lineChart>
        <c:grouping val="standard"/>
        <c:marker val="1"/>
        <c:axId val="603393720"/>
        <c:axId val="603396936"/>
      </c:lineChart>
      <c:catAx>
        <c:axId val="603393720"/>
        <c:scaling>
          <c:orientation val="minMax"/>
        </c:scaling>
        <c:delete val="1"/>
        <c:axPos val="b"/>
        <c:tickLblPos val="nextTo"/>
        <c:crossAx val="603396936"/>
        <c:crosses val="autoZero"/>
        <c:auto val="1"/>
        <c:lblAlgn val="ctr"/>
        <c:lblOffset val="100"/>
      </c:catAx>
      <c:valAx>
        <c:axId val="603396936"/>
        <c:scaling>
          <c:orientation val="minMax"/>
          <c:max val="16.0"/>
        </c:scaling>
        <c:delete val="1"/>
        <c:axPos val="l"/>
        <c:numFmt formatCode="General" sourceLinked="1"/>
        <c:tickLblPos val="nextTo"/>
        <c:crossAx val="603393720"/>
        <c:crosses val="autoZero"/>
        <c:crossBetween val="between"/>
        <c:majorUnit val="2.0"/>
      </c:valAx>
      <c:spPr>
        <a:noFill/>
        <a:ln w="25400">
          <a:noFill/>
        </a:ln>
      </c:spPr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/>
      <c:barChart>
        <c:barDir val="col"/>
        <c:grouping val="clustered"/>
        <c:ser>
          <c:idx val="0"/>
          <c:order val="0"/>
          <c:tx>
            <c:strRef>
              <c:f>Sheet1!$C$42</c:f>
              <c:strCache>
                <c:ptCount val="1"/>
                <c:pt idx="0">
                  <c:v>LFP</c:v>
                </c:pt>
              </c:strCache>
            </c:strRef>
          </c:tx>
          <c:cat>
            <c:strRef>
              <c:f>Sheet1!$B$43:$B$48</c:f>
              <c:strCache>
                <c:ptCount val="6"/>
                <c:pt idx="0">
                  <c:v>Selection Sort</c:v>
                </c:pt>
                <c:pt idx="1">
                  <c:v>Insertion Sort</c:v>
                </c:pt>
                <c:pt idx="2">
                  <c:v>Bubble Sort (n2)</c:v>
                </c:pt>
                <c:pt idx="3">
                  <c:v>Bubble Sort (flag)</c:v>
                </c:pt>
                <c:pt idx="4">
                  <c:v>Quick Sort</c:v>
                </c:pt>
                <c:pt idx="5">
                  <c:v>Merge Sort</c:v>
                </c:pt>
              </c:strCache>
            </c:strRef>
          </c:cat>
          <c:val>
            <c:numRef>
              <c:f>Sheet1!$C$43:$C$48</c:f>
              <c:numCache>
                <c:formatCode>General</c:formatCode>
                <c:ptCount val="6"/>
                <c:pt idx="0">
                  <c:v>22.69</c:v>
                </c:pt>
                <c:pt idx="1">
                  <c:v>2.62</c:v>
                </c:pt>
                <c:pt idx="2">
                  <c:v>5.49</c:v>
                </c:pt>
                <c:pt idx="3">
                  <c:v>1.98</c:v>
                </c:pt>
                <c:pt idx="4">
                  <c:v>1.89</c:v>
                </c:pt>
                <c:pt idx="5">
                  <c:v>0.0</c:v>
                </c:pt>
              </c:numCache>
            </c:numRef>
          </c:val>
        </c:ser>
        <c:ser>
          <c:idx val="1"/>
          <c:order val="1"/>
          <c:tx>
            <c:strRef>
              <c:f>Sheet1!$D$42</c:f>
              <c:strCache>
                <c:ptCount val="1"/>
                <c:pt idx="0">
                  <c:v>GFP</c:v>
                </c:pt>
              </c:strCache>
            </c:strRef>
          </c:tx>
          <c:cat>
            <c:strRef>
              <c:f>Sheet1!$B$43:$B$48</c:f>
              <c:strCache>
                <c:ptCount val="6"/>
                <c:pt idx="0">
                  <c:v>Selection Sort</c:v>
                </c:pt>
                <c:pt idx="1">
                  <c:v>Insertion Sort</c:v>
                </c:pt>
                <c:pt idx="2">
                  <c:v>Bubble Sort (n2)</c:v>
                </c:pt>
                <c:pt idx="3">
                  <c:v>Bubble Sort (flag)</c:v>
                </c:pt>
                <c:pt idx="4">
                  <c:v>Quick Sort</c:v>
                </c:pt>
                <c:pt idx="5">
                  <c:v>Merge Sort</c:v>
                </c:pt>
              </c:strCache>
            </c:strRef>
          </c:cat>
          <c:val>
            <c:numRef>
              <c:f>Sheet1!$D$43:$D$48</c:f>
              <c:numCache>
                <c:formatCode>General</c:formatCode>
                <c:ptCount val="6"/>
                <c:pt idx="0">
                  <c:v>17.02</c:v>
                </c:pt>
                <c:pt idx="1">
                  <c:v>40.0</c:v>
                </c:pt>
                <c:pt idx="2">
                  <c:v>1.1</c:v>
                </c:pt>
                <c:pt idx="3">
                  <c:v>1.56</c:v>
                </c:pt>
                <c:pt idx="4">
                  <c:v>4.359999999999998</c:v>
                </c:pt>
                <c:pt idx="5">
                  <c:v>7.0</c:v>
                </c:pt>
              </c:numCache>
            </c:numRef>
          </c:val>
        </c:ser>
        <c:ser>
          <c:idx val="2"/>
          <c:order val="2"/>
          <c:tx>
            <c:strRef>
              <c:f>Sheet1!$E$42</c:f>
              <c:strCache>
                <c:ptCount val="1"/>
                <c:pt idx="0">
                  <c:v>CFP</c:v>
                </c:pt>
              </c:strCache>
            </c:strRef>
          </c:tx>
          <c:cat>
            <c:strRef>
              <c:f>Sheet1!$B$43:$B$48</c:f>
              <c:strCache>
                <c:ptCount val="6"/>
                <c:pt idx="0">
                  <c:v>Selection Sort</c:v>
                </c:pt>
                <c:pt idx="1">
                  <c:v>Insertion Sort</c:v>
                </c:pt>
                <c:pt idx="2">
                  <c:v>Bubble Sort (n2)</c:v>
                </c:pt>
                <c:pt idx="3">
                  <c:v>Bubble Sort (flag)</c:v>
                </c:pt>
                <c:pt idx="4">
                  <c:v>Quick Sort</c:v>
                </c:pt>
                <c:pt idx="5">
                  <c:v>Merge Sort</c:v>
                </c:pt>
              </c:strCache>
            </c:strRef>
          </c:cat>
          <c:val>
            <c:numRef>
              <c:f>Sheet1!$E$43:$E$48</c:f>
              <c:numCache>
                <c:formatCode>General</c:formatCode>
                <c:ptCount val="6"/>
                <c:pt idx="0">
                  <c:v>0.0</c:v>
                </c:pt>
                <c:pt idx="1">
                  <c:v>19.66</c:v>
                </c:pt>
                <c:pt idx="2">
                  <c:v>13.74</c:v>
                </c:pt>
                <c:pt idx="3">
                  <c:v>10.44</c:v>
                </c:pt>
                <c:pt idx="4">
                  <c:v>1.83</c:v>
                </c:pt>
                <c:pt idx="5">
                  <c:v>23.75</c:v>
                </c:pt>
              </c:numCache>
            </c:numRef>
          </c:val>
        </c:ser>
        <c:axId val="603460936"/>
        <c:axId val="603463992"/>
      </c:barChart>
      <c:catAx>
        <c:axId val="603460936"/>
        <c:scaling>
          <c:orientation val="minMax"/>
        </c:scaling>
        <c:axPos val="b"/>
        <c:tickLblPos val="nextTo"/>
        <c:crossAx val="603463992"/>
        <c:crosses val="autoZero"/>
        <c:auto val="1"/>
        <c:lblAlgn val="ctr"/>
        <c:lblOffset val="100"/>
      </c:catAx>
      <c:valAx>
        <c:axId val="603463992"/>
        <c:scaling>
          <c:orientation val="minMax"/>
          <c:max val="40.0"/>
        </c:scaling>
        <c:axPos val="l"/>
        <c:majorGridlines/>
        <c:numFmt formatCode="General" sourceLinked="1"/>
        <c:tickLblPos val="nextTo"/>
        <c:crossAx val="60346093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plotArea>
      <c:layout/>
      <c:lineChart>
        <c:grouping val="standard"/>
        <c:marker val="1"/>
        <c:axId val="603476952"/>
        <c:axId val="603480168"/>
      </c:lineChart>
      <c:catAx>
        <c:axId val="603476952"/>
        <c:scaling>
          <c:orientation val="minMax"/>
        </c:scaling>
        <c:delete val="1"/>
        <c:axPos val="b"/>
        <c:tickLblPos val="nextTo"/>
        <c:crossAx val="603480168"/>
        <c:crosses val="autoZero"/>
        <c:auto val="1"/>
        <c:lblAlgn val="ctr"/>
        <c:lblOffset val="100"/>
      </c:catAx>
      <c:valAx>
        <c:axId val="603480168"/>
        <c:scaling>
          <c:orientation val="minMax"/>
          <c:max val="40.0"/>
        </c:scaling>
        <c:delete val="1"/>
        <c:axPos val="l"/>
        <c:numFmt formatCode="General" sourceLinked="1"/>
        <c:tickLblPos val="nextTo"/>
        <c:crossAx val="603476952"/>
        <c:crosses val="autoZero"/>
        <c:crossBetween val="between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0"/>
  <c:chart>
    <c:plotArea>
      <c:layout/>
      <c:barChart>
        <c:barDir val="col"/>
        <c:grouping val="clustered"/>
        <c:ser>
          <c:idx val="0"/>
          <c:order val="0"/>
          <c:cat>
            <c:strRef>
              <c:f>Sheet1!$B$77:$B$82</c:f>
              <c:strCache>
                <c:ptCount val="6"/>
                <c:pt idx="0">
                  <c:v>Selection Sort</c:v>
                </c:pt>
                <c:pt idx="1">
                  <c:v>Insertion Sort</c:v>
                </c:pt>
                <c:pt idx="2">
                  <c:v>Bubble Sort (n2)</c:v>
                </c:pt>
                <c:pt idx="3">
                  <c:v>Bubble Sort (flag)</c:v>
                </c:pt>
                <c:pt idx="4">
                  <c:v>Quick Sort</c:v>
                </c:pt>
                <c:pt idx="5">
                  <c:v>Merge Sort</c:v>
                </c:pt>
              </c:strCache>
            </c:strRef>
          </c:cat>
          <c:val>
            <c:numRef>
              <c:f>Sheet1!$C$77:$C$82</c:f>
              <c:numCache>
                <c:formatCode>General</c:formatCode>
                <c:ptCount val="6"/>
                <c:pt idx="0">
                  <c:v>16.62</c:v>
                </c:pt>
                <c:pt idx="1">
                  <c:v>39.59</c:v>
                </c:pt>
                <c:pt idx="2">
                  <c:v>0.0</c:v>
                </c:pt>
                <c:pt idx="3">
                  <c:v>9.04</c:v>
                </c:pt>
                <c:pt idx="4">
                  <c:v>1.68</c:v>
                </c:pt>
                <c:pt idx="5">
                  <c:v>0.0</c:v>
                </c:pt>
              </c:numCache>
            </c:numRef>
          </c:val>
        </c:ser>
        <c:axId val="603444088"/>
        <c:axId val="603545656"/>
      </c:barChart>
      <c:catAx>
        <c:axId val="603444088"/>
        <c:scaling>
          <c:orientation val="minMax"/>
        </c:scaling>
        <c:axPos val="b"/>
        <c:tickLblPos val="nextTo"/>
        <c:crossAx val="603545656"/>
        <c:crosses val="autoZero"/>
        <c:auto val="1"/>
        <c:lblAlgn val="ctr"/>
        <c:lblOffset val="100"/>
      </c:catAx>
      <c:valAx>
        <c:axId val="603545656"/>
        <c:scaling>
          <c:orientation val="minMax"/>
        </c:scaling>
        <c:axPos val="l"/>
        <c:majorGridlines/>
        <c:numFmt formatCode="General" sourceLinked="1"/>
        <c:tickLblPos val="nextTo"/>
        <c:crossAx val="603444088"/>
        <c:crosses val="autoZero"/>
        <c:crossBetween val="between"/>
      </c:valAx>
    </c:plotArea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ict"/><Relationship Id="rId3" Type="http://schemas.openxmlformats.org/officeDocument/2006/relationships/image" Target="../media/image4.pict"/><Relationship Id="rId1" Type="http://schemas.openxmlformats.org/officeDocument/2006/relationships/image" Target="../media/image2.pict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C393EF-F9FB-A24A-9390-6E2A472384B7}" type="datetimeFigureOut">
              <a:rPr lang="en-US" smtClean="0"/>
              <a:pPr/>
              <a:t>11/9/09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FB279E-DF24-0249-8BFF-5970BAC477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1A980E-8AD6-B34C-B69E-F9FD68FBDD8D}" type="datetimeFigureOut">
              <a:rPr lang="en-US" smtClean="0"/>
              <a:pPr/>
              <a:t>11/9/09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C20E36-E00F-CF44-A960-E86018B046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C20E36-E00F-CF44-A960-E86018B0461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C20E36-E00F-CF44-A960-E86018B0461A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85AB2-47DF-A841-86E8-117E27A2BABA}" type="datetimeFigureOut">
              <a:rPr lang="en-US" smtClean="0"/>
              <a:pPr/>
              <a:t>11/9/09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1B6A6-21D9-DD40-BF33-D595850A6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85AB2-47DF-A841-86E8-117E27A2BABA}" type="datetimeFigureOut">
              <a:rPr lang="en-US" smtClean="0"/>
              <a:pPr/>
              <a:t>11/9/09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1B6A6-21D9-DD40-BF33-D595850A6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85AB2-47DF-A841-86E8-117E27A2BABA}" type="datetimeFigureOut">
              <a:rPr lang="en-US" smtClean="0"/>
              <a:pPr/>
              <a:t>11/9/09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1B6A6-21D9-DD40-BF33-D595850A6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85AB2-47DF-A841-86E8-117E27A2BABA}" type="datetimeFigureOut">
              <a:rPr lang="en-US" smtClean="0"/>
              <a:pPr/>
              <a:t>11/9/09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1B6A6-21D9-DD40-BF33-D595850A6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85AB2-47DF-A841-86E8-117E27A2BABA}" type="datetimeFigureOut">
              <a:rPr lang="en-US" smtClean="0"/>
              <a:pPr/>
              <a:t>11/9/09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1B6A6-21D9-DD40-BF33-D595850A6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85AB2-47DF-A841-86E8-117E27A2BABA}" type="datetimeFigureOut">
              <a:rPr lang="en-US" smtClean="0"/>
              <a:pPr/>
              <a:t>11/9/09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1B6A6-21D9-DD40-BF33-D595850A6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85AB2-47DF-A841-86E8-117E27A2BABA}" type="datetimeFigureOut">
              <a:rPr lang="en-US" smtClean="0"/>
              <a:pPr/>
              <a:t>11/9/09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1B6A6-21D9-DD40-BF33-D595850A6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85AB2-47DF-A841-86E8-117E27A2BABA}" type="datetimeFigureOut">
              <a:rPr lang="en-US" smtClean="0"/>
              <a:pPr/>
              <a:t>11/9/09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1B6A6-21D9-DD40-BF33-D595850A6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85AB2-47DF-A841-86E8-117E27A2BABA}" type="datetimeFigureOut">
              <a:rPr lang="en-US" smtClean="0"/>
              <a:pPr/>
              <a:t>11/9/09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1B6A6-21D9-DD40-BF33-D595850A6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85AB2-47DF-A841-86E8-117E27A2BABA}" type="datetimeFigureOut">
              <a:rPr lang="en-US" smtClean="0"/>
              <a:pPr/>
              <a:t>11/9/09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1B6A6-21D9-DD40-BF33-D595850A6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85AB2-47DF-A841-86E8-117E27A2BABA}" type="datetimeFigureOut">
              <a:rPr lang="en-US" smtClean="0"/>
              <a:pPr/>
              <a:t>11/9/09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1B6A6-21D9-DD40-BF33-D595850A6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85AB2-47DF-A841-86E8-117E27A2BABA}" type="datetimeFigureOut">
              <a:rPr lang="en-US" smtClean="0"/>
              <a:pPr/>
              <a:t>11/9/09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1B6A6-21D9-DD40-BF33-D595850A6E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reeform 7"/>
          <p:cNvSpPr/>
          <p:nvPr userDrawn="1"/>
        </p:nvSpPr>
        <p:spPr>
          <a:xfrm>
            <a:off x="459800" y="1215307"/>
            <a:ext cx="8221663" cy="10949"/>
          </a:xfrm>
          <a:custGeom>
            <a:avLst/>
            <a:gdLst>
              <a:gd name="connsiteX0" fmla="*/ 0 w 8221663"/>
              <a:gd name="connsiteY0" fmla="*/ 10949 h 10949"/>
              <a:gd name="connsiteX1" fmla="*/ 8221663 w 8221663"/>
              <a:gd name="connsiteY1" fmla="*/ 0 h 10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221663" h="10949">
                <a:moveTo>
                  <a:pt x="0" y="10949"/>
                </a:moveTo>
                <a:lnTo>
                  <a:pt x="8221663" y="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Comic Sans MS"/>
          <a:ea typeface="+mj-ea"/>
          <a:cs typeface="Comic Sans M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omic Sans MS"/>
          <a:ea typeface="+mn-ea"/>
          <a:cs typeface="Comic Sans M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Comic Sans MS"/>
          <a:ea typeface="+mn-ea"/>
          <a:cs typeface="Comic Sans M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mic Sans MS"/>
          <a:ea typeface="+mn-ea"/>
          <a:cs typeface="Comic Sans M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Comic Sans MS"/>
          <a:ea typeface="+mn-ea"/>
          <a:cs typeface="Comic Sans M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Comic Sans MS"/>
          <a:ea typeface="+mn-ea"/>
          <a:cs typeface="Comic Sans M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6.bin"/><Relationship Id="rId1" Type="http://schemas.openxmlformats.org/officeDocument/2006/relationships/vmlDrawing" Target="../drawings/vmlDrawing3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2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3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3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md.edu/~saurabhs/pac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4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3.bin"/><Relationship Id="rId5" Type="http://schemas.openxmlformats.org/officeDocument/2006/relationships/oleObject" Target="../embeddings/Microsoft_Equation5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9800" y="1219199"/>
            <a:ext cx="8199768" cy="217931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dirty="0" smtClean="0">
                <a:latin typeface="Comic Sans MS"/>
                <a:cs typeface="Comic Sans MS"/>
              </a:rPr>
              <a:t>Program Verification using Templates over Predicate Abstraction</a:t>
            </a:r>
            <a:endParaRPr lang="en-US" sz="3200" dirty="0">
              <a:latin typeface="Comic Sans MS"/>
              <a:cs typeface="Comic Sans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3886200"/>
            <a:ext cx="4419600" cy="1752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rmAutofit fontScale="92500"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Saurabh Srivastava</a:t>
            </a:r>
          </a:p>
          <a:p>
            <a:r>
              <a:rPr lang="en-US" sz="2000" dirty="0" smtClean="0">
                <a:latin typeface="Comic Sans MS"/>
                <a:cs typeface="Comic Sans MS"/>
              </a:rPr>
              <a:t>University of Maryland, College Park</a:t>
            </a:r>
          </a:p>
          <a:p>
            <a:r>
              <a:rPr lang="en-US" sz="2400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Sumit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Gulwani</a:t>
            </a:r>
            <a:endParaRPr lang="en-US" sz="2400" dirty="0" smtClean="0">
              <a:solidFill>
                <a:srgbClr val="000000"/>
              </a:solidFill>
              <a:latin typeface="Comic Sans MS"/>
              <a:cs typeface="Comic Sans MS"/>
            </a:endParaRPr>
          </a:p>
          <a:p>
            <a:r>
              <a:rPr lang="en-US" sz="2000" dirty="0" smtClean="0">
                <a:latin typeface="Comic Sans MS"/>
                <a:cs typeface="Comic Sans MS"/>
              </a:rPr>
              <a:t>Microsoft Research, Redmond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4" name="Freeform 3"/>
          <p:cNvSpPr/>
          <p:nvPr/>
        </p:nvSpPr>
        <p:spPr>
          <a:xfrm flipV="1">
            <a:off x="459800" y="3352799"/>
            <a:ext cx="8199768" cy="45719"/>
          </a:xfrm>
          <a:custGeom>
            <a:avLst/>
            <a:gdLst>
              <a:gd name="connsiteX0" fmla="*/ 0 w 8199768"/>
              <a:gd name="connsiteY0" fmla="*/ 0 h 0"/>
              <a:gd name="connsiteX1" fmla="*/ 8199768 w 8199768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199768">
                <a:moveTo>
                  <a:pt x="0" y="0"/>
                </a:moveTo>
                <a:lnTo>
                  <a:pt x="8199768" y="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" name="Group 87"/>
          <p:cNvGrpSpPr/>
          <p:nvPr/>
        </p:nvGrpSpPr>
        <p:grpSpPr>
          <a:xfrm>
            <a:off x="4495799" y="4813122"/>
            <a:ext cx="4495801" cy="1816278"/>
            <a:chOff x="3962399" y="2222322"/>
            <a:chExt cx="4495801" cy="1816278"/>
          </a:xfrm>
        </p:grpSpPr>
        <p:sp>
          <p:nvSpPr>
            <p:cNvPr id="87" name="Rounded Rectangle 86"/>
            <p:cNvSpPr/>
            <p:nvPr/>
          </p:nvSpPr>
          <p:spPr>
            <a:xfrm>
              <a:off x="5069115" y="2222322"/>
              <a:ext cx="1522790" cy="255251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3" name="Group 62"/>
            <p:cNvGrpSpPr/>
            <p:nvPr/>
          </p:nvGrpSpPr>
          <p:grpSpPr>
            <a:xfrm>
              <a:off x="3962399" y="2895601"/>
              <a:ext cx="4495801" cy="1142999"/>
              <a:chOff x="2556641" y="5410202"/>
              <a:chExt cx="4650829" cy="1142999"/>
            </a:xfrm>
          </p:grpSpPr>
          <p:sp>
            <p:nvSpPr>
              <p:cNvPr id="84" name="Rounded Rectangle 83"/>
              <p:cNvSpPr/>
              <p:nvPr/>
            </p:nvSpPr>
            <p:spPr>
              <a:xfrm>
                <a:off x="3376448" y="5410202"/>
                <a:ext cx="3831022" cy="1142999"/>
              </a:xfrm>
              <a:prstGeom prst="round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Content Placeholder 2"/>
              <p:cNvSpPr txBox="1">
                <a:spLocks/>
              </p:cNvSpPr>
              <p:nvPr/>
            </p:nvSpPr>
            <p:spPr>
              <a:xfrm>
                <a:off x="2556641" y="5410202"/>
                <a:ext cx="4572001" cy="1142999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</a:ln>
              <a:effec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vert="horz" lIns="91440" tIns="45720" rIns="91440" bIns="45720" rtlCol="0">
                <a:noAutofit/>
              </a:bodyPr>
              <a:lstStyle/>
              <a:p>
                <a:pPr marL="1143000" marR="0" lvl="2" indent="-228600" algn="l" defTabSz="4572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r>
                  <a:rPr lang="en-US" sz="1600" dirty="0" smtClean="0">
                    <a:latin typeface="Comic Sans MS"/>
                    <a:cs typeface="Comic Sans MS"/>
                  </a:rPr>
                  <a:t>C</a:t>
                </a:r>
                <a:r>
                  <a:rPr kumimoji="0" lang="en-US" sz="1600" b="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chemeClr val="dk1"/>
                    </a:solidFill>
                    <a:effectLst/>
                    <a:uLnTx/>
                    <a:uFillTx/>
                    <a:latin typeface="Comic Sans MS"/>
                    <a:ea typeface="+mn-ea"/>
                    <a:cs typeface="Comic Sans MS"/>
                  </a:rPr>
                  <a:t>omputable</a:t>
                </a:r>
                <a:r>
                  <a:rPr kumimoji="0" lang="en-US" sz="1600" b="0" i="0" u="none" strike="noStrike" kern="1200" cap="none" spc="0" normalizeH="0" noProof="0" dirty="0" smtClean="0">
                    <a:ln>
                      <a:noFill/>
                    </a:ln>
                    <a:solidFill>
                      <a:schemeClr val="dk1"/>
                    </a:solidFill>
                    <a:effectLst/>
                    <a:uLnTx/>
                    <a:uFillTx/>
                    <a:latin typeface="Comic Sans MS"/>
                    <a:ea typeface="+mn-ea"/>
                    <a:cs typeface="Comic Sans MS"/>
                  </a:rPr>
                  <a:t> </a:t>
                </a:r>
                <a:r>
                  <a:rPr kumimoji="0" lang="en-US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dk1"/>
                    </a:solidFill>
                    <a:effectLst/>
                    <a:uLnTx/>
                    <a:uFillTx/>
                    <a:latin typeface="Comic Sans MS"/>
                    <a:ea typeface="+mn-ea"/>
                    <a:cs typeface="Comic Sans MS"/>
                  </a:rPr>
                  <a:t>because:</a:t>
                </a:r>
              </a:p>
              <a:p>
                <a:pPr marL="1143000" lvl="2" indent="-228600">
                  <a:spcBef>
                    <a:spcPct val="20000"/>
                  </a:spcBef>
                  <a:buFont typeface="Arial"/>
                  <a:buChar char="–"/>
                </a:pPr>
                <a:r>
                  <a:rPr kumimoji="0" lang="en-US" sz="16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dk1"/>
                    </a:solidFill>
                    <a:effectLst/>
                    <a:uLnTx/>
                    <a:uFillTx/>
                    <a:latin typeface="Comic Sans MS"/>
                    <a:ea typeface="+mn-ea"/>
                    <a:cs typeface="Comic Sans MS"/>
                  </a:rPr>
                  <a:t>Templates </a:t>
                </a:r>
                <a:r>
                  <a:rPr kumimoji="0" lang="en-US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dk1"/>
                    </a:solidFill>
                    <a:effectLst/>
                    <a:uLnTx/>
                    <a:uFillTx/>
                    <a:latin typeface="Comic Sans MS"/>
                    <a:ea typeface="+mn-ea"/>
                    <a:cs typeface="Comic Sans MS"/>
                  </a:rPr>
                  <a:t>make </a:t>
                </a:r>
                <a:r>
                  <a:rPr kumimoji="0" lang="en-US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dk1"/>
                    </a:solidFill>
                    <a:effectLst/>
                    <a:uLnTx/>
                    <a:uFillTx/>
                    <a:latin typeface="Comic Sans MS"/>
                    <a:ea typeface="ＭＳ ゴシック"/>
                    <a:cs typeface="Comic Sans MS"/>
                  </a:rPr>
                  <a:t>∨ explicit</a:t>
                </a:r>
              </a:p>
              <a:p>
                <a:pPr marL="1143000" lvl="2" indent="-228600">
                  <a:spcBef>
                    <a:spcPct val="20000"/>
                  </a:spcBef>
                  <a:buFont typeface="Arial"/>
                  <a:buChar char="–"/>
                </a:pPr>
                <a:r>
                  <a:rPr kumimoji="0" lang="en-US" sz="16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dk1"/>
                    </a:solidFill>
                    <a:effectLst/>
                    <a:uLnTx/>
                    <a:uFillTx/>
                    <a:latin typeface="Comic Sans MS"/>
                    <a:ea typeface="ＭＳ ゴシック"/>
                    <a:cs typeface="Comic Sans MS"/>
                  </a:rPr>
                  <a:t>Predicate abstraction </a:t>
                </a:r>
                <a:r>
                  <a:rPr lang="en-US" sz="1600" dirty="0" smtClean="0">
                    <a:latin typeface="Comic Sans MS"/>
                    <a:ea typeface="ＭＳ ゴシック"/>
                    <a:cs typeface="Comic Sans MS"/>
                  </a:rPr>
                  <a:t>restricts search to finite space</a:t>
                </a:r>
                <a:endPara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Comic Sans MS"/>
                  <a:ea typeface="+mn-ea"/>
                  <a:cs typeface="Comic Sans MS"/>
                </a:endParaRPr>
              </a:p>
            </p:txBody>
          </p:sp>
        </p:grpSp>
        <p:sp>
          <p:nvSpPr>
            <p:cNvPr id="86" name="Freeform 85"/>
            <p:cNvSpPr/>
            <p:nvPr/>
          </p:nvSpPr>
          <p:spPr>
            <a:xfrm>
              <a:off x="6628190" y="2370667"/>
              <a:ext cx="534207" cy="350762"/>
            </a:xfrm>
            <a:custGeom>
              <a:avLst/>
              <a:gdLst>
                <a:gd name="connsiteX0" fmla="*/ 0 w 534207"/>
                <a:gd name="connsiteY0" fmla="*/ 0 h 350762"/>
                <a:gd name="connsiteX1" fmla="*/ 447524 w 534207"/>
                <a:gd name="connsiteY1" fmla="*/ 84666 h 350762"/>
                <a:gd name="connsiteX2" fmla="*/ 520096 w 534207"/>
                <a:gd name="connsiteY2" fmla="*/ 350762 h 3507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34207" h="350762">
                  <a:moveTo>
                    <a:pt x="0" y="0"/>
                  </a:moveTo>
                  <a:cubicBezTo>
                    <a:pt x="180420" y="13103"/>
                    <a:pt x="360841" y="26206"/>
                    <a:pt x="447524" y="84666"/>
                  </a:cubicBezTo>
                  <a:cubicBezTo>
                    <a:pt x="534207" y="143126"/>
                    <a:pt x="520096" y="350762"/>
                    <a:pt x="520096" y="350762"/>
                  </a:cubicBezTo>
                </a:path>
              </a:pathLst>
            </a:custGeom>
            <a:noFill/>
            <a:ln>
              <a:tailEnd type="arrow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5" name="Rounded Rectangle 64"/>
          <p:cNvSpPr/>
          <p:nvPr/>
        </p:nvSpPr>
        <p:spPr>
          <a:xfrm>
            <a:off x="5715000" y="2438400"/>
            <a:ext cx="228600" cy="258923"/>
          </a:xfrm>
          <a:prstGeom prst="roundRect">
            <a:avLst>
              <a:gd name="adj" fmla="val 8731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Iterative Fixed-point: Overview</a:t>
            </a:r>
            <a:endParaRPr lang="en-US" dirty="0"/>
          </a:p>
        </p:txBody>
      </p:sp>
      <p:grpSp>
        <p:nvGrpSpPr>
          <p:cNvPr id="4" name="Group 16"/>
          <p:cNvGrpSpPr/>
          <p:nvPr/>
        </p:nvGrpSpPr>
        <p:grpSpPr>
          <a:xfrm>
            <a:off x="1524000" y="2453383"/>
            <a:ext cx="2387600" cy="2819400"/>
            <a:chOff x="1117600" y="2057400"/>
            <a:chExt cx="1701800" cy="2260600"/>
          </a:xfrm>
        </p:grpSpPr>
        <p:sp>
          <p:nvSpPr>
            <p:cNvPr id="8" name="Freeform 7"/>
            <p:cNvSpPr/>
            <p:nvPr/>
          </p:nvSpPr>
          <p:spPr>
            <a:xfrm>
              <a:off x="1790700" y="2057400"/>
              <a:ext cx="0" cy="673100"/>
            </a:xfrm>
            <a:custGeom>
              <a:avLst/>
              <a:gdLst>
                <a:gd name="connsiteX0" fmla="*/ 0 w 0"/>
                <a:gd name="connsiteY0" fmla="*/ 0 h 673100"/>
                <a:gd name="connsiteX1" fmla="*/ 0 w 0"/>
                <a:gd name="connsiteY1" fmla="*/ 673100 h 67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673100">
                  <a:moveTo>
                    <a:pt x="0" y="0"/>
                  </a:moveTo>
                  <a:lnTo>
                    <a:pt x="0" y="673100"/>
                  </a:ln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 8"/>
            <p:cNvSpPr/>
            <p:nvPr/>
          </p:nvSpPr>
          <p:spPr>
            <a:xfrm>
              <a:off x="1778000" y="2946400"/>
              <a:ext cx="0" cy="558800"/>
            </a:xfrm>
            <a:custGeom>
              <a:avLst/>
              <a:gdLst>
                <a:gd name="connsiteX0" fmla="*/ 0 w 0"/>
                <a:gd name="connsiteY0" fmla="*/ 0 h 558800"/>
                <a:gd name="connsiteX1" fmla="*/ 0 w 0"/>
                <a:gd name="connsiteY1" fmla="*/ 558800 h 55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558800">
                  <a:moveTo>
                    <a:pt x="0" y="0"/>
                  </a:moveTo>
                  <a:lnTo>
                    <a:pt x="0" y="558800"/>
                  </a:ln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1841500" y="3304117"/>
              <a:ext cx="560917" cy="599016"/>
            </a:xfrm>
            <a:custGeom>
              <a:avLst/>
              <a:gdLst>
                <a:gd name="connsiteX0" fmla="*/ 0 w 560917"/>
                <a:gd name="connsiteY0" fmla="*/ 315383 h 599016"/>
                <a:gd name="connsiteX1" fmla="*/ 444500 w 560917"/>
                <a:gd name="connsiteY1" fmla="*/ 556683 h 599016"/>
                <a:gd name="connsiteX2" fmla="*/ 495300 w 560917"/>
                <a:gd name="connsiteY2" fmla="*/ 61383 h 599016"/>
                <a:gd name="connsiteX3" fmla="*/ 50800 w 560917"/>
                <a:gd name="connsiteY3" fmla="*/ 188383 h 599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0917" h="599016">
                  <a:moveTo>
                    <a:pt x="0" y="315383"/>
                  </a:moveTo>
                  <a:cubicBezTo>
                    <a:pt x="180975" y="457199"/>
                    <a:pt x="361950" y="599016"/>
                    <a:pt x="444500" y="556683"/>
                  </a:cubicBezTo>
                  <a:cubicBezTo>
                    <a:pt x="527050" y="514350"/>
                    <a:pt x="560917" y="122766"/>
                    <a:pt x="495300" y="61383"/>
                  </a:cubicBezTo>
                  <a:cubicBezTo>
                    <a:pt x="429683" y="0"/>
                    <a:pt x="50800" y="188383"/>
                    <a:pt x="50800" y="188383"/>
                  </a:cubicBez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1752600" y="2846917"/>
              <a:ext cx="1066800" cy="1471083"/>
            </a:xfrm>
            <a:custGeom>
              <a:avLst/>
              <a:gdLst>
                <a:gd name="connsiteX0" fmla="*/ 0 w 1066800"/>
                <a:gd name="connsiteY0" fmla="*/ 924983 h 1471083"/>
                <a:gd name="connsiteX1" fmla="*/ 266700 w 1066800"/>
                <a:gd name="connsiteY1" fmla="*/ 1471083 h 1471083"/>
                <a:gd name="connsiteX2" fmla="*/ 977900 w 1066800"/>
                <a:gd name="connsiteY2" fmla="*/ 924983 h 1471083"/>
                <a:gd name="connsiteX3" fmla="*/ 800100 w 1066800"/>
                <a:gd name="connsiteY3" fmla="*/ 150283 h 1471083"/>
                <a:gd name="connsiteX4" fmla="*/ 139700 w 1066800"/>
                <a:gd name="connsiteY4" fmla="*/ 23283 h 1471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66800" h="1471083">
                  <a:moveTo>
                    <a:pt x="0" y="924983"/>
                  </a:moveTo>
                  <a:cubicBezTo>
                    <a:pt x="51858" y="1198033"/>
                    <a:pt x="103717" y="1471083"/>
                    <a:pt x="266700" y="1471083"/>
                  </a:cubicBezTo>
                  <a:cubicBezTo>
                    <a:pt x="429683" y="1471083"/>
                    <a:pt x="889000" y="1145116"/>
                    <a:pt x="977900" y="924983"/>
                  </a:cubicBezTo>
                  <a:cubicBezTo>
                    <a:pt x="1066800" y="704850"/>
                    <a:pt x="939800" y="300566"/>
                    <a:pt x="800100" y="150283"/>
                  </a:cubicBezTo>
                  <a:cubicBezTo>
                    <a:pt x="660400" y="0"/>
                    <a:pt x="139700" y="23283"/>
                    <a:pt x="139700" y="23283"/>
                  </a:cubicBez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1117600" y="2870200"/>
              <a:ext cx="520700" cy="749300"/>
            </a:xfrm>
            <a:custGeom>
              <a:avLst/>
              <a:gdLst>
                <a:gd name="connsiteX0" fmla="*/ 520700 w 520700"/>
                <a:gd name="connsiteY0" fmla="*/ 0 h 749300"/>
                <a:gd name="connsiteX1" fmla="*/ 190500 w 520700"/>
                <a:gd name="connsiteY1" fmla="*/ 139700 h 749300"/>
                <a:gd name="connsiteX2" fmla="*/ 0 w 520700"/>
                <a:gd name="connsiteY2" fmla="*/ 74930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20700" h="749300">
                  <a:moveTo>
                    <a:pt x="520700" y="0"/>
                  </a:moveTo>
                  <a:cubicBezTo>
                    <a:pt x="398991" y="7408"/>
                    <a:pt x="277283" y="14817"/>
                    <a:pt x="190500" y="139700"/>
                  </a:cubicBezTo>
                  <a:cubicBezTo>
                    <a:pt x="103717" y="264583"/>
                    <a:pt x="0" y="749300"/>
                    <a:pt x="0" y="749300"/>
                  </a:cubicBez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1143000" y="4648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post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209800" y="1828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pre</a:t>
            </a:r>
            <a:endParaRPr lang="en-US" dirty="0">
              <a:latin typeface="Comic Sans MS"/>
              <a:cs typeface="Comic Sans MS"/>
            </a:endParaRPr>
          </a:p>
        </p:txBody>
      </p:sp>
      <p:grpSp>
        <p:nvGrpSpPr>
          <p:cNvPr id="5" name="Group 27"/>
          <p:cNvGrpSpPr/>
          <p:nvPr/>
        </p:nvGrpSpPr>
        <p:grpSpPr>
          <a:xfrm>
            <a:off x="2057400" y="2971800"/>
            <a:ext cx="429166" cy="1524000"/>
            <a:chOff x="2057400" y="2971800"/>
            <a:chExt cx="429166" cy="1524000"/>
          </a:xfrm>
        </p:grpSpPr>
        <p:sp>
          <p:nvSpPr>
            <p:cNvPr id="18" name="TextBox 17"/>
            <p:cNvSpPr txBox="1"/>
            <p:nvPr/>
          </p:nvSpPr>
          <p:spPr>
            <a:xfrm>
              <a:off x="2057400" y="2971800"/>
              <a:ext cx="40178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Comic Sans MS"/>
                  <a:cs typeface="Comic Sans MS"/>
                </a:rPr>
                <a:t>I</a:t>
              </a:r>
              <a:r>
                <a:rPr lang="en-US" sz="2000" baseline="-25000" dirty="0" smtClean="0">
                  <a:latin typeface="Comic Sans MS"/>
                  <a:cs typeface="Comic Sans MS"/>
                </a:rPr>
                <a:t>1</a:t>
              </a:r>
              <a:endParaRPr lang="en-US" sz="2000" baseline="-25000" dirty="0">
                <a:latin typeface="Comic Sans MS"/>
                <a:cs typeface="Comic Sans MS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057400" y="4095690"/>
              <a:ext cx="42916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Comic Sans MS"/>
                  <a:cs typeface="Comic Sans MS"/>
                </a:rPr>
                <a:t>I</a:t>
              </a:r>
              <a:r>
                <a:rPr lang="en-US" sz="2000" baseline="-25000" dirty="0" smtClean="0">
                  <a:latin typeface="Comic Sans MS"/>
                  <a:cs typeface="Comic Sans MS"/>
                </a:rPr>
                <a:t>2</a:t>
              </a:r>
              <a:endParaRPr lang="en-US" sz="2000" baseline="-25000" dirty="0">
                <a:latin typeface="Comic Sans MS"/>
                <a:cs typeface="Comic Sans MS"/>
              </a:endParaRPr>
            </a:p>
          </p:txBody>
        </p:sp>
      </p:grpSp>
      <p:grpSp>
        <p:nvGrpSpPr>
          <p:cNvPr id="6" name="Group 26"/>
          <p:cNvGrpSpPr/>
          <p:nvPr/>
        </p:nvGrpSpPr>
        <p:grpSpPr>
          <a:xfrm>
            <a:off x="457200" y="2602468"/>
            <a:ext cx="4088579" cy="2670315"/>
            <a:chOff x="457200" y="2602468"/>
            <a:chExt cx="4088579" cy="2670315"/>
          </a:xfrm>
        </p:grpSpPr>
        <p:sp>
          <p:nvSpPr>
            <p:cNvPr id="22" name="TextBox 21"/>
            <p:cNvSpPr txBox="1"/>
            <p:nvPr/>
          </p:nvSpPr>
          <p:spPr>
            <a:xfrm>
              <a:off x="2438400" y="2602468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latin typeface="Comic Sans MS"/>
                  <a:cs typeface="Comic Sans MS"/>
                </a:rPr>
                <a:t>vc(</a:t>
              </a:r>
              <a:r>
                <a:rPr lang="en-US" dirty="0" smtClean="0">
                  <a:latin typeface="Comic Sans MS"/>
                  <a:cs typeface="Comic Sans MS"/>
                </a:rPr>
                <a:t>pre,I</a:t>
              </a:r>
              <a:r>
                <a:rPr lang="en-US" baseline="-25000" dirty="0" smtClean="0">
                  <a:latin typeface="Comic Sans MS"/>
                  <a:cs typeface="Comic Sans MS"/>
                </a:rPr>
                <a:t>1</a:t>
              </a:r>
              <a:r>
                <a:rPr lang="en-US" dirty="0" smtClean="0">
                  <a:solidFill>
                    <a:srgbClr val="1F497D"/>
                  </a:solidFill>
                  <a:latin typeface="Comic Sans MS"/>
                  <a:cs typeface="Comic Sans MS"/>
                </a:rPr>
                <a:t>)</a:t>
              </a:r>
              <a:endParaRPr lang="en-US" dirty="0">
                <a:solidFill>
                  <a:srgbClr val="1F497D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57200" y="3516868"/>
              <a:ext cx="1371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latin typeface="Comic Sans MS"/>
                  <a:cs typeface="Comic Sans MS"/>
                </a:rPr>
                <a:t>vc(</a:t>
              </a:r>
              <a:r>
                <a:rPr lang="en-US" dirty="0" smtClean="0">
                  <a:latin typeface="Comic Sans MS"/>
                  <a:cs typeface="Comic Sans MS"/>
                </a:rPr>
                <a:t>I</a:t>
              </a:r>
              <a:r>
                <a:rPr lang="en-US" baseline="-25000" dirty="0" smtClean="0">
                  <a:latin typeface="Comic Sans MS"/>
                  <a:cs typeface="Comic Sans MS"/>
                </a:rPr>
                <a:t>1</a:t>
              </a:r>
              <a:r>
                <a:rPr lang="en-US" dirty="0" smtClean="0">
                  <a:latin typeface="Comic Sans MS"/>
                  <a:cs typeface="Comic Sans MS"/>
                </a:rPr>
                <a:t>,post</a:t>
              </a:r>
              <a:r>
                <a:rPr lang="en-US" dirty="0" smtClean="0">
                  <a:solidFill>
                    <a:srgbClr val="1F497D"/>
                  </a:solidFill>
                  <a:latin typeface="Comic Sans MS"/>
                  <a:cs typeface="Comic Sans MS"/>
                </a:rPr>
                <a:t>)</a:t>
              </a:r>
              <a:endParaRPr lang="en-US" dirty="0">
                <a:solidFill>
                  <a:srgbClr val="1F497D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438400" y="3593068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latin typeface="Comic Sans MS"/>
                  <a:cs typeface="Comic Sans MS"/>
                </a:rPr>
                <a:t>vc(</a:t>
              </a:r>
              <a:r>
                <a:rPr lang="en-US" dirty="0" smtClean="0">
                  <a:latin typeface="Comic Sans MS"/>
                  <a:cs typeface="Comic Sans MS"/>
                </a:rPr>
                <a:t>I</a:t>
              </a:r>
              <a:r>
                <a:rPr lang="en-US" baseline="-25000" dirty="0" smtClean="0">
                  <a:latin typeface="Comic Sans MS"/>
                  <a:cs typeface="Comic Sans MS"/>
                </a:rPr>
                <a:t>1</a:t>
              </a:r>
              <a:r>
                <a:rPr lang="en-US" dirty="0" smtClean="0">
                  <a:latin typeface="Comic Sans MS"/>
                  <a:cs typeface="Comic Sans MS"/>
                </a:rPr>
                <a:t>,I</a:t>
              </a:r>
              <a:r>
                <a:rPr lang="en-US" baseline="-25000" dirty="0" smtClean="0">
                  <a:latin typeface="Comic Sans MS"/>
                  <a:cs typeface="Comic Sans MS"/>
                </a:rPr>
                <a:t>2</a:t>
              </a:r>
              <a:r>
                <a:rPr lang="en-US" dirty="0" smtClean="0">
                  <a:solidFill>
                    <a:srgbClr val="1F497D"/>
                  </a:solidFill>
                  <a:latin typeface="Comic Sans MS"/>
                  <a:cs typeface="Comic Sans MS"/>
                </a:rPr>
                <a:t>)</a:t>
              </a:r>
              <a:endParaRPr lang="en-US" dirty="0">
                <a:solidFill>
                  <a:srgbClr val="1F497D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514600" y="4659868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latin typeface="Comic Sans MS"/>
                  <a:cs typeface="Comic Sans MS"/>
                </a:rPr>
                <a:t>vc(</a:t>
              </a:r>
              <a:r>
                <a:rPr lang="en-US" dirty="0" smtClean="0">
                  <a:latin typeface="Comic Sans MS"/>
                  <a:cs typeface="Comic Sans MS"/>
                </a:rPr>
                <a:t>I</a:t>
              </a:r>
              <a:r>
                <a:rPr lang="en-US" baseline="-25000" dirty="0" smtClean="0">
                  <a:latin typeface="Comic Sans MS"/>
                  <a:cs typeface="Comic Sans MS"/>
                </a:rPr>
                <a:t>2</a:t>
              </a:r>
              <a:r>
                <a:rPr lang="en-US" dirty="0" smtClean="0">
                  <a:latin typeface="Comic Sans MS"/>
                  <a:cs typeface="Comic Sans MS"/>
                </a:rPr>
                <a:t>,I</a:t>
              </a:r>
              <a:r>
                <a:rPr lang="en-US" baseline="-25000" dirty="0" smtClean="0">
                  <a:latin typeface="Comic Sans MS"/>
                  <a:cs typeface="Comic Sans MS"/>
                </a:rPr>
                <a:t>2</a:t>
              </a:r>
              <a:r>
                <a:rPr lang="en-US" dirty="0" smtClean="0">
                  <a:solidFill>
                    <a:srgbClr val="1F497D"/>
                  </a:solidFill>
                  <a:latin typeface="Comic Sans MS"/>
                  <a:cs typeface="Comic Sans MS"/>
                </a:rPr>
                <a:t>)</a:t>
              </a:r>
              <a:endParaRPr lang="en-US" dirty="0">
                <a:solidFill>
                  <a:srgbClr val="1F497D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326579" y="4903451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latin typeface="Comic Sans MS"/>
                  <a:cs typeface="Comic Sans MS"/>
                </a:rPr>
                <a:t>vc(</a:t>
              </a:r>
              <a:r>
                <a:rPr lang="en-US" dirty="0" smtClean="0">
                  <a:latin typeface="Comic Sans MS"/>
                  <a:cs typeface="Comic Sans MS"/>
                </a:rPr>
                <a:t>I</a:t>
              </a:r>
              <a:r>
                <a:rPr lang="en-US" baseline="-25000" dirty="0" smtClean="0">
                  <a:latin typeface="Comic Sans MS"/>
                  <a:cs typeface="Comic Sans MS"/>
                </a:rPr>
                <a:t>2</a:t>
              </a:r>
              <a:r>
                <a:rPr lang="en-US" dirty="0" smtClean="0">
                  <a:latin typeface="Comic Sans MS"/>
                  <a:cs typeface="Comic Sans MS"/>
                </a:rPr>
                <a:t>,I</a:t>
              </a:r>
              <a:r>
                <a:rPr lang="en-US" baseline="-25000" dirty="0" smtClean="0">
                  <a:latin typeface="Comic Sans MS"/>
                  <a:cs typeface="Comic Sans MS"/>
                </a:rPr>
                <a:t>1</a:t>
              </a:r>
              <a:r>
                <a:rPr lang="en-US" dirty="0" smtClean="0">
                  <a:solidFill>
                    <a:srgbClr val="1F497D"/>
                  </a:solidFill>
                  <a:latin typeface="Comic Sans MS"/>
                  <a:cs typeface="Comic Sans MS"/>
                </a:rPr>
                <a:t>)</a:t>
              </a:r>
              <a:endParaRPr lang="en-US" dirty="0">
                <a:solidFill>
                  <a:srgbClr val="1F497D"/>
                </a:solidFill>
                <a:latin typeface="Comic Sans MS"/>
                <a:cs typeface="Comic Sans MS"/>
              </a:endParaRPr>
            </a:p>
          </p:txBody>
        </p:sp>
      </p:grpSp>
      <p:sp>
        <p:nvSpPr>
          <p:cNvPr id="55" name="Rectangle 54"/>
          <p:cNvSpPr/>
          <p:nvPr/>
        </p:nvSpPr>
        <p:spPr>
          <a:xfrm>
            <a:off x="4419600" y="3886200"/>
            <a:ext cx="3109217" cy="1501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dirty="0" smtClean="0">
                <a:solidFill>
                  <a:prstClr val="black"/>
                </a:solidFill>
                <a:latin typeface="Comic Sans MS"/>
                <a:cs typeface="Comic Sans MS"/>
              </a:rPr>
              <a:t>Improve candidate</a:t>
            </a:r>
          </a:p>
          <a:p>
            <a:pPr marL="285750" indent="-285750">
              <a:spcBef>
                <a:spcPct val="20000"/>
              </a:spcBef>
              <a:buFont typeface="Arial"/>
              <a:buChar char="–"/>
            </a:pPr>
            <a:r>
              <a:rPr lang="en-US" sz="1600" dirty="0" smtClean="0">
                <a:solidFill>
                  <a:prstClr val="black"/>
                </a:solidFill>
                <a:latin typeface="Comic Sans MS"/>
                <a:cs typeface="Comic Sans MS"/>
              </a:rPr>
              <a:t>Pick </a:t>
            </a:r>
            <a:r>
              <a:rPr lang="en-US" sz="1600" dirty="0" err="1" smtClean="0">
                <a:solidFill>
                  <a:prstClr val="black"/>
                </a:solidFill>
                <a:latin typeface="Comic Sans MS"/>
                <a:cs typeface="Comic Sans MS"/>
              </a:rPr>
              <a:t>unsat</a:t>
            </a:r>
            <a:r>
              <a:rPr lang="en-US" sz="1600" dirty="0" smtClean="0">
                <a:solidFill>
                  <a:prstClr val="black"/>
                </a:solidFill>
                <a:latin typeface="Comic Sans MS"/>
                <a:cs typeface="Comic Sans MS"/>
              </a:rPr>
              <a:t> VC</a:t>
            </a:r>
          </a:p>
          <a:p>
            <a:pPr marL="285750" indent="-285750">
              <a:spcBef>
                <a:spcPct val="20000"/>
              </a:spcBef>
              <a:buFont typeface="Arial"/>
              <a:buChar char="–"/>
            </a:pPr>
            <a:r>
              <a:rPr lang="en-US" sz="1600" dirty="0" smtClean="0">
                <a:solidFill>
                  <a:prstClr val="black"/>
                </a:solidFill>
                <a:latin typeface="Comic Sans MS"/>
                <a:cs typeface="Comic Sans MS"/>
              </a:rPr>
              <a:t>Use theorem </a:t>
            </a:r>
            <a:r>
              <a:rPr lang="en-US" sz="1600" dirty="0" err="1" smtClean="0">
                <a:solidFill>
                  <a:prstClr val="black"/>
                </a:solidFill>
                <a:latin typeface="Comic Sans MS"/>
                <a:cs typeface="Comic Sans MS"/>
              </a:rPr>
              <a:t>prover</a:t>
            </a:r>
            <a:r>
              <a:rPr lang="en-US" sz="1600" dirty="0" smtClean="0">
                <a:solidFill>
                  <a:prstClr val="black"/>
                </a:solidFill>
                <a:latin typeface="Comic Sans MS"/>
                <a:cs typeface="Comic Sans MS"/>
              </a:rPr>
              <a:t> to compute optimal change</a:t>
            </a:r>
          </a:p>
          <a:p>
            <a:pPr marL="285750" indent="-285750">
              <a:spcBef>
                <a:spcPct val="20000"/>
              </a:spcBef>
              <a:buFont typeface="Arial"/>
              <a:buChar char="–"/>
            </a:pPr>
            <a:r>
              <a:rPr lang="en-US" sz="1600" dirty="0" smtClean="0">
                <a:solidFill>
                  <a:prstClr val="black"/>
                </a:solidFill>
                <a:latin typeface="Comic Sans MS"/>
                <a:cs typeface="Comic Sans MS"/>
              </a:rPr>
              <a:t>Results in new candidates</a:t>
            </a:r>
          </a:p>
        </p:txBody>
      </p:sp>
      <p:grpSp>
        <p:nvGrpSpPr>
          <p:cNvPr id="82" name="Group 81"/>
          <p:cNvGrpSpPr/>
          <p:nvPr/>
        </p:nvGrpSpPr>
        <p:grpSpPr>
          <a:xfrm>
            <a:off x="5547617" y="2526963"/>
            <a:ext cx="2529583" cy="1313360"/>
            <a:chOff x="5852417" y="5239840"/>
            <a:chExt cx="2529583" cy="1313360"/>
          </a:xfrm>
        </p:grpSpPr>
        <p:sp>
          <p:nvSpPr>
            <p:cNvPr id="53" name="Rounded Rectangle 52"/>
            <p:cNvSpPr/>
            <p:nvPr/>
          </p:nvSpPr>
          <p:spPr>
            <a:xfrm>
              <a:off x="6157217" y="5285716"/>
              <a:ext cx="228600" cy="258923"/>
            </a:xfrm>
            <a:prstGeom prst="roundRect">
              <a:avLst>
                <a:gd name="adj" fmla="val 8731"/>
              </a:avLst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7086600" y="6245423"/>
              <a:ext cx="1181100" cy="307777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Comic Sans MS"/>
                  <a:cs typeface="Comic Sans MS"/>
                </a:rPr>
                <a:t>&lt;</a:t>
              </a:r>
              <a:r>
                <a:rPr lang="en-US" sz="1400" dirty="0" err="1" smtClean="0">
                  <a:latin typeface="Comic Sans MS"/>
                  <a:cs typeface="Comic Sans MS"/>
                </a:rPr>
                <a:t>x,y</a:t>
              </a:r>
              <a:r>
                <a:rPr lang="en-US" sz="1400" dirty="0" smtClean="0">
                  <a:latin typeface="Comic Sans MS"/>
                  <a:cs typeface="Comic Sans MS"/>
                </a:rPr>
                <a:t>&gt; </a:t>
              </a:r>
              <a:r>
                <a:rPr lang="en-US" sz="1400" dirty="0" err="1" smtClean="0">
                  <a:solidFill>
                    <a:prstClr val="black"/>
                  </a:solidFill>
                  <a:sym typeface="Wingdings"/>
                </a:rPr>
                <a:t></a:t>
              </a:r>
              <a:r>
                <a:rPr lang="en-US" sz="1400" dirty="0" smtClean="0">
                  <a:solidFill>
                    <a:prstClr val="black"/>
                  </a:solidFill>
                  <a:sym typeface="Wingdings"/>
                </a:rPr>
                <a:t> { </a:t>
              </a:r>
              <a:r>
                <a:rPr lang="en-US" sz="1400" dirty="0" smtClean="0">
                  <a:solidFill>
                    <a:schemeClr val="tx2"/>
                  </a:solidFill>
                  <a:latin typeface="Comic Sans MS"/>
                  <a:cs typeface="Comic Sans MS"/>
                </a:rPr>
                <a:t>… </a:t>
              </a:r>
              <a:r>
                <a:rPr lang="en-US" sz="1400" dirty="0" smtClean="0">
                  <a:solidFill>
                    <a:prstClr val="black"/>
                  </a:solidFill>
                  <a:sym typeface="Wingdings"/>
                </a:rPr>
                <a:t>}</a:t>
              </a:r>
              <a:endParaRPr lang="en-US" sz="1400" dirty="0" smtClean="0">
                <a:latin typeface="Comic Sans MS"/>
                <a:cs typeface="Comic Sans MS"/>
              </a:endParaRPr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6309617" y="5438116"/>
              <a:ext cx="228600" cy="258923"/>
            </a:xfrm>
            <a:prstGeom prst="roundRect">
              <a:avLst>
                <a:gd name="adj" fmla="val 8731"/>
              </a:avLst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6462017" y="5590516"/>
              <a:ext cx="228600" cy="258923"/>
            </a:xfrm>
            <a:prstGeom prst="roundRect">
              <a:avLst>
                <a:gd name="adj" fmla="val 8731"/>
              </a:avLst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Right Bracket 45"/>
            <p:cNvSpPr/>
            <p:nvPr/>
          </p:nvSpPr>
          <p:spPr>
            <a:xfrm rot="5400000">
              <a:off x="6240908" y="4851349"/>
              <a:ext cx="762001" cy="1538983"/>
            </a:xfrm>
            <a:prstGeom prst="rightBracket">
              <a:avLst>
                <a:gd name="adj" fmla="val 22352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010400" y="5725180"/>
              <a:ext cx="1371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Comic Sans MS"/>
                  <a:cs typeface="Comic Sans MS"/>
                </a:rPr>
                <a:t>Set of candidates</a:t>
              </a:r>
              <a:endParaRPr lang="en-US" sz="1400" dirty="0">
                <a:latin typeface="Comic Sans MS"/>
                <a:cs typeface="Comic Sans MS"/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5486400" y="1447800"/>
            <a:ext cx="2057400" cy="596632"/>
            <a:chOff x="5791200" y="4160677"/>
            <a:chExt cx="2057400" cy="596632"/>
          </a:xfrm>
        </p:grpSpPr>
        <p:sp>
          <p:nvSpPr>
            <p:cNvPr id="72" name="Right Arrow 71"/>
            <p:cNvSpPr/>
            <p:nvPr/>
          </p:nvSpPr>
          <p:spPr>
            <a:xfrm>
              <a:off x="5791200" y="4401620"/>
              <a:ext cx="145621" cy="140057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9" name="Group 78"/>
            <p:cNvGrpSpPr/>
            <p:nvPr/>
          </p:nvGrpSpPr>
          <p:grpSpPr>
            <a:xfrm>
              <a:off x="5859196" y="4160677"/>
              <a:ext cx="1989404" cy="596632"/>
              <a:chOff x="5859196" y="4160677"/>
              <a:chExt cx="1989404" cy="596632"/>
            </a:xfrm>
          </p:grpSpPr>
          <p:sp>
            <p:nvSpPr>
              <p:cNvPr id="67" name="Rectangle 66"/>
              <p:cNvSpPr/>
              <p:nvPr/>
            </p:nvSpPr>
            <p:spPr>
              <a:xfrm>
                <a:off x="5859196" y="4191000"/>
                <a:ext cx="998804" cy="5663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342900" lvl="0" indent="-342900" algn="ctr">
                  <a:spcBef>
                    <a:spcPct val="20000"/>
                  </a:spcBef>
                </a:pPr>
                <a:r>
                  <a:rPr lang="en-US" sz="1400" dirty="0" smtClean="0">
                    <a:solidFill>
                      <a:prstClr val="black"/>
                    </a:solidFill>
                    <a:latin typeface="Comic Sans MS"/>
                    <a:cs typeface="Comic Sans MS"/>
                  </a:rPr>
                  <a:t>Improve </a:t>
                </a:r>
              </a:p>
              <a:p>
                <a:pPr marL="342900" lvl="0" indent="-342900" algn="ctr">
                  <a:spcBef>
                    <a:spcPct val="20000"/>
                  </a:spcBef>
                </a:pPr>
                <a:r>
                  <a:rPr lang="en-US" sz="1400" dirty="0" smtClean="0">
                    <a:solidFill>
                      <a:prstClr val="black"/>
                    </a:solidFill>
                    <a:latin typeface="Comic Sans MS"/>
                    <a:cs typeface="Comic Sans MS"/>
                  </a:rPr>
                  <a:t>candidate</a:t>
                </a:r>
              </a:p>
            </p:txBody>
          </p:sp>
          <p:grpSp>
            <p:nvGrpSpPr>
              <p:cNvPr id="68" name="Group 67"/>
              <p:cNvGrpSpPr/>
              <p:nvPr/>
            </p:nvGrpSpPr>
            <p:grpSpPr>
              <a:xfrm>
                <a:off x="7315200" y="4160677"/>
                <a:ext cx="533400" cy="563723"/>
                <a:chOff x="6538217" y="5285717"/>
                <a:chExt cx="533400" cy="563723"/>
              </a:xfrm>
            </p:grpSpPr>
            <p:sp>
              <p:nvSpPr>
                <p:cNvPr id="69" name="Rounded Rectangle 68"/>
                <p:cNvSpPr/>
                <p:nvPr/>
              </p:nvSpPr>
              <p:spPr>
                <a:xfrm>
                  <a:off x="6538217" y="5285717"/>
                  <a:ext cx="228600" cy="258923"/>
                </a:xfrm>
                <a:prstGeom prst="roundRect">
                  <a:avLst>
                    <a:gd name="adj" fmla="val 8731"/>
                  </a:avLst>
                </a:prstGeom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0" name="Rounded Rectangle 69"/>
                <p:cNvSpPr/>
                <p:nvPr/>
              </p:nvSpPr>
              <p:spPr>
                <a:xfrm>
                  <a:off x="6690617" y="5438117"/>
                  <a:ext cx="228600" cy="258923"/>
                </a:xfrm>
                <a:prstGeom prst="roundRect">
                  <a:avLst>
                    <a:gd name="adj" fmla="val 8731"/>
                  </a:avLst>
                </a:prstGeom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1" name="Rounded Rectangle 70"/>
                <p:cNvSpPr/>
                <p:nvPr/>
              </p:nvSpPr>
              <p:spPr>
                <a:xfrm>
                  <a:off x="6843017" y="5590517"/>
                  <a:ext cx="228600" cy="258923"/>
                </a:xfrm>
                <a:prstGeom prst="roundRect">
                  <a:avLst>
                    <a:gd name="adj" fmla="val 8731"/>
                  </a:avLst>
                </a:prstGeom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3" name="Right Arrow 72"/>
              <p:cNvSpPr/>
              <p:nvPr/>
            </p:nvSpPr>
            <p:spPr>
              <a:xfrm>
                <a:off x="6858000" y="4419600"/>
                <a:ext cx="366017" cy="122077"/>
              </a:xfrm>
              <a:prstGeom prst="right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Right Arrow 73"/>
              <p:cNvSpPr/>
              <p:nvPr/>
            </p:nvSpPr>
            <p:spPr>
              <a:xfrm rot="20254299">
                <a:off x="6858000" y="4308517"/>
                <a:ext cx="366017" cy="122077"/>
              </a:xfrm>
              <a:prstGeom prst="right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ight Arrow 74"/>
              <p:cNvSpPr/>
              <p:nvPr/>
            </p:nvSpPr>
            <p:spPr>
              <a:xfrm rot="1666724">
                <a:off x="6858000" y="4524064"/>
                <a:ext cx="366017" cy="122077"/>
              </a:xfrm>
              <a:prstGeom prst="right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78" name="Group 77"/>
          <p:cNvGrpSpPr/>
          <p:nvPr/>
        </p:nvGrpSpPr>
        <p:grpSpPr>
          <a:xfrm>
            <a:off x="5181600" y="1630523"/>
            <a:ext cx="416076" cy="784981"/>
            <a:chOff x="5486400" y="4343400"/>
            <a:chExt cx="416076" cy="784981"/>
          </a:xfrm>
        </p:grpSpPr>
        <p:sp>
          <p:nvSpPr>
            <p:cNvPr id="66" name="Rounded Rectangle 65"/>
            <p:cNvSpPr/>
            <p:nvPr/>
          </p:nvSpPr>
          <p:spPr>
            <a:xfrm>
              <a:off x="5486400" y="4343400"/>
              <a:ext cx="228600" cy="258923"/>
            </a:xfrm>
            <a:prstGeom prst="roundRect">
              <a:avLst>
                <a:gd name="adj" fmla="val 8731"/>
              </a:avLst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6" name="Freeform 75"/>
            <p:cNvSpPr/>
            <p:nvPr/>
          </p:nvSpPr>
          <p:spPr>
            <a:xfrm>
              <a:off x="5660571" y="4765524"/>
              <a:ext cx="241905" cy="362857"/>
            </a:xfrm>
            <a:custGeom>
              <a:avLst/>
              <a:gdLst>
                <a:gd name="connsiteX0" fmla="*/ 241905 w 241905"/>
                <a:gd name="connsiteY0" fmla="*/ 362857 h 362857"/>
                <a:gd name="connsiteX1" fmla="*/ 0 w 241905"/>
                <a:gd name="connsiteY1" fmla="*/ 0 h 362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905" h="362857">
                  <a:moveTo>
                    <a:pt x="241905" y="362857"/>
                  </a:moveTo>
                  <a:lnTo>
                    <a:pt x="0" y="0"/>
                  </a:lnTo>
                </a:path>
              </a:pathLst>
            </a:custGeom>
            <a:ln>
              <a:tailEnd type="arrow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6233417" y="2040552"/>
            <a:ext cx="936640" cy="1096011"/>
            <a:chOff x="6538217" y="4753429"/>
            <a:chExt cx="936640" cy="1096011"/>
          </a:xfrm>
        </p:grpSpPr>
        <p:grpSp>
          <p:nvGrpSpPr>
            <p:cNvPr id="64" name="Group 63"/>
            <p:cNvGrpSpPr/>
            <p:nvPr/>
          </p:nvGrpSpPr>
          <p:grpSpPr>
            <a:xfrm>
              <a:off x="6538217" y="5285717"/>
              <a:ext cx="533400" cy="563723"/>
              <a:chOff x="6538217" y="5285717"/>
              <a:chExt cx="533400" cy="563723"/>
            </a:xfrm>
          </p:grpSpPr>
          <p:sp>
            <p:nvSpPr>
              <p:cNvPr id="43" name="Rounded Rectangle 42"/>
              <p:cNvSpPr/>
              <p:nvPr/>
            </p:nvSpPr>
            <p:spPr>
              <a:xfrm>
                <a:off x="6538217" y="5285717"/>
                <a:ext cx="228600" cy="258923"/>
              </a:xfrm>
              <a:prstGeom prst="roundRect">
                <a:avLst>
                  <a:gd name="adj" fmla="val 8731"/>
                </a:avLst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4" name="Rounded Rectangle 43"/>
              <p:cNvSpPr/>
              <p:nvPr/>
            </p:nvSpPr>
            <p:spPr>
              <a:xfrm>
                <a:off x="6690617" y="5438117"/>
                <a:ext cx="228600" cy="258923"/>
              </a:xfrm>
              <a:prstGeom prst="roundRect">
                <a:avLst>
                  <a:gd name="adj" fmla="val 8731"/>
                </a:avLst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5" name="Rounded Rectangle 44"/>
              <p:cNvSpPr/>
              <p:nvPr/>
            </p:nvSpPr>
            <p:spPr>
              <a:xfrm>
                <a:off x="6843017" y="5590517"/>
                <a:ext cx="228600" cy="258923"/>
              </a:xfrm>
              <a:prstGeom prst="roundRect">
                <a:avLst>
                  <a:gd name="adj" fmla="val 8731"/>
                </a:avLst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77" name="Freeform 76"/>
            <p:cNvSpPr/>
            <p:nvPr/>
          </p:nvSpPr>
          <p:spPr>
            <a:xfrm>
              <a:off x="7220857" y="4753429"/>
              <a:ext cx="254000" cy="423333"/>
            </a:xfrm>
            <a:custGeom>
              <a:avLst/>
              <a:gdLst>
                <a:gd name="connsiteX0" fmla="*/ 254000 w 254000"/>
                <a:gd name="connsiteY0" fmla="*/ 0 h 423333"/>
                <a:gd name="connsiteX1" fmla="*/ 0 w 254000"/>
                <a:gd name="connsiteY1" fmla="*/ 423333 h 42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54000" h="423333">
                  <a:moveTo>
                    <a:pt x="254000" y="0"/>
                  </a:moveTo>
                  <a:lnTo>
                    <a:pt x="0" y="423333"/>
                  </a:lnTo>
                </a:path>
              </a:pathLst>
            </a:custGeom>
            <a:ln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6705600" y="2240123"/>
            <a:ext cx="2087879" cy="589123"/>
            <a:chOff x="7010400" y="4953000"/>
            <a:chExt cx="2087879" cy="589123"/>
          </a:xfrm>
        </p:grpSpPr>
        <p:sp>
          <p:nvSpPr>
            <p:cNvPr id="57" name="Rounded Rectangle 56"/>
            <p:cNvSpPr/>
            <p:nvPr/>
          </p:nvSpPr>
          <p:spPr>
            <a:xfrm>
              <a:off x="7010400" y="5283200"/>
              <a:ext cx="228600" cy="258923"/>
            </a:xfrm>
            <a:prstGeom prst="roundRect">
              <a:avLst>
                <a:gd name="adj" fmla="val 8731"/>
              </a:avLst>
            </a:prstGeom>
            <a:solidFill>
              <a:srgbClr val="00800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7543800" y="4953000"/>
              <a:ext cx="155447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Candidate satisfies all VCs</a:t>
              </a:r>
              <a:endParaRPr lang="en-US" sz="1400" dirty="0">
                <a:solidFill>
                  <a:srgbClr val="008000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61" name="Freeform 60"/>
            <p:cNvSpPr/>
            <p:nvPr/>
          </p:nvSpPr>
          <p:spPr>
            <a:xfrm>
              <a:off x="7251700" y="5065183"/>
              <a:ext cx="571500" cy="281517"/>
            </a:xfrm>
            <a:custGeom>
              <a:avLst/>
              <a:gdLst>
                <a:gd name="connsiteX0" fmla="*/ 571500 w 571500"/>
                <a:gd name="connsiteY0" fmla="*/ 116417 h 281517"/>
                <a:gd name="connsiteX1" fmla="*/ 228600 w 571500"/>
                <a:gd name="connsiteY1" fmla="*/ 27517 h 281517"/>
                <a:gd name="connsiteX2" fmla="*/ 0 w 571500"/>
                <a:gd name="connsiteY2" fmla="*/ 281517 h 2815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71500" h="281517">
                  <a:moveTo>
                    <a:pt x="571500" y="116417"/>
                  </a:moveTo>
                  <a:cubicBezTo>
                    <a:pt x="447675" y="58208"/>
                    <a:pt x="323850" y="0"/>
                    <a:pt x="228600" y="27517"/>
                  </a:cubicBezTo>
                  <a:cubicBezTo>
                    <a:pt x="133350" y="55034"/>
                    <a:pt x="0" y="281517"/>
                    <a:pt x="0" y="281517"/>
                  </a:cubicBezTo>
                </a:path>
              </a:pathLst>
            </a:custGeom>
            <a:noFill/>
            <a:ln>
              <a:solidFill>
                <a:srgbClr val="008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1" animBg="1"/>
      <p:bldP spid="65" grpId="2" animBg="1"/>
      <p:bldP spid="5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21"/>
          <p:cNvSpPr/>
          <p:nvPr/>
        </p:nvSpPr>
        <p:spPr>
          <a:xfrm>
            <a:off x="749300" y="3136900"/>
            <a:ext cx="774700" cy="850900"/>
          </a:xfrm>
          <a:custGeom>
            <a:avLst/>
            <a:gdLst>
              <a:gd name="connsiteX0" fmla="*/ 0 w 774700"/>
              <a:gd name="connsiteY0" fmla="*/ 850900 h 850900"/>
              <a:gd name="connsiteX1" fmla="*/ 368300 w 774700"/>
              <a:gd name="connsiteY1" fmla="*/ 177800 h 850900"/>
              <a:gd name="connsiteX2" fmla="*/ 774700 w 774700"/>
              <a:gd name="connsiteY2" fmla="*/ 0 h 850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74700" h="850900">
                <a:moveTo>
                  <a:pt x="0" y="850900"/>
                </a:moveTo>
                <a:cubicBezTo>
                  <a:pt x="119591" y="585258"/>
                  <a:pt x="239183" y="319617"/>
                  <a:pt x="368300" y="177800"/>
                </a:cubicBezTo>
                <a:cubicBezTo>
                  <a:pt x="497417" y="35983"/>
                  <a:pt x="774700" y="0"/>
                  <a:pt x="774700" y="0"/>
                </a:cubicBezTo>
              </a:path>
            </a:pathLst>
          </a:custGeom>
          <a:ln w="203200" cap="flat" cmpd="sng" algn="ctr">
            <a:solidFill>
              <a:srgbClr val="FF6600">
                <a:alpha val="50000"/>
              </a:srgbClr>
            </a:solidFill>
            <a:prstDash val="solid"/>
            <a:round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Backwards Iterative (GFP)</a:t>
            </a:r>
            <a:endParaRPr lang="en-US" dirty="0"/>
          </a:p>
        </p:txBody>
      </p:sp>
      <p:grpSp>
        <p:nvGrpSpPr>
          <p:cNvPr id="3" name="Group 4"/>
          <p:cNvGrpSpPr/>
          <p:nvPr/>
        </p:nvGrpSpPr>
        <p:grpSpPr>
          <a:xfrm>
            <a:off x="914400" y="2453383"/>
            <a:ext cx="2387600" cy="2819400"/>
            <a:chOff x="1117600" y="2057400"/>
            <a:chExt cx="1701800" cy="2260600"/>
          </a:xfrm>
        </p:grpSpPr>
        <p:sp>
          <p:nvSpPr>
            <p:cNvPr id="6" name="Freeform 5"/>
            <p:cNvSpPr/>
            <p:nvPr/>
          </p:nvSpPr>
          <p:spPr>
            <a:xfrm>
              <a:off x="1790700" y="2057400"/>
              <a:ext cx="0" cy="673100"/>
            </a:xfrm>
            <a:custGeom>
              <a:avLst/>
              <a:gdLst>
                <a:gd name="connsiteX0" fmla="*/ 0 w 0"/>
                <a:gd name="connsiteY0" fmla="*/ 0 h 673100"/>
                <a:gd name="connsiteX1" fmla="*/ 0 w 0"/>
                <a:gd name="connsiteY1" fmla="*/ 673100 h 67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673100">
                  <a:moveTo>
                    <a:pt x="0" y="0"/>
                  </a:moveTo>
                  <a:lnTo>
                    <a:pt x="0" y="673100"/>
                  </a:ln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reeform 6"/>
            <p:cNvSpPr/>
            <p:nvPr/>
          </p:nvSpPr>
          <p:spPr>
            <a:xfrm>
              <a:off x="1778000" y="2946400"/>
              <a:ext cx="0" cy="558800"/>
            </a:xfrm>
            <a:custGeom>
              <a:avLst/>
              <a:gdLst>
                <a:gd name="connsiteX0" fmla="*/ 0 w 0"/>
                <a:gd name="connsiteY0" fmla="*/ 0 h 558800"/>
                <a:gd name="connsiteX1" fmla="*/ 0 w 0"/>
                <a:gd name="connsiteY1" fmla="*/ 558800 h 55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558800">
                  <a:moveTo>
                    <a:pt x="0" y="0"/>
                  </a:moveTo>
                  <a:lnTo>
                    <a:pt x="0" y="558800"/>
                  </a:ln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reeform 7"/>
            <p:cNvSpPr/>
            <p:nvPr/>
          </p:nvSpPr>
          <p:spPr>
            <a:xfrm>
              <a:off x="1841500" y="3304117"/>
              <a:ext cx="560917" cy="599016"/>
            </a:xfrm>
            <a:custGeom>
              <a:avLst/>
              <a:gdLst>
                <a:gd name="connsiteX0" fmla="*/ 0 w 560917"/>
                <a:gd name="connsiteY0" fmla="*/ 315383 h 599016"/>
                <a:gd name="connsiteX1" fmla="*/ 444500 w 560917"/>
                <a:gd name="connsiteY1" fmla="*/ 556683 h 599016"/>
                <a:gd name="connsiteX2" fmla="*/ 495300 w 560917"/>
                <a:gd name="connsiteY2" fmla="*/ 61383 h 599016"/>
                <a:gd name="connsiteX3" fmla="*/ 50800 w 560917"/>
                <a:gd name="connsiteY3" fmla="*/ 188383 h 599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0917" h="599016">
                  <a:moveTo>
                    <a:pt x="0" y="315383"/>
                  </a:moveTo>
                  <a:cubicBezTo>
                    <a:pt x="180975" y="457199"/>
                    <a:pt x="361950" y="599016"/>
                    <a:pt x="444500" y="556683"/>
                  </a:cubicBezTo>
                  <a:cubicBezTo>
                    <a:pt x="527050" y="514350"/>
                    <a:pt x="560917" y="122766"/>
                    <a:pt x="495300" y="61383"/>
                  </a:cubicBezTo>
                  <a:cubicBezTo>
                    <a:pt x="429683" y="0"/>
                    <a:pt x="50800" y="188383"/>
                    <a:pt x="50800" y="188383"/>
                  </a:cubicBez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 8"/>
            <p:cNvSpPr/>
            <p:nvPr/>
          </p:nvSpPr>
          <p:spPr>
            <a:xfrm>
              <a:off x="1752600" y="2846917"/>
              <a:ext cx="1066800" cy="1471083"/>
            </a:xfrm>
            <a:custGeom>
              <a:avLst/>
              <a:gdLst>
                <a:gd name="connsiteX0" fmla="*/ 0 w 1066800"/>
                <a:gd name="connsiteY0" fmla="*/ 924983 h 1471083"/>
                <a:gd name="connsiteX1" fmla="*/ 266700 w 1066800"/>
                <a:gd name="connsiteY1" fmla="*/ 1471083 h 1471083"/>
                <a:gd name="connsiteX2" fmla="*/ 977900 w 1066800"/>
                <a:gd name="connsiteY2" fmla="*/ 924983 h 1471083"/>
                <a:gd name="connsiteX3" fmla="*/ 800100 w 1066800"/>
                <a:gd name="connsiteY3" fmla="*/ 150283 h 1471083"/>
                <a:gd name="connsiteX4" fmla="*/ 139700 w 1066800"/>
                <a:gd name="connsiteY4" fmla="*/ 23283 h 1471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66800" h="1471083">
                  <a:moveTo>
                    <a:pt x="0" y="924983"/>
                  </a:moveTo>
                  <a:cubicBezTo>
                    <a:pt x="51858" y="1198033"/>
                    <a:pt x="103717" y="1471083"/>
                    <a:pt x="266700" y="1471083"/>
                  </a:cubicBezTo>
                  <a:cubicBezTo>
                    <a:pt x="429683" y="1471083"/>
                    <a:pt x="889000" y="1145116"/>
                    <a:pt x="977900" y="924983"/>
                  </a:cubicBezTo>
                  <a:cubicBezTo>
                    <a:pt x="1066800" y="704850"/>
                    <a:pt x="939800" y="300566"/>
                    <a:pt x="800100" y="150283"/>
                  </a:cubicBezTo>
                  <a:cubicBezTo>
                    <a:pt x="660400" y="0"/>
                    <a:pt x="139700" y="23283"/>
                    <a:pt x="139700" y="23283"/>
                  </a:cubicBez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1117600" y="2870200"/>
              <a:ext cx="520700" cy="749300"/>
            </a:xfrm>
            <a:custGeom>
              <a:avLst/>
              <a:gdLst>
                <a:gd name="connsiteX0" fmla="*/ 520700 w 520700"/>
                <a:gd name="connsiteY0" fmla="*/ 0 h 749300"/>
                <a:gd name="connsiteX1" fmla="*/ 190500 w 520700"/>
                <a:gd name="connsiteY1" fmla="*/ 139700 h 749300"/>
                <a:gd name="connsiteX2" fmla="*/ 0 w 520700"/>
                <a:gd name="connsiteY2" fmla="*/ 74930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20700" h="749300">
                  <a:moveTo>
                    <a:pt x="520700" y="0"/>
                  </a:moveTo>
                  <a:cubicBezTo>
                    <a:pt x="398991" y="7408"/>
                    <a:pt x="277283" y="14817"/>
                    <a:pt x="190500" y="139700"/>
                  </a:cubicBezTo>
                  <a:cubicBezTo>
                    <a:pt x="103717" y="264583"/>
                    <a:pt x="0" y="749300"/>
                    <a:pt x="0" y="749300"/>
                  </a:cubicBez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33400" y="4648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post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00200" y="1828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pre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7200" y="5562600"/>
            <a:ext cx="396240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latin typeface="Comic Sans MS"/>
                <a:cs typeface="Comic Sans MS"/>
              </a:rPr>
              <a:t>Backward: </a:t>
            </a:r>
          </a:p>
          <a:p>
            <a:pPr algn="just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 Always pick the source invariant of  unsat constraint to improve</a:t>
            </a:r>
          </a:p>
          <a:p>
            <a:pPr algn="just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  Start with &lt;</a:t>
            </a:r>
            <a:r>
              <a:rPr lang="en-US" altLang="ko-KR" dirty="0" smtClean="0"/>
              <a:t>⊤</a:t>
            </a:r>
            <a:r>
              <a:rPr lang="en-US" dirty="0" smtClean="0">
                <a:latin typeface="Comic Sans MS"/>
                <a:cs typeface="Comic Sans MS"/>
              </a:rPr>
              <a:t>,</a:t>
            </a:r>
            <a:r>
              <a:rPr lang="en-US" altLang="ko-KR" dirty="0" smtClean="0"/>
              <a:t> …,⊤</a:t>
            </a:r>
            <a:r>
              <a:rPr lang="en-US" dirty="0" smtClean="0">
                <a:latin typeface="Comic Sans MS"/>
                <a:cs typeface="Comic Sans MS"/>
              </a:rPr>
              <a:t>&gt;</a:t>
            </a:r>
          </a:p>
        </p:txBody>
      </p:sp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3886200" y="1482631"/>
          <a:ext cx="3055531" cy="14521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5531"/>
              </a:tblGrid>
              <a:tr h="99492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omic Sans MS"/>
                          <a:cs typeface="Comic Sans MS"/>
                        </a:rPr>
                        <a:t>Candidate Sols</a:t>
                      </a:r>
                      <a:r>
                        <a:rPr lang="en-US" sz="2000" baseline="0" dirty="0" smtClean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&lt;I</a:t>
                      </a:r>
                      <a:r>
                        <a:rPr kumimoji="0" lang="en-US" sz="2000" b="0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1</a:t>
                      </a: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,I</a:t>
                      </a:r>
                      <a:r>
                        <a:rPr kumimoji="0" lang="en-US" sz="2000" b="0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2</a:t>
                      </a: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&gt; </a:t>
                      </a:r>
                      <a:r>
                        <a:rPr kumimoji="0" lang="en-US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</a:t>
                      </a: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 </a:t>
                      </a:r>
                      <a:r>
                        <a:rPr lang="en-US" sz="2000" dirty="0" smtClean="0">
                          <a:latin typeface="Comic Sans MS"/>
                          <a:cs typeface="Comic Sans MS"/>
                        </a:rPr>
                        <a:t>Unsat constraint</a:t>
                      </a:r>
                      <a:r>
                        <a:rPr lang="en-US" sz="2000" baseline="0" dirty="0" smtClean="0">
                          <a:latin typeface="Comic Sans MS"/>
                          <a:cs typeface="Comic Sans MS"/>
                        </a:rPr>
                        <a:t>s</a:t>
                      </a:r>
                      <a:endParaRPr lang="en-US" sz="2000" dirty="0">
                        <a:latin typeface="Comic Sans MS"/>
                        <a:cs typeface="Comic Sans MS"/>
                      </a:endParaRPr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&lt;</a:t>
                      </a:r>
                      <a:r>
                        <a:rPr lang="en-US" altLang="ko-KR" sz="1600" dirty="0" smtClean="0"/>
                        <a:t>⊤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,</a:t>
                      </a:r>
                      <a:r>
                        <a:rPr lang="en-US" altLang="ko-KR" sz="1600" dirty="0" smtClean="0"/>
                        <a:t> ⊤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&gt;</a:t>
                      </a: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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{ 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  <a:latin typeface="Comic Sans MS"/>
                          <a:cs typeface="Comic Sans MS"/>
                        </a:rPr>
                        <a:t>vc(</a:t>
                      </a:r>
                      <a:r>
                        <a:rPr lang="en-US" sz="1600" dirty="0" smtClean="0"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lang="en-US" sz="1600" baseline="-25000" dirty="0" smtClean="0">
                          <a:latin typeface="Comic Sans MS"/>
                          <a:cs typeface="Comic Sans MS"/>
                        </a:rPr>
                        <a:t>1</a:t>
                      </a:r>
                      <a:r>
                        <a:rPr lang="en-US" sz="1600" dirty="0" smtClean="0">
                          <a:latin typeface="Comic Sans MS"/>
                          <a:cs typeface="Comic Sans MS"/>
                        </a:rPr>
                        <a:t>,post</a:t>
                      </a:r>
                      <a:r>
                        <a:rPr lang="en-US" sz="1600" dirty="0" smtClean="0">
                          <a:solidFill>
                            <a:srgbClr val="1F497D"/>
                          </a:solidFill>
                          <a:latin typeface="Comic Sans MS"/>
                          <a:cs typeface="Comic Sans MS"/>
                        </a:rPr>
                        <a:t>)</a:t>
                      </a:r>
                      <a:r>
                        <a:rPr lang="en-US" sz="1600" dirty="0" smtClean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}</a:t>
                      </a:r>
                      <a:endParaRPr lang="en-US" sz="1600" dirty="0" smtClean="0">
                        <a:solidFill>
                          <a:srgbClr val="1F497D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23" name="Group 22"/>
          <p:cNvGrpSpPr/>
          <p:nvPr/>
        </p:nvGrpSpPr>
        <p:grpSpPr>
          <a:xfrm>
            <a:off x="676950" y="2514600"/>
            <a:ext cx="2990989" cy="2057400"/>
            <a:chOff x="676950" y="2514600"/>
            <a:chExt cx="2990989" cy="2057400"/>
          </a:xfrm>
        </p:grpSpPr>
        <p:sp>
          <p:nvSpPr>
            <p:cNvPr id="17" name="TextBox 16"/>
            <p:cNvSpPr txBox="1"/>
            <p:nvPr/>
          </p:nvSpPr>
          <p:spPr>
            <a:xfrm>
              <a:off x="1371600" y="2983468"/>
              <a:ext cx="357495" cy="369332"/>
            </a:xfrm>
            <a:prstGeom prst="rect">
              <a:avLst/>
            </a:prstGeom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⊤</a:t>
              </a:r>
              <a:endParaRPr lang="en-US" baseline="-250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346579" y="4110335"/>
              <a:ext cx="406021" cy="369332"/>
            </a:xfrm>
            <a:prstGeom prst="rect">
              <a:avLst/>
            </a:prstGeom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⊤</a:t>
              </a:r>
              <a:endParaRPr lang="en-US" baseline="-25000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124200" y="3429000"/>
              <a:ext cx="54373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olidFill>
                    <a:srgbClr val="008000"/>
                  </a:solidFill>
                </a:rPr>
                <a:t>✓</a:t>
              </a: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752600" y="3505200"/>
              <a:ext cx="54373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olidFill>
                    <a:srgbClr val="008000"/>
                  </a:solidFill>
                </a:rPr>
                <a:t>✓</a:t>
              </a: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828800" y="2514600"/>
              <a:ext cx="54373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olidFill>
                    <a:srgbClr val="008000"/>
                  </a:solidFill>
                </a:rPr>
                <a:t>✓</a:t>
              </a: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76950" y="3429000"/>
              <a:ext cx="38985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olidFill>
                    <a:srgbClr val="FF0000"/>
                  </a:solidFill>
                  <a:latin typeface="Zapf Dingbats"/>
                  <a:ea typeface="Zapf Dingbats"/>
                  <a:cs typeface="Zapf Dingbats"/>
                </a:rPr>
                <a:t>✗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667000" y="4048780"/>
              <a:ext cx="54373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olidFill>
                    <a:srgbClr val="008000"/>
                  </a:solidFill>
                </a:rPr>
                <a:t>✓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 26"/>
          <p:cNvSpPr/>
          <p:nvPr/>
        </p:nvSpPr>
        <p:spPr>
          <a:xfrm>
            <a:off x="1536700" y="3606800"/>
            <a:ext cx="2144183" cy="1896533"/>
          </a:xfrm>
          <a:custGeom>
            <a:avLst/>
            <a:gdLst>
              <a:gd name="connsiteX0" fmla="*/ 1689100 w 2144183"/>
              <a:gd name="connsiteY0" fmla="*/ 0 h 1896533"/>
              <a:gd name="connsiteX1" fmla="*/ 1968500 w 2144183"/>
              <a:gd name="connsiteY1" fmla="*/ 876300 h 1896533"/>
              <a:gd name="connsiteX2" fmla="*/ 635000 w 2144183"/>
              <a:gd name="connsiteY2" fmla="*/ 1866900 h 1896533"/>
              <a:gd name="connsiteX3" fmla="*/ 0 w 2144183"/>
              <a:gd name="connsiteY3" fmla="*/ 698500 h 1896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44183" h="1896533">
                <a:moveTo>
                  <a:pt x="1689100" y="0"/>
                </a:moveTo>
                <a:cubicBezTo>
                  <a:pt x="1916641" y="282575"/>
                  <a:pt x="2144183" y="565150"/>
                  <a:pt x="1968500" y="876300"/>
                </a:cubicBezTo>
                <a:cubicBezTo>
                  <a:pt x="1792817" y="1187450"/>
                  <a:pt x="963083" y="1896533"/>
                  <a:pt x="635000" y="1866900"/>
                </a:cubicBezTo>
                <a:cubicBezTo>
                  <a:pt x="306917" y="1837267"/>
                  <a:pt x="0" y="698500"/>
                  <a:pt x="0" y="698500"/>
                </a:cubicBezTo>
              </a:path>
            </a:pathLst>
          </a:custGeom>
          <a:ln w="203200" cap="flat" cmpd="sng" algn="ctr">
            <a:solidFill>
              <a:srgbClr val="FF6600">
                <a:alpha val="50000"/>
              </a:srgbClr>
            </a:solidFill>
            <a:prstDash val="solid"/>
            <a:round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7467600" y="1524000"/>
            <a:ext cx="1066800" cy="3048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Backwards Iterative (GFP)</a:t>
            </a:r>
            <a:endParaRPr lang="en-US" dirty="0"/>
          </a:p>
        </p:txBody>
      </p:sp>
      <p:grpSp>
        <p:nvGrpSpPr>
          <p:cNvPr id="3" name="Group 4"/>
          <p:cNvGrpSpPr/>
          <p:nvPr/>
        </p:nvGrpSpPr>
        <p:grpSpPr>
          <a:xfrm>
            <a:off x="914400" y="2453383"/>
            <a:ext cx="2387600" cy="2819400"/>
            <a:chOff x="1117600" y="2057400"/>
            <a:chExt cx="1701800" cy="2260600"/>
          </a:xfrm>
        </p:grpSpPr>
        <p:sp>
          <p:nvSpPr>
            <p:cNvPr id="6" name="Freeform 5"/>
            <p:cNvSpPr/>
            <p:nvPr/>
          </p:nvSpPr>
          <p:spPr>
            <a:xfrm>
              <a:off x="1790700" y="2057400"/>
              <a:ext cx="0" cy="673100"/>
            </a:xfrm>
            <a:custGeom>
              <a:avLst/>
              <a:gdLst>
                <a:gd name="connsiteX0" fmla="*/ 0 w 0"/>
                <a:gd name="connsiteY0" fmla="*/ 0 h 673100"/>
                <a:gd name="connsiteX1" fmla="*/ 0 w 0"/>
                <a:gd name="connsiteY1" fmla="*/ 673100 h 67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673100">
                  <a:moveTo>
                    <a:pt x="0" y="0"/>
                  </a:moveTo>
                  <a:lnTo>
                    <a:pt x="0" y="673100"/>
                  </a:ln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reeform 6"/>
            <p:cNvSpPr/>
            <p:nvPr/>
          </p:nvSpPr>
          <p:spPr>
            <a:xfrm>
              <a:off x="1778000" y="2946400"/>
              <a:ext cx="0" cy="558800"/>
            </a:xfrm>
            <a:custGeom>
              <a:avLst/>
              <a:gdLst>
                <a:gd name="connsiteX0" fmla="*/ 0 w 0"/>
                <a:gd name="connsiteY0" fmla="*/ 0 h 558800"/>
                <a:gd name="connsiteX1" fmla="*/ 0 w 0"/>
                <a:gd name="connsiteY1" fmla="*/ 558800 h 55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558800">
                  <a:moveTo>
                    <a:pt x="0" y="0"/>
                  </a:moveTo>
                  <a:lnTo>
                    <a:pt x="0" y="558800"/>
                  </a:ln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reeform 7"/>
            <p:cNvSpPr/>
            <p:nvPr/>
          </p:nvSpPr>
          <p:spPr>
            <a:xfrm>
              <a:off x="1841500" y="3304117"/>
              <a:ext cx="560917" cy="599016"/>
            </a:xfrm>
            <a:custGeom>
              <a:avLst/>
              <a:gdLst>
                <a:gd name="connsiteX0" fmla="*/ 0 w 560917"/>
                <a:gd name="connsiteY0" fmla="*/ 315383 h 599016"/>
                <a:gd name="connsiteX1" fmla="*/ 444500 w 560917"/>
                <a:gd name="connsiteY1" fmla="*/ 556683 h 599016"/>
                <a:gd name="connsiteX2" fmla="*/ 495300 w 560917"/>
                <a:gd name="connsiteY2" fmla="*/ 61383 h 599016"/>
                <a:gd name="connsiteX3" fmla="*/ 50800 w 560917"/>
                <a:gd name="connsiteY3" fmla="*/ 188383 h 599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0917" h="599016">
                  <a:moveTo>
                    <a:pt x="0" y="315383"/>
                  </a:moveTo>
                  <a:cubicBezTo>
                    <a:pt x="180975" y="457199"/>
                    <a:pt x="361950" y="599016"/>
                    <a:pt x="444500" y="556683"/>
                  </a:cubicBezTo>
                  <a:cubicBezTo>
                    <a:pt x="527050" y="514350"/>
                    <a:pt x="560917" y="122766"/>
                    <a:pt x="495300" y="61383"/>
                  </a:cubicBezTo>
                  <a:cubicBezTo>
                    <a:pt x="429683" y="0"/>
                    <a:pt x="50800" y="188383"/>
                    <a:pt x="50800" y="188383"/>
                  </a:cubicBez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 8"/>
            <p:cNvSpPr/>
            <p:nvPr/>
          </p:nvSpPr>
          <p:spPr>
            <a:xfrm>
              <a:off x="1752600" y="2846917"/>
              <a:ext cx="1066800" cy="1471083"/>
            </a:xfrm>
            <a:custGeom>
              <a:avLst/>
              <a:gdLst>
                <a:gd name="connsiteX0" fmla="*/ 0 w 1066800"/>
                <a:gd name="connsiteY0" fmla="*/ 924983 h 1471083"/>
                <a:gd name="connsiteX1" fmla="*/ 266700 w 1066800"/>
                <a:gd name="connsiteY1" fmla="*/ 1471083 h 1471083"/>
                <a:gd name="connsiteX2" fmla="*/ 977900 w 1066800"/>
                <a:gd name="connsiteY2" fmla="*/ 924983 h 1471083"/>
                <a:gd name="connsiteX3" fmla="*/ 800100 w 1066800"/>
                <a:gd name="connsiteY3" fmla="*/ 150283 h 1471083"/>
                <a:gd name="connsiteX4" fmla="*/ 139700 w 1066800"/>
                <a:gd name="connsiteY4" fmla="*/ 23283 h 1471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66800" h="1471083">
                  <a:moveTo>
                    <a:pt x="0" y="924983"/>
                  </a:moveTo>
                  <a:cubicBezTo>
                    <a:pt x="51858" y="1198033"/>
                    <a:pt x="103717" y="1471083"/>
                    <a:pt x="266700" y="1471083"/>
                  </a:cubicBezTo>
                  <a:cubicBezTo>
                    <a:pt x="429683" y="1471083"/>
                    <a:pt x="889000" y="1145116"/>
                    <a:pt x="977900" y="924983"/>
                  </a:cubicBezTo>
                  <a:cubicBezTo>
                    <a:pt x="1066800" y="704850"/>
                    <a:pt x="939800" y="300566"/>
                    <a:pt x="800100" y="150283"/>
                  </a:cubicBezTo>
                  <a:cubicBezTo>
                    <a:pt x="660400" y="0"/>
                    <a:pt x="139700" y="23283"/>
                    <a:pt x="139700" y="23283"/>
                  </a:cubicBez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1117600" y="2870200"/>
              <a:ext cx="520700" cy="749300"/>
            </a:xfrm>
            <a:custGeom>
              <a:avLst/>
              <a:gdLst>
                <a:gd name="connsiteX0" fmla="*/ 520700 w 520700"/>
                <a:gd name="connsiteY0" fmla="*/ 0 h 749300"/>
                <a:gd name="connsiteX1" fmla="*/ 190500 w 520700"/>
                <a:gd name="connsiteY1" fmla="*/ 139700 h 749300"/>
                <a:gd name="connsiteX2" fmla="*/ 0 w 520700"/>
                <a:gd name="connsiteY2" fmla="*/ 74930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20700" h="749300">
                  <a:moveTo>
                    <a:pt x="520700" y="0"/>
                  </a:moveTo>
                  <a:cubicBezTo>
                    <a:pt x="398991" y="7408"/>
                    <a:pt x="277283" y="14817"/>
                    <a:pt x="190500" y="139700"/>
                  </a:cubicBezTo>
                  <a:cubicBezTo>
                    <a:pt x="103717" y="264583"/>
                    <a:pt x="0" y="749300"/>
                    <a:pt x="0" y="749300"/>
                  </a:cubicBez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33400" y="4648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post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00200" y="1828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pre</a:t>
            </a:r>
            <a:endParaRPr lang="en-US" dirty="0">
              <a:latin typeface="Comic Sans MS"/>
              <a:cs typeface="Comic Sans MS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320800" y="2983468"/>
            <a:ext cx="431800" cy="1496199"/>
            <a:chOff x="1320800" y="2983468"/>
            <a:chExt cx="431800" cy="1496199"/>
          </a:xfrm>
          <a:effectLst>
            <a:outerShdw blurRad="50800" dist="38100" dir="2700000" algn="br">
              <a:srgbClr val="000000">
                <a:alpha val="43000"/>
              </a:srgbClr>
            </a:outerShdw>
          </a:effectLst>
        </p:grpSpPr>
        <p:sp>
          <p:nvSpPr>
            <p:cNvPr id="17" name="TextBox 16"/>
            <p:cNvSpPr txBox="1"/>
            <p:nvPr/>
          </p:nvSpPr>
          <p:spPr>
            <a:xfrm>
              <a:off x="1320800" y="2983468"/>
              <a:ext cx="410948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a</a:t>
              </a:r>
              <a:r>
                <a:rPr lang="en-US" baseline="-250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1</a:t>
              </a:r>
              <a:endParaRPr lang="en-US" baseline="-250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346579" y="4110335"/>
              <a:ext cx="406021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⊤</a:t>
              </a:r>
              <a:endParaRPr lang="en-US" baseline="-25000" dirty="0"/>
            </a:p>
          </p:txBody>
        </p:sp>
      </p:grpSp>
      <p:sp>
        <p:nvSpPr>
          <p:cNvPr id="19" name="Rectangle 18"/>
          <p:cNvSpPr/>
          <p:nvPr/>
        </p:nvSpPr>
        <p:spPr>
          <a:xfrm>
            <a:off x="762000" y="3286780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✓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752600" y="3505200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✓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7200" y="5562600"/>
            <a:ext cx="396240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latin typeface="Comic Sans MS"/>
                <a:cs typeface="Comic Sans MS"/>
              </a:rPr>
              <a:t>Backward: </a:t>
            </a:r>
          </a:p>
          <a:p>
            <a:pPr algn="just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 Always pick the source invariant of  unsat constraint to improve</a:t>
            </a:r>
          </a:p>
          <a:p>
            <a:pPr algn="just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  Start with &lt;</a:t>
            </a:r>
            <a:r>
              <a:rPr lang="en-US" altLang="ko-KR" dirty="0" smtClean="0"/>
              <a:t>⊤</a:t>
            </a:r>
            <a:r>
              <a:rPr lang="en-US" dirty="0" smtClean="0">
                <a:latin typeface="Comic Sans MS"/>
                <a:cs typeface="Comic Sans MS"/>
              </a:rPr>
              <a:t>,</a:t>
            </a:r>
            <a:r>
              <a:rPr lang="en-US" altLang="ko-KR" dirty="0" smtClean="0"/>
              <a:t> …,⊤</a:t>
            </a:r>
            <a:r>
              <a:rPr lang="en-US" dirty="0" smtClean="0">
                <a:latin typeface="Comic Sans MS"/>
                <a:cs typeface="Comic Sans MS"/>
              </a:rPr>
              <a:t>&gt;</a:t>
            </a:r>
          </a:p>
        </p:txBody>
      </p:sp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3886200" y="1482631"/>
          <a:ext cx="3055531" cy="1909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5531"/>
              </a:tblGrid>
              <a:tr h="99492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omic Sans MS"/>
                          <a:cs typeface="Comic Sans MS"/>
                        </a:rPr>
                        <a:t>Candidate Sols</a:t>
                      </a:r>
                      <a:r>
                        <a:rPr lang="en-US" sz="2000" baseline="0" dirty="0" smtClean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&lt;I</a:t>
                      </a:r>
                      <a:r>
                        <a:rPr kumimoji="0" lang="en-US" sz="2000" b="0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1</a:t>
                      </a: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,I</a:t>
                      </a:r>
                      <a:r>
                        <a:rPr kumimoji="0" lang="en-US" sz="2000" b="0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2</a:t>
                      </a: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&gt; </a:t>
                      </a:r>
                      <a:r>
                        <a:rPr kumimoji="0" lang="en-US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</a:t>
                      </a: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 </a:t>
                      </a:r>
                      <a:r>
                        <a:rPr lang="en-US" sz="2000" dirty="0" err="1" smtClean="0">
                          <a:latin typeface="Comic Sans MS"/>
                          <a:cs typeface="Comic Sans MS"/>
                        </a:rPr>
                        <a:t>Unsat</a:t>
                      </a:r>
                      <a:r>
                        <a:rPr lang="en-US" sz="2000" dirty="0" smtClean="0">
                          <a:latin typeface="Comic Sans MS"/>
                          <a:cs typeface="Comic Sans MS"/>
                        </a:rPr>
                        <a:t> constraint</a:t>
                      </a:r>
                      <a:r>
                        <a:rPr lang="en-US" sz="2000" baseline="0" dirty="0" smtClean="0">
                          <a:latin typeface="Comic Sans MS"/>
                          <a:cs typeface="Comic Sans MS"/>
                        </a:rPr>
                        <a:t>s</a:t>
                      </a:r>
                      <a:endParaRPr lang="en-US" sz="2000" dirty="0">
                        <a:latin typeface="Comic Sans MS"/>
                        <a:cs typeface="Comic Sans MS"/>
                      </a:endParaRPr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&lt;</a:t>
                      </a:r>
                      <a:r>
                        <a:rPr lang="en-US" altLang="ko-KR" sz="1600" dirty="0" smtClean="0"/>
                        <a:t>⊤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,</a:t>
                      </a:r>
                      <a:r>
                        <a:rPr lang="en-US" altLang="ko-KR" sz="1600" dirty="0" smtClean="0"/>
                        <a:t> ⊤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&gt;</a:t>
                      </a: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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{ 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  <a:latin typeface="Comic Sans MS"/>
                          <a:cs typeface="Comic Sans MS"/>
                        </a:rPr>
                        <a:t>vc(</a:t>
                      </a:r>
                      <a:r>
                        <a:rPr lang="en-US" sz="1600" dirty="0" smtClean="0"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lang="en-US" sz="1600" baseline="-25000" dirty="0" smtClean="0">
                          <a:latin typeface="Comic Sans MS"/>
                          <a:cs typeface="Comic Sans MS"/>
                        </a:rPr>
                        <a:t>1</a:t>
                      </a:r>
                      <a:r>
                        <a:rPr lang="en-US" sz="1600" dirty="0" smtClean="0">
                          <a:latin typeface="Comic Sans MS"/>
                          <a:cs typeface="Comic Sans MS"/>
                        </a:rPr>
                        <a:t>,post</a:t>
                      </a:r>
                      <a:r>
                        <a:rPr lang="en-US" sz="1600" dirty="0" smtClean="0">
                          <a:solidFill>
                            <a:srgbClr val="1F497D"/>
                          </a:solidFill>
                          <a:latin typeface="Comic Sans MS"/>
                          <a:cs typeface="Comic Sans MS"/>
                        </a:rPr>
                        <a:t>)</a:t>
                      </a:r>
                      <a:r>
                        <a:rPr lang="en-US" sz="1600" dirty="0" smtClean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}</a:t>
                      </a:r>
                      <a:endParaRPr lang="en-US" sz="1600" dirty="0" smtClean="0">
                        <a:solidFill>
                          <a:srgbClr val="1F497D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&lt;a</a:t>
                      </a:r>
                      <a:r>
                        <a:rPr kumimoji="0" lang="en-US" sz="1600" b="0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1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,</a:t>
                      </a:r>
                      <a:r>
                        <a:rPr lang="en-US" altLang="ko-KR" sz="1600" dirty="0" smtClean="0"/>
                        <a:t> ⊤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&gt;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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{ 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  <a:latin typeface="Comic Sans MS"/>
                          <a:cs typeface="Comic Sans MS"/>
                        </a:rPr>
                        <a:t>vc(</a:t>
                      </a:r>
                      <a:r>
                        <a:rPr lang="en-US" sz="1600" dirty="0" smtClean="0"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lang="en-US" sz="1600" baseline="-25000" dirty="0" smtClean="0">
                          <a:latin typeface="Comic Sans MS"/>
                          <a:cs typeface="Comic Sans MS"/>
                        </a:rPr>
                        <a:t>2</a:t>
                      </a:r>
                      <a:r>
                        <a:rPr lang="en-US" sz="1600" dirty="0" smtClean="0">
                          <a:latin typeface="Comic Sans MS"/>
                          <a:cs typeface="Comic Sans MS"/>
                        </a:rPr>
                        <a:t>,I</a:t>
                      </a:r>
                      <a:r>
                        <a:rPr lang="en-US" sz="1600" baseline="-25000" dirty="0" smtClean="0">
                          <a:latin typeface="Comic Sans MS"/>
                          <a:cs typeface="Comic Sans MS"/>
                        </a:rPr>
                        <a:t>1</a:t>
                      </a:r>
                      <a:r>
                        <a:rPr lang="en-US" sz="1600" dirty="0" smtClean="0">
                          <a:solidFill>
                            <a:srgbClr val="1F497D"/>
                          </a:solidFill>
                          <a:latin typeface="Comic Sans MS"/>
                          <a:cs typeface="Comic Sans MS"/>
                        </a:rPr>
                        <a:t>)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}</a:t>
                      </a:r>
                      <a:endParaRPr lang="en-US" sz="1600" dirty="0" smtClean="0">
                        <a:solidFill>
                          <a:srgbClr val="1F497D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6" name="Rectangle 25"/>
          <p:cNvSpPr/>
          <p:nvPr/>
        </p:nvSpPr>
        <p:spPr>
          <a:xfrm>
            <a:off x="1828800" y="2514600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✓</a:t>
            </a:r>
            <a:endParaRPr lang="en-US" dirty="0">
              <a:solidFill>
                <a:srgbClr val="008000"/>
              </a:solidFill>
            </a:endParaRPr>
          </a:p>
        </p:txBody>
      </p:sp>
      <p:grpSp>
        <p:nvGrpSpPr>
          <p:cNvPr id="4" name="Group 26"/>
          <p:cNvGrpSpPr/>
          <p:nvPr/>
        </p:nvGrpSpPr>
        <p:grpSpPr>
          <a:xfrm>
            <a:off x="6629400" y="1460500"/>
            <a:ext cx="2514600" cy="1663700"/>
            <a:chOff x="6553200" y="1524000"/>
            <a:chExt cx="2514600" cy="1663700"/>
          </a:xfrm>
        </p:grpSpPr>
        <p:sp>
          <p:nvSpPr>
            <p:cNvPr id="28" name="Freeform 27"/>
            <p:cNvSpPr/>
            <p:nvPr/>
          </p:nvSpPr>
          <p:spPr>
            <a:xfrm>
              <a:off x="6553200" y="2501900"/>
              <a:ext cx="865717" cy="685800"/>
            </a:xfrm>
            <a:custGeom>
              <a:avLst/>
              <a:gdLst>
                <a:gd name="connsiteX0" fmla="*/ 317500 w 865717"/>
                <a:gd name="connsiteY0" fmla="*/ 152400 h 685800"/>
                <a:gd name="connsiteX1" fmla="*/ 812800 w 865717"/>
                <a:gd name="connsiteY1" fmla="*/ 88900 h 685800"/>
                <a:gd name="connsiteX2" fmla="*/ 0 w 865717"/>
                <a:gd name="connsiteY2" fmla="*/ 685800 h 685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65717" h="685800">
                  <a:moveTo>
                    <a:pt x="317500" y="152400"/>
                  </a:moveTo>
                  <a:cubicBezTo>
                    <a:pt x="591608" y="76200"/>
                    <a:pt x="865717" y="0"/>
                    <a:pt x="812800" y="88900"/>
                  </a:cubicBezTo>
                  <a:cubicBezTo>
                    <a:pt x="759883" y="177800"/>
                    <a:pt x="0" y="685800"/>
                    <a:pt x="0" y="685800"/>
                  </a:cubicBez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315200" y="1524000"/>
              <a:ext cx="17526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Optimally </a:t>
              </a:r>
              <a:r>
                <a:rPr lang="en-US" dirty="0" smtClean="0">
                  <a:latin typeface="Comic Sans MS"/>
                  <a:cs typeface="Comic Sans MS"/>
                </a:rPr>
                <a:t>strengthen so </a:t>
              </a:r>
              <a:r>
                <a:rPr lang="en-US" dirty="0" smtClean="0">
                  <a:solidFill>
                    <a:schemeClr val="tx2"/>
                  </a:solidFill>
                  <a:latin typeface="Comic Sans MS"/>
                  <a:cs typeface="Comic Sans MS"/>
                </a:rPr>
                <a:t>vc(</a:t>
              </a:r>
              <a:r>
                <a:rPr lang="en-US" dirty="0" smtClean="0">
                  <a:latin typeface="Comic Sans MS"/>
                  <a:cs typeface="Comic Sans MS"/>
                </a:rPr>
                <a:t>pre,I</a:t>
              </a:r>
              <a:r>
                <a:rPr lang="en-US" baseline="-25000" dirty="0" smtClean="0">
                  <a:latin typeface="Comic Sans MS"/>
                  <a:cs typeface="Comic Sans MS"/>
                </a:rPr>
                <a:t>1</a:t>
              </a:r>
              <a:r>
                <a:rPr lang="en-US" dirty="0" smtClean="0">
                  <a:solidFill>
                    <a:srgbClr val="1F497D"/>
                  </a:solidFill>
                  <a:latin typeface="Comic Sans MS"/>
                  <a:cs typeface="Comic Sans MS"/>
                </a:rPr>
                <a:t>)</a:t>
              </a:r>
              <a:r>
                <a:rPr lang="en-US" dirty="0" smtClean="0">
                  <a:solidFill>
                    <a:schemeClr val="tx2"/>
                  </a:solidFill>
                  <a:latin typeface="Comic Sans MS"/>
                  <a:cs typeface="Comic Sans MS"/>
                </a:rPr>
                <a:t> </a:t>
              </a:r>
              <a:r>
                <a:rPr lang="en-US" dirty="0" smtClean="0">
                  <a:latin typeface="Comic Sans MS"/>
                  <a:cs typeface="Comic Sans MS"/>
                </a:rPr>
                <a:t>ok unless no </a:t>
              </a:r>
              <a:r>
                <a:rPr lang="en-US" dirty="0" err="1" smtClean="0">
                  <a:latin typeface="Comic Sans MS"/>
                  <a:cs typeface="Comic Sans MS"/>
                </a:rPr>
                <a:t>sol</a:t>
              </a:r>
              <a:r>
                <a:rPr lang="en-US" baseline="30000" dirty="0" err="1" smtClean="0">
                  <a:latin typeface="Comic Sans MS"/>
                  <a:cs typeface="Comic Sans MS"/>
                </a:rPr>
                <a:t>n</a:t>
              </a:r>
              <a:endParaRPr lang="en-US" baseline="30000" dirty="0">
                <a:latin typeface="Comic Sans MS"/>
                <a:cs typeface="Comic Sans MS"/>
              </a:endParaRPr>
            </a:p>
          </p:txBody>
        </p:sp>
      </p:grpSp>
      <p:sp>
        <p:nvSpPr>
          <p:cNvPr id="34" name="Rectangle 33"/>
          <p:cNvSpPr/>
          <p:nvPr/>
        </p:nvSpPr>
        <p:spPr>
          <a:xfrm>
            <a:off x="3124200" y="3429000"/>
            <a:ext cx="3898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Zapf Dingbats"/>
                <a:ea typeface="Zapf Dingbats"/>
                <a:cs typeface="Zapf Dingbats"/>
              </a:rPr>
              <a:t>✗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667000" y="4048780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✓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reeform 37"/>
          <p:cNvSpPr/>
          <p:nvPr/>
        </p:nvSpPr>
        <p:spPr>
          <a:xfrm>
            <a:off x="1511300" y="4089400"/>
            <a:ext cx="1365250" cy="899583"/>
          </a:xfrm>
          <a:custGeom>
            <a:avLst/>
            <a:gdLst>
              <a:gd name="connsiteX0" fmla="*/ 1409700 w 1416050"/>
              <a:gd name="connsiteY0" fmla="*/ 0 h 899583"/>
              <a:gd name="connsiteX1" fmla="*/ 1181100 w 1416050"/>
              <a:gd name="connsiteY1" fmla="*/ 863600 h 899583"/>
              <a:gd name="connsiteX2" fmla="*/ 0 w 1416050"/>
              <a:gd name="connsiteY2" fmla="*/ 215900 h 899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16050" h="899583">
                <a:moveTo>
                  <a:pt x="1409700" y="0"/>
                </a:moveTo>
                <a:cubicBezTo>
                  <a:pt x="1412875" y="413808"/>
                  <a:pt x="1416050" y="827617"/>
                  <a:pt x="1181100" y="863600"/>
                </a:cubicBezTo>
                <a:cubicBezTo>
                  <a:pt x="946150" y="899583"/>
                  <a:pt x="0" y="215900"/>
                  <a:pt x="0" y="215900"/>
                </a:cubicBezTo>
              </a:path>
            </a:pathLst>
          </a:custGeom>
          <a:ln w="203200" cap="flat" cmpd="sng" algn="ctr">
            <a:solidFill>
              <a:srgbClr val="FF6600">
                <a:alpha val="50000"/>
              </a:srgbClr>
            </a:solidFill>
            <a:prstDash val="solid"/>
            <a:round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7467600" y="1524000"/>
            <a:ext cx="1066800" cy="3048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Backwards Iterative (GFP)</a:t>
            </a:r>
            <a:endParaRPr lang="en-US" dirty="0"/>
          </a:p>
        </p:txBody>
      </p:sp>
      <p:grpSp>
        <p:nvGrpSpPr>
          <p:cNvPr id="3" name="Group 4"/>
          <p:cNvGrpSpPr/>
          <p:nvPr/>
        </p:nvGrpSpPr>
        <p:grpSpPr>
          <a:xfrm>
            <a:off x="914400" y="2453383"/>
            <a:ext cx="2387600" cy="2819400"/>
            <a:chOff x="1117600" y="2057400"/>
            <a:chExt cx="1701800" cy="2260600"/>
          </a:xfrm>
        </p:grpSpPr>
        <p:sp>
          <p:nvSpPr>
            <p:cNvPr id="6" name="Freeform 5"/>
            <p:cNvSpPr/>
            <p:nvPr/>
          </p:nvSpPr>
          <p:spPr>
            <a:xfrm>
              <a:off x="1790700" y="2057400"/>
              <a:ext cx="0" cy="673100"/>
            </a:xfrm>
            <a:custGeom>
              <a:avLst/>
              <a:gdLst>
                <a:gd name="connsiteX0" fmla="*/ 0 w 0"/>
                <a:gd name="connsiteY0" fmla="*/ 0 h 673100"/>
                <a:gd name="connsiteX1" fmla="*/ 0 w 0"/>
                <a:gd name="connsiteY1" fmla="*/ 673100 h 67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673100">
                  <a:moveTo>
                    <a:pt x="0" y="0"/>
                  </a:moveTo>
                  <a:lnTo>
                    <a:pt x="0" y="673100"/>
                  </a:ln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reeform 6"/>
            <p:cNvSpPr/>
            <p:nvPr/>
          </p:nvSpPr>
          <p:spPr>
            <a:xfrm>
              <a:off x="1778000" y="2946400"/>
              <a:ext cx="0" cy="558800"/>
            </a:xfrm>
            <a:custGeom>
              <a:avLst/>
              <a:gdLst>
                <a:gd name="connsiteX0" fmla="*/ 0 w 0"/>
                <a:gd name="connsiteY0" fmla="*/ 0 h 558800"/>
                <a:gd name="connsiteX1" fmla="*/ 0 w 0"/>
                <a:gd name="connsiteY1" fmla="*/ 558800 h 55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558800">
                  <a:moveTo>
                    <a:pt x="0" y="0"/>
                  </a:moveTo>
                  <a:lnTo>
                    <a:pt x="0" y="558800"/>
                  </a:ln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reeform 7"/>
            <p:cNvSpPr/>
            <p:nvPr/>
          </p:nvSpPr>
          <p:spPr>
            <a:xfrm>
              <a:off x="1841500" y="3304117"/>
              <a:ext cx="560917" cy="599016"/>
            </a:xfrm>
            <a:custGeom>
              <a:avLst/>
              <a:gdLst>
                <a:gd name="connsiteX0" fmla="*/ 0 w 560917"/>
                <a:gd name="connsiteY0" fmla="*/ 315383 h 599016"/>
                <a:gd name="connsiteX1" fmla="*/ 444500 w 560917"/>
                <a:gd name="connsiteY1" fmla="*/ 556683 h 599016"/>
                <a:gd name="connsiteX2" fmla="*/ 495300 w 560917"/>
                <a:gd name="connsiteY2" fmla="*/ 61383 h 599016"/>
                <a:gd name="connsiteX3" fmla="*/ 50800 w 560917"/>
                <a:gd name="connsiteY3" fmla="*/ 188383 h 599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0917" h="599016">
                  <a:moveTo>
                    <a:pt x="0" y="315383"/>
                  </a:moveTo>
                  <a:cubicBezTo>
                    <a:pt x="180975" y="457199"/>
                    <a:pt x="361950" y="599016"/>
                    <a:pt x="444500" y="556683"/>
                  </a:cubicBezTo>
                  <a:cubicBezTo>
                    <a:pt x="527050" y="514350"/>
                    <a:pt x="560917" y="122766"/>
                    <a:pt x="495300" y="61383"/>
                  </a:cubicBezTo>
                  <a:cubicBezTo>
                    <a:pt x="429683" y="0"/>
                    <a:pt x="50800" y="188383"/>
                    <a:pt x="50800" y="188383"/>
                  </a:cubicBez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 8"/>
            <p:cNvSpPr/>
            <p:nvPr/>
          </p:nvSpPr>
          <p:spPr>
            <a:xfrm>
              <a:off x="1752600" y="2846917"/>
              <a:ext cx="1066800" cy="1471083"/>
            </a:xfrm>
            <a:custGeom>
              <a:avLst/>
              <a:gdLst>
                <a:gd name="connsiteX0" fmla="*/ 0 w 1066800"/>
                <a:gd name="connsiteY0" fmla="*/ 924983 h 1471083"/>
                <a:gd name="connsiteX1" fmla="*/ 266700 w 1066800"/>
                <a:gd name="connsiteY1" fmla="*/ 1471083 h 1471083"/>
                <a:gd name="connsiteX2" fmla="*/ 977900 w 1066800"/>
                <a:gd name="connsiteY2" fmla="*/ 924983 h 1471083"/>
                <a:gd name="connsiteX3" fmla="*/ 800100 w 1066800"/>
                <a:gd name="connsiteY3" fmla="*/ 150283 h 1471083"/>
                <a:gd name="connsiteX4" fmla="*/ 139700 w 1066800"/>
                <a:gd name="connsiteY4" fmla="*/ 23283 h 1471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66800" h="1471083">
                  <a:moveTo>
                    <a:pt x="0" y="924983"/>
                  </a:moveTo>
                  <a:cubicBezTo>
                    <a:pt x="51858" y="1198033"/>
                    <a:pt x="103717" y="1471083"/>
                    <a:pt x="266700" y="1471083"/>
                  </a:cubicBezTo>
                  <a:cubicBezTo>
                    <a:pt x="429683" y="1471083"/>
                    <a:pt x="889000" y="1145116"/>
                    <a:pt x="977900" y="924983"/>
                  </a:cubicBezTo>
                  <a:cubicBezTo>
                    <a:pt x="1066800" y="704850"/>
                    <a:pt x="939800" y="300566"/>
                    <a:pt x="800100" y="150283"/>
                  </a:cubicBezTo>
                  <a:cubicBezTo>
                    <a:pt x="660400" y="0"/>
                    <a:pt x="139700" y="23283"/>
                    <a:pt x="139700" y="23283"/>
                  </a:cubicBez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1117600" y="2870200"/>
              <a:ext cx="520700" cy="749300"/>
            </a:xfrm>
            <a:custGeom>
              <a:avLst/>
              <a:gdLst>
                <a:gd name="connsiteX0" fmla="*/ 520700 w 520700"/>
                <a:gd name="connsiteY0" fmla="*/ 0 h 749300"/>
                <a:gd name="connsiteX1" fmla="*/ 190500 w 520700"/>
                <a:gd name="connsiteY1" fmla="*/ 139700 h 749300"/>
                <a:gd name="connsiteX2" fmla="*/ 0 w 520700"/>
                <a:gd name="connsiteY2" fmla="*/ 74930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20700" h="749300">
                  <a:moveTo>
                    <a:pt x="520700" y="0"/>
                  </a:moveTo>
                  <a:cubicBezTo>
                    <a:pt x="398991" y="7408"/>
                    <a:pt x="277283" y="14817"/>
                    <a:pt x="190500" y="139700"/>
                  </a:cubicBezTo>
                  <a:cubicBezTo>
                    <a:pt x="103717" y="264583"/>
                    <a:pt x="0" y="749300"/>
                    <a:pt x="0" y="749300"/>
                  </a:cubicBez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33400" y="4648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post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00200" y="1828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pre</a:t>
            </a:r>
            <a:endParaRPr lang="en-US" dirty="0">
              <a:latin typeface="Comic Sans MS"/>
              <a:cs typeface="Comic Sans MS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1320800" y="2983468"/>
            <a:ext cx="436348" cy="1496199"/>
            <a:chOff x="1320800" y="2983468"/>
            <a:chExt cx="436348" cy="1496199"/>
          </a:xfrm>
          <a:effectLst>
            <a:outerShdw blurRad="50800" dist="38100" dir="2700000" algn="br">
              <a:srgbClr val="000000">
                <a:alpha val="43000"/>
              </a:srgbClr>
            </a:outerShdw>
          </a:effectLst>
        </p:grpSpPr>
        <p:sp>
          <p:nvSpPr>
            <p:cNvPr id="17" name="TextBox 16"/>
            <p:cNvSpPr txBox="1"/>
            <p:nvPr/>
          </p:nvSpPr>
          <p:spPr>
            <a:xfrm>
              <a:off x="1320800" y="2983468"/>
              <a:ext cx="410948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a</a:t>
              </a:r>
              <a:r>
                <a:rPr lang="en-US" baseline="-250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1</a:t>
              </a:r>
              <a:endParaRPr lang="en-US" baseline="-250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321179" y="4110335"/>
              <a:ext cx="435969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b</a:t>
              </a:r>
              <a:r>
                <a:rPr lang="en-US" baseline="-250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2</a:t>
              </a:r>
              <a:endParaRPr lang="en-US" baseline="-25000" dirty="0"/>
            </a:p>
          </p:txBody>
        </p:sp>
      </p:grpSp>
      <p:sp>
        <p:nvSpPr>
          <p:cNvPr id="19" name="Rectangle 18"/>
          <p:cNvSpPr/>
          <p:nvPr/>
        </p:nvSpPr>
        <p:spPr>
          <a:xfrm>
            <a:off x="762000" y="3286780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✓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752600" y="3505200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✓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7200" y="5562600"/>
            <a:ext cx="396240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latin typeface="Comic Sans MS"/>
                <a:cs typeface="Comic Sans MS"/>
              </a:rPr>
              <a:t>Backward: </a:t>
            </a:r>
          </a:p>
          <a:p>
            <a:pPr algn="just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 Always pick the source invariant of  unsat constraint to improve</a:t>
            </a:r>
          </a:p>
          <a:p>
            <a:pPr algn="just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  Start with &lt;</a:t>
            </a:r>
            <a:r>
              <a:rPr lang="en-US" altLang="ko-KR" dirty="0" smtClean="0"/>
              <a:t>⊤</a:t>
            </a:r>
            <a:r>
              <a:rPr lang="en-US" dirty="0" smtClean="0">
                <a:latin typeface="Comic Sans MS"/>
                <a:cs typeface="Comic Sans MS"/>
              </a:rPr>
              <a:t>,</a:t>
            </a:r>
            <a:r>
              <a:rPr lang="en-US" altLang="ko-KR" dirty="0" smtClean="0"/>
              <a:t> …,⊤</a:t>
            </a:r>
            <a:r>
              <a:rPr lang="en-US" dirty="0" smtClean="0">
                <a:latin typeface="Comic Sans MS"/>
                <a:cs typeface="Comic Sans MS"/>
              </a:rPr>
              <a:t>&gt;</a:t>
            </a:r>
          </a:p>
        </p:txBody>
      </p:sp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3886200" y="1482631"/>
          <a:ext cx="3055531" cy="2488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5531"/>
              </a:tblGrid>
              <a:tr h="99492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omic Sans MS"/>
                          <a:cs typeface="Comic Sans MS"/>
                        </a:rPr>
                        <a:t>Candidate Sols</a:t>
                      </a:r>
                      <a:r>
                        <a:rPr lang="en-US" sz="2000" baseline="0" dirty="0" smtClean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&lt;I</a:t>
                      </a:r>
                      <a:r>
                        <a:rPr kumimoji="0" lang="en-US" sz="2000" b="0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1</a:t>
                      </a: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,I</a:t>
                      </a:r>
                      <a:r>
                        <a:rPr kumimoji="0" lang="en-US" sz="2000" b="0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2</a:t>
                      </a: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&gt; </a:t>
                      </a:r>
                      <a:r>
                        <a:rPr kumimoji="0" lang="en-US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</a:t>
                      </a: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 </a:t>
                      </a:r>
                      <a:r>
                        <a:rPr lang="en-US" sz="2000" dirty="0" smtClean="0">
                          <a:latin typeface="Comic Sans MS"/>
                          <a:cs typeface="Comic Sans MS"/>
                        </a:rPr>
                        <a:t>Unsat constraint</a:t>
                      </a:r>
                      <a:r>
                        <a:rPr lang="en-US" sz="2000" baseline="0" dirty="0" smtClean="0">
                          <a:latin typeface="Comic Sans MS"/>
                          <a:cs typeface="Comic Sans MS"/>
                        </a:rPr>
                        <a:t>s</a:t>
                      </a:r>
                      <a:endParaRPr lang="en-US" sz="2000" dirty="0">
                        <a:latin typeface="Comic Sans MS"/>
                        <a:cs typeface="Comic Sans MS"/>
                      </a:endParaRPr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&lt;</a:t>
                      </a:r>
                      <a:r>
                        <a:rPr lang="en-US" altLang="ko-KR" sz="1600" dirty="0" smtClean="0"/>
                        <a:t>⊤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,</a:t>
                      </a:r>
                      <a:r>
                        <a:rPr lang="en-US" altLang="ko-KR" sz="1600" dirty="0" smtClean="0"/>
                        <a:t> ⊤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&gt;</a:t>
                      </a: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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{ 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  <a:latin typeface="Comic Sans MS"/>
                          <a:cs typeface="Comic Sans MS"/>
                        </a:rPr>
                        <a:t>vc(</a:t>
                      </a:r>
                      <a:r>
                        <a:rPr lang="en-US" sz="1600" dirty="0" smtClean="0"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lang="en-US" sz="1600" baseline="-25000" dirty="0" smtClean="0">
                          <a:latin typeface="Comic Sans MS"/>
                          <a:cs typeface="Comic Sans MS"/>
                        </a:rPr>
                        <a:t>1</a:t>
                      </a:r>
                      <a:r>
                        <a:rPr lang="en-US" sz="1600" dirty="0" smtClean="0">
                          <a:latin typeface="Comic Sans MS"/>
                          <a:cs typeface="Comic Sans MS"/>
                        </a:rPr>
                        <a:t>,post</a:t>
                      </a:r>
                      <a:r>
                        <a:rPr lang="en-US" sz="1600" dirty="0" smtClean="0">
                          <a:solidFill>
                            <a:srgbClr val="1F497D"/>
                          </a:solidFill>
                          <a:latin typeface="Comic Sans MS"/>
                          <a:cs typeface="Comic Sans MS"/>
                        </a:rPr>
                        <a:t>)</a:t>
                      </a:r>
                      <a:r>
                        <a:rPr lang="en-US" sz="1600" dirty="0" smtClean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}</a:t>
                      </a:r>
                      <a:endParaRPr lang="en-US" sz="1600" dirty="0" smtClean="0">
                        <a:solidFill>
                          <a:srgbClr val="1F497D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&lt;a</a:t>
                      </a:r>
                      <a:r>
                        <a:rPr kumimoji="0" lang="en-US" sz="1600" b="0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1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,</a:t>
                      </a:r>
                      <a:r>
                        <a:rPr lang="en-US" altLang="ko-KR" sz="1600" dirty="0" smtClean="0"/>
                        <a:t> ⊤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&gt;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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{ 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  <a:latin typeface="Comic Sans MS"/>
                          <a:cs typeface="Comic Sans MS"/>
                        </a:rPr>
                        <a:t>vc(</a:t>
                      </a:r>
                      <a:r>
                        <a:rPr lang="en-US" sz="1600" dirty="0" smtClean="0"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lang="en-US" sz="1600" baseline="-25000" dirty="0" smtClean="0">
                          <a:latin typeface="Comic Sans MS"/>
                          <a:cs typeface="Comic Sans MS"/>
                        </a:rPr>
                        <a:t>2</a:t>
                      </a:r>
                      <a:r>
                        <a:rPr lang="en-US" sz="1600" dirty="0" smtClean="0">
                          <a:latin typeface="Comic Sans MS"/>
                          <a:cs typeface="Comic Sans MS"/>
                        </a:rPr>
                        <a:t>,I</a:t>
                      </a:r>
                      <a:r>
                        <a:rPr lang="en-US" sz="1600" baseline="-25000" dirty="0" smtClean="0">
                          <a:latin typeface="Comic Sans MS"/>
                          <a:cs typeface="Comic Sans MS"/>
                        </a:rPr>
                        <a:t>1</a:t>
                      </a:r>
                      <a:r>
                        <a:rPr lang="en-US" sz="1600" dirty="0" smtClean="0">
                          <a:solidFill>
                            <a:srgbClr val="1F497D"/>
                          </a:solidFill>
                          <a:latin typeface="Comic Sans MS"/>
                          <a:cs typeface="Comic Sans MS"/>
                        </a:rPr>
                        <a:t>)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}</a:t>
                      </a:r>
                      <a:endParaRPr lang="en-US" sz="1600" dirty="0" smtClean="0">
                        <a:solidFill>
                          <a:srgbClr val="1F497D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&lt;a</a:t>
                      </a:r>
                      <a:r>
                        <a:rPr kumimoji="0" lang="en-US" sz="1600" b="0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1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,b</a:t>
                      </a:r>
                      <a:r>
                        <a:rPr kumimoji="0" lang="en-US" sz="1600" b="0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1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&gt;  </a:t>
                      </a:r>
                      <a:r>
                        <a:rPr kumimoji="0" lang="en-US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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{ 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  <a:latin typeface="Comic Sans MS"/>
                          <a:cs typeface="Comic Sans MS"/>
                        </a:rPr>
                        <a:t>vc(</a:t>
                      </a:r>
                      <a:r>
                        <a:rPr lang="en-US" sz="1600" dirty="0" smtClean="0"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lang="en-US" sz="1600" baseline="-25000" dirty="0" smtClean="0">
                          <a:latin typeface="Comic Sans MS"/>
                          <a:cs typeface="Comic Sans MS"/>
                        </a:rPr>
                        <a:t>2</a:t>
                      </a:r>
                      <a:r>
                        <a:rPr lang="en-US" sz="1600" dirty="0" smtClean="0">
                          <a:latin typeface="Comic Sans MS"/>
                          <a:cs typeface="Comic Sans MS"/>
                        </a:rPr>
                        <a:t>,I</a:t>
                      </a:r>
                      <a:r>
                        <a:rPr lang="en-US" sz="1600" baseline="-25000" dirty="0" smtClean="0">
                          <a:latin typeface="Comic Sans MS"/>
                          <a:cs typeface="Comic Sans MS"/>
                        </a:rPr>
                        <a:t>2</a:t>
                      </a:r>
                      <a:r>
                        <a:rPr lang="en-US" sz="1600" dirty="0" smtClean="0">
                          <a:solidFill>
                            <a:srgbClr val="1F497D"/>
                          </a:solidFill>
                          <a:latin typeface="Comic Sans MS"/>
                          <a:cs typeface="Comic Sans MS"/>
                        </a:rPr>
                        <a:t>)</a:t>
                      </a:r>
                      <a:r>
                        <a:rPr lang="en-US" sz="1600" baseline="0" dirty="0" smtClean="0">
                          <a:solidFill>
                            <a:srgbClr val="1F497D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}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&lt;a</a:t>
                      </a:r>
                      <a:r>
                        <a:rPr kumimoji="0" lang="en-US" sz="1600" b="0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1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,b</a:t>
                      </a:r>
                      <a:r>
                        <a:rPr kumimoji="0" lang="en-US" sz="1600" b="0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2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&gt; </a:t>
                      </a:r>
                      <a:r>
                        <a:rPr kumimoji="0" lang="en-US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</a:t>
                      </a: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{ 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  <a:latin typeface="Comic Sans MS"/>
                          <a:cs typeface="Comic Sans MS"/>
                        </a:rPr>
                        <a:t>vc(</a:t>
                      </a:r>
                      <a:r>
                        <a:rPr lang="en-US" sz="1600" dirty="0" smtClean="0"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lang="en-US" sz="1600" baseline="-25000" dirty="0" smtClean="0">
                          <a:latin typeface="Comic Sans MS"/>
                          <a:cs typeface="Comic Sans MS"/>
                        </a:rPr>
                        <a:t>2</a:t>
                      </a:r>
                      <a:r>
                        <a:rPr lang="en-US" sz="1600" dirty="0" smtClean="0">
                          <a:latin typeface="Comic Sans MS"/>
                          <a:cs typeface="Comic Sans MS"/>
                        </a:rPr>
                        <a:t>,I</a:t>
                      </a:r>
                      <a:r>
                        <a:rPr lang="en-US" sz="1600" baseline="-25000" dirty="0" smtClean="0">
                          <a:latin typeface="Comic Sans MS"/>
                          <a:cs typeface="Comic Sans MS"/>
                        </a:rPr>
                        <a:t>2</a:t>
                      </a:r>
                      <a:r>
                        <a:rPr lang="en-US" sz="1600" dirty="0" smtClean="0">
                          <a:solidFill>
                            <a:srgbClr val="1F497D"/>
                          </a:solidFill>
                          <a:latin typeface="Comic Sans MS"/>
                          <a:cs typeface="Comic Sans MS"/>
                        </a:rPr>
                        <a:t>),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  <a:latin typeface="Comic Sans MS"/>
                          <a:cs typeface="Comic Sans MS"/>
                        </a:rPr>
                        <a:t>vc(</a:t>
                      </a:r>
                      <a:r>
                        <a:rPr lang="en-US" sz="1600" dirty="0" smtClean="0"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lang="en-US" sz="1600" baseline="-25000" dirty="0" smtClean="0">
                          <a:latin typeface="Comic Sans MS"/>
                          <a:cs typeface="Comic Sans MS"/>
                        </a:rPr>
                        <a:t>1</a:t>
                      </a:r>
                      <a:r>
                        <a:rPr lang="en-US" sz="1600" dirty="0" smtClean="0">
                          <a:latin typeface="Comic Sans MS"/>
                          <a:cs typeface="Comic Sans MS"/>
                        </a:rPr>
                        <a:t>,I</a:t>
                      </a:r>
                      <a:r>
                        <a:rPr lang="en-US" sz="1600" baseline="-25000" dirty="0" smtClean="0">
                          <a:latin typeface="Comic Sans MS"/>
                          <a:cs typeface="Comic Sans MS"/>
                        </a:rPr>
                        <a:t>2</a:t>
                      </a:r>
                      <a:r>
                        <a:rPr lang="en-US" sz="1600" dirty="0" smtClean="0">
                          <a:solidFill>
                            <a:srgbClr val="1F497D"/>
                          </a:solidFill>
                          <a:latin typeface="Comic Sans MS"/>
                          <a:cs typeface="Comic Sans MS"/>
                        </a:rPr>
                        <a:t>) 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}</a:t>
                      </a:r>
                      <a:endParaRPr lang="en-US" sz="1600" dirty="0" smtClean="0">
                        <a:solidFill>
                          <a:srgbClr val="1F497D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4" name="Group 33"/>
          <p:cNvGrpSpPr/>
          <p:nvPr/>
        </p:nvGrpSpPr>
        <p:grpSpPr>
          <a:xfrm>
            <a:off x="6616700" y="2734270"/>
            <a:ext cx="2070100" cy="1088430"/>
            <a:chOff x="6616700" y="2734270"/>
            <a:chExt cx="2070100" cy="1088430"/>
          </a:xfrm>
        </p:grpSpPr>
        <p:sp>
          <p:nvSpPr>
            <p:cNvPr id="29" name="TextBox 28"/>
            <p:cNvSpPr txBox="1"/>
            <p:nvPr/>
          </p:nvSpPr>
          <p:spPr>
            <a:xfrm>
              <a:off x="7162800" y="2734270"/>
              <a:ext cx="15240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mic Sans MS"/>
                  <a:cs typeface="Comic Sans MS"/>
                </a:rPr>
                <a:t>Multiple orthogonal optimal sols</a:t>
              </a:r>
              <a:endParaRPr lang="en-US" dirty="0">
                <a:latin typeface="Comic Sans MS"/>
                <a:cs typeface="Comic Sans MS"/>
              </a:endParaRPr>
            </a:p>
          </p:txBody>
        </p:sp>
        <p:sp>
          <p:nvSpPr>
            <p:cNvPr id="31" name="Freeform 30"/>
            <p:cNvSpPr/>
            <p:nvPr/>
          </p:nvSpPr>
          <p:spPr>
            <a:xfrm>
              <a:off x="6616700" y="3175000"/>
              <a:ext cx="520700" cy="647700"/>
            </a:xfrm>
            <a:custGeom>
              <a:avLst/>
              <a:gdLst>
                <a:gd name="connsiteX0" fmla="*/ 0 w 520700"/>
                <a:gd name="connsiteY0" fmla="*/ 0 h 647700"/>
                <a:gd name="connsiteX1" fmla="*/ 495300 w 520700"/>
                <a:gd name="connsiteY1" fmla="*/ 177800 h 647700"/>
                <a:gd name="connsiteX2" fmla="*/ 152400 w 520700"/>
                <a:gd name="connsiteY2" fmla="*/ 647700 h 647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20700" h="647700">
                  <a:moveTo>
                    <a:pt x="0" y="0"/>
                  </a:moveTo>
                  <a:cubicBezTo>
                    <a:pt x="234950" y="34925"/>
                    <a:pt x="469900" y="69850"/>
                    <a:pt x="495300" y="177800"/>
                  </a:cubicBezTo>
                  <a:cubicBezTo>
                    <a:pt x="520700" y="285750"/>
                    <a:pt x="152400" y="647700"/>
                    <a:pt x="152400" y="647700"/>
                  </a:cubicBez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Rectangle 25"/>
          <p:cNvSpPr/>
          <p:nvPr/>
        </p:nvSpPr>
        <p:spPr>
          <a:xfrm>
            <a:off x="1828800" y="2514600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✓</a:t>
            </a:r>
            <a:endParaRPr lang="en-US" dirty="0">
              <a:solidFill>
                <a:srgbClr val="008000"/>
              </a:solidFill>
            </a:endParaRPr>
          </a:p>
        </p:txBody>
      </p:sp>
      <p:grpSp>
        <p:nvGrpSpPr>
          <p:cNvPr id="5" name="Group 26"/>
          <p:cNvGrpSpPr/>
          <p:nvPr/>
        </p:nvGrpSpPr>
        <p:grpSpPr>
          <a:xfrm>
            <a:off x="6629400" y="1460500"/>
            <a:ext cx="2438400" cy="1663700"/>
            <a:chOff x="6553200" y="1524000"/>
            <a:chExt cx="2438400" cy="1663700"/>
          </a:xfrm>
        </p:grpSpPr>
        <p:sp>
          <p:nvSpPr>
            <p:cNvPr id="28" name="Freeform 27"/>
            <p:cNvSpPr/>
            <p:nvPr/>
          </p:nvSpPr>
          <p:spPr>
            <a:xfrm>
              <a:off x="6553200" y="2501900"/>
              <a:ext cx="865717" cy="685800"/>
            </a:xfrm>
            <a:custGeom>
              <a:avLst/>
              <a:gdLst>
                <a:gd name="connsiteX0" fmla="*/ 317500 w 865717"/>
                <a:gd name="connsiteY0" fmla="*/ 152400 h 685800"/>
                <a:gd name="connsiteX1" fmla="*/ 812800 w 865717"/>
                <a:gd name="connsiteY1" fmla="*/ 88900 h 685800"/>
                <a:gd name="connsiteX2" fmla="*/ 0 w 865717"/>
                <a:gd name="connsiteY2" fmla="*/ 685800 h 685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65717" h="685800">
                  <a:moveTo>
                    <a:pt x="317500" y="152400"/>
                  </a:moveTo>
                  <a:cubicBezTo>
                    <a:pt x="591608" y="76200"/>
                    <a:pt x="865717" y="0"/>
                    <a:pt x="812800" y="88900"/>
                  </a:cubicBezTo>
                  <a:cubicBezTo>
                    <a:pt x="759883" y="177800"/>
                    <a:pt x="0" y="685800"/>
                    <a:pt x="0" y="685800"/>
                  </a:cubicBez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315200" y="1524000"/>
              <a:ext cx="16764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Optimally </a:t>
              </a:r>
              <a:r>
                <a:rPr lang="en-US" dirty="0" smtClean="0">
                  <a:latin typeface="Comic Sans MS"/>
                  <a:cs typeface="Comic Sans MS"/>
                </a:rPr>
                <a:t>strengthen so </a:t>
              </a:r>
              <a:r>
                <a:rPr lang="en-US" dirty="0" smtClean="0">
                  <a:solidFill>
                    <a:schemeClr val="tx2"/>
                  </a:solidFill>
                  <a:latin typeface="Comic Sans MS"/>
                  <a:cs typeface="Comic Sans MS"/>
                </a:rPr>
                <a:t>vc(</a:t>
              </a:r>
              <a:r>
                <a:rPr lang="en-US" dirty="0" smtClean="0">
                  <a:latin typeface="Comic Sans MS"/>
                  <a:cs typeface="Comic Sans MS"/>
                </a:rPr>
                <a:t>pre,I</a:t>
              </a:r>
              <a:r>
                <a:rPr lang="en-US" baseline="-25000" dirty="0" smtClean="0">
                  <a:latin typeface="Comic Sans MS"/>
                  <a:cs typeface="Comic Sans MS"/>
                </a:rPr>
                <a:t>1</a:t>
              </a:r>
              <a:r>
                <a:rPr lang="en-US" dirty="0" smtClean="0">
                  <a:solidFill>
                    <a:srgbClr val="1F497D"/>
                  </a:solidFill>
                  <a:latin typeface="Comic Sans MS"/>
                  <a:cs typeface="Comic Sans MS"/>
                </a:rPr>
                <a:t>)</a:t>
              </a:r>
              <a:r>
                <a:rPr lang="en-US" dirty="0" smtClean="0">
                  <a:solidFill>
                    <a:schemeClr val="tx2"/>
                  </a:solidFill>
                  <a:latin typeface="Comic Sans MS"/>
                  <a:cs typeface="Comic Sans MS"/>
                </a:rPr>
                <a:t> </a:t>
              </a:r>
              <a:r>
                <a:rPr lang="en-US" dirty="0" smtClean="0">
                  <a:latin typeface="Comic Sans MS"/>
                  <a:cs typeface="Comic Sans MS"/>
                </a:rPr>
                <a:t>ok unless no </a:t>
              </a:r>
              <a:r>
                <a:rPr lang="en-US" dirty="0" err="1" smtClean="0">
                  <a:latin typeface="Comic Sans MS"/>
                  <a:cs typeface="Comic Sans MS"/>
                </a:rPr>
                <a:t>sol</a:t>
              </a:r>
              <a:r>
                <a:rPr lang="en-US" baseline="30000" dirty="0" err="1" smtClean="0">
                  <a:latin typeface="Comic Sans MS"/>
                  <a:cs typeface="Comic Sans MS"/>
                </a:rPr>
                <a:t>n</a:t>
              </a:r>
              <a:endParaRPr lang="en-US" baseline="30000" dirty="0">
                <a:latin typeface="Comic Sans MS"/>
                <a:cs typeface="Comic Sans MS"/>
              </a:endParaRPr>
            </a:p>
          </p:txBody>
        </p:sp>
      </p:grpSp>
      <p:sp>
        <p:nvSpPr>
          <p:cNvPr id="34" name="Rectangle 33"/>
          <p:cNvSpPr/>
          <p:nvPr/>
        </p:nvSpPr>
        <p:spPr>
          <a:xfrm>
            <a:off x="3124200" y="3429000"/>
            <a:ext cx="3898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Zapf Dingbats"/>
                <a:ea typeface="Zapf Dingbats"/>
                <a:cs typeface="Zapf Dingbats"/>
              </a:rPr>
              <a:t>✗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667000" y="4048780"/>
            <a:ext cx="3898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Zapf Dingbats"/>
                <a:ea typeface="Zapf Dingbats"/>
                <a:cs typeface="Zapf Dingbats"/>
              </a:rPr>
              <a:t>✗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reeform 31"/>
          <p:cNvSpPr/>
          <p:nvPr/>
        </p:nvSpPr>
        <p:spPr>
          <a:xfrm>
            <a:off x="1511300" y="3162300"/>
            <a:ext cx="541867" cy="800100"/>
          </a:xfrm>
          <a:custGeom>
            <a:avLst/>
            <a:gdLst>
              <a:gd name="connsiteX0" fmla="*/ 508000 w 541867"/>
              <a:gd name="connsiteY0" fmla="*/ 800100 h 800100"/>
              <a:gd name="connsiteX1" fmla="*/ 457200 w 541867"/>
              <a:gd name="connsiteY1" fmla="*/ 190500 h 800100"/>
              <a:gd name="connsiteX2" fmla="*/ 0 w 541867"/>
              <a:gd name="connsiteY2" fmla="*/ 0 h 800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1867" h="800100">
                <a:moveTo>
                  <a:pt x="508000" y="800100"/>
                </a:moveTo>
                <a:cubicBezTo>
                  <a:pt x="524933" y="561975"/>
                  <a:pt x="541867" y="323850"/>
                  <a:pt x="457200" y="190500"/>
                </a:cubicBezTo>
                <a:cubicBezTo>
                  <a:pt x="372533" y="57150"/>
                  <a:pt x="186266" y="28575"/>
                  <a:pt x="0" y="0"/>
                </a:cubicBezTo>
              </a:path>
            </a:pathLst>
          </a:custGeom>
          <a:ln w="203200" cap="flat" cmpd="sng" algn="ctr">
            <a:solidFill>
              <a:srgbClr val="FF6600">
                <a:alpha val="50000"/>
              </a:srgbClr>
            </a:solidFill>
            <a:prstDash val="solid"/>
            <a:round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7467600" y="1524000"/>
            <a:ext cx="1066800" cy="3048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Backwards Iterative (GFP)</a:t>
            </a:r>
            <a:endParaRPr lang="en-US" dirty="0"/>
          </a:p>
        </p:txBody>
      </p:sp>
      <p:grpSp>
        <p:nvGrpSpPr>
          <p:cNvPr id="3" name="Group 4"/>
          <p:cNvGrpSpPr/>
          <p:nvPr/>
        </p:nvGrpSpPr>
        <p:grpSpPr>
          <a:xfrm>
            <a:off x="914400" y="2453383"/>
            <a:ext cx="2387600" cy="2819400"/>
            <a:chOff x="1117600" y="2057400"/>
            <a:chExt cx="1701800" cy="2260600"/>
          </a:xfrm>
        </p:grpSpPr>
        <p:sp>
          <p:nvSpPr>
            <p:cNvPr id="6" name="Freeform 5"/>
            <p:cNvSpPr/>
            <p:nvPr/>
          </p:nvSpPr>
          <p:spPr>
            <a:xfrm>
              <a:off x="1790700" y="2057400"/>
              <a:ext cx="0" cy="673100"/>
            </a:xfrm>
            <a:custGeom>
              <a:avLst/>
              <a:gdLst>
                <a:gd name="connsiteX0" fmla="*/ 0 w 0"/>
                <a:gd name="connsiteY0" fmla="*/ 0 h 673100"/>
                <a:gd name="connsiteX1" fmla="*/ 0 w 0"/>
                <a:gd name="connsiteY1" fmla="*/ 673100 h 67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673100">
                  <a:moveTo>
                    <a:pt x="0" y="0"/>
                  </a:moveTo>
                  <a:lnTo>
                    <a:pt x="0" y="673100"/>
                  </a:ln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reeform 6"/>
            <p:cNvSpPr/>
            <p:nvPr/>
          </p:nvSpPr>
          <p:spPr>
            <a:xfrm>
              <a:off x="1778000" y="2946400"/>
              <a:ext cx="0" cy="558800"/>
            </a:xfrm>
            <a:custGeom>
              <a:avLst/>
              <a:gdLst>
                <a:gd name="connsiteX0" fmla="*/ 0 w 0"/>
                <a:gd name="connsiteY0" fmla="*/ 0 h 558800"/>
                <a:gd name="connsiteX1" fmla="*/ 0 w 0"/>
                <a:gd name="connsiteY1" fmla="*/ 558800 h 55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558800">
                  <a:moveTo>
                    <a:pt x="0" y="0"/>
                  </a:moveTo>
                  <a:lnTo>
                    <a:pt x="0" y="558800"/>
                  </a:ln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reeform 7"/>
            <p:cNvSpPr/>
            <p:nvPr/>
          </p:nvSpPr>
          <p:spPr>
            <a:xfrm>
              <a:off x="1841500" y="3304117"/>
              <a:ext cx="560917" cy="599016"/>
            </a:xfrm>
            <a:custGeom>
              <a:avLst/>
              <a:gdLst>
                <a:gd name="connsiteX0" fmla="*/ 0 w 560917"/>
                <a:gd name="connsiteY0" fmla="*/ 315383 h 599016"/>
                <a:gd name="connsiteX1" fmla="*/ 444500 w 560917"/>
                <a:gd name="connsiteY1" fmla="*/ 556683 h 599016"/>
                <a:gd name="connsiteX2" fmla="*/ 495300 w 560917"/>
                <a:gd name="connsiteY2" fmla="*/ 61383 h 599016"/>
                <a:gd name="connsiteX3" fmla="*/ 50800 w 560917"/>
                <a:gd name="connsiteY3" fmla="*/ 188383 h 599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0917" h="599016">
                  <a:moveTo>
                    <a:pt x="0" y="315383"/>
                  </a:moveTo>
                  <a:cubicBezTo>
                    <a:pt x="180975" y="457199"/>
                    <a:pt x="361950" y="599016"/>
                    <a:pt x="444500" y="556683"/>
                  </a:cubicBezTo>
                  <a:cubicBezTo>
                    <a:pt x="527050" y="514350"/>
                    <a:pt x="560917" y="122766"/>
                    <a:pt x="495300" y="61383"/>
                  </a:cubicBezTo>
                  <a:cubicBezTo>
                    <a:pt x="429683" y="0"/>
                    <a:pt x="50800" y="188383"/>
                    <a:pt x="50800" y="188383"/>
                  </a:cubicBez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 8"/>
            <p:cNvSpPr/>
            <p:nvPr/>
          </p:nvSpPr>
          <p:spPr>
            <a:xfrm>
              <a:off x="1752600" y="2846917"/>
              <a:ext cx="1066800" cy="1471083"/>
            </a:xfrm>
            <a:custGeom>
              <a:avLst/>
              <a:gdLst>
                <a:gd name="connsiteX0" fmla="*/ 0 w 1066800"/>
                <a:gd name="connsiteY0" fmla="*/ 924983 h 1471083"/>
                <a:gd name="connsiteX1" fmla="*/ 266700 w 1066800"/>
                <a:gd name="connsiteY1" fmla="*/ 1471083 h 1471083"/>
                <a:gd name="connsiteX2" fmla="*/ 977900 w 1066800"/>
                <a:gd name="connsiteY2" fmla="*/ 924983 h 1471083"/>
                <a:gd name="connsiteX3" fmla="*/ 800100 w 1066800"/>
                <a:gd name="connsiteY3" fmla="*/ 150283 h 1471083"/>
                <a:gd name="connsiteX4" fmla="*/ 139700 w 1066800"/>
                <a:gd name="connsiteY4" fmla="*/ 23283 h 1471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66800" h="1471083">
                  <a:moveTo>
                    <a:pt x="0" y="924983"/>
                  </a:moveTo>
                  <a:cubicBezTo>
                    <a:pt x="51858" y="1198033"/>
                    <a:pt x="103717" y="1471083"/>
                    <a:pt x="266700" y="1471083"/>
                  </a:cubicBezTo>
                  <a:cubicBezTo>
                    <a:pt x="429683" y="1471083"/>
                    <a:pt x="889000" y="1145116"/>
                    <a:pt x="977900" y="924983"/>
                  </a:cubicBezTo>
                  <a:cubicBezTo>
                    <a:pt x="1066800" y="704850"/>
                    <a:pt x="939800" y="300566"/>
                    <a:pt x="800100" y="150283"/>
                  </a:cubicBezTo>
                  <a:cubicBezTo>
                    <a:pt x="660400" y="0"/>
                    <a:pt x="139700" y="23283"/>
                    <a:pt x="139700" y="23283"/>
                  </a:cubicBez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1117600" y="2870200"/>
              <a:ext cx="520700" cy="749300"/>
            </a:xfrm>
            <a:custGeom>
              <a:avLst/>
              <a:gdLst>
                <a:gd name="connsiteX0" fmla="*/ 520700 w 520700"/>
                <a:gd name="connsiteY0" fmla="*/ 0 h 749300"/>
                <a:gd name="connsiteX1" fmla="*/ 190500 w 520700"/>
                <a:gd name="connsiteY1" fmla="*/ 139700 h 749300"/>
                <a:gd name="connsiteX2" fmla="*/ 0 w 520700"/>
                <a:gd name="connsiteY2" fmla="*/ 74930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20700" h="749300">
                  <a:moveTo>
                    <a:pt x="520700" y="0"/>
                  </a:moveTo>
                  <a:cubicBezTo>
                    <a:pt x="398991" y="7408"/>
                    <a:pt x="277283" y="14817"/>
                    <a:pt x="190500" y="139700"/>
                  </a:cubicBezTo>
                  <a:cubicBezTo>
                    <a:pt x="103717" y="264583"/>
                    <a:pt x="0" y="749300"/>
                    <a:pt x="0" y="749300"/>
                  </a:cubicBez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33400" y="4648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post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00200" y="1828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pre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62000" y="3286780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✓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030130" y="3467100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✓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590800" y="4114800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✓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7200" y="5562600"/>
            <a:ext cx="396240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latin typeface="Comic Sans MS"/>
                <a:cs typeface="Comic Sans MS"/>
              </a:rPr>
              <a:t>Backward: </a:t>
            </a:r>
          </a:p>
          <a:p>
            <a:pPr algn="just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 Always pick the source invariant of  unsat constraint to improve</a:t>
            </a:r>
          </a:p>
          <a:p>
            <a:pPr algn="just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  Start with &lt;</a:t>
            </a:r>
            <a:r>
              <a:rPr lang="en-US" altLang="ko-KR" dirty="0" smtClean="0"/>
              <a:t>⊤</a:t>
            </a:r>
            <a:r>
              <a:rPr lang="en-US" dirty="0" smtClean="0">
                <a:latin typeface="Comic Sans MS"/>
                <a:cs typeface="Comic Sans MS"/>
              </a:rPr>
              <a:t>,</a:t>
            </a:r>
            <a:r>
              <a:rPr lang="en-US" altLang="ko-KR" dirty="0" smtClean="0"/>
              <a:t> …,⊤</a:t>
            </a:r>
            <a:r>
              <a:rPr lang="en-US" dirty="0" smtClean="0">
                <a:latin typeface="Comic Sans MS"/>
                <a:cs typeface="Comic Sans MS"/>
              </a:rPr>
              <a:t>&gt;</a:t>
            </a:r>
          </a:p>
        </p:txBody>
      </p:sp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3886200" y="1482631"/>
          <a:ext cx="3055531" cy="30697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5531"/>
              </a:tblGrid>
              <a:tr h="99492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omic Sans MS"/>
                          <a:cs typeface="Comic Sans MS"/>
                        </a:rPr>
                        <a:t>Candidate Sols</a:t>
                      </a:r>
                      <a:r>
                        <a:rPr lang="en-US" sz="2000" baseline="0" dirty="0" smtClean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&lt;I</a:t>
                      </a:r>
                      <a:r>
                        <a:rPr kumimoji="0" lang="en-US" sz="2000" b="0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1</a:t>
                      </a: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,I</a:t>
                      </a:r>
                      <a:r>
                        <a:rPr kumimoji="0" lang="en-US" sz="2000" b="0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2</a:t>
                      </a: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&gt; </a:t>
                      </a:r>
                      <a:r>
                        <a:rPr kumimoji="0" lang="en-US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</a:t>
                      </a: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 </a:t>
                      </a:r>
                      <a:r>
                        <a:rPr lang="en-US" sz="2000" dirty="0" smtClean="0">
                          <a:latin typeface="Comic Sans MS"/>
                          <a:cs typeface="Comic Sans MS"/>
                        </a:rPr>
                        <a:t>Unsat constraint</a:t>
                      </a:r>
                      <a:r>
                        <a:rPr lang="en-US" sz="2000" baseline="0" dirty="0" smtClean="0">
                          <a:latin typeface="Comic Sans MS"/>
                          <a:cs typeface="Comic Sans MS"/>
                        </a:rPr>
                        <a:t>s</a:t>
                      </a:r>
                      <a:endParaRPr lang="en-US" sz="2000" dirty="0">
                        <a:latin typeface="Comic Sans MS"/>
                        <a:cs typeface="Comic Sans MS"/>
                      </a:endParaRPr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&lt;</a:t>
                      </a:r>
                      <a:r>
                        <a:rPr lang="en-US" altLang="ko-KR" sz="1600" dirty="0" smtClean="0"/>
                        <a:t>⊤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,</a:t>
                      </a:r>
                      <a:r>
                        <a:rPr lang="en-US" altLang="ko-KR" sz="1600" dirty="0" smtClean="0"/>
                        <a:t> ⊤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&gt;</a:t>
                      </a: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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{ 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  <a:latin typeface="Comic Sans MS"/>
                          <a:cs typeface="Comic Sans MS"/>
                        </a:rPr>
                        <a:t>vc(</a:t>
                      </a:r>
                      <a:r>
                        <a:rPr lang="en-US" sz="1600" dirty="0" smtClean="0"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lang="en-US" sz="1600" baseline="-25000" dirty="0" smtClean="0">
                          <a:latin typeface="Comic Sans MS"/>
                          <a:cs typeface="Comic Sans MS"/>
                        </a:rPr>
                        <a:t>1</a:t>
                      </a:r>
                      <a:r>
                        <a:rPr lang="en-US" sz="1600" dirty="0" smtClean="0">
                          <a:latin typeface="Comic Sans MS"/>
                          <a:cs typeface="Comic Sans MS"/>
                        </a:rPr>
                        <a:t>,post</a:t>
                      </a:r>
                      <a:r>
                        <a:rPr lang="en-US" sz="1600" dirty="0" smtClean="0">
                          <a:solidFill>
                            <a:srgbClr val="1F497D"/>
                          </a:solidFill>
                          <a:latin typeface="Comic Sans MS"/>
                          <a:cs typeface="Comic Sans MS"/>
                        </a:rPr>
                        <a:t>)</a:t>
                      </a:r>
                      <a:r>
                        <a:rPr lang="en-US" sz="1600" dirty="0" smtClean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}</a:t>
                      </a:r>
                      <a:endParaRPr lang="en-US" sz="1600" dirty="0" smtClean="0">
                        <a:solidFill>
                          <a:srgbClr val="1F497D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&lt;a</a:t>
                      </a:r>
                      <a:r>
                        <a:rPr kumimoji="0" lang="en-US" sz="1600" b="0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1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,</a:t>
                      </a:r>
                      <a:r>
                        <a:rPr lang="en-US" altLang="ko-KR" sz="1600" dirty="0" smtClean="0"/>
                        <a:t> ⊤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&gt;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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{ 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  <a:latin typeface="Comic Sans MS"/>
                          <a:cs typeface="Comic Sans MS"/>
                        </a:rPr>
                        <a:t>vc(</a:t>
                      </a:r>
                      <a:r>
                        <a:rPr lang="en-US" sz="1600" dirty="0" smtClean="0"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lang="en-US" sz="1600" baseline="-25000" dirty="0" smtClean="0">
                          <a:latin typeface="Comic Sans MS"/>
                          <a:cs typeface="Comic Sans MS"/>
                        </a:rPr>
                        <a:t>2</a:t>
                      </a:r>
                      <a:r>
                        <a:rPr lang="en-US" sz="1600" dirty="0" smtClean="0">
                          <a:latin typeface="Comic Sans MS"/>
                          <a:cs typeface="Comic Sans MS"/>
                        </a:rPr>
                        <a:t>,I</a:t>
                      </a:r>
                      <a:r>
                        <a:rPr lang="en-US" sz="1600" baseline="-25000" dirty="0" smtClean="0">
                          <a:latin typeface="Comic Sans MS"/>
                          <a:cs typeface="Comic Sans MS"/>
                        </a:rPr>
                        <a:t>1</a:t>
                      </a:r>
                      <a:r>
                        <a:rPr lang="en-US" sz="1600" dirty="0" smtClean="0">
                          <a:solidFill>
                            <a:srgbClr val="1F497D"/>
                          </a:solidFill>
                          <a:latin typeface="Comic Sans MS"/>
                          <a:cs typeface="Comic Sans MS"/>
                        </a:rPr>
                        <a:t>)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}</a:t>
                      </a:r>
                      <a:endParaRPr lang="en-US" sz="1600" dirty="0" smtClean="0">
                        <a:solidFill>
                          <a:srgbClr val="1F497D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&lt;a</a:t>
                      </a:r>
                      <a:r>
                        <a:rPr kumimoji="0" lang="en-US" sz="1600" b="0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1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,b</a:t>
                      </a:r>
                      <a:r>
                        <a:rPr kumimoji="0" lang="en-US" sz="1600" b="0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1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&gt;  </a:t>
                      </a:r>
                      <a:r>
                        <a:rPr kumimoji="0" lang="en-US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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{ </a:t>
                      </a:r>
                      <a:r>
                        <a:rPr kumimoji="0" lang="en-US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  <a:sym typeface="Wingdings"/>
                        </a:rPr>
                        <a:t>vc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  <a:latin typeface="Comic Sans MS"/>
                          <a:cs typeface="Comic Sans MS"/>
                        </a:rPr>
                        <a:t>(</a:t>
                      </a:r>
                      <a:r>
                        <a:rPr lang="en-US" sz="1600" dirty="0" smtClean="0"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lang="en-US" sz="1600" baseline="-25000" dirty="0" smtClean="0">
                          <a:latin typeface="Comic Sans MS"/>
                          <a:cs typeface="Comic Sans MS"/>
                        </a:rPr>
                        <a:t>2</a:t>
                      </a:r>
                      <a:r>
                        <a:rPr lang="en-US" sz="1600" dirty="0" smtClean="0">
                          <a:latin typeface="Comic Sans MS"/>
                          <a:cs typeface="Comic Sans MS"/>
                        </a:rPr>
                        <a:t>,I</a:t>
                      </a:r>
                      <a:r>
                        <a:rPr lang="en-US" sz="1600" baseline="-25000" dirty="0" smtClean="0">
                          <a:latin typeface="Comic Sans MS"/>
                          <a:cs typeface="Comic Sans MS"/>
                        </a:rPr>
                        <a:t>2</a:t>
                      </a:r>
                      <a:r>
                        <a:rPr lang="en-US" sz="1600" dirty="0" smtClean="0">
                          <a:solidFill>
                            <a:srgbClr val="1F497D"/>
                          </a:solidFill>
                          <a:latin typeface="Comic Sans MS"/>
                          <a:cs typeface="Comic Sans MS"/>
                        </a:rPr>
                        <a:t>)</a:t>
                      </a:r>
                      <a:r>
                        <a:rPr lang="en-US" sz="1600" baseline="0" dirty="0" smtClean="0">
                          <a:solidFill>
                            <a:srgbClr val="1F497D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}</a:t>
                      </a:r>
                      <a:endParaRPr kumimoji="0" lang="en-U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/>
                        <a:ea typeface="+mn-ea"/>
                        <a:cs typeface="Comic Sans MS"/>
                        <a:sym typeface="Wingding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&lt;a</a:t>
                      </a:r>
                      <a:r>
                        <a:rPr kumimoji="0" lang="en-US" sz="1600" b="0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1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,b</a:t>
                      </a:r>
                      <a:r>
                        <a:rPr kumimoji="0" lang="en-US" sz="1600" b="0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2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&gt; </a:t>
                      </a:r>
                      <a:r>
                        <a:rPr kumimoji="0" lang="en-US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</a:t>
                      </a: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{ 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  <a:latin typeface="Comic Sans MS"/>
                          <a:cs typeface="Comic Sans MS"/>
                        </a:rPr>
                        <a:t>vc(</a:t>
                      </a:r>
                      <a:r>
                        <a:rPr lang="en-US" sz="1600" dirty="0" smtClean="0"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lang="en-US" sz="1600" baseline="-25000" dirty="0" smtClean="0">
                          <a:latin typeface="Comic Sans MS"/>
                          <a:cs typeface="Comic Sans MS"/>
                        </a:rPr>
                        <a:t>2</a:t>
                      </a:r>
                      <a:r>
                        <a:rPr lang="en-US" sz="1600" dirty="0" smtClean="0">
                          <a:latin typeface="Comic Sans MS"/>
                          <a:cs typeface="Comic Sans MS"/>
                        </a:rPr>
                        <a:t>,I</a:t>
                      </a:r>
                      <a:r>
                        <a:rPr lang="en-US" sz="1600" baseline="-25000" dirty="0" smtClean="0">
                          <a:latin typeface="Comic Sans MS"/>
                          <a:cs typeface="Comic Sans MS"/>
                        </a:rPr>
                        <a:t>2</a:t>
                      </a:r>
                      <a:r>
                        <a:rPr lang="en-US" sz="1600" dirty="0" smtClean="0">
                          <a:solidFill>
                            <a:srgbClr val="1F497D"/>
                          </a:solidFill>
                          <a:latin typeface="Comic Sans MS"/>
                          <a:cs typeface="Comic Sans MS"/>
                        </a:rPr>
                        <a:t>),v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  <a:latin typeface="Comic Sans MS"/>
                          <a:cs typeface="Comic Sans MS"/>
                        </a:rPr>
                        <a:t>c(</a:t>
                      </a:r>
                      <a:r>
                        <a:rPr lang="en-US" sz="1600" dirty="0" smtClean="0"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lang="en-US" sz="1600" baseline="-25000" dirty="0" smtClean="0">
                          <a:latin typeface="Comic Sans MS"/>
                          <a:cs typeface="Comic Sans MS"/>
                        </a:rPr>
                        <a:t>1</a:t>
                      </a:r>
                      <a:r>
                        <a:rPr lang="en-US" sz="1600" dirty="0" smtClean="0">
                          <a:latin typeface="Comic Sans MS"/>
                          <a:cs typeface="Comic Sans MS"/>
                        </a:rPr>
                        <a:t>,I</a:t>
                      </a:r>
                      <a:r>
                        <a:rPr lang="en-US" sz="1600" baseline="-25000" dirty="0" smtClean="0">
                          <a:latin typeface="Comic Sans MS"/>
                          <a:cs typeface="Comic Sans MS"/>
                        </a:rPr>
                        <a:t>2</a:t>
                      </a:r>
                      <a:r>
                        <a:rPr lang="en-US" sz="1600" dirty="0" smtClean="0">
                          <a:solidFill>
                            <a:srgbClr val="1F497D"/>
                          </a:solidFill>
                          <a:latin typeface="Comic Sans MS"/>
                          <a:cs typeface="Comic Sans MS"/>
                        </a:rPr>
                        <a:t>)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}</a:t>
                      </a:r>
                      <a:endParaRPr lang="en-US" sz="1600" dirty="0" smtClean="0">
                        <a:solidFill>
                          <a:srgbClr val="1F497D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/>
                </a:tc>
              </a:tr>
              <a:tr h="581337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&lt;a</a:t>
                      </a:r>
                      <a:r>
                        <a:rPr kumimoji="0" lang="en-US" sz="1600" b="0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1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,b</a:t>
                      </a:r>
                      <a:r>
                        <a:rPr kumimoji="0" lang="en-US" sz="1600" b="0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1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&gt;  </a:t>
                      </a:r>
                      <a:r>
                        <a:rPr kumimoji="0" lang="en-US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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 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{ 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  <a:latin typeface="Comic Sans MS"/>
                          <a:cs typeface="Comic Sans MS"/>
                        </a:rPr>
                        <a:t>vc(</a:t>
                      </a:r>
                      <a:r>
                        <a:rPr lang="en-US" sz="1600" dirty="0" smtClean="0"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lang="en-US" sz="1600" baseline="-25000" dirty="0" smtClean="0">
                          <a:latin typeface="Comic Sans MS"/>
                          <a:cs typeface="Comic Sans MS"/>
                        </a:rPr>
                        <a:t>2</a:t>
                      </a:r>
                      <a:r>
                        <a:rPr lang="en-US" sz="1600" dirty="0" smtClean="0">
                          <a:latin typeface="Comic Sans MS"/>
                          <a:cs typeface="Comic Sans MS"/>
                        </a:rPr>
                        <a:t>,I</a:t>
                      </a:r>
                      <a:r>
                        <a:rPr lang="en-US" sz="1600" baseline="-25000" dirty="0" smtClean="0">
                          <a:latin typeface="Comic Sans MS"/>
                          <a:cs typeface="Comic Sans MS"/>
                        </a:rPr>
                        <a:t>2</a:t>
                      </a:r>
                      <a:r>
                        <a:rPr lang="en-US" sz="1600" dirty="0" smtClean="0">
                          <a:solidFill>
                            <a:srgbClr val="1F497D"/>
                          </a:solidFill>
                          <a:latin typeface="Comic Sans MS"/>
                          <a:cs typeface="Comic Sans MS"/>
                        </a:rPr>
                        <a:t>)</a:t>
                      </a:r>
                      <a:r>
                        <a:rPr lang="en-US" sz="1600" baseline="0" dirty="0" smtClean="0">
                          <a:solidFill>
                            <a:srgbClr val="1F497D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}</a:t>
                      </a:r>
                      <a:endParaRPr kumimoji="0" lang="en-U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&lt;a</a:t>
                      </a:r>
                      <a:r>
                        <a:rPr kumimoji="0" lang="en-US" sz="1600" b="0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1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,b’</a:t>
                      </a:r>
                      <a:r>
                        <a:rPr kumimoji="0" lang="en-US" sz="1600" b="0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2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&gt;  </a:t>
                      </a:r>
                      <a:r>
                        <a:rPr kumimoji="0" lang="en-US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</a:t>
                      </a: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{ 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  <a:latin typeface="Comic Sans MS"/>
                          <a:cs typeface="Comic Sans MS"/>
                        </a:rPr>
                        <a:t>vc(</a:t>
                      </a:r>
                      <a:r>
                        <a:rPr lang="en-US" sz="1600" dirty="0" smtClean="0"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lang="en-US" sz="1600" baseline="-25000" dirty="0" smtClean="0">
                          <a:latin typeface="Comic Sans MS"/>
                          <a:cs typeface="Comic Sans MS"/>
                        </a:rPr>
                        <a:t>1</a:t>
                      </a:r>
                      <a:r>
                        <a:rPr lang="en-US" sz="1600" dirty="0" smtClean="0">
                          <a:latin typeface="Comic Sans MS"/>
                          <a:cs typeface="Comic Sans MS"/>
                        </a:rPr>
                        <a:t>,I</a:t>
                      </a:r>
                      <a:r>
                        <a:rPr lang="en-US" sz="1600" baseline="-25000" dirty="0" smtClean="0">
                          <a:latin typeface="Comic Sans MS"/>
                          <a:cs typeface="Comic Sans MS"/>
                        </a:rPr>
                        <a:t>2</a:t>
                      </a:r>
                      <a:r>
                        <a:rPr lang="en-US" sz="1600" dirty="0" smtClean="0">
                          <a:solidFill>
                            <a:srgbClr val="1F497D"/>
                          </a:solidFill>
                          <a:latin typeface="Comic Sans MS"/>
                          <a:cs typeface="Comic Sans MS"/>
                        </a:rPr>
                        <a:t>) 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}</a:t>
                      </a:r>
                      <a:endParaRPr lang="en-US" sz="1600" dirty="0" smtClean="0">
                        <a:solidFill>
                          <a:srgbClr val="1F497D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4" name="Group 33"/>
          <p:cNvGrpSpPr/>
          <p:nvPr/>
        </p:nvGrpSpPr>
        <p:grpSpPr>
          <a:xfrm>
            <a:off x="6616700" y="2734270"/>
            <a:ext cx="2070100" cy="1088430"/>
            <a:chOff x="6616700" y="2734270"/>
            <a:chExt cx="2070100" cy="1088430"/>
          </a:xfrm>
        </p:grpSpPr>
        <p:sp>
          <p:nvSpPr>
            <p:cNvPr id="29" name="TextBox 28"/>
            <p:cNvSpPr txBox="1"/>
            <p:nvPr/>
          </p:nvSpPr>
          <p:spPr>
            <a:xfrm>
              <a:off x="7162800" y="2734270"/>
              <a:ext cx="15240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mic Sans MS"/>
                  <a:cs typeface="Comic Sans MS"/>
                </a:rPr>
                <a:t>Multiple orthogonal optimal sols</a:t>
              </a:r>
              <a:endParaRPr lang="en-US" dirty="0">
                <a:latin typeface="Comic Sans MS"/>
                <a:cs typeface="Comic Sans MS"/>
              </a:endParaRPr>
            </a:p>
          </p:txBody>
        </p:sp>
        <p:sp>
          <p:nvSpPr>
            <p:cNvPr id="31" name="Freeform 30"/>
            <p:cNvSpPr/>
            <p:nvPr/>
          </p:nvSpPr>
          <p:spPr>
            <a:xfrm>
              <a:off x="6616700" y="3175000"/>
              <a:ext cx="520700" cy="647700"/>
            </a:xfrm>
            <a:custGeom>
              <a:avLst/>
              <a:gdLst>
                <a:gd name="connsiteX0" fmla="*/ 0 w 520700"/>
                <a:gd name="connsiteY0" fmla="*/ 0 h 647700"/>
                <a:gd name="connsiteX1" fmla="*/ 495300 w 520700"/>
                <a:gd name="connsiteY1" fmla="*/ 177800 h 647700"/>
                <a:gd name="connsiteX2" fmla="*/ 152400 w 520700"/>
                <a:gd name="connsiteY2" fmla="*/ 647700 h 647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20700" h="647700">
                  <a:moveTo>
                    <a:pt x="0" y="0"/>
                  </a:moveTo>
                  <a:cubicBezTo>
                    <a:pt x="234950" y="34925"/>
                    <a:pt x="469900" y="69850"/>
                    <a:pt x="495300" y="177800"/>
                  </a:cubicBezTo>
                  <a:cubicBezTo>
                    <a:pt x="520700" y="285750"/>
                    <a:pt x="152400" y="647700"/>
                    <a:pt x="152400" y="647700"/>
                  </a:cubicBez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Rectangle 25"/>
          <p:cNvSpPr/>
          <p:nvPr/>
        </p:nvSpPr>
        <p:spPr>
          <a:xfrm>
            <a:off x="1828800" y="2514600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✓</a:t>
            </a:r>
            <a:endParaRPr lang="en-US" dirty="0">
              <a:solidFill>
                <a:srgbClr val="008000"/>
              </a:solidFill>
            </a:endParaRPr>
          </a:p>
        </p:txBody>
      </p:sp>
      <p:grpSp>
        <p:nvGrpSpPr>
          <p:cNvPr id="13" name="Group 26"/>
          <p:cNvGrpSpPr/>
          <p:nvPr/>
        </p:nvGrpSpPr>
        <p:grpSpPr>
          <a:xfrm>
            <a:off x="6629400" y="1460500"/>
            <a:ext cx="2438400" cy="1663700"/>
            <a:chOff x="6553200" y="1524000"/>
            <a:chExt cx="2438400" cy="1663700"/>
          </a:xfrm>
        </p:grpSpPr>
        <p:sp>
          <p:nvSpPr>
            <p:cNvPr id="28" name="Freeform 27"/>
            <p:cNvSpPr/>
            <p:nvPr/>
          </p:nvSpPr>
          <p:spPr>
            <a:xfrm>
              <a:off x="6553200" y="2501900"/>
              <a:ext cx="865717" cy="685800"/>
            </a:xfrm>
            <a:custGeom>
              <a:avLst/>
              <a:gdLst>
                <a:gd name="connsiteX0" fmla="*/ 317500 w 865717"/>
                <a:gd name="connsiteY0" fmla="*/ 152400 h 685800"/>
                <a:gd name="connsiteX1" fmla="*/ 812800 w 865717"/>
                <a:gd name="connsiteY1" fmla="*/ 88900 h 685800"/>
                <a:gd name="connsiteX2" fmla="*/ 0 w 865717"/>
                <a:gd name="connsiteY2" fmla="*/ 685800 h 685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65717" h="685800">
                  <a:moveTo>
                    <a:pt x="317500" y="152400"/>
                  </a:moveTo>
                  <a:cubicBezTo>
                    <a:pt x="591608" y="76200"/>
                    <a:pt x="865717" y="0"/>
                    <a:pt x="812800" y="88900"/>
                  </a:cubicBezTo>
                  <a:cubicBezTo>
                    <a:pt x="759883" y="177800"/>
                    <a:pt x="0" y="685800"/>
                    <a:pt x="0" y="685800"/>
                  </a:cubicBez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315200" y="1524000"/>
              <a:ext cx="16764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mic Sans MS"/>
                  <a:cs typeface="Comic Sans MS"/>
                </a:rPr>
                <a:t>Optimally strengthen so </a:t>
              </a:r>
              <a:r>
                <a:rPr lang="en-US" dirty="0" smtClean="0">
                  <a:solidFill>
                    <a:schemeClr val="tx2"/>
                  </a:solidFill>
                  <a:latin typeface="Comic Sans MS"/>
                  <a:cs typeface="Comic Sans MS"/>
                </a:rPr>
                <a:t>vc(</a:t>
              </a:r>
              <a:r>
                <a:rPr lang="en-US" dirty="0" smtClean="0">
                  <a:latin typeface="Comic Sans MS"/>
                  <a:cs typeface="Comic Sans MS"/>
                </a:rPr>
                <a:t>pre,I</a:t>
              </a:r>
              <a:r>
                <a:rPr lang="en-US" baseline="-25000" dirty="0" smtClean="0">
                  <a:latin typeface="Comic Sans MS"/>
                  <a:cs typeface="Comic Sans MS"/>
                </a:rPr>
                <a:t>1</a:t>
              </a:r>
              <a:r>
                <a:rPr lang="en-US" dirty="0" smtClean="0">
                  <a:solidFill>
                    <a:srgbClr val="1F497D"/>
                  </a:solidFill>
                  <a:latin typeface="Comic Sans MS"/>
                  <a:cs typeface="Comic Sans MS"/>
                </a:rPr>
                <a:t>)</a:t>
              </a:r>
              <a:r>
                <a:rPr lang="en-US" dirty="0" smtClean="0">
                  <a:solidFill>
                    <a:schemeClr val="tx2"/>
                  </a:solidFill>
                  <a:latin typeface="Comic Sans MS"/>
                  <a:cs typeface="Comic Sans MS"/>
                </a:rPr>
                <a:t> </a:t>
              </a:r>
              <a:r>
                <a:rPr lang="en-US" dirty="0" smtClean="0">
                  <a:latin typeface="Comic Sans MS"/>
                  <a:cs typeface="Comic Sans MS"/>
                </a:rPr>
                <a:t>ok unless no </a:t>
              </a:r>
              <a:r>
                <a:rPr lang="en-US" dirty="0" err="1" smtClean="0">
                  <a:latin typeface="Comic Sans MS"/>
                  <a:cs typeface="Comic Sans MS"/>
                </a:rPr>
                <a:t>sol</a:t>
              </a:r>
              <a:r>
                <a:rPr lang="en-US" baseline="30000" dirty="0" err="1" smtClean="0">
                  <a:latin typeface="Comic Sans MS"/>
                  <a:cs typeface="Comic Sans MS"/>
                </a:rPr>
                <a:t>n</a:t>
              </a:r>
              <a:endParaRPr lang="en-US" baseline="30000" dirty="0">
                <a:latin typeface="Comic Sans MS"/>
                <a:cs typeface="Comic Sans MS"/>
              </a:endParaRPr>
            </a:p>
          </p:txBody>
        </p:sp>
      </p:grpSp>
      <p:sp>
        <p:nvSpPr>
          <p:cNvPr id="34" name="Rectangle 33"/>
          <p:cNvSpPr/>
          <p:nvPr/>
        </p:nvSpPr>
        <p:spPr>
          <a:xfrm>
            <a:off x="1828800" y="3505200"/>
            <a:ext cx="3898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Zapf Dingbats"/>
                <a:ea typeface="Zapf Dingbats"/>
                <a:cs typeface="Zapf Dingbats"/>
              </a:rPr>
              <a:t>✗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14" name="Group 35"/>
          <p:cNvGrpSpPr/>
          <p:nvPr/>
        </p:nvGrpSpPr>
        <p:grpSpPr>
          <a:xfrm>
            <a:off x="1219201" y="2983468"/>
            <a:ext cx="512548" cy="1496199"/>
            <a:chOff x="1219201" y="2983468"/>
            <a:chExt cx="512548" cy="1496199"/>
          </a:xfrm>
          <a:effectLst>
            <a:outerShdw blurRad="50800" dist="38100" dir="2700000" algn="br">
              <a:srgbClr val="000000">
                <a:alpha val="43000"/>
              </a:srgbClr>
            </a:outerShdw>
          </a:effectLst>
        </p:grpSpPr>
        <p:sp>
          <p:nvSpPr>
            <p:cNvPr id="18" name="TextBox 17"/>
            <p:cNvSpPr txBox="1"/>
            <p:nvPr/>
          </p:nvSpPr>
          <p:spPr>
            <a:xfrm>
              <a:off x="1219201" y="4110335"/>
              <a:ext cx="512548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b’</a:t>
              </a:r>
              <a:r>
                <a:rPr lang="en-US" baseline="-250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2</a:t>
              </a:r>
              <a:endParaRPr lang="en-US" baseline="-250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320800" y="2983468"/>
              <a:ext cx="410948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a</a:t>
              </a:r>
              <a:r>
                <a:rPr lang="en-US" baseline="-250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1</a:t>
              </a:r>
              <a:endParaRPr lang="en-US" baseline="-25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ounded Rectangle 33"/>
          <p:cNvSpPr/>
          <p:nvPr/>
        </p:nvSpPr>
        <p:spPr>
          <a:xfrm>
            <a:off x="7467600" y="1524000"/>
            <a:ext cx="1066800" cy="3048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Backwards Iterative (GFP)</a:t>
            </a:r>
            <a:endParaRPr lang="en-US" dirty="0"/>
          </a:p>
        </p:txBody>
      </p:sp>
      <p:grpSp>
        <p:nvGrpSpPr>
          <p:cNvPr id="3" name="Group 4"/>
          <p:cNvGrpSpPr/>
          <p:nvPr/>
        </p:nvGrpSpPr>
        <p:grpSpPr>
          <a:xfrm>
            <a:off x="914400" y="2453383"/>
            <a:ext cx="2387600" cy="2819400"/>
            <a:chOff x="1117600" y="2057400"/>
            <a:chExt cx="1701800" cy="2260600"/>
          </a:xfrm>
        </p:grpSpPr>
        <p:sp>
          <p:nvSpPr>
            <p:cNvPr id="6" name="Freeform 5"/>
            <p:cNvSpPr/>
            <p:nvPr/>
          </p:nvSpPr>
          <p:spPr>
            <a:xfrm>
              <a:off x="1790700" y="2057400"/>
              <a:ext cx="0" cy="673100"/>
            </a:xfrm>
            <a:custGeom>
              <a:avLst/>
              <a:gdLst>
                <a:gd name="connsiteX0" fmla="*/ 0 w 0"/>
                <a:gd name="connsiteY0" fmla="*/ 0 h 673100"/>
                <a:gd name="connsiteX1" fmla="*/ 0 w 0"/>
                <a:gd name="connsiteY1" fmla="*/ 673100 h 67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673100">
                  <a:moveTo>
                    <a:pt x="0" y="0"/>
                  </a:moveTo>
                  <a:lnTo>
                    <a:pt x="0" y="673100"/>
                  </a:ln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reeform 6"/>
            <p:cNvSpPr/>
            <p:nvPr/>
          </p:nvSpPr>
          <p:spPr>
            <a:xfrm>
              <a:off x="1778000" y="2946400"/>
              <a:ext cx="0" cy="558800"/>
            </a:xfrm>
            <a:custGeom>
              <a:avLst/>
              <a:gdLst>
                <a:gd name="connsiteX0" fmla="*/ 0 w 0"/>
                <a:gd name="connsiteY0" fmla="*/ 0 h 558800"/>
                <a:gd name="connsiteX1" fmla="*/ 0 w 0"/>
                <a:gd name="connsiteY1" fmla="*/ 558800 h 55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558800">
                  <a:moveTo>
                    <a:pt x="0" y="0"/>
                  </a:moveTo>
                  <a:lnTo>
                    <a:pt x="0" y="558800"/>
                  </a:ln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reeform 7"/>
            <p:cNvSpPr/>
            <p:nvPr/>
          </p:nvSpPr>
          <p:spPr>
            <a:xfrm>
              <a:off x="1841500" y="3304117"/>
              <a:ext cx="560917" cy="599016"/>
            </a:xfrm>
            <a:custGeom>
              <a:avLst/>
              <a:gdLst>
                <a:gd name="connsiteX0" fmla="*/ 0 w 560917"/>
                <a:gd name="connsiteY0" fmla="*/ 315383 h 599016"/>
                <a:gd name="connsiteX1" fmla="*/ 444500 w 560917"/>
                <a:gd name="connsiteY1" fmla="*/ 556683 h 599016"/>
                <a:gd name="connsiteX2" fmla="*/ 495300 w 560917"/>
                <a:gd name="connsiteY2" fmla="*/ 61383 h 599016"/>
                <a:gd name="connsiteX3" fmla="*/ 50800 w 560917"/>
                <a:gd name="connsiteY3" fmla="*/ 188383 h 599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0917" h="599016">
                  <a:moveTo>
                    <a:pt x="0" y="315383"/>
                  </a:moveTo>
                  <a:cubicBezTo>
                    <a:pt x="180975" y="457199"/>
                    <a:pt x="361950" y="599016"/>
                    <a:pt x="444500" y="556683"/>
                  </a:cubicBezTo>
                  <a:cubicBezTo>
                    <a:pt x="527050" y="514350"/>
                    <a:pt x="560917" y="122766"/>
                    <a:pt x="495300" y="61383"/>
                  </a:cubicBezTo>
                  <a:cubicBezTo>
                    <a:pt x="429683" y="0"/>
                    <a:pt x="50800" y="188383"/>
                    <a:pt x="50800" y="188383"/>
                  </a:cubicBez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 8"/>
            <p:cNvSpPr/>
            <p:nvPr/>
          </p:nvSpPr>
          <p:spPr>
            <a:xfrm>
              <a:off x="1752600" y="2846917"/>
              <a:ext cx="1066800" cy="1471083"/>
            </a:xfrm>
            <a:custGeom>
              <a:avLst/>
              <a:gdLst>
                <a:gd name="connsiteX0" fmla="*/ 0 w 1066800"/>
                <a:gd name="connsiteY0" fmla="*/ 924983 h 1471083"/>
                <a:gd name="connsiteX1" fmla="*/ 266700 w 1066800"/>
                <a:gd name="connsiteY1" fmla="*/ 1471083 h 1471083"/>
                <a:gd name="connsiteX2" fmla="*/ 977900 w 1066800"/>
                <a:gd name="connsiteY2" fmla="*/ 924983 h 1471083"/>
                <a:gd name="connsiteX3" fmla="*/ 800100 w 1066800"/>
                <a:gd name="connsiteY3" fmla="*/ 150283 h 1471083"/>
                <a:gd name="connsiteX4" fmla="*/ 139700 w 1066800"/>
                <a:gd name="connsiteY4" fmla="*/ 23283 h 1471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66800" h="1471083">
                  <a:moveTo>
                    <a:pt x="0" y="924983"/>
                  </a:moveTo>
                  <a:cubicBezTo>
                    <a:pt x="51858" y="1198033"/>
                    <a:pt x="103717" y="1471083"/>
                    <a:pt x="266700" y="1471083"/>
                  </a:cubicBezTo>
                  <a:cubicBezTo>
                    <a:pt x="429683" y="1471083"/>
                    <a:pt x="889000" y="1145116"/>
                    <a:pt x="977900" y="924983"/>
                  </a:cubicBezTo>
                  <a:cubicBezTo>
                    <a:pt x="1066800" y="704850"/>
                    <a:pt x="939800" y="300566"/>
                    <a:pt x="800100" y="150283"/>
                  </a:cubicBezTo>
                  <a:cubicBezTo>
                    <a:pt x="660400" y="0"/>
                    <a:pt x="139700" y="23283"/>
                    <a:pt x="139700" y="23283"/>
                  </a:cubicBez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1117600" y="2870200"/>
              <a:ext cx="520700" cy="749300"/>
            </a:xfrm>
            <a:custGeom>
              <a:avLst/>
              <a:gdLst>
                <a:gd name="connsiteX0" fmla="*/ 520700 w 520700"/>
                <a:gd name="connsiteY0" fmla="*/ 0 h 749300"/>
                <a:gd name="connsiteX1" fmla="*/ 190500 w 520700"/>
                <a:gd name="connsiteY1" fmla="*/ 139700 h 749300"/>
                <a:gd name="connsiteX2" fmla="*/ 0 w 520700"/>
                <a:gd name="connsiteY2" fmla="*/ 74930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20700" h="749300">
                  <a:moveTo>
                    <a:pt x="520700" y="0"/>
                  </a:moveTo>
                  <a:cubicBezTo>
                    <a:pt x="398991" y="7408"/>
                    <a:pt x="277283" y="14817"/>
                    <a:pt x="190500" y="139700"/>
                  </a:cubicBezTo>
                  <a:cubicBezTo>
                    <a:pt x="103717" y="264583"/>
                    <a:pt x="0" y="749300"/>
                    <a:pt x="0" y="749300"/>
                  </a:cubicBez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33400" y="4648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post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00200" y="1828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pre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62000" y="3286780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✓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030130" y="3467100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✓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590800" y="4114800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✓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805296" y="3505200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✓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7200" y="5562600"/>
            <a:ext cx="396240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latin typeface="Comic Sans MS"/>
                <a:cs typeface="Comic Sans MS"/>
              </a:rPr>
              <a:t>Backward: </a:t>
            </a:r>
          </a:p>
          <a:p>
            <a:pPr algn="just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 Always pick the source invariant of  unsat constraint to improve</a:t>
            </a:r>
          </a:p>
          <a:p>
            <a:pPr algn="just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  Start with &lt;</a:t>
            </a:r>
            <a:r>
              <a:rPr lang="en-US" altLang="ko-KR" dirty="0" smtClean="0"/>
              <a:t>⊤</a:t>
            </a:r>
            <a:r>
              <a:rPr lang="en-US" dirty="0" smtClean="0">
                <a:latin typeface="Comic Sans MS"/>
                <a:cs typeface="Comic Sans MS"/>
              </a:rPr>
              <a:t>,</a:t>
            </a:r>
            <a:r>
              <a:rPr lang="en-US" altLang="ko-KR" dirty="0" smtClean="0"/>
              <a:t> …,⊤</a:t>
            </a:r>
            <a:r>
              <a:rPr lang="en-US" dirty="0" smtClean="0">
                <a:latin typeface="Comic Sans MS"/>
                <a:cs typeface="Comic Sans MS"/>
              </a:rPr>
              <a:t>&gt;</a:t>
            </a:r>
          </a:p>
        </p:txBody>
      </p:sp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3886200" y="1482631"/>
          <a:ext cx="3055531" cy="36511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5531"/>
              </a:tblGrid>
              <a:tr h="99492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omic Sans MS"/>
                          <a:cs typeface="Comic Sans MS"/>
                        </a:rPr>
                        <a:t>Candidate Sols</a:t>
                      </a:r>
                      <a:r>
                        <a:rPr lang="en-US" sz="2000" baseline="0" dirty="0" smtClean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&lt;I</a:t>
                      </a:r>
                      <a:r>
                        <a:rPr kumimoji="0" lang="en-US" sz="2000" b="0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1</a:t>
                      </a: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,I</a:t>
                      </a:r>
                      <a:r>
                        <a:rPr kumimoji="0" lang="en-US" sz="2000" b="0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2</a:t>
                      </a: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&gt; </a:t>
                      </a:r>
                      <a:r>
                        <a:rPr kumimoji="0" lang="en-US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</a:t>
                      </a: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 </a:t>
                      </a:r>
                      <a:r>
                        <a:rPr lang="en-US" sz="2000" dirty="0" smtClean="0">
                          <a:latin typeface="Comic Sans MS"/>
                          <a:cs typeface="Comic Sans MS"/>
                        </a:rPr>
                        <a:t>Unsat constraint</a:t>
                      </a:r>
                      <a:r>
                        <a:rPr lang="en-US" sz="2000" baseline="0" dirty="0" smtClean="0">
                          <a:latin typeface="Comic Sans MS"/>
                          <a:cs typeface="Comic Sans MS"/>
                        </a:rPr>
                        <a:t>s</a:t>
                      </a:r>
                      <a:endParaRPr lang="en-US" sz="2000" dirty="0">
                        <a:latin typeface="Comic Sans MS"/>
                        <a:cs typeface="Comic Sans MS"/>
                      </a:endParaRPr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&lt;</a:t>
                      </a:r>
                      <a:r>
                        <a:rPr lang="en-US" altLang="ko-KR" sz="1600" dirty="0" smtClean="0"/>
                        <a:t>⊤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,</a:t>
                      </a:r>
                      <a:r>
                        <a:rPr lang="en-US" altLang="ko-KR" sz="1600" dirty="0" smtClean="0"/>
                        <a:t> ⊤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&gt;</a:t>
                      </a: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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{ 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  <a:latin typeface="Comic Sans MS"/>
                          <a:cs typeface="Comic Sans MS"/>
                        </a:rPr>
                        <a:t>vc(</a:t>
                      </a:r>
                      <a:r>
                        <a:rPr lang="en-US" sz="1600" dirty="0" smtClean="0"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lang="en-US" sz="1600" baseline="-25000" dirty="0" smtClean="0">
                          <a:latin typeface="Comic Sans MS"/>
                          <a:cs typeface="Comic Sans MS"/>
                        </a:rPr>
                        <a:t>1</a:t>
                      </a:r>
                      <a:r>
                        <a:rPr lang="en-US" sz="1600" dirty="0" smtClean="0">
                          <a:latin typeface="Comic Sans MS"/>
                          <a:cs typeface="Comic Sans MS"/>
                        </a:rPr>
                        <a:t>,post</a:t>
                      </a:r>
                      <a:r>
                        <a:rPr lang="en-US" sz="1600" dirty="0" smtClean="0">
                          <a:solidFill>
                            <a:srgbClr val="1F497D"/>
                          </a:solidFill>
                          <a:latin typeface="Comic Sans MS"/>
                          <a:cs typeface="Comic Sans MS"/>
                        </a:rPr>
                        <a:t>)</a:t>
                      </a:r>
                      <a:r>
                        <a:rPr lang="en-US" sz="1600" dirty="0" smtClean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}</a:t>
                      </a:r>
                      <a:endParaRPr lang="en-US" sz="1600" dirty="0" smtClean="0">
                        <a:solidFill>
                          <a:srgbClr val="1F497D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&lt;a</a:t>
                      </a:r>
                      <a:r>
                        <a:rPr kumimoji="0" lang="en-US" sz="1600" b="0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1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,</a:t>
                      </a:r>
                      <a:r>
                        <a:rPr lang="en-US" altLang="ko-KR" sz="1600" dirty="0" smtClean="0"/>
                        <a:t> ⊤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&gt;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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{ 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  <a:latin typeface="Comic Sans MS"/>
                          <a:cs typeface="Comic Sans MS"/>
                        </a:rPr>
                        <a:t>vc(</a:t>
                      </a:r>
                      <a:r>
                        <a:rPr lang="en-US" sz="1600" dirty="0" smtClean="0"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lang="en-US" sz="1600" baseline="-25000" dirty="0" smtClean="0">
                          <a:latin typeface="Comic Sans MS"/>
                          <a:cs typeface="Comic Sans MS"/>
                        </a:rPr>
                        <a:t>2</a:t>
                      </a:r>
                      <a:r>
                        <a:rPr lang="en-US" sz="1600" dirty="0" smtClean="0">
                          <a:latin typeface="Comic Sans MS"/>
                          <a:cs typeface="Comic Sans MS"/>
                        </a:rPr>
                        <a:t>,I</a:t>
                      </a:r>
                      <a:r>
                        <a:rPr lang="en-US" sz="1600" baseline="-25000" dirty="0" smtClean="0">
                          <a:latin typeface="Comic Sans MS"/>
                          <a:cs typeface="Comic Sans MS"/>
                        </a:rPr>
                        <a:t>1</a:t>
                      </a:r>
                      <a:r>
                        <a:rPr lang="en-US" sz="1600" dirty="0" smtClean="0">
                          <a:solidFill>
                            <a:srgbClr val="1F497D"/>
                          </a:solidFill>
                          <a:latin typeface="Comic Sans MS"/>
                          <a:cs typeface="Comic Sans MS"/>
                        </a:rPr>
                        <a:t>)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}</a:t>
                      </a:r>
                      <a:endParaRPr lang="en-US" sz="1600" dirty="0" smtClean="0">
                        <a:solidFill>
                          <a:srgbClr val="1F497D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&lt;a</a:t>
                      </a:r>
                      <a:r>
                        <a:rPr kumimoji="0" lang="en-US" sz="1600" b="0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1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,b</a:t>
                      </a:r>
                      <a:r>
                        <a:rPr kumimoji="0" lang="en-US" sz="1600" b="0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1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&gt;  </a:t>
                      </a:r>
                      <a:r>
                        <a:rPr kumimoji="0" lang="en-US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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{ 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  <a:latin typeface="Comic Sans MS"/>
                          <a:cs typeface="Comic Sans MS"/>
                        </a:rPr>
                        <a:t>vc(</a:t>
                      </a:r>
                      <a:r>
                        <a:rPr lang="en-US" sz="1600" dirty="0" smtClean="0"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lang="en-US" sz="1600" baseline="-25000" dirty="0" smtClean="0">
                          <a:latin typeface="Comic Sans MS"/>
                          <a:cs typeface="Comic Sans MS"/>
                        </a:rPr>
                        <a:t>2</a:t>
                      </a:r>
                      <a:r>
                        <a:rPr lang="en-US" sz="1600" dirty="0" smtClean="0">
                          <a:latin typeface="Comic Sans MS"/>
                          <a:cs typeface="Comic Sans MS"/>
                        </a:rPr>
                        <a:t>,I</a:t>
                      </a:r>
                      <a:r>
                        <a:rPr lang="en-US" sz="1600" baseline="-25000" dirty="0" smtClean="0">
                          <a:latin typeface="Comic Sans MS"/>
                          <a:cs typeface="Comic Sans MS"/>
                        </a:rPr>
                        <a:t>2</a:t>
                      </a:r>
                      <a:r>
                        <a:rPr lang="en-US" sz="1600" dirty="0" smtClean="0">
                          <a:solidFill>
                            <a:srgbClr val="1F497D"/>
                          </a:solidFill>
                          <a:latin typeface="Comic Sans MS"/>
                          <a:cs typeface="Comic Sans MS"/>
                        </a:rPr>
                        <a:t>)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}</a:t>
                      </a:r>
                      <a:endParaRPr kumimoji="0" lang="en-U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&lt;a</a:t>
                      </a:r>
                      <a:r>
                        <a:rPr kumimoji="0" lang="en-US" sz="1600" b="0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1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,b</a:t>
                      </a:r>
                      <a:r>
                        <a:rPr kumimoji="0" lang="en-US" sz="1600" b="0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2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&gt; </a:t>
                      </a:r>
                      <a:r>
                        <a:rPr kumimoji="0" lang="en-US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</a:t>
                      </a: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{ 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  <a:latin typeface="Comic Sans MS"/>
                          <a:cs typeface="Comic Sans MS"/>
                        </a:rPr>
                        <a:t>vc(</a:t>
                      </a:r>
                      <a:r>
                        <a:rPr lang="en-US" sz="1600" dirty="0" smtClean="0"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lang="en-US" sz="1600" baseline="-25000" dirty="0" smtClean="0">
                          <a:latin typeface="Comic Sans MS"/>
                          <a:cs typeface="Comic Sans MS"/>
                        </a:rPr>
                        <a:t>2</a:t>
                      </a:r>
                      <a:r>
                        <a:rPr lang="en-US" sz="1600" dirty="0" smtClean="0">
                          <a:latin typeface="Comic Sans MS"/>
                          <a:cs typeface="Comic Sans MS"/>
                        </a:rPr>
                        <a:t>,I</a:t>
                      </a:r>
                      <a:r>
                        <a:rPr lang="en-US" sz="1600" baseline="-25000" dirty="0" smtClean="0">
                          <a:latin typeface="Comic Sans MS"/>
                          <a:cs typeface="Comic Sans MS"/>
                        </a:rPr>
                        <a:t>2</a:t>
                      </a:r>
                      <a:r>
                        <a:rPr lang="en-US" sz="1600" dirty="0" smtClean="0">
                          <a:solidFill>
                            <a:srgbClr val="1F497D"/>
                          </a:solidFill>
                          <a:latin typeface="Comic Sans MS"/>
                          <a:cs typeface="Comic Sans MS"/>
                        </a:rPr>
                        <a:t>),vc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  <a:latin typeface="Comic Sans MS"/>
                          <a:cs typeface="Comic Sans MS"/>
                        </a:rPr>
                        <a:t>(</a:t>
                      </a:r>
                      <a:r>
                        <a:rPr lang="en-US" sz="1600" dirty="0" smtClean="0"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lang="en-US" sz="1600" baseline="-25000" dirty="0" smtClean="0">
                          <a:latin typeface="Comic Sans MS"/>
                          <a:cs typeface="Comic Sans MS"/>
                        </a:rPr>
                        <a:t>1</a:t>
                      </a:r>
                      <a:r>
                        <a:rPr lang="en-US" sz="1600" dirty="0" smtClean="0">
                          <a:latin typeface="Comic Sans MS"/>
                          <a:cs typeface="Comic Sans MS"/>
                        </a:rPr>
                        <a:t>,I</a:t>
                      </a:r>
                      <a:r>
                        <a:rPr lang="en-US" sz="1600" baseline="-25000" dirty="0" smtClean="0">
                          <a:latin typeface="Comic Sans MS"/>
                          <a:cs typeface="Comic Sans MS"/>
                        </a:rPr>
                        <a:t>2</a:t>
                      </a:r>
                      <a:r>
                        <a:rPr lang="en-US" sz="1600" dirty="0" smtClean="0">
                          <a:solidFill>
                            <a:srgbClr val="1F497D"/>
                          </a:solidFill>
                          <a:latin typeface="Comic Sans MS"/>
                          <a:cs typeface="Comic Sans MS"/>
                        </a:rPr>
                        <a:t>)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}</a:t>
                      </a:r>
                      <a:endParaRPr lang="en-US" sz="1600" dirty="0" smtClean="0">
                        <a:solidFill>
                          <a:srgbClr val="1F497D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/>
                </a:tc>
              </a:tr>
              <a:tr h="581337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&lt;a</a:t>
                      </a:r>
                      <a:r>
                        <a:rPr kumimoji="0" lang="en-US" sz="1600" b="0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1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,b</a:t>
                      </a:r>
                      <a:r>
                        <a:rPr kumimoji="0" lang="en-US" sz="1600" b="0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1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&gt;  </a:t>
                      </a:r>
                      <a:r>
                        <a:rPr kumimoji="0" lang="en-US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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 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{ 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  <a:latin typeface="Comic Sans MS"/>
                          <a:cs typeface="Comic Sans MS"/>
                        </a:rPr>
                        <a:t>vc(</a:t>
                      </a:r>
                      <a:r>
                        <a:rPr lang="en-US" sz="1600" dirty="0" smtClean="0"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lang="en-US" sz="1600" baseline="-25000" dirty="0" smtClean="0">
                          <a:latin typeface="Comic Sans MS"/>
                          <a:cs typeface="Comic Sans MS"/>
                        </a:rPr>
                        <a:t>2</a:t>
                      </a:r>
                      <a:r>
                        <a:rPr lang="en-US" sz="1600" dirty="0" smtClean="0">
                          <a:latin typeface="Comic Sans MS"/>
                          <a:cs typeface="Comic Sans MS"/>
                        </a:rPr>
                        <a:t>,I</a:t>
                      </a:r>
                      <a:r>
                        <a:rPr lang="en-US" sz="1600" baseline="-25000" dirty="0" smtClean="0">
                          <a:latin typeface="Comic Sans MS"/>
                          <a:cs typeface="Comic Sans MS"/>
                        </a:rPr>
                        <a:t>2</a:t>
                      </a:r>
                      <a:r>
                        <a:rPr lang="en-US" sz="1600" dirty="0" smtClean="0">
                          <a:solidFill>
                            <a:srgbClr val="1F497D"/>
                          </a:solidFill>
                          <a:latin typeface="Comic Sans MS"/>
                          <a:cs typeface="Comic Sans MS"/>
                        </a:rPr>
                        <a:t>)</a:t>
                      </a:r>
                      <a:r>
                        <a:rPr lang="en-US" sz="1600" baseline="0" dirty="0" smtClean="0">
                          <a:solidFill>
                            <a:srgbClr val="1F497D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}</a:t>
                      </a:r>
                      <a:endParaRPr kumimoji="0" lang="en-U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&lt;a</a:t>
                      </a:r>
                      <a:r>
                        <a:rPr kumimoji="0" lang="en-US" sz="1600" b="0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1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,b’</a:t>
                      </a:r>
                      <a:r>
                        <a:rPr kumimoji="0" lang="en-US" sz="1600" b="0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2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&gt;  </a:t>
                      </a:r>
                      <a:r>
                        <a:rPr kumimoji="0" lang="en-US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</a:t>
                      </a: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{ 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  <a:latin typeface="Comic Sans MS"/>
                          <a:cs typeface="Comic Sans MS"/>
                        </a:rPr>
                        <a:t>vc(</a:t>
                      </a:r>
                      <a:r>
                        <a:rPr lang="en-US" sz="1600" dirty="0" smtClean="0"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lang="en-US" sz="1600" baseline="-25000" dirty="0" smtClean="0">
                          <a:latin typeface="Comic Sans MS"/>
                          <a:cs typeface="Comic Sans MS"/>
                        </a:rPr>
                        <a:t>1</a:t>
                      </a:r>
                      <a:r>
                        <a:rPr lang="en-US" sz="1600" dirty="0" smtClean="0">
                          <a:latin typeface="Comic Sans MS"/>
                          <a:cs typeface="Comic Sans MS"/>
                        </a:rPr>
                        <a:t>,I</a:t>
                      </a:r>
                      <a:r>
                        <a:rPr lang="en-US" sz="1600" baseline="-25000" dirty="0" smtClean="0">
                          <a:latin typeface="Comic Sans MS"/>
                          <a:cs typeface="Comic Sans MS"/>
                        </a:rPr>
                        <a:t>2</a:t>
                      </a:r>
                      <a:r>
                        <a:rPr lang="en-US" sz="1600" dirty="0" smtClean="0">
                          <a:solidFill>
                            <a:srgbClr val="1F497D"/>
                          </a:solidFill>
                          <a:latin typeface="Comic Sans MS"/>
                          <a:cs typeface="Comic Sans MS"/>
                        </a:rPr>
                        <a:t>)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}</a:t>
                      </a:r>
                      <a:endParaRPr lang="en-US" sz="1600" dirty="0" smtClean="0">
                        <a:solidFill>
                          <a:srgbClr val="1F497D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/>
                </a:tc>
              </a:tr>
              <a:tr h="581337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&lt;a</a:t>
                      </a:r>
                      <a:r>
                        <a:rPr kumimoji="0" lang="en-US" sz="1600" b="0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1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,b</a:t>
                      </a:r>
                      <a:r>
                        <a:rPr kumimoji="0" lang="en-US" sz="1600" b="0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1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&gt;  </a:t>
                      </a:r>
                      <a:r>
                        <a:rPr kumimoji="0" lang="en-US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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 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{ 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  <a:latin typeface="Comic Sans MS"/>
                          <a:cs typeface="Comic Sans MS"/>
                        </a:rPr>
                        <a:t>vc(</a:t>
                      </a:r>
                      <a:r>
                        <a:rPr lang="en-US" sz="1600" dirty="0" smtClean="0"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lang="en-US" sz="1600" baseline="-25000" dirty="0" smtClean="0">
                          <a:latin typeface="Comic Sans MS"/>
                          <a:cs typeface="Comic Sans MS"/>
                        </a:rPr>
                        <a:t>2</a:t>
                      </a:r>
                      <a:r>
                        <a:rPr lang="en-US" sz="1600" dirty="0" smtClean="0">
                          <a:latin typeface="Comic Sans MS"/>
                          <a:cs typeface="Comic Sans MS"/>
                        </a:rPr>
                        <a:t>,I</a:t>
                      </a:r>
                      <a:r>
                        <a:rPr lang="en-US" sz="1600" baseline="-25000" dirty="0" smtClean="0">
                          <a:latin typeface="Comic Sans MS"/>
                          <a:cs typeface="Comic Sans MS"/>
                        </a:rPr>
                        <a:t>2</a:t>
                      </a:r>
                      <a:r>
                        <a:rPr lang="en-US" sz="1600" dirty="0" smtClean="0">
                          <a:solidFill>
                            <a:srgbClr val="1F497D"/>
                          </a:solidFill>
                          <a:latin typeface="Comic Sans MS"/>
                          <a:cs typeface="Comic Sans MS"/>
                        </a:rPr>
                        <a:t>)</a:t>
                      </a:r>
                      <a:r>
                        <a:rPr lang="en-US" sz="1600" baseline="0" dirty="0" smtClean="0">
                          <a:solidFill>
                            <a:srgbClr val="1F497D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}</a:t>
                      </a:r>
                      <a:endParaRPr kumimoji="0" lang="en-U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&lt;a’</a:t>
                      </a:r>
                      <a:r>
                        <a:rPr kumimoji="0" lang="en-US" sz="1600" b="0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1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,b’</a:t>
                      </a:r>
                      <a:r>
                        <a:rPr kumimoji="0" lang="en-US" sz="1600" b="0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2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</a:rPr>
                        <a:t>&gt;  </a:t>
                      </a:r>
                      <a:r>
                        <a:rPr kumimoji="0" lang="en-US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</a:t>
                      </a: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</a:t>
                      </a: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Comic Sans MS"/>
                          <a:sym typeface="Wingdings"/>
                        </a:rPr>
                        <a:t>none</a:t>
                      </a:r>
                      <a:endParaRPr kumimoji="0" lang="en-U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mic Sans MS"/>
                        <a:ea typeface="+mn-ea"/>
                        <a:cs typeface="Comic Sans M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4" name="Group 33"/>
          <p:cNvGrpSpPr/>
          <p:nvPr/>
        </p:nvGrpSpPr>
        <p:grpSpPr>
          <a:xfrm>
            <a:off x="6616700" y="2734270"/>
            <a:ext cx="2070100" cy="1088430"/>
            <a:chOff x="6616700" y="2734270"/>
            <a:chExt cx="2070100" cy="1088430"/>
          </a:xfrm>
        </p:grpSpPr>
        <p:sp>
          <p:nvSpPr>
            <p:cNvPr id="29" name="TextBox 28"/>
            <p:cNvSpPr txBox="1"/>
            <p:nvPr/>
          </p:nvSpPr>
          <p:spPr>
            <a:xfrm>
              <a:off x="7162800" y="2734270"/>
              <a:ext cx="15240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mic Sans MS"/>
                  <a:cs typeface="Comic Sans MS"/>
                </a:rPr>
                <a:t>Multiple orthogonal optimal sols</a:t>
              </a:r>
              <a:endParaRPr lang="en-US" dirty="0">
                <a:latin typeface="Comic Sans MS"/>
                <a:cs typeface="Comic Sans MS"/>
              </a:endParaRPr>
            </a:p>
          </p:txBody>
        </p:sp>
        <p:sp>
          <p:nvSpPr>
            <p:cNvPr id="31" name="Freeform 30"/>
            <p:cNvSpPr/>
            <p:nvPr/>
          </p:nvSpPr>
          <p:spPr>
            <a:xfrm>
              <a:off x="6616700" y="3175000"/>
              <a:ext cx="520700" cy="647700"/>
            </a:xfrm>
            <a:custGeom>
              <a:avLst/>
              <a:gdLst>
                <a:gd name="connsiteX0" fmla="*/ 0 w 520700"/>
                <a:gd name="connsiteY0" fmla="*/ 0 h 647700"/>
                <a:gd name="connsiteX1" fmla="*/ 495300 w 520700"/>
                <a:gd name="connsiteY1" fmla="*/ 177800 h 647700"/>
                <a:gd name="connsiteX2" fmla="*/ 152400 w 520700"/>
                <a:gd name="connsiteY2" fmla="*/ 647700 h 647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20700" h="647700">
                  <a:moveTo>
                    <a:pt x="0" y="0"/>
                  </a:moveTo>
                  <a:cubicBezTo>
                    <a:pt x="234950" y="34925"/>
                    <a:pt x="469900" y="69850"/>
                    <a:pt x="495300" y="177800"/>
                  </a:cubicBezTo>
                  <a:cubicBezTo>
                    <a:pt x="520700" y="285750"/>
                    <a:pt x="152400" y="647700"/>
                    <a:pt x="152400" y="647700"/>
                  </a:cubicBez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Rectangle 25"/>
          <p:cNvSpPr/>
          <p:nvPr/>
        </p:nvSpPr>
        <p:spPr>
          <a:xfrm>
            <a:off x="1828800" y="2514600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✓</a:t>
            </a:r>
            <a:endParaRPr lang="en-US" dirty="0">
              <a:solidFill>
                <a:srgbClr val="008000"/>
              </a:solidFill>
            </a:endParaRPr>
          </a:p>
        </p:txBody>
      </p:sp>
      <p:grpSp>
        <p:nvGrpSpPr>
          <p:cNvPr id="13" name="Group 26"/>
          <p:cNvGrpSpPr/>
          <p:nvPr/>
        </p:nvGrpSpPr>
        <p:grpSpPr>
          <a:xfrm>
            <a:off x="6629400" y="1460500"/>
            <a:ext cx="2438400" cy="1663700"/>
            <a:chOff x="6553200" y="1524000"/>
            <a:chExt cx="2438400" cy="1663700"/>
          </a:xfrm>
        </p:grpSpPr>
        <p:sp>
          <p:nvSpPr>
            <p:cNvPr id="28" name="Freeform 27"/>
            <p:cNvSpPr/>
            <p:nvPr/>
          </p:nvSpPr>
          <p:spPr>
            <a:xfrm>
              <a:off x="6553200" y="2501900"/>
              <a:ext cx="865717" cy="685800"/>
            </a:xfrm>
            <a:custGeom>
              <a:avLst/>
              <a:gdLst>
                <a:gd name="connsiteX0" fmla="*/ 317500 w 865717"/>
                <a:gd name="connsiteY0" fmla="*/ 152400 h 685800"/>
                <a:gd name="connsiteX1" fmla="*/ 812800 w 865717"/>
                <a:gd name="connsiteY1" fmla="*/ 88900 h 685800"/>
                <a:gd name="connsiteX2" fmla="*/ 0 w 865717"/>
                <a:gd name="connsiteY2" fmla="*/ 685800 h 685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65717" h="685800">
                  <a:moveTo>
                    <a:pt x="317500" y="152400"/>
                  </a:moveTo>
                  <a:cubicBezTo>
                    <a:pt x="591608" y="76200"/>
                    <a:pt x="865717" y="0"/>
                    <a:pt x="812800" y="88900"/>
                  </a:cubicBezTo>
                  <a:cubicBezTo>
                    <a:pt x="759883" y="177800"/>
                    <a:pt x="0" y="685800"/>
                    <a:pt x="0" y="685800"/>
                  </a:cubicBez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315200" y="1524000"/>
              <a:ext cx="16764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Optimally </a:t>
              </a:r>
              <a:r>
                <a:rPr lang="en-US" dirty="0" smtClean="0">
                  <a:latin typeface="Comic Sans MS"/>
                  <a:cs typeface="Comic Sans MS"/>
                </a:rPr>
                <a:t>strengthen so </a:t>
              </a:r>
              <a:r>
                <a:rPr lang="en-US" dirty="0" smtClean="0">
                  <a:solidFill>
                    <a:schemeClr val="tx2"/>
                  </a:solidFill>
                  <a:latin typeface="Comic Sans MS"/>
                  <a:cs typeface="Comic Sans MS"/>
                </a:rPr>
                <a:t>vc(</a:t>
              </a:r>
              <a:r>
                <a:rPr lang="en-US" dirty="0" smtClean="0">
                  <a:latin typeface="Comic Sans MS"/>
                  <a:cs typeface="Comic Sans MS"/>
                </a:rPr>
                <a:t>pre,I</a:t>
              </a:r>
              <a:r>
                <a:rPr lang="en-US" baseline="-25000" dirty="0" smtClean="0">
                  <a:latin typeface="Comic Sans MS"/>
                  <a:cs typeface="Comic Sans MS"/>
                </a:rPr>
                <a:t>1</a:t>
              </a:r>
              <a:r>
                <a:rPr lang="en-US" dirty="0" smtClean="0">
                  <a:solidFill>
                    <a:srgbClr val="1F497D"/>
                  </a:solidFill>
                  <a:latin typeface="Comic Sans MS"/>
                  <a:cs typeface="Comic Sans MS"/>
                </a:rPr>
                <a:t>)</a:t>
              </a:r>
              <a:r>
                <a:rPr lang="en-US" dirty="0" smtClean="0">
                  <a:solidFill>
                    <a:schemeClr val="tx2"/>
                  </a:solidFill>
                  <a:latin typeface="Comic Sans MS"/>
                  <a:cs typeface="Comic Sans MS"/>
                </a:rPr>
                <a:t> </a:t>
              </a:r>
              <a:r>
                <a:rPr lang="en-US" dirty="0" smtClean="0">
                  <a:latin typeface="Comic Sans MS"/>
                  <a:cs typeface="Comic Sans MS"/>
                </a:rPr>
                <a:t>ok unless no </a:t>
              </a:r>
              <a:r>
                <a:rPr lang="en-US" dirty="0" err="1" smtClean="0">
                  <a:latin typeface="Comic Sans MS"/>
                  <a:cs typeface="Comic Sans MS"/>
                </a:rPr>
                <a:t>sol</a:t>
              </a:r>
              <a:r>
                <a:rPr lang="en-US" baseline="30000" dirty="0" err="1" smtClean="0">
                  <a:latin typeface="Comic Sans MS"/>
                  <a:cs typeface="Comic Sans MS"/>
                </a:rPr>
                <a:t>n</a:t>
              </a:r>
              <a:endParaRPr lang="en-US" baseline="30000" dirty="0">
                <a:latin typeface="Comic Sans MS"/>
                <a:cs typeface="Comic Sans MS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1219201" y="2983468"/>
            <a:ext cx="512548" cy="1496199"/>
            <a:chOff x="1219201" y="2983468"/>
            <a:chExt cx="512548" cy="1496199"/>
          </a:xfrm>
          <a:effectLst>
            <a:outerShdw blurRad="50800" dist="38100" dir="2700000" algn="br">
              <a:srgbClr val="000000">
                <a:alpha val="43000"/>
              </a:srgbClr>
            </a:outerShdw>
          </a:effectLst>
        </p:grpSpPr>
        <p:sp>
          <p:nvSpPr>
            <p:cNvPr id="41" name="TextBox 40"/>
            <p:cNvSpPr txBox="1"/>
            <p:nvPr/>
          </p:nvSpPr>
          <p:spPr>
            <a:xfrm>
              <a:off x="1219201" y="4110335"/>
              <a:ext cx="512548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b’</a:t>
              </a:r>
              <a:r>
                <a:rPr lang="en-US" baseline="-250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2</a:t>
              </a:r>
              <a:endParaRPr lang="en-US" baseline="-25000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320800" y="2983468"/>
              <a:ext cx="410948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a’</a:t>
              </a:r>
              <a:r>
                <a:rPr lang="en-US" baseline="-250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1</a:t>
              </a:r>
              <a:endParaRPr lang="en-US" baseline="-25000" dirty="0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6096000" y="5377934"/>
            <a:ext cx="2438400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prstClr val="black"/>
                </a:solidFill>
                <a:latin typeface="Comic Sans MS"/>
                <a:cs typeface="Comic Sans MS"/>
              </a:rPr>
              <a:t>&lt;a’</a:t>
            </a:r>
            <a:r>
              <a:rPr lang="en-US" baseline="-25000" dirty="0" smtClean="0">
                <a:solidFill>
                  <a:prstClr val="black"/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prstClr val="black"/>
                </a:solidFill>
                <a:latin typeface="Comic Sans MS"/>
                <a:cs typeface="Comic Sans MS"/>
              </a:rPr>
              <a:t>,b’</a:t>
            </a:r>
            <a:r>
              <a:rPr lang="en-US" baseline="-25000" dirty="0" smtClean="0">
                <a:solidFill>
                  <a:prstClr val="black"/>
                </a:solidFill>
                <a:latin typeface="Comic Sans MS"/>
                <a:cs typeface="Comic Sans MS"/>
              </a:rPr>
              <a:t>2</a:t>
            </a:r>
            <a:r>
              <a:rPr lang="en-US" dirty="0" smtClean="0">
                <a:solidFill>
                  <a:prstClr val="black"/>
                </a:solidFill>
                <a:latin typeface="Comic Sans MS"/>
                <a:cs typeface="Comic Sans MS"/>
              </a:rPr>
              <a:t>&gt; : GFP solution</a:t>
            </a:r>
            <a:endParaRPr lang="en-US" dirty="0" smtClean="0">
              <a:latin typeface="Comic Sans MS"/>
              <a:cs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Forward Iterative (LFP)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2057401"/>
            <a:ext cx="5334000" cy="2590799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dirty="0" smtClean="0">
                <a:latin typeface="Comic Sans MS"/>
                <a:cs typeface="Comic Sans MS"/>
              </a:rPr>
              <a:t>Forward: Same as GFP except </a:t>
            </a:r>
          </a:p>
          <a:p>
            <a:pPr algn="just"/>
            <a:endParaRPr lang="en-US" dirty="0" smtClean="0">
              <a:latin typeface="Comic Sans MS"/>
              <a:cs typeface="Comic Sans MS"/>
            </a:endParaRPr>
          </a:p>
          <a:p>
            <a:pPr algn="just"/>
            <a:r>
              <a:rPr lang="en-US" dirty="0" smtClean="0">
                <a:latin typeface="Comic Sans MS"/>
                <a:cs typeface="Comic Sans MS"/>
              </a:rPr>
              <a:t>Pick the destination invariant of </a:t>
            </a:r>
            <a:r>
              <a:rPr lang="en-US" dirty="0" err="1" smtClean="0">
                <a:latin typeface="Comic Sans MS"/>
                <a:cs typeface="Comic Sans MS"/>
              </a:rPr>
              <a:t>unsat</a:t>
            </a:r>
            <a:r>
              <a:rPr lang="en-US" dirty="0" smtClean="0">
                <a:latin typeface="Comic Sans MS"/>
                <a:cs typeface="Comic Sans MS"/>
              </a:rPr>
              <a:t> constraint to improve</a:t>
            </a:r>
          </a:p>
          <a:p>
            <a:pPr algn="just"/>
            <a:endParaRPr lang="en-US" dirty="0" smtClean="0">
              <a:latin typeface="Comic Sans MS"/>
              <a:cs typeface="Comic Sans MS"/>
            </a:endParaRPr>
          </a:p>
          <a:p>
            <a:pPr algn="just"/>
            <a:r>
              <a:rPr lang="en-US" dirty="0" smtClean="0">
                <a:latin typeface="Comic Sans MS"/>
                <a:cs typeface="Comic Sans MS"/>
              </a:rPr>
              <a:t>Start with &lt;⊥,…,⊥&gt;</a:t>
            </a:r>
          </a:p>
          <a:p>
            <a:endParaRPr lang="en-US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Constraint-based over Predicate Abstraction</a:t>
            </a:r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533400" y="1828800"/>
            <a:ext cx="2768600" cy="3443983"/>
            <a:chOff x="1143000" y="1828800"/>
            <a:chExt cx="2768600" cy="3443983"/>
          </a:xfrm>
        </p:grpSpPr>
        <p:grpSp>
          <p:nvGrpSpPr>
            <p:cNvPr id="4" name="Group 16"/>
            <p:cNvGrpSpPr/>
            <p:nvPr/>
          </p:nvGrpSpPr>
          <p:grpSpPr>
            <a:xfrm>
              <a:off x="1524000" y="2453383"/>
              <a:ext cx="2387600" cy="2819400"/>
              <a:chOff x="1117600" y="2057400"/>
              <a:chExt cx="1701800" cy="2260600"/>
            </a:xfrm>
          </p:grpSpPr>
          <p:sp>
            <p:nvSpPr>
              <p:cNvPr id="5" name="Freeform 4"/>
              <p:cNvSpPr/>
              <p:nvPr/>
            </p:nvSpPr>
            <p:spPr>
              <a:xfrm>
                <a:off x="1790700" y="2057400"/>
                <a:ext cx="0" cy="673100"/>
              </a:xfrm>
              <a:custGeom>
                <a:avLst/>
                <a:gdLst>
                  <a:gd name="connsiteX0" fmla="*/ 0 w 0"/>
                  <a:gd name="connsiteY0" fmla="*/ 0 h 673100"/>
                  <a:gd name="connsiteX1" fmla="*/ 0 w 0"/>
                  <a:gd name="connsiteY1" fmla="*/ 673100 h 673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673100">
                    <a:moveTo>
                      <a:pt x="0" y="0"/>
                    </a:moveTo>
                    <a:lnTo>
                      <a:pt x="0" y="673100"/>
                    </a:lnTo>
                  </a:path>
                </a:pathLst>
              </a:cu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Freeform 5"/>
              <p:cNvSpPr/>
              <p:nvPr/>
            </p:nvSpPr>
            <p:spPr>
              <a:xfrm>
                <a:off x="1778000" y="2946400"/>
                <a:ext cx="0" cy="558800"/>
              </a:xfrm>
              <a:custGeom>
                <a:avLst/>
                <a:gdLst>
                  <a:gd name="connsiteX0" fmla="*/ 0 w 0"/>
                  <a:gd name="connsiteY0" fmla="*/ 0 h 558800"/>
                  <a:gd name="connsiteX1" fmla="*/ 0 w 0"/>
                  <a:gd name="connsiteY1" fmla="*/ 558800 h 558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558800">
                    <a:moveTo>
                      <a:pt x="0" y="0"/>
                    </a:moveTo>
                    <a:lnTo>
                      <a:pt x="0" y="558800"/>
                    </a:lnTo>
                  </a:path>
                </a:pathLst>
              </a:cu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Freeform 6"/>
              <p:cNvSpPr/>
              <p:nvPr/>
            </p:nvSpPr>
            <p:spPr>
              <a:xfrm>
                <a:off x="1841500" y="3304117"/>
                <a:ext cx="560917" cy="599016"/>
              </a:xfrm>
              <a:custGeom>
                <a:avLst/>
                <a:gdLst>
                  <a:gd name="connsiteX0" fmla="*/ 0 w 560917"/>
                  <a:gd name="connsiteY0" fmla="*/ 315383 h 599016"/>
                  <a:gd name="connsiteX1" fmla="*/ 444500 w 560917"/>
                  <a:gd name="connsiteY1" fmla="*/ 556683 h 599016"/>
                  <a:gd name="connsiteX2" fmla="*/ 495300 w 560917"/>
                  <a:gd name="connsiteY2" fmla="*/ 61383 h 599016"/>
                  <a:gd name="connsiteX3" fmla="*/ 50800 w 560917"/>
                  <a:gd name="connsiteY3" fmla="*/ 188383 h 5990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60917" h="599016">
                    <a:moveTo>
                      <a:pt x="0" y="315383"/>
                    </a:moveTo>
                    <a:cubicBezTo>
                      <a:pt x="180975" y="457199"/>
                      <a:pt x="361950" y="599016"/>
                      <a:pt x="444500" y="556683"/>
                    </a:cubicBezTo>
                    <a:cubicBezTo>
                      <a:pt x="527050" y="514350"/>
                      <a:pt x="560917" y="122766"/>
                      <a:pt x="495300" y="61383"/>
                    </a:cubicBezTo>
                    <a:cubicBezTo>
                      <a:pt x="429683" y="0"/>
                      <a:pt x="50800" y="188383"/>
                      <a:pt x="50800" y="188383"/>
                    </a:cubicBezTo>
                  </a:path>
                </a:pathLst>
              </a:cu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Freeform 7"/>
              <p:cNvSpPr/>
              <p:nvPr/>
            </p:nvSpPr>
            <p:spPr>
              <a:xfrm>
                <a:off x="1752600" y="2846917"/>
                <a:ext cx="1066800" cy="1471083"/>
              </a:xfrm>
              <a:custGeom>
                <a:avLst/>
                <a:gdLst>
                  <a:gd name="connsiteX0" fmla="*/ 0 w 1066800"/>
                  <a:gd name="connsiteY0" fmla="*/ 924983 h 1471083"/>
                  <a:gd name="connsiteX1" fmla="*/ 266700 w 1066800"/>
                  <a:gd name="connsiteY1" fmla="*/ 1471083 h 1471083"/>
                  <a:gd name="connsiteX2" fmla="*/ 977900 w 1066800"/>
                  <a:gd name="connsiteY2" fmla="*/ 924983 h 1471083"/>
                  <a:gd name="connsiteX3" fmla="*/ 800100 w 1066800"/>
                  <a:gd name="connsiteY3" fmla="*/ 150283 h 1471083"/>
                  <a:gd name="connsiteX4" fmla="*/ 139700 w 1066800"/>
                  <a:gd name="connsiteY4" fmla="*/ 23283 h 14710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66800" h="1471083">
                    <a:moveTo>
                      <a:pt x="0" y="924983"/>
                    </a:moveTo>
                    <a:cubicBezTo>
                      <a:pt x="51858" y="1198033"/>
                      <a:pt x="103717" y="1471083"/>
                      <a:pt x="266700" y="1471083"/>
                    </a:cubicBezTo>
                    <a:cubicBezTo>
                      <a:pt x="429683" y="1471083"/>
                      <a:pt x="889000" y="1145116"/>
                      <a:pt x="977900" y="924983"/>
                    </a:cubicBezTo>
                    <a:cubicBezTo>
                      <a:pt x="1066800" y="704850"/>
                      <a:pt x="939800" y="300566"/>
                      <a:pt x="800100" y="150283"/>
                    </a:cubicBezTo>
                    <a:cubicBezTo>
                      <a:pt x="660400" y="0"/>
                      <a:pt x="139700" y="23283"/>
                      <a:pt x="139700" y="23283"/>
                    </a:cubicBezTo>
                  </a:path>
                </a:pathLst>
              </a:cu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Freeform 8"/>
              <p:cNvSpPr/>
              <p:nvPr/>
            </p:nvSpPr>
            <p:spPr>
              <a:xfrm>
                <a:off x="1117600" y="2870200"/>
                <a:ext cx="520700" cy="749300"/>
              </a:xfrm>
              <a:custGeom>
                <a:avLst/>
                <a:gdLst>
                  <a:gd name="connsiteX0" fmla="*/ 520700 w 520700"/>
                  <a:gd name="connsiteY0" fmla="*/ 0 h 749300"/>
                  <a:gd name="connsiteX1" fmla="*/ 190500 w 520700"/>
                  <a:gd name="connsiteY1" fmla="*/ 139700 h 749300"/>
                  <a:gd name="connsiteX2" fmla="*/ 0 w 520700"/>
                  <a:gd name="connsiteY2" fmla="*/ 749300 h 749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20700" h="749300">
                    <a:moveTo>
                      <a:pt x="520700" y="0"/>
                    </a:moveTo>
                    <a:cubicBezTo>
                      <a:pt x="398991" y="7408"/>
                      <a:pt x="277283" y="14817"/>
                      <a:pt x="190500" y="139700"/>
                    </a:cubicBezTo>
                    <a:cubicBezTo>
                      <a:pt x="103717" y="264583"/>
                      <a:pt x="0" y="749300"/>
                      <a:pt x="0" y="749300"/>
                    </a:cubicBezTo>
                  </a:path>
                </a:pathLst>
              </a:cu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1143000" y="46482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mic Sans MS"/>
                  <a:cs typeface="Comic Sans MS"/>
                </a:rPr>
                <a:t>post</a:t>
              </a:r>
              <a:endParaRPr lang="en-US" dirty="0">
                <a:latin typeface="Comic Sans MS"/>
                <a:cs typeface="Comic Sans MS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209800" y="18288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mic Sans MS"/>
                  <a:cs typeface="Comic Sans MS"/>
                </a:rPr>
                <a:t>pre</a:t>
              </a:r>
              <a:endParaRPr lang="en-US" dirty="0">
                <a:latin typeface="Comic Sans MS"/>
                <a:cs typeface="Comic Sans MS"/>
              </a:endParaRPr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2057400" y="2971800"/>
              <a:ext cx="429166" cy="1524000"/>
              <a:chOff x="2057400" y="2971800"/>
              <a:chExt cx="429166" cy="1524000"/>
            </a:xfrm>
          </p:grpSpPr>
          <p:sp>
            <p:nvSpPr>
              <p:cNvPr id="13" name="TextBox 12"/>
              <p:cNvSpPr txBox="1"/>
              <p:nvPr/>
            </p:nvSpPr>
            <p:spPr>
              <a:xfrm>
                <a:off x="2057400" y="2971800"/>
                <a:ext cx="40178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latin typeface="Comic Sans MS"/>
                    <a:cs typeface="Comic Sans MS"/>
                  </a:rPr>
                  <a:t>I</a:t>
                </a:r>
                <a:r>
                  <a:rPr lang="en-US" sz="2000" baseline="-25000" dirty="0" smtClean="0">
                    <a:latin typeface="Comic Sans MS"/>
                    <a:cs typeface="Comic Sans MS"/>
                  </a:rPr>
                  <a:t>1</a:t>
                </a:r>
                <a:endParaRPr lang="en-US" sz="2000" baseline="-25000" dirty="0">
                  <a:latin typeface="Comic Sans MS"/>
                  <a:cs typeface="Comic Sans MS"/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2057400" y="4095690"/>
                <a:ext cx="42916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latin typeface="Comic Sans MS"/>
                    <a:cs typeface="Comic Sans MS"/>
                  </a:rPr>
                  <a:t>I</a:t>
                </a:r>
                <a:r>
                  <a:rPr lang="en-US" sz="2000" baseline="-25000" dirty="0" smtClean="0">
                    <a:latin typeface="Comic Sans MS"/>
                    <a:cs typeface="Comic Sans MS"/>
                  </a:rPr>
                  <a:t>2</a:t>
                </a:r>
                <a:endParaRPr lang="en-US" sz="2000" baseline="-25000" dirty="0">
                  <a:latin typeface="Comic Sans MS"/>
                  <a:cs typeface="Comic Sans MS"/>
                </a:endParaRPr>
              </a:p>
            </p:txBody>
          </p:sp>
        </p:grpSp>
      </p:grpSp>
      <p:grpSp>
        <p:nvGrpSpPr>
          <p:cNvPr id="15" name="Group 14"/>
          <p:cNvGrpSpPr/>
          <p:nvPr/>
        </p:nvGrpSpPr>
        <p:grpSpPr>
          <a:xfrm>
            <a:off x="0" y="2602468"/>
            <a:ext cx="3936179" cy="2670315"/>
            <a:chOff x="609600" y="2602468"/>
            <a:chExt cx="3936179" cy="2670315"/>
          </a:xfrm>
        </p:grpSpPr>
        <p:sp>
          <p:nvSpPr>
            <p:cNvPr id="16" name="TextBox 15"/>
            <p:cNvSpPr txBox="1"/>
            <p:nvPr/>
          </p:nvSpPr>
          <p:spPr>
            <a:xfrm>
              <a:off x="2438400" y="2602468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latin typeface="Comic Sans MS"/>
                  <a:cs typeface="Comic Sans MS"/>
                </a:rPr>
                <a:t>vc(</a:t>
              </a:r>
              <a:r>
                <a:rPr lang="en-US" dirty="0" smtClean="0">
                  <a:latin typeface="Comic Sans MS"/>
                  <a:cs typeface="Comic Sans MS"/>
                </a:rPr>
                <a:t>pre,I</a:t>
              </a:r>
              <a:r>
                <a:rPr lang="en-US" baseline="-25000" dirty="0" smtClean="0">
                  <a:latin typeface="Comic Sans MS"/>
                  <a:cs typeface="Comic Sans MS"/>
                </a:rPr>
                <a:t>1</a:t>
              </a:r>
              <a:r>
                <a:rPr lang="en-US" dirty="0" smtClean="0">
                  <a:solidFill>
                    <a:srgbClr val="1F497D"/>
                  </a:solidFill>
                  <a:latin typeface="Comic Sans MS"/>
                  <a:cs typeface="Comic Sans MS"/>
                </a:rPr>
                <a:t>)</a:t>
              </a:r>
              <a:endParaRPr lang="en-US" dirty="0">
                <a:solidFill>
                  <a:srgbClr val="1F497D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09600" y="3516868"/>
              <a:ext cx="1371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latin typeface="Comic Sans MS"/>
                  <a:cs typeface="Comic Sans MS"/>
                </a:rPr>
                <a:t>vc(</a:t>
              </a:r>
              <a:r>
                <a:rPr lang="en-US" dirty="0" smtClean="0">
                  <a:latin typeface="Comic Sans MS"/>
                  <a:cs typeface="Comic Sans MS"/>
                </a:rPr>
                <a:t>I</a:t>
              </a:r>
              <a:r>
                <a:rPr lang="en-US" baseline="-25000" dirty="0" smtClean="0">
                  <a:latin typeface="Comic Sans MS"/>
                  <a:cs typeface="Comic Sans MS"/>
                </a:rPr>
                <a:t>1</a:t>
              </a:r>
              <a:r>
                <a:rPr lang="en-US" dirty="0" smtClean="0">
                  <a:latin typeface="Comic Sans MS"/>
                  <a:cs typeface="Comic Sans MS"/>
                </a:rPr>
                <a:t>,post</a:t>
              </a:r>
              <a:r>
                <a:rPr lang="en-US" dirty="0" smtClean="0">
                  <a:solidFill>
                    <a:srgbClr val="1F497D"/>
                  </a:solidFill>
                  <a:latin typeface="Comic Sans MS"/>
                  <a:cs typeface="Comic Sans MS"/>
                </a:rPr>
                <a:t>)</a:t>
              </a:r>
              <a:endParaRPr lang="en-US" dirty="0">
                <a:solidFill>
                  <a:srgbClr val="1F497D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438400" y="3593068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latin typeface="Comic Sans MS"/>
                  <a:cs typeface="Comic Sans MS"/>
                </a:rPr>
                <a:t>vc(</a:t>
              </a:r>
              <a:r>
                <a:rPr lang="en-US" dirty="0" smtClean="0">
                  <a:latin typeface="Comic Sans MS"/>
                  <a:cs typeface="Comic Sans MS"/>
                </a:rPr>
                <a:t>I</a:t>
              </a:r>
              <a:r>
                <a:rPr lang="en-US" baseline="-25000" dirty="0" smtClean="0">
                  <a:latin typeface="Comic Sans MS"/>
                  <a:cs typeface="Comic Sans MS"/>
                </a:rPr>
                <a:t>1</a:t>
              </a:r>
              <a:r>
                <a:rPr lang="en-US" dirty="0" smtClean="0">
                  <a:latin typeface="Comic Sans MS"/>
                  <a:cs typeface="Comic Sans MS"/>
                </a:rPr>
                <a:t>,I</a:t>
              </a:r>
              <a:r>
                <a:rPr lang="en-US" baseline="-25000" dirty="0" smtClean="0">
                  <a:latin typeface="Comic Sans MS"/>
                  <a:cs typeface="Comic Sans MS"/>
                </a:rPr>
                <a:t>2</a:t>
              </a:r>
              <a:r>
                <a:rPr lang="en-US" dirty="0" smtClean="0">
                  <a:solidFill>
                    <a:srgbClr val="1F497D"/>
                  </a:solidFill>
                  <a:latin typeface="Comic Sans MS"/>
                  <a:cs typeface="Comic Sans MS"/>
                </a:rPr>
                <a:t>)</a:t>
              </a:r>
              <a:endParaRPr lang="en-US" dirty="0">
                <a:solidFill>
                  <a:srgbClr val="1F497D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514600" y="4659868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latin typeface="Comic Sans MS"/>
                  <a:cs typeface="Comic Sans MS"/>
                </a:rPr>
                <a:t>vc(</a:t>
              </a:r>
              <a:r>
                <a:rPr lang="en-US" dirty="0" smtClean="0">
                  <a:latin typeface="Comic Sans MS"/>
                  <a:cs typeface="Comic Sans MS"/>
                </a:rPr>
                <a:t>I</a:t>
              </a:r>
              <a:r>
                <a:rPr lang="en-US" baseline="-25000" dirty="0" smtClean="0">
                  <a:latin typeface="Comic Sans MS"/>
                  <a:cs typeface="Comic Sans MS"/>
                </a:rPr>
                <a:t>2</a:t>
              </a:r>
              <a:r>
                <a:rPr lang="en-US" dirty="0" smtClean="0">
                  <a:latin typeface="Comic Sans MS"/>
                  <a:cs typeface="Comic Sans MS"/>
                </a:rPr>
                <a:t>,I</a:t>
              </a:r>
              <a:r>
                <a:rPr lang="en-US" baseline="-25000" dirty="0" smtClean="0">
                  <a:latin typeface="Comic Sans MS"/>
                  <a:cs typeface="Comic Sans MS"/>
                </a:rPr>
                <a:t>2</a:t>
              </a:r>
              <a:r>
                <a:rPr lang="en-US" dirty="0" smtClean="0">
                  <a:solidFill>
                    <a:srgbClr val="1F497D"/>
                  </a:solidFill>
                  <a:latin typeface="Comic Sans MS"/>
                  <a:cs typeface="Comic Sans MS"/>
                </a:rPr>
                <a:t>)</a:t>
              </a:r>
              <a:endParaRPr lang="en-US" dirty="0">
                <a:solidFill>
                  <a:srgbClr val="1F497D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326579" y="4903451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latin typeface="Comic Sans MS"/>
                  <a:cs typeface="Comic Sans MS"/>
                </a:rPr>
                <a:t>vc(</a:t>
              </a:r>
              <a:r>
                <a:rPr lang="en-US" dirty="0" smtClean="0">
                  <a:latin typeface="Comic Sans MS"/>
                  <a:cs typeface="Comic Sans MS"/>
                </a:rPr>
                <a:t>I</a:t>
              </a:r>
              <a:r>
                <a:rPr lang="en-US" baseline="-25000" dirty="0" smtClean="0">
                  <a:latin typeface="Comic Sans MS"/>
                  <a:cs typeface="Comic Sans MS"/>
                </a:rPr>
                <a:t>2</a:t>
              </a:r>
              <a:r>
                <a:rPr lang="en-US" dirty="0" smtClean="0">
                  <a:latin typeface="Comic Sans MS"/>
                  <a:cs typeface="Comic Sans MS"/>
                </a:rPr>
                <a:t>,I</a:t>
              </a:r>
              <a:r>
                <a:rPr lang="en-US" baseline="-25000" dirty="0" smtClean="0">
                  <a:latin typeface="Comic Sans MS"/>
                  <a:cs typeface="Comic Sans MS"/>
                </a:rPr>
                <a:t>1</a:t>
              </a:r>
              <a:r>
                <a:rPr lang="en-US" dirty="0" smtClean="0">
                  <a:solidFill>
                    <a:srgbClr val="1F497D"/>
                  </a:solidFill>
                  <a:latin typeface="Comic Sans MS"/>
                  <a:cs typeface="Comic Sans MS"/>
                </a:rPr>
                <a:t>)</a:t>
              </a:r>
              <a:endParaRPr lang="en-US" dirty="0">
                <a:solidFill>
                  <a:srgbClr val="1F497D"/>
                </a:solidFill>
                <a:latin typeface="Comic Sans MS"/>
                <a:cs typeface="Comic Sans M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Constraint-based over Predicate Abstraction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1828800" y="2601441"/>
            <a:ext cx="1295400" cy="2426732"/>
            <a:chOff x="2438400" y="2602468"/>
            <a:chExt cx="1295400" cy="2426732"/>
          </a:xfrm>
        </p:grpSpPr>
        <p:sp>
          <p:nvSpPr>
            <p:cNvPr id="16" name="TextBox 15"/>
            <p:cNvSpPr txBox="1"/>
            <p:nvPr/>
          </p:nvSpPr>
          <p:spPr>
            <a:xfrm>
              <a:off x="2438400" y="2602468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latin typeface="Comic Sans MS"/>
                  <a:cs typeface="Comic Sans MS"/>
                </a:rPr>
                <a:t>vc(</a:t>
              </a:r>
              <a:r>
                <a:rPr lang="en-US" dirty="0" smtClean="0">
                  <a:latin typeface="Comic Sans MS"/>
                  <a:cs typeface="Comic Sans MS"/>
                </a:rPr>
                <a:t>pre,I</a:t>
              </a:r>
              <a:r>
                <a:rPr lang="en-US" baseline="-25000" dirty="0" smtClean="0">
                  <a:latin typeface="Comic Sans MS"/>
                  <a:cs typeface="Comic Sans MS"/>
                </a:rPr>
                <a:t>1</a:t>
              </a:r>
              <a:r>
                <a:rPr lang="en-US" dirty="0" smtClean="0">
                  <a:solidFill>
                    <a:srgbClr val="1F497D"/>
                  </a:solidFill>
                  <a:latin typeface="Comic Sans MS"/>
                  <a:cs typeface="Comic Sans MS"/>
                </a:rPr>
                <a:t>)</a:t>
              </a:r>
              <a:endParaRPr lang="en-US" dirty="0">
                <a:solidFill>
                  <a:srgbClr val="1F497D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438400" y="3124200"/>
              <a:ext cx="1295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latin typeface="Comic Sans MS"/>
                  <a:cs typeface="Comic Sans MS"/>
                </a:rPr>
                <a:t>vc(</a:t>
              </a:r>
              <a:r>
                <a:rPr lang="en-US" dirty="0" smtClean="0">
                  <a:latin typeface="Comic Sans MS"/>
                  <a:cs typeface="Comic Sans MS"/>
                </a:rPr>
                <a:t>I</a:t>
              </a:r>
              <a:r>
                <a:rPr lang="en-US" baseline="-25000" dirty="0" smtClean="0">
                  <a:latin typeface="Comic Sans MS"/>
                  <a:cs typeface="Comic Sans MS"/>
                </a:rPr>
                <a:t>1</a:t>
              </a:r>
              <a:r>
                <a:rPr lang="en-US" dirty="0" smtClean="0">
                  <a:latin typeface="Comic Sans MS"/>
                  <a:cs typeface="Comic Sans MS"/>
                </a:rPr>
                <a:t>,post</a:t>
              </a:r>
              <a:r>
                <a:rPr lang="en-US" dirty="0" smtClean="0">
                  <a:solidFill>
                    <a:srgbClr val="1F497D"/>
                  </a:solidFill>
                  <a:latin typeface="Comic Sans MS"/>
                  <a:cs typeface="Comic Sans MS"/>
                </a:rPr>
                <a:t>)</a:t>
              </a:r>
              <a:endParaRPr lang="en-US" dirty="0">
                <a:solidFill>
                  <a:srgbClr val="1F497D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438400" y="3593068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latin typeface="Comic Sans MS"/>
                  <a:cs typeface="Comic Sans MS"/>
                </a:rPr>
                <a:t>vc(</a:t>
              </a:r>
              <a:r>
                <a:rPr lang="en-US" dirty="0" smtClean="0">
                  <a:latin typeface="Comic Sans MS"/>
                  <a:cs typeface="Comic Sans MS"/>
                </a:rPr>
                <a:t>I</a:t>
              </a:r>
              <a:r>
                <a:rPr lang="en-US" baseline="-25000" dirty="0" smtClean="0">
                  <a:latin typeface="Comic Sans MS"/>
                  <a:cs typeface="Comic Sans MS"/>
                </a:rPr>
                <a:t>1</a:t>
              </a:r>
              <a:r>
                <a:rPr lang="en-US" dirty="0" smtClean="0">
                  <a:latin typeface="Comic Sans MS"/>
                  <a:cs typeface="Comic Sans MS"/>
                </a:rPr>
                <a:t>,I</a:t>
              </a:r>
              <a:r>
                <a:rPr lang="en-US" baseline="-25000" dirty="0" smtClean="0">
                  <a:latin typeface="Comic Sans MS"/>
                  <a:cs typeface="Comic Sans MS"/>
                </a:rPr>
                <a:t>2</a:t>
              </a:r>
              <a:r>
                <a:rPr lang="en-US" dirty="0" smtClean="0">
                  <a:solidFill>
                    <a:srgbClr val="1F497D"/>
                  </a:solidFill>
                  <a:latin typeface="Comic Sans MS"/>
                  <a:cs typeface="Comic Sans MS"/>
                </a:rPr>
                <a:t>)</a:t>
              </a:r>
              <a:endParaRPr lang="en-US" dirty="0">
                <a:solidFill>
                  <a:srgbClr val="1F497D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514600" y="4659868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latin typeface="Comic Sans MS"/>
                  <a:cs typeface="Comic Sans MS"/>
                </a:rPr>
                <a:t>vc(</a:t>
              </a:r>
              <a:r>
                <a:rPr lang="en-US" dirty="0" smtClean="0">
                  <a:latin typeface="Comic Sans MS"/>
                  <a:cs typeface="Comic Sans MS"/>
                </a:rPr>
                <a:t>I</a:t>
              </a:r>
              <a:r>
                <a:rPr lang="en-US" baseline="-25000" dirty="0" smtClean="0">
                  <a:latin typeface="Comic Sans MS"/>
                  <a:cs typeface="Comic Sans MS"/>
                </a:rPr>
                <a:t>2</a:t>
              </a:r>
              <a:r>
                <a:rPr lang="en-US" dirty="0" smtClean="0">
                  <a:latin typeface="Comic Sans MS"/>
                  <a:cs typeface="Comic Sans MS"/>
                </a:rPr>
                <a:t>,I</a:t>
              </a:r>
              <a:r>
                <a:rPr lang="en-US" baseline="-25000" dirty="0" smtClean="0">
                  <a:latin typeface="Comic Sans MS"/>
                  <a:cs typeface="Comic Sans MS"/>
                </a:rPr>
                <a:t>2</a:t>
              </a:r>
              <a:r>
                <a:rPr lang="en-US" dirty="0" smtClean="0">
                  <a:solidFill>
                    <a:srgbClr val="1F497D"/>
                  </a:solidFill>
                  <a:latin typeface="Comic Sans MS"/>
                  <a:cs typeface="Comic Sans MS"/>
                </a:rPr>
                <a:t>)</a:t>
              </a:r>
              <a:endParaRPr lang="en-US" dirty="0">
                <a:solidFill>
                  <a:srgbClr val="1F497D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438400" y="41148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latin typeface="Comic Sans MS"/>
                  <a:cs typeface="Comic Sans MS"/>
                </a:rPr>
                <a:t>vc(</a:t>
              </a:r>
              <a:r>
                <a:rPr lang="en-US" dirty="0" smtClean="0">
                  <a:latin typeface="Comic Sans MS"/>
                  <a:cs typeface="Comic Sans MS"/>
                </a:rPr>
                <a:t>I</a:t>
              </a:r>
              <a:r>
                <a:rPr lang="en-US" baseline="-25000" dirty="0" smtClean="0">
                  <a:latin typeface="Comic Sans MS"/>
                  <a:cs typeface="Comic Sans MS"/>
                </a:rPr>
                <a:t>2</a:t>
              </a:r>
              <a:r>
                <a:rPr lang="en-US" dirty="0" smtClean="0">
                  <a:latin typeface="Comic Sans MS"/>
                  <a:cs typeface="Comic Sans MS"/>
                </a:rPr>
                <a:t>,I</a:t>
              </a:r>
              <a:r>
                <a:rPr lang="en-US" baseline="-25000" dirty="0" smtClean="0">
                  <a:latin typeface="Comic Sans MS"/>
                  <a:cs typeface="Comic Sans MS"/>
                </a:rPr>
                <a:t>1</a:t>
              </a:r>
              <a:r>
                <a:rPr lang="en-US" dirty="0" smtClean="0">
                  <a:solidFill>
                    <a:srgbClr val="1F497D"/>
                  </a:solidFill>
                  <a:latin typeface="Comic Sans MS"/>
                  <a:cs typeface="Comic Sans MS"/>
                </a:rPr>
                <a:t>)</a:t>
              </a:r>
              <a:endParaRPr lang="en-US" dirty="0">
                <a:solidFill>
                  <a:srgbClr val="1F497D"/>
                </a:solidFill>
                <a:latin typeface="Comic Sans MS"/>
                <a:cs typeface="Comic Sans MS"/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4303806" y="2589773"/>
            <a:ext cx="3227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  <a:latin typeface="Comic Sans MS"/>
                <a:cs typeface="Comic Sans MS"/>
              </a:rPr>
              <a:t>pred(</a:t>
            </a:r>
            <a:r>
              <a:rPr lang="en-US" dirty="0" smtClean="0">
                <a:latin typeface="Comic Sans MS"/>
                <a:cs typeface="Comic Sans MS"/>
              </a:rPr>
              <a:t>I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rgbClr val="1F497D"/>
                </a:solidFill>
                <a:latin typeface="Comic Sans MS"/>
                <a:cs typeface="Comic Sans MS"/>
              </a:rPr>
              <a:t>) </a:t>
            </a:r>
            <a:endParaRPr lang="en-US" dirty="0">
              <a:solidFill>
                <a:srgbClr val="1F497D"/>
              </a:solidFill>
              <a:latin typeface="Comic Sans MS"/>
              <a:cs typeface="Comic Sans MS"/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4303806" y="4457700"/>
            <a:ext cx="3633694" cy="685800"/>
            <a:chOff x="4303806" y="4457700"/>
            <a:chExt cx="3633694" cy="685800"/>
          </a:xfrm>
        </p:grpSpPr>
        <p:graphicFrame>
          <p:nvGraphicFramePr>
            <p:cNvPr id="68610" name="Object 2"/>
            <p:cNvGraphicFramePr>
              <a:graphicFrameLocks noChangeAspect="1"/>
            </p:cNvGraphicFramePr>
            <p:nvPr/>
          </p:nvGraphicFramePr>
          <p:xfrm>
            <a:off x="4303806" y="4566511"/>
            <a:ext cx="1258794" cy="234089"/>
          </p:xfrm>
          <a:graphic>
            <a:graphicData uri="http://schemas.openxmlformats.org/presentationml/2006/ole">
              <p:oleObj spid="_x0000_s68610" name="Equation" r:id="rId3" imgW="889000" imgH="165100" progId="Equation.3">
                <p:embed/>
              </p:oleObj>
            </a:graphicData>
          </a:graphic>
        </p:graphicFrame>
        <p:sp>
          <p:nvSpPr>
            <p:cNvPr id="23" name="TextBox 22"/>
            <p:cNvSpPr txBox="1"/>
            <p:nvPr/>
          </p:nvSpPr>
          <p:spPr>
            <a:xfrm>
              <a:off x="6781800" y="4457700"/>
              <a:ext cx="1155700" cy="36933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Comic Sans MS"/>
                  <a:cs typeface="Comic Sans MS"/>
                </a:rPr>
                <a:t>template</a:t>
              </a:r>
              <a:endParaRPr lang="en-US" dirty="0">
                <a:latin typeface="Comic Sans MS"/>
                <a:cs typeface="Comic Sans MS"/>
              </a:endParaRPr>
            </a:p>
          </p:txBody>
        </p:sp>
        <p:sp>
          <p:nvSpPr>
            <p:cNvPr id="43" name="Freeform 42"/>
            <p:cNvSpPr/>
            <p:nvPr/>
          </p:nvSpPr>
          <p:spPr>
            <a:xfrm>
              <a:off x="5017431" y="4826000"/>
              <a:ext cx="12700" cy="317500"/>
            </a:xfrm>
            <a:custGeom>
              <a:avLst/>
              <a:gdLst>
                <a:gd name="connsiteX0" fmla="*/ 0 w 12700"/>
                <a:gd name="connsiteY0" fmla="*/ 317500 h 317500"/>
                <a:gd name="connsiteX1" fmla="*/ 12700 w 12700"/>
                <a:gd name="connsiteY1" fmla="*/ 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317500">
                  <a:moveTo>
                    <a:pt x="0" y="317500"/>
                  </a:moveTo>
                  <a:lnTo>
                    <a:pt x="12700" y="0"/>
                  </a:ln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3639578" y="3733800"/>
            <a:ext cx="4590022" cy="838200"/>
            <a:chOff x="3639578" y="3733800"/>
            <a:chExt cx="4590022" cy="838200"/>
          </a:xfrm>
        </p:grpSpPr>
        <p:sp>
          <p:nvSpPr>
            <p:cNvPr id="25" name="TextBox 24"/>
            <p:cNvSpPr txBox="1"/>
            <p:nvPr/>
          </p:nvSpPr>
          <p:spPr>
            <a:xfrm>
              <a:off x="3962400" y="3733800"/>
              <a:ext cx="13081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mic Sans MS"/>
                  <a:cs typeface="Comic Sans MS"/>
                </a:rPr>
                <a:t>p</a:t>
              </a:r>
              <a:r>
                <a:rPr lang="en-US" baseline="-25000" dirty="0" smtClean="0">
                  <a:latin typeface="Comic Sans MS"/>
                  <a:cs typeface="Comic Sans MS"/>
                </a:rPr>
                <a:t>1</a:t>
              </a:r>
              <a:r>
                <a:rPr lang="en-US" dirty="0" smtClean="0">
                  <a:latin typeface="Comic Sans MS"/>
                  <a:cs typeface="Comic Sans MS"/>
                </a:rPr>
                <a:t>,p</a:t>
              </a:r>
              <a:r>
                <a:rPr lang="en-US" baseline="-25000" dirty="0" smtClean="0">
                  <a:latin typeface="Comic Sans MS"/>
                  <a:cs typeface="Comic Sans MS"/>
                </a:rPr>
                <a:t>2</a:t>
              </a:r>
              <a:r>
                <a:rPr lang="en-US" dirty="0" smtClean="0">
                  <a:latin typeface="Comic Sans MS"/>
                  <a:cs typeface="Comic Sans MS"/>
                </a:rPr>
                <a:t>…p</a:t>
              </a:r>
              <a:r>
                <a:rPr lang="en-US" baseline="-25000" dirty="0" smtClean="0">
                  <a:latin typeface="Comic Sans MS"/>
                  <a:cs typeface="Comic Sans MS"/>
                </a:rPr>
                <a:t>r</a:t>
              </a:r>
              <a:endParaRPr lang="en-US" baseline="-25000" dirty="0">
                <a:latin typeface="Comic Sans MS"/>
                <a:cs typeface="Comic Sans MS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092700" y="3733800"/>
              <a:ext cx="13081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mic Sans MS"/>
                  <a:cs typeface="Comic Sans MS"/>
                </a:rPr>
                <a:t>p</a:t>
              </a:r>
              <a:r>
                <a:rPr lang="en-US" baseline="-25000" dirty="0" smtClean="0">
                  <a:latin typeface="Comic Sans MS"/>
                  <a:cs typeface="Comic Sans MS"/>
                </a:rPr>
                <a:t>1</a:t>
              </a:r>
              <a:r>
                <a:rPr lang="en-US" dirty="0" smtClean="0">
                  <a:latin typeface="Comic Sans MS"/>
                  <a:cs typeface="Comic Sans MS"/>
                </a:rPr>
                <a:t>,p</a:t>
              </a:r>
              <a:r>
                <a:rPr lang="en-US" baseline="-25000" dirty="0" smtClean="0">
                  <a:latin typeface="Comic Sans MS"/>
                  <a:cs typeface="Comic Sans MS"/>
                </a:rPr>
                <a:t>2</a:t>
              </a:r>
              <a:r>
                <a:rPr lang="en-US" dirty="0" smtClean="0">
                  <a:latin typeface="Comic Sans MS"/>
                  <a:cs typeface="Comic Sans MS"/>
                </a:rPr>
                <a:t>…p</a:t>
              </a:r>
              <a:r>
                <a:rPr lang="en-US" baseline="-25000" dirty="0" smtClean="0">
                  <a:latin typeface="Comic Sans MS"/>
                  <a:cs typeface="Comic Sans MS"/>
                </a:rPr>
                <a:t>r</a:t>
              </a:r>
              <a:endParaRPr lang="en-US" baseline="-25000" dirty="0">
                <a:latin typeface="Comic Sans MS"/>
                <a:cs typeface="Comic Sans MS"/>
              </a:endParaRPr>
            </a:p>
          </p:txBody>
        </p:sp>
        <p:sp>
          <p:nvSpPr>
            <p:cNvPr id="38" name="Freeform 37"/>
            <p:cNvSpPr/>
            <p:nvPr/>
          </p:nvSpPr>
          <p:spPr>
            <a:xfrm>
              <a:off x="4521200" y="4191000"/>
              <a:ext cx="317500" cy="381000"/>
            </a:xfrm>
            <a:custGeom>
              <a:avLst/>
              <a:gdLst>
                <a:gd name="connsiteX0" fmla="*/ 317500 w 317500"/>
                <a:gd name="connsiteY0" fmla="*/ 381000 h 381000"/>
                <a:gd name="connsiteX1" fmla="*/ 0 w 317500"/>
                <a:gd name="connsiteY1" fmla="*/ 0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17500" h="381000">
                  <a:moveTo>
                    <a:pt x="317500" y="381000"/>
                  </a:moveTo>
                  <a:lnTo>
                    <a:pt x="0" y="0"/>
                  </a:ln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 38"/>
            <p:cNvSpPr/>
            <p:nvPr/>
          </p:nvSpPr>
          <p:spPr>
            <a:xfrm>
              <a:off x="5422900" y="4191000"/>
              <a:ext cx="165100" cy="355600"/>
            </a:xfrm>
            <a:custGeom>
              <a:avLst/>
              <a:gdLst>
                <a:gd name="connsiteX0" fmla="*/ 0 w 165100"/>
                <a:gd name="connsiteY0" fmla="*/ 355600 h 355600"/>
                <a:gd name="connsiteX1" fmla="*/ 165100 w 165100"/>
                <a:gd name="connsiteY1" fmla="*/ 0 h 35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5100" h="355600">
                  <a:moveTo>
                    <a:pt x="0" y="355600"/>
                  </a:moveTo>
                  <a:lnTo>
                    <a:pt x="165100" y="0"/>
                  </a:ln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3639578" y="4202668"/>
              <a:ext cx="100862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Comic Sans MS"/>
                  <a:cs typeface="Comic Sans MS"/>
                </a:rPr>
                <a:t>unknown 1</a:t>
              </a:r>
              <a:endParaRPr lang="en-US" sz="1400" dirty="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5486400" y="4191000"/>
              <a:ext cx="107629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Comic Sans MS"/>
                  <a:cs typeface="Comic Sans MS"/>
                </a:rPr>
                <a:t>unknown 2</a:t>
              </a:r>
              <a:endParaRPr lang="en-US" sz="14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6781800" y="3733800"/>
              <a:ext cx="1447800" cy="36933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Comic Sans MS"/>
                  <a:cs typeface="Comic Sans MS"/>
                </a:rPr>
                <a:t>predicates</a:t>
              </a:r>
              <a:endParaRPr lang="en-US" dirty="0">
                <a:latin typeface="Comic Sans MS"/>
                <a:cs typeface="Comic Sans MS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3657600" y="2959105"/>
            <a:ext cx="2743200" cy="634995"/>
            <a:chOff x="3657600" y="2959105"/>
            <a:chExt cx="2743200" cy="634995"/>
          </a:xfrm>
        </p:grpSpPr>
        <p:sp>
          <p:nvSpPr>
            <p:cNvPr id="49" name="Rounded Rectangle 48"/>
            <p:cNvSpPr/>
            <p:nvPr/>
          </p:nvSpPr>
          <p:spPr>
            <a:xfrm>
              <a:off x="3657600" y="3200400"/>
              <a:ext cx="2743200" cy="3937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Up Arrow 49"/>
            <p:cNvSpPr/>
            <p:nvPr/>
          </p:nvSpPr>
          <p:spPr>
            <a:xfrm>
              <a:off x="4699000" y="2959105"/>
              <a:ext cx="266700" cy="241295"/>
            </a:xfrm>
            <a:prstGeom prst="up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3657600" y="3200400"/>
            <a:ext cx="5334000" cy="635000"/>
            <a:chOff x="3657600" y="3200400"/>
            <a:chExt cx="5334000" cy="635000"/>
          </a:xfrm>
        </p:grpSpPr>
        <p:sp>
          <p:nvSpPr>
            <p:cNvPr id="28" name="TextBox 27"/>
            <p:cNvSpPr txBox="1"/>
            <p:nvPr/>
          </p:nvSpPr>
          <p:spPr>
            <a:xfrm>
              <a:off x="3657600" y="3200400"/>
              <a:ext cx="13081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mic Sans MS"/>
                  <a:cs typeface="Comic Sans MS"/>
                </a:rPr>
                <a:t>b</a:t>
              </a:r>
              <a:r>
                <a:rPr lang="en-US" baseline="-25000" dirty="0" smtClean="0">
                  <a:latin typeface="Comic Sans MS"/>
                  <a:cs typeface="Comic Sans MS"/>
                </a:rPr>
                <a:t>1</a:t>
              </a:r>
              <a:r>
                <a:rPr lang="en-US" baseline="30000" dirty="0" smtClean="0">
                  <a:latin typeface="Comic Sans MS"/>
                  <a:cs typeface="Comic Sans MS"/>
                </a:rPr>
                <a:t>1</a:t>
              </a:r>
              <a:r>
                <a:rPr lang="en-US" dirty="0" smtClean="0">
                  <a:latin typeface="Comic Sans MS"/>
                  <a:cs typeface="Comic Sans MS"/>
                </a:rPr>
                <a:t>,b</a:t>
              </a:r>
              <a:r>
                <a:rPr lang="en-US" baseline="-25000" dirty="0" smtClean="0">
                  <a:latin typeface="Comic Sans MS"/>
                  <a:cs typeface="Comic Sans MS"/>
                </a:rPr>
                <a:t>2</a:t>
              </a:r>
              <a:r>
                <a:rPr lang="en-US" baseline="30000" dirty="0" smtClean="0">
                  <a:latin typeface="Comic Sans MS"/>
                  <a:cs typeface="Comic Sans MS"/>
                </a:rPr>
                <a:t>1</a:t>
              </a:r>
              <a:r>
                <a:rPr lang="en-US" dirty="0" smtClean="0">
                  <a:latin typeface="Comic Sans MS"/>
                  <a:cs typeface="Comic Sans MS"/>
                </a:rPr>
                <a:t>…b</a:t>
              </a:r>
              <a:r>
                <a:rPr lang="en-US" baseline="-25000" dirty="0" smtClean="0">
                  <a:latin typeface="Comic Sans MS"/>
                  <a:cs typeface="Comic Sans MS"/>
                </a:rPr>
                <a:t>r</a:t>
              </a:r>
              <a:r>
                <a:rPr lang="en-US" baseline="30000" dirty="0" smtClean="0">
                  <a:latin typeface="Comic Sans MS"/>
                  <a:cs typeface="Comic Sans MS"/>
                </a:rPr>
                <a:t>1</a:t>
              </a:r>
              <a:endParaRPr lang="en-US" baseline="-25000" dirty="0">
                <a:latin typeface="Comic Sans MS"/>
                <a:cs typeface="Comic Sans MS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092700" y="3200400"/>
              <a:ext cx="15367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mic Sans MS"/>
                  <a:cs typeface="Comic Sans MS"/>
                </a:rPr>
                <a:t>b</a:t>
              </a:r>
              <a:r>
                <a:rPr lang="en-US" baseline="-25000" dirty="0" smtClean="0">
                  <a:latin typeface="Comic Sans MS"/>
                  <a:cs typeface="Comic Sans MS"/>
                </a:rPr>
                <a:t>1</a:t>
              </a:r>
              <a:r>
                <a:rPr lang="en-US" baseline="30000" dirty="0" smtClean="0">
                  <a:latin typeface="Comic Sans MS"/>
                  <a:cs typeface="Comic Sans MS"/>
                </a:rPr>
                <a:t>2</a:t>
              </a:r>
              <a:r>
                <a:rPr lang="en-US" dirty="0" smtClean="0">
                  <a:latin typeface="Comic Sans MS"/>
                  <a:cs typeface="Comic Sans MS"/>
                </a:rPr>
                <a:t>,b</a:t>
              </a:r>
              <a:r>
                <a:rPr lang="en-US" baseline="-25000" dirty="0" smtClean="0">
                  <a:latin typeface="Comic Sans MS"/>
                  <a:cs typeface="Comic Sans MS"/>
                </a:rPr>
                <a:t>2</a:t>
              </a:r>
              <a:r>
                <a:rPr lang="en-US" baseline="30000" dirty="0" smtClean="0">
                  <a:latin typeface="Comic Sans MS"/>
                  <a:cs typeface="Comic Sans MS"/>
                </a:rPr>
                <a:t>2</a:t>
              </a:r>
              <a:r>
                <a:rPr lang="en-US" dirty="0" smtClean="0">
                  <a:latin typeface="Comic Sans MS"/>
                  <a:cs typeface="Comic Sans MS"/>
                </a:rPr>
                <a:t>…b</a:t>
              </a:r>
              <a:r>
                <a:rPr lang="en-US" baseline="-25000" dirty="0" smtClean="0">
                  <a:latin typeface="Comic Sans MS"/>
                  <a:cs typeface="Comic Sans MS"/>
                </a:rPr>
                <a:t>r</a:t>
              </a:r>
              <a:r>
                <a:rPr lang="en-US" baseline="30000" dirty="0" smtClean="0">
                  <a:latin typeface="Comic Sans MS"/>
                  <a:cs typeface="Comic Sans MS"/>
                </a:rPr>
                <a:t>2</a:t>
              </a:r>
              <a:endParaRPr lang="en-US" baseline="-25000" dirty="0">
                <a:latin typeface="Comic Sans MS"/>
                <a:cs typeface="Comic Sans MS"/>
              </a:endParaRPr>
            </a:p>
          </p:txBody>
        </p:sp>
        <p:sp>
          <p:nvSpPr>
            <p:cNvPr id="31" name="Freeform 30"/>
            <p:cNvSpPr/>
            <p:nvPr/>
          </p:nvSpPr>
          <p:spPr>
            <a:xfrm>
              <a:off x="3924300" y="3606800"/>
              <a:ext cx="190500" cy="203200"/>
            </a:xfrm>
            <a:custGeom>
              <a:avLst/>
              <a:gdLst>
                <a:gd name="connsiteX0" fmla="*/ 190500 w 190500"/>
                <a:gd name="connsiteY0" fmla="*/ 203200 h 203200"/>
                <a:gd name="connsiteX1" fmla="*/ 0 w 190500"/>
                <a:gd name="connsiteY1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0500" h="203200">
                  <a:moveTo>
                    <a:pt x="190500" y="203200"/>
                  </a:moveTo>
                  <a:lnTo>
                    <a:pt x="0" y="0"/>
                  </a:ln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 31"/>
            <p:cNvSpPr/>
            <p:nvPr/>
          </p:nvSpPr>
          <p:spPr>
            <a:xfrm>
              <a:off x="4229100" y="3619500"/>
              <a:ext cx="76200" cy="190500"/>
            </a:xfrm>
            <a:custGeom>
              <a:avLst/>
              <a:gdLst>
                <a:gd name="connsiteX0" fmla="*/ 76200 w 76200"/>
                <a:gd name="connsiteY0" fmla="*/ 190500 h 190500"/>
                <a:gd name="connsiteX1" fmla="*/ 0 w 76200"/>
                <a:gd name="connsiteY1" fmla="*/ 0 h 190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6200" h="190500">
                  <a:moveTo>
                    <a:pt x="76200" y="190500"/>
                  </a:moveTo>
                  <a:lnTo>
                    <a:pt x="0" y="0"/>
                  </a:ln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 32"/>
            <p:cNvSpPr/>
            <p:nvPr/>
          </p:nvSpPr>
          <p:spPr>
            <a:xfrm>
              <a:off x="4673600" y="3606800"/>
              <a:ext cx="25400" cy="215900"/>
            </a:xfrm>
            <a:custGeom>
              <a:avLst/>
              <a:gdLst>
                <a:gd name="connsiteX0" fmla="*/ 25400 w 25400"/>
                <a:gd name="connsiteY0" fmla="*/ 215900 h 215900"/>
                <a:gd name="connsiteX1" fmla="*/ 0 w 25400"/>
                <a:gd name="connsiteY1" fmla="*/ 0 h 215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5400" h="215900">
                  <a:moveTo>
                    <a:pt x="25400" y="215900"/>
                  </a:moveTo>
                  <a:lnTo>
                    <a:pt x="0" y="0"/>
                  </a:ln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 33"/>
            <p:cNvSpPr/>
            <p:nvPr/>
          </p:nvSpPr>
          <p:spPr>
            <a:xfrm>
              <a:off x="5270500" y="3619500"/>
              <a:ext cx="0" cy="203200"/>
            </a:xfrm>
            <a:custGeom>
              <a:avLst/>
              <a:gdLst>
                <a:gd name="connsiteX0" fmla="*/ 0 w 0"/>
                <a:gd name="connsiteY0" fmla="*/ 203200 h 203200"/>
                <a:gd name="connsiteX1" fmla="*/ 0 w 0"/>
                <a:gd name="connsiteY1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03200">
                  <a:moveTo>
                    <a:pt x="0" y="203200"/>
                  </a:moveTo>
                  <a:lnTo>
                    <a:pt x="0" y="0"/>
                  </a:ln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 34"/>
            <p:cNvSpPr/>
            <p:nvPr/>
          </p:nvSpPr>
          <p:spPr>
            <a:xfrm>
              <a:off x="5537200" y="3619500"/>
              <a:ext cx="88900" cy="203200"/>
            </a:xfrm>
            <a:custGeom>
              <a:avLst/>
              <a:gdLst>
                <a:gd name="connsiteX0" fmla="*/ 0 w 88900"/>
                <a:gd name="connsiteY0" fmla="*/ 203200 h 203200"/>
                <a:gd name="connsiteX1" fmla="*/ 88900 w 88900"/>
                <a:gd name="connsiteY1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8900" h="203200">
                  <a:moveTo>
                    <a:pt x="0" y="203200"/>
                  </a:moveTo>
                  <a:lnTo>
                    <a:pt x="88900" y="0"/>
                  </a:ln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 35"/>
            <p:cNvSpPr/>
            <p:nvPr/>
          </p:nvSpPr>
          <p:spPr>
            <a:xfrm>
              <a:off x="5880100" y="3594100"/>
              <a:ext cx="228600" cy="241300"/>
            </a:xfrm>
            <a:custGeom>
              <a:avLst/>
              <a:gdLst>
                <a:gd name="connsiteX0" fmla="*/ 0 w 228600"/>
                <a:gd name="connsiteY0" fmla="*/ 241300 h 241300"/>
                <a:gd name="connsiteX1" fmla="*/ 228600 w 228600"/>
                <a:gd name="connsiteY1" fmla="*/ 0 h 24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28600" h="241300">
                  <a:moveTo>
                    <a:pt x="0" y="241300"/>
                  </a:moveTo>
                  <a:lnTo>
                    <a:pt x="228600" y="0"/>
                  </a:ln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781800" y="3200400"/>
              <a:ext cx="2209800" cy="36933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>
                  <a:latin typeface="Comic Sans MS"/>
                  <a:cs typeface="Comic Sans MS"/>
                </a:rPr>
                <a:t>boolean</a:t>
              </a:r>
              <a:r>
                <a:rPr lang="en-US" dirty="0" smtClean="0">
                  <a:latin typeface="Comic Sans MS"/>
                  <a:cs typeface="Comic Sans MS"/>
                </a:rPr>
                <a:t> indicators</a:t>
              </a:r>
              <a:endParaRPr lang="en-US" dirty="0">
                <a:latin typeface="Comic Sans MS"/>
                <a:cs typeface="Comic Sans MS"/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2819400" y="2818373"/>
            <a:ext cx="2438400" cy="2668027"/>
            <a:chOff x="2819400" y="2818373"/>
            <a:chExt cx="2438400" cy="2668027"/>
          </a:xfrm>
        </p:grpSpPr>
        <p:sp>
          <p:nvSpPr>
            <p:cNvPr id="21" name="Rectangle 20"/>
            <p:cNvSpPr/>
            <p:nvPr/>
          </p:nvSpPr>
          <p:spPr>
            <a:xfrm>
              <a:off x="4877731" y="5117068"/>
              <a:ext cx="38006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Comic Sans MS"/>
                  <a:cs typeface="Comic Sans MS"/>
                </a:rPr>
                <a:t>I</a:t>
              </a:r>
              <a:r>
                <a:rPr lang="en-US" baseline="-25000" dirty="0" smtClean="0">
                  <a:latin typeface="Comic Sans MS"/>
                  <a:cs typeface="Comic Sans MS"/>
                </a:rPr>
                <a:t>1</a:t>
              </a:r>
              <a:endParaRPr lang="en-US" dirty="0"/>
            </a:p>
          </p:txBody>
        </p:sp>
        <p:cxnSp>
          <p:nvCxnSpPr>
            <p:cNvPr id="53" name="Curved Connector 52"/>
            <p:cNvCxnSpPr/>
            <p:nvPr/>
          </p:nvCxnSpPr>
          <p:spPr>
            <a:xfrm>
              <a:off x="2819400" y="2818373"/>
              <a:ext cx="1829731" cy="2515627"/>
            </a:xfrm>
            <a:prstGeom prst="curvedConnector3">
              <a:avLst>
                <a:gd name="adj1" fmla="val 23625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Cloud Callout 60"/>
          <p:cNvSpPr/>
          <p:nvPr/>
        </p:nvSpPr>
        <p:spPr>
          <a:xfrm>
            <a:off x="228600" y="5169932"/>
            <a:ext cx="1981200" cy="1002268"/>
          </a:xfrm>
          <a:prstGeom prst="cloudCallout">
            <a:avLst>
              <a:gd name="adj1" fmla="val 37962"/>
              <a:gd name="adj2" fmla="val -6041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Comic Sans MS"/>
                <a:cs typeface="Comic Sans MS"/>
              </a:rPr>
              <a:t>Remember: VCs are FOL formulae over I</a:t>
            </a:r>
            <a:r>
              <a:rPr lang="en-US" sz="1400" baseline="-25000" dirty="0" smtClean="0">
                <a:solidFill>
                  <a:srgbClr val="000000"/>
                </a:solidFill>
                <a:latin typeface="Comic Sans MS"/>
                <a:cs typeface="Comic Sans MS"/>
              </a:rPr>
              <a:t>1</a:t>
            </a:r>
            <a:r>
              <a:rPr lang="en-US" sz="1400" dirty="0" smtClean="0">
                <a:solidFill>
                  <a:srgbClr val="000000"/>
                </a:solidFill>
                <a:latin typeface="Comic Sans MS"/>
                <a:cs typeface="Comic Sans MS"/>
              </a:rPr>
              <a:t>, I</a:t>
            </a:r>
            <a:r>
              <a:rPr lang="en-US" sz="1400" baseline="-25000" dirty="0" smtClean="0">
                <a:solidFill>
                  <a:srgbClr val="000000"/>
                </a:solidFill>
                <a:latin typeface="Comic Sans MS"/>
                <a:cs typeface="Comic Sans MS"/>
              </a:rPr>
              <a:t>2</a:t>
            </a:r>
            <a:endParaRPr lang="en-US" sz="1400" baseline="-25000" dirty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6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Constraint-based over Predicate Abstraction</a:t>
            </a:r>
            <a:endParaRPr lang="en-US" dirty="0"/>
          </a:p>
        </p:txBody>
      </p:sp>
      <p:grpSp>
        <p:nvGrpSpPr>
          <p:cNvPr id="3" name="Group 14"/>
          <p:cNvGrpSpPr/>
          <p:nvPr/>
        </p:nvGrpSpPr>
        <p:grpSpPr>
          <a:xfrm>
            <a:off x="1828800" y="2601441"/>
            <a:ext cx="1295400" cy="2426732"/>
            <a:chOff x="2438400" y="2602468"/>
            <a:chExt cx="1295400" cy="2426732"/>
          </a:xfrm>
        </p:grpSpPr>
        <p:sp>
          <p:nvSpPr>
            <p:cNvPr id="16" name="TextBox 15"/>
            <p:cNvSpPr txBox="1"/>
            <p:nvPr/>
          </p:nvSpPr>
          <p:spPr>
            <a:xfrm>
              <a:off x="2438400" y="2602468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latin typeface="Comic Sans MS"/>
                  <a:cs typeface="Comic Sans MS"/>
                </a:rPr>
                <a:t>vc(</a:t>
              </a:r>
              <a:r>
                <a:rPr lang="en-US" dirty="0" smtClean="0">
                  <a:latin typeface="Comic Sans MS"/>
                  <a:cs typeface="Comic Sans MS"/>
                </a:rPr>
                <a:t>pre,I</a:t>
              </a:r>
              <a:r>
                <a:rPr lang="en-US" baseline="-25000" dirty="0" smtClean="0">
                  <a:latin typeface="Comic Sans MS"/>
                  <a:cs typeface="Comic Sans MS"/>
                </a:rPr>
                <a:t>1</a:t>
              </a:r>
              <a:r>
                <a:rPr lang="en-US" dirty="0" smtClean="0">
                  <a:solidFill>
                    <a:srgbClr val="1F497D"/>
                  </a:solidFill>
                  <a:latin typeface="Comic Sans MS"/>
                  <a:cs typeface="Comic Sans MS"/>
                </a:rPr>
                <a:t>)</a:t>
              </a:r>
              <a:endParaRPr lang="en-US" dirty="0">
                <a:solidFill>
                  <a:srgbClr val="1F497D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438400" y="3124200"/>
              <a:ext cx="1295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latin typeface="Comic Sans MS"/>
                  <a:cs typeface="Comic Sans MS"/>
                </a:rPr>
                <a:t>vc(</a:t>
              </a:r>
              <a:r>
                <a:rPr lang="en-US" dirty="0" smtClean="0">
                  <a:latin typeface="Comic Sans MS"/>
                  <a:cs typeface="Comic Sans MS"/>
                </a:rPr>
                <a:t>I</a:t>
              </a:r>
              <a:r>
                <a:rPr lang="en-US" baseline="-25000" dirty="0" smtClean="0">
                  <a:latin typeface="Comic Sans MS"/>
                  <a:cs typeface="Comic Sans MS"/>
                </a:rPr>
                <a:t>1</a:t>
              </a:r>
              <a:r>
                <a:rPr lang="en-US" dirty="0" smtClean="0">
                  <a:latin typeface="Comic Sans MS"/>
                  <a:cs typeface="Comic Sans MS"/>
                </a:rPr>
                <a:t>,post</a:t>
              </a:r>
              <a:r>
                <a:rPr lang="en-US" dirty="0" smtClean="0">
                  <a:solidFill>
                    <a:srgbClr val="1F497D"/>
                  </a:solidFill>
                  <a:latin typeface="Comic Sans MS"/>
                  <a:cs typeface="Comic Sans MS"/>
                </a:rPr>
                <a:t>)</a:t>
              </a:r>
              <a:endParaRPr lang="en-US" dirty="0">
                <a:solidFill>
                  <a:srgbClr val="1F497D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438400" y="3593068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latin typeface="Comic Sans MS"/>
                  <a:cs typeface="Comic Sans MS"/>
                </a:rPr>
                <a:t>vc(</a:t>
              </a:r>
              <a:r>
                <a:rPr lang="en-US" dirty="0" smtClean="0">
                  <a:latin typeface="Comic Sans MS"/>
                  <a:cs typeface="Comic Sans MS"/>
                </a:rPr>
                <a:t>I</a:t>
              </a:r>
              <a:r>
                <a:rPr lang="en-US" baseline="-25000" dirty="0" smtClean="0">
                  <a:latin typeface="Comic Sans MS"/>
                  <a:cs typeface="Comic Sans MS"/>
                </a:rPr>
                <a:t>1</a:t>
              </a:r>
              <a:r>
                <a:rPr lang="en-US" dirty="0" smtClean="0">
                  <a:latin typeface="Comic Sans MS"/>
                  <a:cs typeface="Comic Sans MS"/>
                </a:rPr>
                <a:t>,I</a:t>
              </a:r>
              <a:r>
                <a:rPr lang="en-US" baseline="-25000" dirty="0" smtClean="0">
                  <a:latin typeface="Comic Sans MS"/>
                  <a:cs typeface="Comic Sans MS"/>
                </a:rPr>
                <a:t>2</a:t>
              </a:r>
              <a:r>
                <a:rPr lang="en-US" dirty="0" smtClean="0">
                  <a:solidFill>
                    <a:srgbClr val="1F497D"/>
                  </a:solidFill>
                  <a:latin typeface="Comic Sans MS"/>
                  <a:cs typeface="Comic Sans MS"/>
                </a:rPr>
                <a:t>)</a:t>
              </a:r>
              <a:endParaRPr lang="en-US" dirty="0">
                <a:solidFill>
                  <a:srgbClr val="1F497D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514600" y="4659868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latin typeface="Comic Sans MS"/>
                  <a:cs typeface="Comic Sans MS"/>
                </a:rPr>
                <a:t>vc(</a:t>
              </a:r>
              <a:r>
                <a:rPr lang="en-US" dirty="0" smtClean="0">
                  <a:latin typeface="Comic Sans MS"/>
                  <a:cs typeface="Comic Sans MS"/>
                </a:rPr>
                <a:t>I</a:t>
              </a:r>
              <a:r>
                <a:rPr lang="en-US" baseline="-25000" dirty="0" smtClean="0">
                  <a:latin typeface="Comic Sans MS"/>
                  <a:cs typeface="Comic Sans MS"/>
                </a:rPr>
                <a:t>2</a:t>
              </a:r>
              <a:r>
                <a:rPr lang="en-US" dirty="0" smtClean="0">
                  <a:latin typeface="Comic Sans MS"/>
                  <a:cs typeface="Comic Sans MS"/>
                </a:rPr>
                <a:t>,I</a:t>
              </a:r>
              <a:r>
                <a:rPr lang="en-US" baseline="-25000" dirty="0" smtClean="0">
                  <a:latin typeface="Comic Sans MS"/>
                  <a:cs typeface="Comic Sans MS"/>
                </a:rPr>
                <a:t>2</a:t>
              </a:r>
              <a:r>
                <a:rPr lang="en-US" dirty="0" smtClean="0">
                  <a:solidFill>
                    <a:srgbClr val="1F497D"/>
                  </a:solidFill>
                  <a:latin typeface="Comic Sans MS"/>
                  <a:cs typeface="Comic Sans MS"/>
                </a:rPr>
                <a:t>)</a:t>
              </a:r>
              <a:endParaRPr lang="en-US" dirty="0">
                <a:solidFill>
                  <a:srgbClr val="1F497D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438400" y="41148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latin typeface="Comic Sans MS"/>
                  <a:cs typeface="Comic Sans MS"/>
                </a:rPr>
                <a:t>vc(</a:t>
              </a:r>
              <a:r>
                <a:rPr lang="en-US" dirty="0" smtClean="0">
                  <a:latin typeface="Comic Sans MS"/>
                  <a:cs typeface="Comic Sans MS"/>
                </a:rPr>
                <a:t>I</a:t>
              </a:r>
              <a:r>
                <a:rPr lang="en-US" baseline="-25000" dirty="0" smtClean="0">
                  <a:latin typeface="Comic Sans MS"/>
                  <a:cs typeface="Comic Sans MS"/>
                </a:rPr>
                <a:t>2</a:t>
              </a:r>
              <a:r>
                <a:rPr lang="en-US" dirty="0" smtClean="0">
                  <a:latin typeface="Comic Sans MS"/>
                  <a:cs typeface="Comic Sans MS"/>
                </a:rPr>
                <a:t>,I</a:t>
              </a:r>
              <a:r>
                <a:rPr lang="en-US" baseline="-25000" dirty="0" smtClean="0">
                  <a:latin typeface="Comic Sans MS"/>
                  <a:cs typeface="Comic Sans MS"/>
                </a:rPr>
                <a:t>1</a:t>
              </a:r>
              <a:r>
                <a:rPr lang="en-US" dirty="0" smtClean="0">
                  <a:solidFill>
                    <a:srgbClr val="1F497D"/>
                  </a:solidFill>
                  <a:latin typeface="Comic Sans MS"/>
                  <a:cs typeface="Comic Sans MS"/>
                </a:rPr>
                <a:t>)</a:t>
              </a:r>
              <a:endParaRPr lang="en-US" dirty="0">
                <a:solidFill>
                  <a:srgbClr val="1F497D"/>
                </a:solidFill>
                <a:latin typeface="Comic Sans MS"/>
                <a:cs typeface="Comic Sans MS"/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4303806" y="2589773"/>
            <a:ext cx="3227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  <a:latin typeface="Comic Sans MS"/>
                <a:cs typeface="Comic Sans MS"/>
              </a:rPr>
              <a:t>pred(</a:t>
            </a:r>
            <a:r>
              <a:rPr lang="en-US" dirty="0" smtClean="0">
                <a:latin typeface="Comic Sans MS"/>
                <a:cs typeface="Comic Sans MS"/>
              </a:rPr>
              <a:t>I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rgbClr val="1F497D"/>
                </a:solidFill>
                <a:latin typeface="Comic Sans MS"/>
                <a:cs typeface="Comic Sans MS"/>
              </a:rPr>
              <a:t>) </a:t>
            </a:r>
            <a:endParaRPr lang="en-US" dirty="0">
              <a:solidFill>
                <a:srgbClr val="1F497D"/>
              </a:solidFill>
              <a:latin typeface="Comic Sans MS"/>
              <a:cs typeface="Comic Sans MS"/>
            </a:endParaRPr>
          </a:p>
        </p:txBody>
      </p:sp>
      <p:grpSp>
        <p:nvGrpSpPr>
          <p:cNvPr id="5" name="Group 40"/>
          <p:cNvGrpSpPr/>
          <p:nvPr/>
        </p:nvGrpSpPr>
        <p:grpSpPr>
          <a:xfrm>
            <a:off x="5168899" y="1600203"/>
            <a:ext cx="3060701" cy="938774"/>
            <a:chOff x="4206874" y="5294481"/>
            <a:chExt cx="3060701" cy="822276"/>
          </a:xfrm>
        </p:grpSpPr>
        <p:sp>
          <p:nvSpPr>
            <p:cNvPr id="27" name="Rectangle 26"/>
            <p:cNvSpPr/>
            <p:nvPr/>
          </p:nvSpPr>
          <p:spPr>
            <a:xfrm>
              <a:off x="4892105" y="5294481"/>
              <a:ext cx="2375470" cy="72787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>
              <a:spAutoFit/>
            </a:bodyPr>
            <a:lstStyle/>
            <a:p>
              <a:pPr algn="ctr"/>
              <a:r>
                <a:rPr lang="en-US" sz="1600" dirty="0" err="1" smtClean="0">
                  <a:solidFill>
                    <a:schemeClr val="tx2"/>
                  </a:solidFill>
                  <a:latin typeface="Comic Sans MS"/>
                  <a:cs typeface="Comic Sans MS"/>
                </a:rPr>
                <a:t>pred(</a:t>
              </a:r>
              <a:r>
                <a:rPr lang="en-US" sz="1600" dirty="0" err="1" smtClean="0">
                  <a:latin typeface="Comic Sans MS"/>
                  <a:cs typeface="Comic Sans MS"/>
                </a:rPr>
                <a:t>A</a:t>
              </a:r>
              <a:r>
                <a:rPr lang="en-US" sz="1600" dirty="0" smtClean="0">
                  <a:solidFill>
                    <a:srgbClr val="1F497D"/>
                  </a:solidFill>
                  <a:latin typeface="Comic Sans MS"/>
                  <a:cs typeface="Comic Sans MS"/>
                </a:rPr>
                <a:t>)</a:t>
              </a:r>
              <a:r>
                <a:rPr lang="en-US" sz="1600" dirty="0" smtClean="0">
                  <a:latin typeface="Comic Sans MS"/>
                  <a:cs typeface="Comic Sans MS"/>
                </a:rPr>
                <a:t> : A to unknown </a:t>
              </a:r>
            </a:p>
            <a:p>
              <a:pPr algn="ctr"/>
              <a:r>
                <a:rPr lang="en-US" sz="1600" dirty="0" smtClean="0">
                  <a:latin typeface="Comic Sans MS"/>
                  <a:cs typeface="Comic Sans MS"/>
                </a:rPr>
                <a:t>predicate</a:t>
              </a:r>
              <a:endParaRPr lang="en-US" sz="1600" b="1" i="1" dirty="0" smtClean="0">
                <a:latin typeface="Comic Sans MS"/>
                <a:cs typeface="Comic Sans MS"/>
              </a:endParaRPr>
            </a:p>
            <a:p>
              <a:pPr algn="ctr"/>
              <a:r>
                <a:rPr lang="en-US" sz="1600" b="1" i="1" dirty="0" smtClean="0">
                  <a:latin typeface="Comic Sans MS"/>
                  <a:cs typeface="Comic Sans MS"/>
                </a:rPr>
                <a:t>indicator variables</a:t>
              </a:r>
              <a:endParaRPr lang="en-US" sz="1600" dirty="0"/>
            </a:p>
          </p:txBody>
        </p:sp>
        <p:sp>
          <p:nvSpPr>
            <p:cNvPr id="37" name="Freeform 36"/>
            <p:cNvSpPr/>
            <p:nvPr/>
          </p:nvSpPr>
          <p:spPr>
            <a:xfrm flipH="1" flipV="1">
              <a:off x="4206874" y="5833252"/>
              <a:ext cx="701105" cy="283505"/>
            </a:xfrm>
            <a:custGeom>
              <a:avLst/>
              <a:gdLst>
                <a:gd name="connsiteX0" fmla="*/ 0 w 381000"/>
                <a:gd name="connsiteY0" fmla="*/ 1231900 h 1231900"/>
                <a:gd name="connsiteX1" fmla="*/ 241300 w 381000"/>
                <a:gd name="connsiteY1" fmla="*/ 901700 h 1231900"/>
                <a:gd name="connsiteX2" fmla="*/ 381000 w 381000"/>
                <a:gd name="connsiteY2" fmla="*/ 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81000" h="1231900">
                  <a:moveTo>
                    <a:pt x="0" y="1231900"/>
                  </a:moveTo>
                  <a:cubicBezTo>
                    <a:pt x="88900" y="1169458"/>
                    <a:pt x="177800" y="1107017"/>
                    <a:pt x="241300" y="901700"/>
                  </a:cubicBezTo>
                  <a:cubicBezTo>
                    <a:pt x="304800" y="696383"/>
                    <a:pt x="381000" y="0"/>
                    <a:pt x="381000" y="0"/>
                  </a:cubicBezTo>
                </a:path>
              </a:pathLst>
            </a:custGeom>
            <a:noFill/>
            <a:ln>
              <a:tailEnd type="arrow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Cloud Callout 14"/>
          <p:cNvSpPr/>
          <p:nvPr/>
        </p:nvSpPr>
        <p:spPr>
          <a:xfrm>
            <a:off x="228600" y="5169932"/>
            <a:ext cx="1981200" cy="1002268"/>
          </a:xfrm>
          <a:prstGeom prst="cloudCallout">
            <a:avLst>
              <a:gd name="adj1" fmla="val 37962"/>
              <a:gd name="adj2" fmla="val -6041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Comic Sans MS"/>
                <a:cs typeface="Comic Sans MS"/>
              </a:rPr>
              <a:t>Remember: VCs are FOL formulae over I</a:t>
            </a:r>
            <a:r>
              <a:rPr lang="en-US" sz="1400" baseline="-25000" dirty="0" smtClean="0">
                <a:solidFill>
                  <a:srgbClr val="000000"/>
                </a:solidFill>
                <a:latin typeface="Comic Sans MS"/>
                <a:cs typeface="Comic Sans MS"/>
              </a:rPr>
              <a:t>1</a:t>
            </a:r>
            <a:r>
              <a:rPr lang="en-US" sz="1400" dirty="0" smtClean="0">
                <a:solidFill>
                  <a:srgbClr val="000000"/>
                </a:solidFill>
                <a:latin typeface="Comic Sans MS"/>
                <a:cs typeface="Comic Sans MS"/>
              </a:rPr>
              <a:t>, I</a:t>
            </a:r>
            <a:r>
              <a:rPr lang="en-US" sz="1400" baseline="-25000" dirty="0" smtClean="0">
                <a:solidFill>
                  <a:srgbClr val="000000"/>
                </a:solidFill>
                <a:latin typeface="Comic Sans MS"/>
                <a:cs typeface="Comic Sans MS"/>
              </a:rPr>
              <a:t>2</a:t>
            </a:r>
            <a:endParaRPr lang="en-US" sz="1400" baseline="-25000" dirty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the technique will let you do!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2"/>
            <a:ext cx="4115554" cy="179653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162" dirty="0" smtClean="0"/>
              <a:t>A. Infer invariants with arbitrary quantification and </a:t>
            </a:r>
            <a:r>
              <a:rPr lang="en-US" sz="2162" dirty="0" err="1" smtClean="0"/>
              <a:t>boolean</a:t>
            </a:r>
            <a:r>
              <a:rPr lang="en-US" sz="2162" dirty="0" smtClean="0"/>
              <a:t> structure</a:t>
            </a:r>
          </a:p>
          <a:p>
            <a:pPr lvl="1">
              <a:buNone/>
            </a:pPr>
            <a:r>
              <a:rPr lang="en-US" dirty="0" smtClean="0">
                <a:cs typeface="Apple Casual"/>
              </a:rPr>
              <a:t>∀</a:t>
            </a:r>
            <a:endParaRPr lang="en-US" dirty="0" smtClean="0"/>
          </a:p>
          <a:p>
            <a:pPr lvl="1">
              <a:buNone/>
            </a:pPr>
            <a:r>
              <a:rPr lang="en-US" dirty="0" smtClean="0">
                <a:cs typeface="Apple Casual"/>
              </a:rPr>
              <a:t>∀∃</a:t>
            </a:r>
            <a:endParaRPr lang="en-US" dirty="0" smtClean="0"/>
          </a:p>
        </p:txBody>
      </p:sp>
      <p:grpSp>
        <p:nvGrpSpPr>
          <p:cNvPr id="5" name="Group 53"/>
          <p:cNvGrpSpPr/>
          <p:nvPr/>
        </p:nvGrpSpPr>
        <p:grpSpPr>
          <a:xfrm>
            <a:off x="4419600" y="5905175"/>
            <a:ext cx="3429000" cy="952825"/>
            <a:chOff x="4724400" y="5715000"/>
            <a:chExt cx="4343400" cy="1201354"/>
          </a:xfrm>
        </p:grpSpPr>
        <p:sp>
          <p:nvSpPr>
            <p:cNvPr id="21" name="Rectangle 20"/>
            <p:cNvSpPr/>
            <p:nvPr/>
          </p:nvSpPr>
          <p:spPr>
            <a:xfrm>
              <a:off x="4724400" y="5943600"/>
              <a:ext cx="304800" cy="3048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105400" y="5943600"/>
              <a:ext cx="304800" cy="3048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486400" y="5943600"/>
              <a:ext cx="304800" cy="3048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867400" y="5943600"/>
              <a:ext cx="304800" cy="3048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6934200" y="5943600"/>
              <a:ext cx="304800" cy="3048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i="1" dirty="0" err="1" smtClean="0">
                  <a:solidFill>
                    <a:srgbClr val="000000"/>
                  </a:solidFill>
                </a:rPr>
                <a:t>j</a:t>
              </a:r>
              <a:endParaRPr lang="en-US" i="1" dirty="0">
                <a:solidFill>
                  <a:srgbClr val="000000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315200" y="5943600"/>
              <a:ext cx="304800" cy="3048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324600" y="5861447"/>
              <a:ext cx="565392" cy="776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100" baseline="30000" dirty="0" smtClean="0"/>
                <a:t>..</a:t>
              </a:r>
              <a:endParaRPr lang="en-US" sz="5100" baseline="30000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953000" y="6101953"/>
              <a:ext cx="30480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334000" y="6101953"/>
              <a:ext cx="30480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5715000" y="6101953"/>
              <a:ext cx="30480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6096000" y="6101953"/>
              <a:ext cx="30480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 dirty="0">
                <a:solidFill>
                  <a:srgbClr val="000000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7162800" y="6101953"/>
              <a:ext cx="30480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543800" y="6101953"/>
              <a:ext cx="30480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553199" y="6019800"/>
              <a:ext cx="565392" cy="776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100" baseline="30000" dirty="0" smtClean="0"/>
                <a:t>..</a:t>
              </a:r>
              <a:endParaRPr lang="en-US" sz="5100" baseline="30000" dirty="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8229600" y="5715000"/>
              <a:ext cx="609600" cy="5334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tlCol="0" anchor="t" anchorCtr="0"/>
            <a:lstStyle/>
            <a:p>
              <a:pPr algn="ctr"/>
              <a:r>
                <a:rPr lang="en-US" sz="1600" dirty="0" smtClean="0">
                  <a:solidFill>
                    <a:srgbClr val="000000"/>
                  </a:solidFill>
                </a:rPr>
                <a:t>A</a:t>
              </a:r>
              <a:r>
                <a:rPr lang="en-US" sz="1600" baseline="-25000" dirty="0" smtClean="0">
                  <a:solidFill>
                    <a:srgbClr val="000000"/>
                  </a:solidFill>
                </a:rPr>
                <a:t>old</a:t>
              </a:r>
              <a:endParaRPr lang="en-US" sz="1600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8458200" y="6096000"/>
              <a:ext cx="609600" cy="533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4724400" y="6450688"/>
              <a:ext cx="1171142" cy="46566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>
                  <a:cs typeface="Apple Casual"/>
                </a:rPr>
                <a:t>∀</a:t>
              </a:r>
              <a:r>
                <a:rPr lang="en-US" i="1" dirty="0" err="1" smtClean="0">
                  <a:solidFill>
                    <a:srgbClr val="000000"/>
                  </a:solidFill>
                </a:rPr>
                <a:t>k</a:t>
              </a:r>
              <a:r>
                <a:rPr lang="en-US" dirty="0" err="1" smtClean="0">
                  <a:cs typeface="Apple Casual"/>
                </a:rPr>
                <a:t>∃</a:t>
              </a:r>
              <a:r>
                <a:rPr lang="en-US" i="1" dirty="0" err="1" smtClean="0">
                  <a:solidFill>
                    <a:srgbClr val="000000"/>
                  </a:solidFill>
                </a:rPr>
                <a:t>j</a:t>
              </a:r>
              <a:endParaRPr lang="en-US" i="1" dirty="0" smtClean="0">
                <a:solidFill>
                  <a:srgbClr val="000000"/>
                </a:solidFill>
              </a:endParaRPr>
            </a:p>
          </p:txBody>
        </p:sp>
        <p:cxnSp>
          <p:nvCxnSpPr>
            <p:cNvPr id="57" name="Curved Connector 56"/>
            <p:cNvCxnSpPr>
              <a:stCxn id="32" idx="0"/>
              <a:endCxn id="25" idx="0"/>
            </p:cNvCxnSpPr>
            <p:nvPr/>
          </p:nvCxnSpPr>
          <p:spPr>
            <a:xfrm rot="5400000" flipH="1" flipV="1">
              <a:off x="6588324" y="5603677"/>
              <a:ext cx="158353" cy="838200"/>
            </a:xfrm>
            <a:prstGeom prst="curvedConnector3">
              <a:avLst>
                <a:gd name="adj1" fmla="val 230532"/>
              </a:avLst>
            </a:prstGeom>
            <a:ln>
              <a:solidFill>
                <a:schemeClr val="accent6">
                  <a:lumMod val="75000"/>
                  <a:alpha val="69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hape 68"/>
            <p:cNvCxnSpPr>
              <a:stCxn id="40" idx="3"/>
              <a:endCxn id="32" idx="2"/>
            </p:cNvCxnSpPr>
            <p:nvPr/>
          </p:nvCxnSpPr>
          <p:spPr>
            <a:xfrm flipV="1">
              <a:off x="5895542" y="6406753"/>
              <a:ext cx="352858" cy="276768"/>
            </a:xfrm>
            <a:prstGeom prst="curvedConnector2">
              <a:avLst/>
            </a:prstGeom>
            <a:ln>
              <a:solidFill>
                <a:schemeClr val="accent6">
                  <a:lumMod val="75000"/>
                  <a:alpha val="72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59"/>
          <p:cNvGrpSpPr/>
          <p:nvPr/>
        </p:nvGrpSpPr>
        <p:grpSpPr>
          <a:xfrm>
            <a:off x="381000" y="5850626"/>
            <a:ext cx="3048000" cy="1007374"/>
            <a:chOff x="3733800" y="4724399"/>
            <a:chExt cx="4114800" cy="1160162"/>
          </a:xfrm>
        </p:grpSpPr>
        <p:sp>
          <p:nvSpPr>
            <p:cNvPr id="16" name="TextBox 15"/>
            <p:cNvSpPr txBox="1"/>
            <p:nvPr/>
          </p:nvSpPr>
          <p:spPr>
            <a:xfrm>
              <a:off x="6553199" y="5175647"/>
              <a:ext cx="565392" cy="7089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100" baseline="30000" dirty="0" smtClean="0"/>
                <a:t>..</a:t>
              </a:r>
              <a:endParaRPr lang="en-US" sz="5100" baseline="30000" dirty="0"/>
            </a:p>
          </p:txBody>
        </p:sp>
        <p:grpSp>
          <p:nvGrpSpPr>
            <p:cNvPr id="7" name="Group 52"/>
            <p:cNvGrpSpPr/>
            <p:nvPr/>
          </p:nvGrpSpPr>
          <p:grpSpPr>
            <a:xfrm>
              <a:off x="3733800" y="4724399"/>
              <a:ext cx="4114800" cy="840911"/>
              <a:chOff x="3733800" y="4724399"/>
              <a:chExt cx="4114800" cy="840911"/>
            </a:xfrm>
          </p:grpSpPr>
          <p:sp>
            <p:nvSpPr>
              <p:cNvPr id="71" name="Rectangle 70"/>
              <p:cNvSpPr/>
              <p:nvPr/>
            </p:nvSpPr>
            <p:spPr>
              <a:xfrm>
                <a:off x="3733800" y="5181600"/>
                <a:ext cx="83895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cs typeface="Apple Casual"/>
                  </a:rPr>
                  <a:t>∀</a:t>
                </a:r>
                <a:r>
                  <a:rPr lang="en-US" i="1" dirty="0" smtClean="0">
                    <a:solidFill>
                      <a:srgbClr val="000000"/>
                    </a:solidFill>
                  </a:rPr>
                  <a:t>k</a:t>
                </a:r>
                <a:r>
                  <a:rPr lang="en-US" i="1" baseline="-25000" dirty="0" smtClean="0">
                    <a:solidFill>
                      <a:srgbClr val="000000"/>
                    </a:solidFill>
                  </a:rPr>
                  <a:t>1</a:t>
                </a:r>
                <a:r>
                  <a:rPr lang="en-US" i="1" dirty="0" smtClean="0">
                    <a:solidFill>
                      <a:srgbClr val="000000"/>
                    </a:solidFill>
                  </a:rPr>
                  <a:t>,k</a:t>
                </a:r>
                <a:r>
                  <a:rPr lang="en-US" i="1" baseline="-25000" dirty="0" smtClean="0">
                    <a:solidFill>
                      <a:srgbClr val="000000"/>
                    </a:solidFill>
                  </a:rPr>
                  <a:t>2</a:t>
                </a:r>
                <a:endParaRPr lang="en-US" baseline="-25000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4953000" y="5257800"/>
                <a:ext cx="304800" cy="3048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  <a:p>
                <a:pPr algn="ctr"/>
                <a:endParaRPr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5334000" y="5257800"/>
                <a:ext cx="304800" cy="3048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  <a:p>
                <a:pPr algn="ctr"/>
                <a:endParaRPr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5715000" y="5257800"/>
                <a:ext cx="304800" cy="3048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  <a:p>
                <a:pPr algn="ctr"/>
                <a:endParaRPr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6096000" y="5257800"/>
                <a:ext cx="304800" cy="3048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i="1" baseline="-25000" dirty="0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7162800" y="5257800"/>
                <a:ext cx="304800" cy="3048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  <a:p>
                <a:pPr algn="ctr"/>
                <a:endParaRPr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7543800" y="5257800"/>
                <a:ext cx="304800" cy="3048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  <a:p>
                <a:pPr algn="ctr"/>
                <a:endParaRPr/>
              </a:p>
            </p:txBody>
          </p:sp>
          <p:sp>
            <p:nvSpPr>
              <p:cNvPr id="19" name="Right Triangle 18"/>
              <p:cNvSpPr/>
              <p:nvPr/>
            </p:nvSpPr>
            <p:spPr>
              <a:xfrm>
                <a:off x="4953000" y="4724399"/>
                <a:ext cx="2895600" cy="451247"/>
              </a:xfrm>
              <a:prstGeom prst="rtTriangle">
                <a:avLst/>
              </a:prstGeom>
              <a:scene3d>
                <a:camera prst="orthographicFront">
                  <a:rot lat="0" lon="10800000" rev="0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5273499" y="5207894"/>
                <a:ext cx="463903" cy="3544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i="1" dirty="0" smtClean="0">
                    <a:solidFill>
                      <a:srgbClr val="000000"/>
                    </a:solidFill>
                  </a:rPr>
                  <a:t>k</a:t>
                </a:r>
                <a:r>
                  <a:rPr lang="en-US" sz="1400" i="1" baseline="-25000" dirty="0" smtClean="0">
                    <a:solidFill>
                      <a:srgbClr val="000000"/>
                    </a:solidFill>
                  </a:rPr>
                  <a:t>1</a:t>
                </a:r>
                <a:endParaRPr lang="en-US" sz="1400" dirty="0"/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6038714" y="5210853"/>
                <a:ext cx="463903" cy="3544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i="1" dirty="0" smtClean="0">
                    <a:solidFill>
                      <a:srgbClr val="000000"/>
                    </a:solidFill>
                  </a:rPr>
                  <a:t>k</a:t>
                </a:r>
                <a:r>
                  <a:rPr lang="en-US" sz="1400" i="1" baseline="-25000" dirty="0" smtClean="0">
                    <a:solidFill>
                      <a:srgbClr val="000000"/>
                    </a:solidFill>
                  </a:rPr>
                  <a:t>2</a:t>
                </a:r>
                <a:endParaRPr lang="en-US" dirty="0"/>
              </a:p>
            </p:txBody>
          </p:sp>
          <p:cxnSp>
            <p:nvCxnSpPr>
              <p:cNvPr id="75" name="Shape 74"/>
              <p:cNvCxnSpPr>
                <a:stCxn id="72" idx="0"/>
                <a:endCxn id="73" idx="0"/>
              </p:cNvCxnSpPr>
              <p:nvPr/>
            </p:nvCxnSpPr>
            <p:spPr>
              <a:xfrm rot="16200000" flipH="1">
                <a:off x="5886578" y="4826765"/>
                <a:ext cx="2959" cy="765215"/>
              </a:xfrm>
              <a:prstGeom prst="curvedConnector3">
                <a:avLst>
                  <a:gd name="adj1" fmla="val -8898404"/>
                </a:avLst>
              </a:prstGeom>
              <a:ln>
                <a:solidFill>
                  <a:schemeClr val="accent6">
                    <a:lumMod val="75000"/>
                    <a:alpha val="76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aphicFrame>
            <p:nvGraphicFramePr>
              <p:cNvPr id="78" name="Object 77"/>
              <p:cNvGraphicFramePr>
                <a:graphicFrameLocks noChangeAspect="1"/>
              </p:cNvGraphicFramePr>
              <p:nvPr/>
            </p:nvGraphicFramePr>
            <p:xfrm>
              <a:off x="5791200" y="4953904"/>
              <a:ext cx="228600" cy="228599"/>
            </p:xfrm>
            <a:graphic>
              <a:graphicData uri="http://schemas.openxmlformats.org/presentationml/2006/ole">
                <p:oleObj spid="_x0000_s23554" name="Equation" r:id="rId3" imgW="114300" imgH="101600" progId="Equation.3">
                  <p:embed/>
                </p:oleObj>
              </a:graphicData>
            </a:graphic>
          </p:graphicFrame>
        </p:grpSp>
      </p:grpSp>
      <p:grpSp>
        <p:nvGrpSpPr>
          <p:cNvPr id="13" name="Group 58"/>
          <p:cNvGrpSpPr/>
          <p:nvPr/>
        </p:nvGrpSpPr>
        <p:grpSpPr>
          <a:xfrm>
            <a:off x="2362200" y="3100862"/>
            <a:ext cx="3447159" cy="2611398"/>
            <a:chOff x="4706241" y="2373868"/>
            <a:chExt cx="3447159" cy="2611398"/>
          </a:xfrm>
        </p:grpSpPr>
        <p:sp>
          <p:nvSpPr>
            <p:cNvPr id="4" name="TextBox 3"/>
            <p:cNvSpPr txBox="1"/>
            <p:nvPr/>
          </p:nvSpPr>
          <p:spPr>
            <a:xfrm>
              <a:off x="4800600" y="2676942"/>
              <a:ext cx="3352800" cy="230832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Consolas"/>
                  <a:cs typeface="Consolas"/>
                </a:rPr>
                <a:t>for </a:t>
              </a:r>
              <a:r>
                <a:rPr lang="en-US" sz="1600" dirty="0" err="1" smtClean="0">
                  <a:latin typeface="Consolas"/>
                  <a:cs typeface="Consolas"/>
                </a:rPr>
                <a:t>i</a:t>
              </a:r>
              <a:r>
                <a:rPr lang="en-US" sz="1600" dirty="0" smtClean="0">
                  <a:latin typeface="Consolas"/>
                  <a:cs typeface="Consolas"/>
                </a:rPr>
                <a:t> = 0..n</a:t>
              </a:r>
            </a:p>
            <a:p>
              <a:r>
                <a:rPr lang="en-US" sz="1600" dirty="0">
                  <a:latin typeface="Consolas"/>
                  <a:cs typeface="Consolas"/>
                </a:rPr>
                <a:t>{</a:t>
              </a:r>
              <a:endParaRPr lang="en-US" sz="1600" dirty="0" smtClean="0">
                <a:latin typeface="Consolas"/>
                <a:cs typeface="Consolas"/>
              </a:endParaRPr>
            </a:p>
            <a:p>
              <a:r>
                <a:rPr lang="en-US" sz="1600" dirty="0" smtClean="0">
                  <a:latin typeface="Consolas"/>
                  <a:cs typeface="Consolas"/>
                </a:rPr>
                <a:t>	for </a:t>
              </a:r>
              <a:r>
                <a:rPr lang="en-US" sz="1600" dirty="0" err="1" smtClean="0">
                  <a:latin typeface="Consolas"/>
                  <a:cs typeface="Consolas"/>
                </a:rPr>
                <a:t>j</a:t>
              </a:r>
              <a:r>
                <a:rPr lang="en-US" sz="1600" dirty="0" smtClean="0">
                  <a:latin typeface="Consolas"/>
                  <a:cs typeface="Consolas"/>
                </a:rPr>
                <a:t> = </a:t>
              </a:r>
              <a:r>
                <a:rPr lang="en-US" sz="1600" dirty="0" err="1" smtClean="0">
                  <a:latin typeface="Consolas"/>
                  <a:cs typeface="Consolas"/>
                </a:rPr>
                <a:t>i..n</a:t>
              </a:r>
              <a:endParaRPr lang="en-US" sz="1600" dirty="0" smtClean="0">
                <a:latin typeface="Consolas"/>
                <a:cs typeface="Consolas"/>
              </a:endParaRPr>
            </a:p>
            <a:p>
              <a:r>
                <a:rPr lang="en-US" sz="1600" dirty="0" smtClean="0">
                  <a:latin typeface="Consolas"/>
                  <a:cs typeface="Consolas"/>
                </a:rPr>
                <a:t>	{</a:t>
              </a:r>
            </a:p>
            <a:p>
              <a:r>
                <a:rPr lang="en-US" sz="1600" dirty="0" smtClean="0">
                  <a:latin typeface="Consolas"/>
                  <a:cs typeface="Consolas"/>
                </a:rPr>
                <a:t>		find min index</a:t>
              </a:r>
            </a:p>
            <a:p>
              <a:r>
                <a:rPr lang="en-US" sz="1600" dirty="0" smtClean="0">
                  <a:latin typeface="Consolas"/>
                  <a:cs typeface="Consolas"/>
                </a:rPr>
                <a:t>	}</a:t>
              </a:r>
            </a:p>
            <a:p>
              <a:r>
                <a:rPr lang="en-US" sz="1600" dirty="0" smtClean="0">
                  <a:latin typeface="Consolas"/>
                  <a:cs typeface="Consolas"/>
                </a:rPr>
                <a:t>	if (min != </a:t>
              </a:r>
              <a:r>
                <a:rPr lang="en-US" sz="1600" dirty="0" err="1" smtClean="0">
                  <a:latin typeface="Consolas"/>
                  <a:cs typeface="Consolas"/>
                </a:rPr>
                <a:t>i</a:t>
              </a:r>
              <a:r>
                <a:rPr lang="en-US" sz="1600" dirty="0" smtClean="0">
                  <a:latin typeface="Consolas"/>
                  <a:cs typeface="Consolas"/>
                </a:rPr>
                <a:t>)</a:t>
              </a:r>
            </a:p>
            <a:p>
              <a:r>
                <a:rPr lang="en-US" sz="1600" dirty="0" smtClean="0">
                  <a:latin typeface="Consolas"/>
                  <a:cs typeface="Consolas"/>
                </a:rPr>
                <a:t>	   swap </a:t>
              </a:r>
              <a:r>
                <a:rPr lang="en-US" sz="1600" dirty="0" err="1" smtClean="0">
                  <a:latin typeface="Consolas"/>
                  <a:cs typeface="Consolas"/>
                </a:rPr>
                <a:t>A[i</a:t>
              </a:r>
              <a:r>
                <a:rPr lang="en-US" sz="1600" dirty="0" smtClean="0">
                  <a:latin typeface="Consolas"/>
                  <a:cs typeface="Consolas"/>
                </a:rPr>
                <a:t>] with </a:t>
              </a:r>
              <a:r>
                <a:rPr lang="en-US" sz="1600" dirty="0" err="1" smtClean="0">
                  <a:latin typeface="Consolas"/>
                  <a:cs typeface="Consolas"/>
                </a:rPr>
                <a:t>A[min</a:t>
              </a:r>
              <a:r>
                <a:rPr lang="en-US" sz="1600" dirty="0" smtClean="0">
                  <a:latin typeface="Consolas"/>
                  <a:cs typeface="Consolas"/>
                </a:rPr>
                <a:t>]</a:t>
              </a:r>
            </a:p>
            <a:p>
              <a:r>
                <a:rPr lang="en-US" sz="1600" dirty="0">
                  <a:latin typeface="Consolas"/>
                  <a:cs typeface="Consolas"/>
                </a:rPr>
                <a:t>}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706241" y="2373868"/>
              <a:ext cx="15421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ctr"/>
              <a:r>
                <a:rPr lang="en-US" u="sng" dirty="0">
                  <a:solidFill>
                    <a:prstClr val="black"/>
                  </a:solidFill>
                  <a:cs typeface="Calibri"/>
                </a:rPr>
                <a:t>Selection Sort</a:t>
              </a:r>
              <a:r>
                <a:rPr lang="en-US" u="sng" dirty="0" smtClean="0">
                  <a:solidFill>
                    <a:prstClr val="black"/>
                  </a:solidFill>
                  <a:cs typeface="Calibri"/>
                </a:rPr>
                <a:t>:</a:t>
              </a:r>
              <a:endParaRPr lang="en-US" dirty="0">
                <a:solidFill>
                  <a:prstClr val="black"/>
                </a:solidFill>
                <a:latin typeface="Consolas"/>
                <a:cs typeface="Consolas"/>
              </a:endParaRPr>
            </a:p>
          </p:txBody>
        </p:sp>
      </p:grpSp>
      <p:grpSp>
        <p:nvGrpSpPr>
          <p:cNvPr id="17" name="Group 54"/>
          <p:cNvGrpSpPr/>
          <p:nvPr/>
        </p:nvGrpSpPr>
        <p:grpSpPr>
          <a:xfrm>
            <a:off x="6248400" y="2286000"/>
            <a:ext cx="2590800" cy="917509"/>
            <a:chOff x="4953000" y="1295400"/>
            <a:chExt cx="2895600" cy="1060349"/>
          </a:xfrm>
        </p:grpSpPr>
        <p:sp>
          <p:nvSpPr>
            <p:cNvPr id="89" name="Rectangle 88"/>
            <p:cNvSpPr/>
            <p:nvPr/>
          </p:nvSpPr>
          <p:spPr>
            <a:xfrm>
              <a:off x="4953000" y="1828801"/>
              <a:ext cx="30480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5334000" y="1828801"/>
              <a:ext cx="30480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5715000" y="1828801"/>
              <a:ext cx="30480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6096000" y="1828801"/>
              <a:ext cx="30480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i="1" baseline="-25000" dirty="0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7162800" y="1828801"/>
              <a:ext cx="30480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7543800" y="1828801"/>
              <a:ext cx="30480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/>
            </a:p>
          </p:txBody>
        </p:sp>
        <p:sp>
          <p:nvSpPr>
            <p:cNvPr id="95" name="Right Triangle 94"/>
            <p:cNvSpPr/>
            <p:nvPr/>
          </p:nvSpPr>
          <p:spPr>
            <a:xfrm>
              <a:off x="4953000" y="1295400"/>
              <a:ext cx="2514600" cy="298847"/>
            </a:xfrm>
            <a:prstGeom prst="rtTriangl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>
                <a:rot lat="0" lon="10800000" rev="0"/>
              </a:camera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5290645" y="1764270"/>
              <a:ext cx="384059" cy="35569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i="1" dirty="0" smtClean="0">
                  <a:solidFill>
                    <a:srgbClr val="000000"/>
                  </a:solidFill>
                </a:rPr>
                <a:t>k</a:t>
              </a:r>
              <a:r>
                <a:rPr lang="en-US" sz="1400" i="1" baseline="-25000" dirty="0" smtClean="0">
                  <a:solidFill>
                    <a:srgbClr val="000000"/>
                  </a:solidFill>
                </a:rPr>
                <a:t>1</a:t>
              </a:r>
              <a:endParaRPr lang="en-US" dirty="0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6090149" y="1752601"/>
              <a:ext cx="384059" cy="35569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i="1" dirty="0" smtClean="0">
                  <a:solidFill>
                    <a:srgbClr val="000000"/>
                  </a:solidFill>
                </a:rPr>
                <a:t>k</a:t>
              </a:r>
              <a:r>
                <a:rPr lang="en-US" sz="1400" i="1" baseline="-25000" dirty="0" smtClean="0">
                  <a:solidFill>
                    <a:srgbClr val="000000"/>
                  </a:solidFill>
                </a:rPr>
                <a:t>2</a:t>
              </a:r>
              <a:endParaRPr lang="en-US" sz="1400" dirty="0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4953000" y="1583298"/>
              <a:ext cx="2514600" cy="158354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7543800" y="1676400"/>
              <a:ext cx="304800" cy="76919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3" name="Shape 74"/>
            <p:cNvCxnSpPr/>
            <p:nvPr/>
          </p:nvCxnSpPr>
          <p:spPr>
            <a:xfrm rot="5400000" flipH="1" flipV="1">
              <a:off x="5842814" y="1423214"/>
              <a:ext cx="11668" cy="799505"/>
            </a:xfrm>
            <a:prstGeom prst="curvedConnector3">
              <a:avLst>
                <a:gd name="adj1" fmla="val 3091387"/>
              </a:avLst>
            </a:prstGeom>
            <a:ln>
              <a:solidFill>
                <a:schemeClr val="accent6">
                  <a:lumMod val="75000"/>
                  <a:alpha val="76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04" name="Object 103"/>
            <p:cNvGraphicFramePr>
              <a:graphicFrameLocks noChangeAspect="1"/>
            </p:cNvGraphicFramePr>
            <p:nvPr/>
          </p:nvGraphicFramePr>
          <p:xfrm>
            <a:off x="5756026" y="1512332"/>
            <a:ext cx="228600" cy="228600"/>
          </p:xfrm>
          <a:graphic>
            <a:graphicData uri="http://schemas.openxmlformats.org/presentationml/2006/ole">
              <p:oleObj spid="_x0000_s23555" name="Equation" r:id="rId4" imgW="114300" imgH="101600" progId="Equation.3">
                <p:embed/>
              </p:oleObj>
            </a:graphicData>
          </a:graphic>
        </p:graphicFrame>
        <p:cxnSp>
          <p:nvCxnSpPr>
            <p:cNvPr id="105" name="Shape 74"/>
            <p:cNvCxnSpPr>
              <a:stCxn id="94" idx="2"/>
              <a:endCxn id="89" idx="2"/>
            </p:cNvCxnSpPr>
            <p:nvPr/>
          </p:nvCxnSpPr>
          <p:spPr>
            <a:xfrm rot="5400000">
              <a:off x="6400800" y="838201"/>
              <a:ext cx="1588" cy="2590800"/>
            </a:xfrm>
            <a:prstGeom prst="curvedConnector3">
              <a:avLst>
                <a:gd name="adj1" fmla="val 14395466"/>
              </a:avLst>
            </a:prstGeom>
            <a:ln>
              <a:solidFill>
                <a:schemeClr val="accent6">
                  <a:lumMod val="75000"/>
                  <a:alpha val="76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TextBox 107"/>
            <p:cNvSpPr txBox="1"/>
            <p:nvPr/>
          </p:nvSpPr>
          <p:spPr>
            <a:xfrm>
              <a:off x="6400800" y="1986417"/>
              <a:ext cx="2996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&lt;</a:t>
              </a:r>
              <a:endParaRPr lang="en-US" dirty="0"/>
            </a:p>
          </p:txBody>
        </p:sp>
      </p:grpSp>
      <p:sp>
        <p:nvSpPr>
          <p:cNvPr id="56" name="Rectangle 55"/>
          <p:cNvSpPr/>
          <p:nvPr/>
        </p:nvSpPr>
        <p:spPr>
          <a:xfrm>
            <a:off x="1371600" y="2317690"/>
            <a:ext cx="22110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prstClr val="black"/>
                </a:solidFill>
                <a:latin typeface="Comic Sans MS"/>
                <a:cs typeface="Comic Sans MS"/>
              </a:rPr>
              <a:t>: E.g. Sortedness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676400" y="2698690"/>
            <a:ext cx="22824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prstClr val="black"/>
                </a:solidFill>
                <a:latin typeface="Comic Sans MS"/>
                <a:cs typeface="Comic Sans MS"/>
              </a:rPr>
              <a:t>: E.g. Permutation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973557" y="1447803"/>
            <a:ext cx="39418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000" dirty="0" smtClean="0">
                <a:solidFill>
                  <a:prstClr val="black"/>
                </a:solidFill>
                <a:latin typeface="Comic Sans MS"/>
                <a:cs typeface="Comic Sans MS"/>
              </a:rPr>
              <a:t>B. Infer weakest preconditions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5486400" y="6169223"/>
            <a:ext cx="2372539" cy="383977"/>
            <a:chOff x="5486400" y="6169223"/>
            <a:chExt cx="2372539" cy="383977"/>
          </a:xfrm>
        </p:grpSpPr>
        <p:sp>
          <p:nvSpPr>
            <p:cNvPr id="66" name="Rectangle 65"/>
            <p:cNvSpPr/>
            <p:nvPr/>
          </p:nvSpPr>
          <p:spPr>
            <a:xfrm>
              <a:off x="7315200" y="6214646"/>
              <a:ext cx="543739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en-US" sz="1600" dirty="0" smtClean="0">
                  <a:solidFill>
                    <a:srgbClr val="000000"/>
                  </a:solidFill>
                </a:rPr>
                <a:t>A</a:t>
              </a:r>
              <a:r>
                <a:rPr lang="en-US" sz="1600" baseline="-25000" dirty="0" smtClean="0">
                  <a:solidFill>
                    <a:srgbClr val="000000"/>
                  </a:solidFill>
                </a:rPr>
                <a:t>new</a:t>
              </a:r>
              <a:endParaRPr lang="en-US" sz="1600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5486400" y="6169223"/>
              <a:ext cx="30992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400" i="1" dirty="0" err="1" smtClean="0">
                  <a:solidFill>
                    <a:srgbClr val="000000"/>
                  </a:solidFill>
                </a:rPr>
                <a:t>k</a:t>
              </a:r>
              <a:endParaRPr lang="en-US" i="1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5828524" y="3403936"/>
            <a:ext cx="2858276" cy="1752264"/>
            <a:chOff x="5740400" y="3632200"/>
            <a:chExt cx="2858276" cy="1524000"/>
          </a:xfrm>
        </p:grpSpPr>
        <p:sp>
          <p:nvSpPr>
            <p:cNvPr id="65" name="Freeform 64"/>
            <p:cNvSpPr/>
            <p:nvPr/>
          </p:nvSpPr>
          <p:spPr>
            <a:xfrm>
              <a:off x="5740400" y="3632200"/>
              <a:ext cx="1765300" cy="1524000"/>
            </a:xfrm>
            <a:custGeom>
              <a:avLst/>
              <a:gdLst>
                <a:gd name="connsiteX0" fmla="*/ 0 w 1765300"/>
                <a:gd name="connsiteY0" fmla="*/ 1524000 h 1524000"/>
                <a:gd name="connsiteX1" fmla="*/ 1447800 w 1765300"/>
                <a:gd name="connsiteY1" fmla="*/ 1193800 h 1524000"/>
                <a:gd name="connsiteX2" fmla="*/ 1765300 w 1765300"/>
                <a:gd name="connsiteY2" fmla="*/ 0 h 152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65300" h="1524000">
                  <a:moveTo>
                    <a:pt x="0" y="1524000"/>
                  </a:moveTo>
                  <a:cubicBezTo>
                    <a:pt x="576791" y="1485900"/>
                    <a:pt x="1153583" y="1447800"/>
                    <a:pt x="1447800" y="1193800"/>
                  </a:cubicBezTo>
                  <a:cubicBezTo>
                    <a:pt x="1742017" y="939800"/>
                    <a:pt x="1765300" y="0"/>
                    <a:pt x="1765300" y="0"/>
                  </a:cubicBezTo>
                </a:path>
              </a:pathLst>
            </a:custGeom>
            <a:ln w="38100" cap="flat" cmpd="sng" algn="ctr">
              <a:solidFill>
                <a:schemeClr val="accent1"/>
              </a:solidFill>
              <a:prstDash val="sysDash"/>
              <a:round/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6019800" y="4152241"/>
              <a:ext cx="2578876" cy="56213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 Worst case behavior: </a:t>
              </a:r>
            </a:p>
            <a:p>
              <a:pPr algn="ctr"/>
              <a:r>
                <a:rPr lang="en-US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swap every time it can</a:t>
              </a:r>
              <a:endParaRPr lang="en-US" dirty="0"/>
            </a:p>
          </p:txBody>
        </p:sp>
      </p:grpSp>
      <p:sp>
        <p:nvSpPr>
          <p:cNvPr id="74" name="Rectangle 73"/>
          <p:cNvSpPr/>
          <p:nvPr/>
        </p:nvSpPr>
        <p:spPr>
          <a:xfrm>
            <a:off x="4822206" y="2020669"/>
            <a:ext cx="127379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prstClr val="black"/>
                </a:solidFill>
                <a:latin typeface="Comic Sans MS"/>
                <a:cs typeface="Comic Sans MS"/>
              </a:rPr>
              <a:t>Weakest </a:t>
            </a:r>
          </a:p>
          <a:p>
            <a:pPr algn="ctr"/>
            <a:r>
              <a:rPr lang="en-US" dirty="0" smtClean="0">
                <a:solidFill>
                  <a:prstClr val="black"/>
                </a:solidFill>
                <a:latin typeface="Comic Sans MS"/>
                <a:cs typeface="Comic Sans MS"/>
              </a:rPr>
              <a:t>conditions </a:t>
            </a:r>
          </a:p>
          <a:p>
            <a:pPr algn="ctr"/>
            <a:r>
              <a:rPr lang="en-US" dirty="0" smtClean="0">
                <a:solidFill>
                  <a:prstClr val="black"/>
                </a:solidFill>
                <a:latin typeface="Comic Sans MS"/>
                <a:cs typeface="Comic Sans MS"/>
              </a:rPr>
              <a:t>on input: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8" grpId="0"/>
      <p:bldP spid="7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Cloud Callout 49"/>
          <p:cNvSpPr/>
          <p:nvPr/>
        </p:nvSpPr>
        <p:spPr>
          <a:xfrm>
            <a:off x="228600" y="5169932"/>
            <a:ext cx="1981200" cy="1002268"/>
          </a:xfrm>
          <a:prstGeom prst="cloudCallout">
            <a:avLst>
              <a:gd name="adj1" fmla="val 37962"/>
              <a:gd name="adj2" fmla="val -6041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Comic Sans MS"/>
                <a:cs typeface="Comic Sans MS"/>
              </a:rPr>
              <a:t>Remember: VCs are FOL formulae over I</a:t>
            </a:r>
            <a:r>
              <a:rPr lang="en-US" sz="1400" baseline="-25000" dirty="0" smtClean="0">
                <a:solidFill>
                  <a:srgbClr val="000000"/>
                </a:solidFill>
                <a:latin typeface="Comic Sans MS"/>
                <a:cs typeface="Comic Sans MS"/>
              </a:rPr>
              <a:t>1</a:t>
            </a:r>
            <a:r>
              <a:rPr lang="en-US" sz="1400" dirty="0" smtClean="0">
                <a:solidFill>
                  <a:srgbClr val="000000"/>
                </a:solidFill>
                <a:latin typeface="Comic Sans MS"/>
                <a:cs typeface="Comic Sans MS"/>
              </a:rPr>
              <a:t>, I</a:t>
            </a:r>
            <a:r>
              <a:rPr lang="en-US" sz="1400" baseline="-25000" dirty="0" smtClean="0">
                <a:solidFill>
                  <a:srgbClr val="000000"/>
                </a:solidFill>
                <a:latin typeface="Comic Sans MS"/>
                <a:cs typeface="Comic Sans MS"/>
              </a:rPr>
              <a:t>2</a:t>
            </a:r>
            <a:endParaRPr lang="en-US" sz="1400" baseline="-25000" dirty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Constraint-based over Predicate Abstraction</a:t>
            </a:r>
            <a:endParaRPr lang="en-US" dirty="0"/>
          </a:p>
        </p:txBody>
      </p:sp>
      <p:grpSp>
        <p:nvGrpSpPr>
          <p:cNvPr id="3" name="Group 14"/>
          <p:cNvGrpSpPr/>
          <p:nvPr/>
        </p:nvGrpSpPr>
        <p:grpSpPr>
          <a:xfrm>
            <a:off x="1828800" y="2601441"/>
            <a:ext cx="1295400" cy="2426732"/>
            <a:chOff x="2438400" y="2602468"/>
            <a:chExt cx="1295400" cy="2426732"/>
          </a:xfrm>
        </p:grpSpPr>
        <p:sp>
          <p:nvSpPr>
            <p:cNvPr id="16" name="TextBox 15"/>
            <p:cNvSpPr txBox="1"/>
            <p:nvPr/>
          </p:nvSpPr>
          <p:spPr>
            <a:xfrm>
              <a:off x="2438400" y="2602468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latin typeface="Comic Sans MS"/>
                  <a:cs typeface="Comic Sans MS"/>
                </a:rPr>
                <a:t>vc(</a:t>
              </a:r>
              <a:r>
                <a:rPr lang="en-US" dirty="0" smtClean="0">
                  <a:latin typeface="Comic Sans MS"/>
                  <a:cs typeface="Comic Sans MS"/>
                </a:rPr>
                <a:t>pre,I</a:t>
              </a:r>
              <a:r>
                <a:rPr lang="en-US" baseline="-25000" dirty="0" smtClean="0">
                  <a:latin typeface="Comic Sans MS"/>
                  <a:cs typeface="Comic Sans MS"/>
                </a:rPr>
                <a:t>1</a:t>
              </a:r>
              <a:r>
                <a:rPr lang="en-US" dirty="0" smtClean="0">
                  <a:solidFill>
                    <a:srgbClr val="1F497D"/>
                  </a:solidFill>
                  <a:latin typeface="Comic Sans MS"/>
                  <a:cs typeface="Comic Sans MS"/>
                </a:rPr>
                <a:t>)</a:t>
              </a:r>
              <a:endParaRPr lang="en-US" dirty="0">
                <a:solidFill>
                  <a:srgbClr val="1F497D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438400" y="3124200"/>
              <a:ext cx="1295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latin typeface="Comic Sans MS"/>
                  <a:cs typeface="Comic Sans MS"/>
                </a:rPr>
                <a:t>vc(</a:t>
              </a:r>
              <a:r>
                <a:rPr lang="en-US" dirty="0" smtClean="0">
                  <a:latin typeface="Comic Sans MS"/>
                  <a:cs typeface="Comic Sans MS"/>
                </a:rPr>
                <a:t>I</a:t>
              </a:r>
              <a:r>
                <a:rPr lang="en-US" baseline="-25000" dirty="0" smtClean="0">
                  <a:latin typeface="Comic Sans MS"/>
                  <a:cs typeface="Comic Sans MS"/>
                </a:rPr>
                <a:t>1</a:t>
              </a:r>
              <a:r>
                <a:rPr lang="en-US" dirty="0" smtClean="0">
                  <a:latin typeface="Comic Sans MS"/>
                  <a:cs typeface="Comic Sans MS"/>
                </a:rPr>
                <a:t>,post</a:t>
              </a:r>
              <a:r>
                <a:rPr lang="en-US" dirty="0" smtClean="0">
                  <a:solidFill>
                    <a:srgbClr val="1F497D"/>
                  </a:solidFill>
                  <a:latin typeface="Comic Sans MS"/>
                  <a:cs typeface="Comic Sans MS"/>
                </a:rPr>
                <a:t>)</a:t>
              </a:r>
              <a:endParaRPr lang="en-US" dirty="0">
                <a:solidFill>
                  <a:srgbClr val="1F497D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438400" y="3593068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latin typeface="Comic Sans MS"/>
                  <a:cs typeface="Comic Sans MS"/>
                </a:rPr>
                <a:t>vc(</a:t>
              </a:r>
              <a:r>
                <a:rPr lang="en-US" dirty="0" smtClean="0">
                  <a:latin typeface="Comic Sans MS"/>
                  <a:cs typeface="Comic Sans MS"/>
                </a:rPr>
                <a:t>I</a:t>
              </a:r>
              <a:r>
                <a:rPr lang="en-US" baseline="-25000" dirty="0" smtClean="0">
                  <a:latin typeface="Comic Sans MS"/>
                  <a:cs typeface="Comic Sans MS"/>
                </a:rPr>
                <a:t>1</a:t>
              </a:r>
              <a:r>
                <a:rPr lang="en-US" dirty="0" smtClean="0">
                  <a:latin typeface="Comic Sans MS"/>
                  <a:cs typeface="Comic Sans MS"/>
                </a:rPr>
                <a:t>,I</a:t>
              </a:r>
              <a:r>
                <a:rPr lang="en-US" baseline="-25000" dirty="0" smtClean="0">
                  <a:latin typeface="Comic Sans MS"/>
                  <a:cs typeface="Comic Sans MS"/>
                </a:rPr>
                <a:t>2</a:t>
              </a:r>
              <a:r>
                <a:rPr lang="en-US" dirty="0" smtClean="0">
                  <a:solidFill>
                    <a:srgbClr val="1F497D"/>
                  </a:solidFill>
                  <a:latin typeface="Comic Sans MS"/>
                  <a:cs typeface="Comic Sans MS"/>
                </a:rPr>
                <a:t>)</a:t>
              </a:r>
              <a:endParaRPr lang="en-US" dirty="0">
                <a:solidFill>
                  <a:srgbClr val="1F497D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514600" y="4659868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latin typeface="Comic Sans MS"/>
                  <a:cs typeface="Comic Sans MS"/>
                </a:rPr>
                <a:t>vc(</a:t>
              </a:r>
              <a:r>
                <a:rPr lang="en-US" dirty="0" smtClean="0">
                  <a:latin typeface="Comic Sans MS"/>
                  <a:cs typeface="Comic Sans MS"/>
                </a:rPr>
                <a:t>I</a:t>
              </a:r>
              <a:r>
                <a:rPr lang="en-US" baseline="-25000" dirty="0" smtClean="0">
                  <a:latin typeface="Comic Sans MS"/>
                  <a:cs typeface="Comic Sans MS"/>
                </a:rPr>
                <a:t>2</a:t>
              </a:r>
              <a:r>
                <a:rPr lang="en-US" dirty="0" smtClean="0">
                  <a:latin typeface="Comic Sans MS"/>
                  <a:cs typeface="Comic Sans MS"/>
                </a:rPr>
                <a:t>,I</a:t>
              </a:r>
              <a:r>
                <a:rPr lang="en-US" baseline="-25000" dirty="0" smtClean="0">
                  <a:latin typeface="Comic Sans MS"/>
                  <a:cs typeface="Comic Sans MS"/>
                </a:rPr>
                <a:t>2</a:t>
              </a:r>
              <a:r>
                <a:rPr lang="en-US" dirty="0" smtClean="0">
                  <a:solidFill>
                    <a:srgbClr val="1F497D"/>
                  </a:solidFill>
                  <a:latin typeface="Comic Sans MS"/>
                  <a:cs typeface="Comic Sans MS"/>
                </a:rPr>
                <a:t>)</a:t>
              </a:r>
              <a:endParaRPr lang="en-US" dirty="0">
                <a:solidFill>
                  <a:srgbClr val="1F497D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438400" y="41148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latin typeface="Comic Sans MS"/>
                  <a:cs typeface="Comic Sans MS"/>
                </a:rPr>
                <a:t>vc(</a:t>
              </a:r>
              <a:r>
                <a:rPr lang="en-US" dirty="0" smtClean="0">
                  <a:latin typeface="Comic Sans MS"/>
                  <a:cs typeface="Comic Sans MS"/>
                </a:rPr>
                <a:t>I</a:t>
              </a:r>
              <a:r>
                <a:rPr lang="en-US" baseline="-25000" dirty="0" smtClean="0">
                  <a:latin typeface="Comic Sans MS"/>
                  <a:cs typeface="Comic Sans MS"/>
                </a:rPr>
                <a:t>2</a:t>
              </a:r>
              <a:r>
                <a:rPr lang="en-US" dirty="0" smtClean="0">
                  <a:latin typeface="Comic Sans MS"/>
                  <a:cs typeface="Comic Sans MS"/>
                </a:rPr>
                <a:t>,I</a:t>
              </a:r>
              <a:r>
                <a:rPr lang="en-US" baseline="-25000" dirty="0" smtClean="0">
                  <a:latin typeface="Comic Sans MS"/>
                  <a:cs typeface="Comic Sans MS"/>
                </a:rPr>
                <a:t>1</a:t>
              </a:r>
              <a:r>
                <a:rPr lang="en-US" dirty="0" smtClean="0">
                  <a:solidFill>
                    <a:srgbClr val="1F497D"/>
                  </a:solidFill>
                  <a:latin typeface="Comic Sans MS"/>
                  <a:cs typeface="Comic Sans MS"/>
                </a:rPr>
                <a:t>)</a:t>
              </a:r>
              <a:endParaRPr lang="en-US" dirty="0">
                <a:solidFill>
                  <a:srgbClr val="1F497D"/>
                </a:solidFill>
                <a:latin typeface="Comic Sans MS"/>
                <a:cs typeface="Comic Sans MS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3111500" y="3580373"/>
            <a:ext cx="3773394" cy="369332"/>
            <a:chOff x="3111500" y="3580373"/>
            <a:chExt cx="3773394" cy="369332"/>
          </a:xfrm>
        </p:grpSpPr>
        <p:sp>
          <p:nvSpPr>
            <p:cNvPr id="24" name="TextBox 23"/>
            <p:cNvSpPr txBox="1"/>
            <p:nvPr/>
          </p:nvSpPr>
          <p:spPr>
            <a:xfrm>
              <a:off x="3657600" y="3580373"/>
              <a:ext cx="32272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latin typeface="Comic Sans MS"/>
                  <a:cs typeface="Comic Sans MS"/>
                </a:rPr>
                <a:t>boolc(pred(</a:t>
              </a:r>
              <a:r>
                <a:rPr lang="en-US" dirty="0" smtClean="0">
                  <a:latin typeface="Comic Sans MS"/>
                  <a:cs typeface="Comic Sans MS"/>
                </a:rPr>
                <a:t>I</a:t>
              </a:r>
              <a:r>
                <a:rPr lang="en-US" baseline="-25000" dirty="0" smtClean="0">
                  <a:latin typeface="Comic Sans MS"/>
                  <a:cs typeface="Comic Sans MS"/>
                </a:rPr>
                <a:t>1</a:t>
              </a:r>
              <a:r>
                <a:rPr lang="en-US" dirty="0" smtClean="0">
                  <a:solidFill>
                    <a:srgbClr val="1F497D"/>
                  </a:solidFill>
                  <a:latin typeface="Comic Sans MS"/>
                  <a:cs typeface="Comic Sans MS"/>
                </a:rPr>
                <a:t>)</a:t>
              </a:r>
              <a:r>
                <a:rPr lang="en-US" dirty="0" smtClean="0">
                  <a:latin typeface="Comic Sans MS"/>
                  <a:cs typeface="Comic Sans MS"/>
                </a:rPr>
                <a:t>,</a:t>
              </a:r>
              <a:r>
                <a:rPr lang="en-US" dirty="0" smtClean="0">
                  <a:solidFill>
                    <a:schemeClr val="tx2"/>
                  </a:solidFill>
                  <a:latin typeface="Comic Sans MS"/>
                  <a:cs typeface="Comic Sans MS"/>
                </a:rPr>
                <a:t> pred(</a:t>
              </a:r>
              <a:r>
                <a:rPr lang="en-US" dirty="0" smtClean="0">
                  <a:latin typeface="Comic Sans MS"/>
                  <a:cs typeface="Comic Sans MS"/>
                </a:rPr>
                <a:t>I</a:t>
              </a:r>
              <a:r>
                <a:rPr lang="en-US" baseline="-25000" dirty="0" smtClean="0">
                  <a:latin typeface="Comic Sans MS"/>
                  <a:cs typeface="Comic Sans MS"/>
                </a:rPr>
                <a:t>2</a:t>
              </a:r>
              <a:r>
                <a:rPr lang="en-US" dirty="0" smtClean="0">
                  <a:solidFill>
                    <a:srgbClr val="1F497D"/>
                  </a:solidFill>
                  <a:latin typeface="Comic Sans MS"/>
                  <a:cs typeface="Comic Sans MS"/>
                </a:rPr>
                <a:t>))</a:t>
              </a:r>
              <a:endParaRPr lang="en-US" dirty="0">
                <a:solidFill>
                  <a:srgbClr val="1F497D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28" name="Freeform 27"/>
            <p:cNvSpPr/>
            <p:nvPr/>
          </p:nvSpPr>
          <p:spPr>
            <a:xfrm flipV="1">
              <a:off x="3111500" y="3788654"/>
              <a:ext cx="469900" cy="45719"/>
            </a:xfrm>
            <a:custGeom>
              <a:avLst/>
              <a:gdLst>
                <a:gd name="connsiteX0" fmla="*/ 0 w 723900"/>
                <a:gd name="connsiteY0" fmla="*/ 0 h 0"/>
                <a:gd name="connsiteX1" fmla="*/ 723900 w 72390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23900">
                  <a:moveTo>
                    <a:pt x="0" y="0"/>
                  </a:moveTo>
                  <a:lnTo>
                    <a:pt x="723900" y="0"/>
                  </a:lnTo>
                </a:path>
              </a:pathLst>
            </a:custGeom>
            <a:ln w="698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stealth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" name="Rectangle 32"/>
          <p:cNvSpPr/>
          <p:nvPr/>
        </p:nvSpPr>
        <p:spPr>
          <a:xfrm>
            <a:off x="228600" y="2375118"/>
            <a:ext cx="1288847" cy="181588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latin typeface="Comic Sans MS"/>
                <a:cs typeface="Comic Sans MS"/>
              </a:rPr>
              <a:t>Optimal solutions </a:t>
            </a:r>
          </a:p>
          <a:p>
            <a:pPr algn="ctr"/>
            <a:r>
              <a:rPr lang="en-US" sz="1600" dirty="0" smtClean="0">
                <a:latin typeface="Comic Sans MS"/>
                <a:cs typeface="Comic Sans MS"/>
              </a:rPr>
              <a:t>from SMT solver to impose </a:t>
            </a:r>
            <a:r>
              <a:rPr lang="en-US" sz="1600" b="1" i="1" dirty="0" smtClean="0">
                <a:latin typeface="Comic Sans MS"/>
                <a:cs typeface="Comic Sans MS"/>
              </a:rPr>
              <a:t>minimal constraints</a:t>
            </a:r>
            <a:endParaRPr lang="en-US" sz="1600" b="1" i="1" dirty="0"/>
          </a:p>
        </p:txBody>
      </p:sp>
      <p:grpSp>
        <p:nvGrpSpPr>
          <p:cNvPr id="5" name="Group 40"/>
          <p:cNvGrpSpPr/>
          <p:nvPr/>
        </p:nvGrpSpPr>
        <p:grpSpPr>
          <a:xfrm>
            <a:off x="5168899" y="1600203"/>
            <a:ext cx="3060701" cy="938774"/>
            <a:chOff x="4206874" y="5294481"/>
            <a:chExt cx="3060701" cy="822276"/>
          </a:xfrm>
        </p:grpSpPr>
        <p:sp>
          <p:nvSpPr>
            <p:cNvPr id="27" name="Rectangle 26"/>
            <p:cNvSpPr/>
            <p:nvPr/>
          </p:nvSpPr>
          <p:spPr>
            <a:xfrm>
              <a:off x="4892105" y="5294481"/>
              <a:ext cx="2375470" cy="72787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>
              <a:spAutoFit/>
            </a:bodyPr>
            <a:lstStyle/>
            <a:p>
              <a:pPr algn="ctr"/>
              <a:r>
                <a:rPr lang="en-US" sz="1600" dirty="0" err="1" smtClean="0">
                  <a:solidFill>
                    <a:schemeClr val="tx2"/>
                  </a:solidFill>
                  <a:latin typeface="Comic Sans MS"/>
                  <a:cs typeface="Comic Sans MS"/>
                </a:rPr>
                <a:t>pred(</a:t>
              </a:r>
              <a:r>
                <a:rPr lang="en-US" sz="1600" dirty="0" err="1" smtClean="0">
                  <a:latin typeface="Comic Sans MS"/>
                  <a:cs typeface="Comic Sans MS"/>
                </a:rPr>
                <a:t>A</a:t>
              </a:r>
              <a:r>
                <a:rPr lang="en-US" sz="1600" dirty="0" smtClean="0">
                  <a:solidFill>
                    <a:srgbClr val="1F497D"/>
                  </a:solidFill>
                  <a:latin typeface="Comic Sans MS"/>
                  <a:cs typeface="Comic Sans MS"/>
                </a:rPr>
                <a:t>)</a:t>
              </a:r>
              <a:r>
                <a:rPr lang="en-US" sz="1600" dirty="0" smtClean="0">
                  <a:latin typeface="Comic Sans MS"/>
                  <a:cs typeface="Comic Sans MS"/>
                </a:rPr>
                <a:t> : A to unknown </a:t>
              </a:r>
            </a:p>
            <a:p>
              <a:pPr algn="ctr"/>
              <a:r>
                <a:rPr lang="en-US" sz="1600" dirty="0" smtClean="0">
                  <a:latin typeface="Comic Sans MS"/>
                  <a:cs typeface="Comic Sans MS"/>
                </a:rPr>
                <a:t>predicate</a:t>
              </a:r>
              <a:endParaRPr lang="en-US" sz="1600" b="1" i="1" dirty="0" smtClean="0">
                <a:latin typeface="Comic Sans MS"/>
                <a:cs typeface="Comic Sans MS"/>
              </a:endParaRPr>
            </a:p>
            <a:p>
              <a:pPr algn="ctr"/>
              <a:r>
                <a:rPr lang="en-US" sz="1600" b="1" i="1" dirty="0" smtClean="0">
                  <a:latin typeface="Comic Sans MS"/>
                  <a:cs typeface="Comic Sans MS"/>
                </a:rPr>
                <a:t>indicator variables</a:t>
              </a:r>
              <a:endParaRPr lang="en-US" sz="1600" dirty="0"/>
            </a:p>
          </p:txBody>
        </p:sp>
        <p:sp>
          <p:nvSpPr>
            <p:cNvPr id="37" name="Freeform 36"/>
            <p:cNvSpPr/>
            <p:nvPr/>
          </p:nvSpPr>
          <p:spPr>
            <a:xfrm flipH="1" flipV="1">
              <a:off x="4206874" y="5833252"/>
              <a:ext cx="701105" cy="283505"/>
            </a:xfrm>
            <a:custGeom>
              <a:avLst/>
              <a:gdLst>
                <a:gd name="connsiteX0" fmla="*/ 0 w 381000"/>
                <a:gd name="connsiteY0" fmla="*/ 1231900 h 1231900"/>
                <a:gd name="connsiteX1" fmla="*/ 241300 w 381000"/>
                <a:gd name="connsiteY1" fmla="*/ 901700 h 1231900"/>
                <a:gd name="connsiteX2" fmla="*/ 381000 w 381000"/>
                <a:gd name="connsiteY2" fmla="*/ 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81000" h="1231900">
                  <a:moveTo>
                    <a:pt x="0" y="1231900"/>
                  </a:moveTo>
                  <a:cubicBezTo>
                    <a:pt x="88900" y="1169458"/>
                    <a:pt x="177800" y="1107017"/>
                    <a:pt x="241300" y="901700"/>
                  </a:cubicBezTo>
                  <a:cubicBezTo>
                    <a:pt x="304800" y="696383"/>
                    <a:pt x="381000" y="0"/>
                    <a:pt x="381000" y="0"/>
                  </a:cubicBezTo>
                </a:path>
              </a:pathLst>
            </a:custGeom>
            <a:noFill/>
            <a:ln>
              <a:tailEnd type="arrow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3124200" y="3111505"/>
            <a:ext cx="3760694" cy="369332"/>
            <a:chOff x="3124200" y="3111505"/>
            <a:chExt cx="3760694" cy="369332"/>
          </a:xfrm>
        </p:grpSpPr>
        <p:sp>
          <p:nvSpPr>
            <p:cNvPr id="23" name="TextBox 22"/>
            <p:cNvSpPr txBox="1"/>
            <p:nvPr/>
          </p:nvSpPr>
          <p:spPr>
            <a:xfrm>
              <a:off x="3657600" y="3111505"/>
              <a:ext cx="32272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latin typeface="Comic Sans MS"/>
                  <a:cs typeface="Comic Sans MS"/>
                </a:rPr>
                <a:t>boolc(pred(</a:t>
              </a:r>
              <a:r>
                <a:rPr lang="en-US" dirty="0" smtClean="0">
                  <a:latin typeface="Comic Sans MS"/>
                  <a:cs typeface="Comic Sans MS"/>
                </a:rPr>
                <a:t>I</a:t>
              </a:r>
              <a:r>
                <a:rPr lang="en-US" baseline="-25000" dirty="0" smtClean="0">
                  <a:latin typeface="Comic Sans MS"/>
                  <a:cs typeface="Comic Sans MS"/>
                </a:rPr>
                <a:t>1</a:t>
              </a:r>
              <a:r>
                <a:rPr lang="en-US" dirty="0" smtClean="0">
                  <a:solidFill>
                    <a:srgbClr val="1F497D"/>
                  </a:solidFill>
                  <a:latin typeface="Comic Sans MS"/>
                  <a:cs typeface="Comic Sans MS"/>
                </a:rPr>
                <a:t>))</a:t>
              </a:r>
              <a:endParaRPr lang="en-US" dirty="0">
                <a:solidFill>
                  <a:srgbClr val="1F497D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43" name="Freeform 42"/>
            <p:cNvSpPr/>
            <p:nvPr/>
          </p:nvSpPr>
          <p:spPr>
            <a:xfrm flipV="1">
              <a:off x="3124200" y="3306054"/>
              <a:ext cx="469900" cy="45719"/>
            </a:xfrm>
            <a:custGeom>
              <a:avLst/>
              <a:gdLst>
                <a:gd name="connsiteX0" fmla="*/ 0 w 723900"/>
                <a:gd name="connsiteY0" fmla="*/ 0 h 0"/>
                <a:gd name="connsiteX1" fmla="*/ 723900 w 72390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23900">
                  <a:moveTo>
                    <a:pt x="0" y="0"/>
                  </a:moveTo>
                  <a:lnTo>
                    <a:pt x="723900" y="0"/>
                  </a:lnTo>
                </a:path>
              </a:pathLst>
            </a:custGeom>
            <a:ln w="698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stealth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3111500" y="4102105"/>
            <a:ext cx="3773394" cy="369332"/>
            <a:chOff x="3111500" y="4102105"/>
            <a:chExt cx="3773394" cy="369332"/>
          </a:xfrm>
        </p:grpSpPr>
        <p:sp>
          <p:nvSpPr>
            <p:cNvPr id="26" name="TextBox 25"/>
            <p:cNvSpPr txBox="1"/>
            <p:nvPr/>
          </p:nvSpPr>
          <p:spPr>
            <a:xfrm>
              <a:off x="3657600" y="4102105"/>
              <a:ext cx="32272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latin typeface="Comic Sans MS"/>
                  <a:cs typeface="Comic Sans MS"/>
                </a:rPr>
                <a:t>boolc(pred(</a:t>
              </a:r>
              <a:r>
                <a:rPr lang="en-US" dirty="0" smtClean="0">
                  <a:latin typeface="Comic Sans MS"/>
                  <a:cs typeface="Comic Sans MS"/>
                </a:rPr>
                <a:t>I</a:t>
              </a:r>
              <a:r>
                <a:rPr lang="en-US" baseline="-25000" dirty="0" smtClean="0">
                  <a:latin typeface="Comic Sans MS"/>
                  <a:cs typeface="Comic Sans MS"/>
                </a:rPr>
                <a:t>2</a:t>
              </a:r>
              <a:r>
                <a:rPr lang="en-US" dirty="0" smtClean="0">
                  <a:solidFill>
                    <a:srgbClr val="1F497D"/>
                  </a:solidFill>
                  <a:latin typeface="Comic Sans MS"/>
                  <a:cs typeface="Comic Sans MS"/>
                </a:rPr>
                <a:t>)</a:t>
              </a:r>
              <a:r>
                <a:rPr lang="en-US" dirty="0" smtClean="0">
                  <a:latin typeface="Comic Sans MS"/>
                  <a:cs typeface="Comic Sans MS"/>
                </a:rPr>
                <a:t>,</a:t>
              </a:r>
              <a:r>
                <a:rPr lang="en-US" dirty="0" smtClean="0">
                  <a:solidFill>
                    <a:schemeClr val="tx2"/>
                  </a:solidFill>
                  <a:latin typeface="Comic Sans MS"/>
                  <a:cs typeface="Comic Sans MS"/>
                </a:rPr>
                <a:t> pred(</a:t>
              </a:r>
              <a:r>
                <a:rPr lang="en-US" dirty="0" smtClean="0">
                  <a:latin typeface="Comic Sans MS"/>
                  <a:cs typeface="Comic Sans MS"/>
                </a:rPr>
                <a:t>I</a:t>
              </a:r>
              <a:r>
                <a:rPr lang="en-US" baseline="-25000" dirty="0" smtClean="0">
                  <a:latin typeface="Comic Sans MS"/>
                  <a:cs typeface="Comic Sans MS"/>
                </a:rPr>
                <a:t>1</a:t>
              </a:r>
              <a:r>
                <a:rPr lang="en-US" dirty="0" smtClean="0">
                  <a:solidFill>
                    <a:srgbClr val="1F497D"/>
                  </a:solidFill>
                  <a:latin typeface="Comic Sans MS"/>
                  <a:cs typeface="Comic Sans MS"/>
                </a:rPr>
                <a:t>))</a:t>
              </a:r>
              <a:endParaRPr lang="en-US" dirty="0">
                <a:solidFill>
                  <a:srgbClr val="1F497D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44" name="Freeform 43"/>
            <p:cNvSpPr/>
            <p:nvPr/>
          </p:nvSpPr>
          <p:spPr>
            <a:xfrm flipV="1">
              <a:off x="3111500" y="4296654"/>
              <a:ext cx="469900" cy="45719"/>
            </a:xfrm>
            <a:custGeom>
              <a:avLst/>
              <a:gdLst>
                <a:gd name="connsiteX0" fmla="*/ 0 w 723900"/>
                <a:gd name="connsiteY0" fmla="*/ 0 h 0"/>
                <a:gd name="connsiteX1" fmla="*/ 723900 w 72390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23900">
                  <a:moveTo>
                    <a:pt x="0" y="0"/>
                  </a:moveTo>
                  <a:lnTo>
                    <a:pt x="723900" y="0"/>
                  </a:lnTo>
                </a:path>
              </a:pathLst>
            </a:custGeom>
            <a:ln w="698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stealth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3124200" y="4647173"/>
            <a:ext cx="3760694" cy="369332"/>
            <a:chOff x="3124200" y="4647173"/>
            <a:chExt cx="3760694" cy="369332"/>
          </a:xfrm>
        </p:grpSpPr>
        <p:sp>
          <p:nvSpPr>
            <p:cNvPr id="25" name="TextBox 24"/>
            <p:cNvSpPr txBox="1"/>
            <p:nvPr/>
          </p:nvSpPr>
          <p:spPr>
            <a:xfrm>
              <a:off x="3657600" y="4647173"/>
              <a:ext cx="32272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latin typeface="Comic Sans MS"/>
                  <a:cs typeface="Comic Sans MS"/>
                </a:rPr>
                <a:t>boolc(pred(</a:t>
              </a:r>
              <a:r>
                <a:rPr lang="en-US" dirty="0" smtClean="0">
                  <a:latin typeface="Comic Sans MS"/>
                  <a:cs typeface="Comic Sans MS"/>
                </a:rPr>
                <a:t>I</a:t>
              </a:r>
              <a:r>
                <a:rPr lang="en-US" baseline="-25000" dirty="0" smtClean="0">
                  <a:latin typeface="Comic Sans MS"/>
                  <a:cs typeface="Comic Sans MS"/>
                </a:rPr>
                <a:t>2</a:t>
              </a:r>
              <a:r>
                <a:rPr lang="en-US" dirty="0" smtClean="0">
                  <a:solidFill>
                    <a:srgbClr val="1F497D"/>
                  </a:solidFill>
                  <a:latin typeface="Comic Sans MS"/>
                  <a:cs typeface="Comic Sans MS"/>
                </a:rPr>
                <a:t>))</a:t>
              </a:r>
              <a:endParaRPr lang="en-US" dirty="0">
                <a:solidFill>
                  <a:srgbClr val="1F497D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45" name="Freeform 44"/>
            <p:cNvSpPr/>
            <p:nvPr/>
          </p:nvSpPr>
          <p:spPr>
            <a:xfrm flipV="1">
              <a:off x="3124200" y="4830054"/>
              <a:ext cx="469900" cy="45719"/>
            </a:xfrm>
            <a:custGeom>
              <a:avLst/>
              <a:gdLst>
                <a:gd name="connsiteX0" fmla="*/ 0 w 723900"/>
                <a:gd name="connsiteY0" fmla="*/ 0 h 0"/>
                <a:gd name="connsiteX1" fmla="*/ 723900 w 72390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23900">
                  <a:moveTo>
                    <a:pt x="0" y="0"/>
                  </a:moveTo>
                  <a:lnTo>
                    <a:pt x="723900" y="0"/>
                  </a:lnTo>
                </a:path>
              </a:pathLst>
            </a:custGeom>
            <a:ln w="698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stealth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58"/>
          <p:cNvGrpSpPr/>
          <p:nvPr/>
        </p:nvGrpSpPr>
        <p:grpSpPr>
          <a:xfrm>
            <a:off x="6369362" y="2614451"/>
            <a:ext cx="2710308" cy="2940663"/>
            <a:chOff x="6369362" y="2615478"/>
            <a:chExt cx="2710308" cy="2940663"/>
          </a:xfrm>
        </p:grpSpPr>
        <p:sp>
          <p:nvSpPr>
            <p:cNvPr id="30" name="Rectangle 29"/>
            <p:cNvSpPr/>
            <p:nvPr/>
          </p:nvSpPr>
          <p:spPr>
            <a:xfrm>
              <a:off x="6974063" y="4725144"/>
              <a:ext cx="1954582" cy="83099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pPr algn="ctr"/>
              <a:r>
                <a:rPr lang="en-US" sz="1600" dirty="0" smtClean="0">
                  <a:latin typeface="Comic Sans MS"/>
                  <a:cs typeface="Comic Sans MS"/>
                </a:rPr>
                <a:t>Boolean constraint</a:t>
              </a:r>
            </a:p>
            <a:p>
              <a:pPr algn="ctr"/>
              <a:r>
                <a:rPr lang="en-US" sz="1600" dirty="0" smtClean="0">
                  <a:latin typeface="Comic Sans MS"/>
                  <a:cs typeface="Comic Sans MS"/>
                </a:rPr>
                <a:t>to satisfying </a:t>
              </a:r>
              <a:r>
                <a:rPr lang="en-US" sz="1600" dirty="0" err="1" smtClean="0">
                  <a:latin typeface="Comic Sans MS"/>
                  <a:cs typeface="Comic Sans MS"/>
                </a:rPr>
                <a:t>sol</a:t>
              </a:r>
              <a:r>
                <a:rPr lang="en-US" sz="1600" baseline="30000" dirty="0" err="1" smtClean="0">
                  <a:latin typeface="Comic Sans MS"/>
                  <a:cs typeface="Comic Sans MS"/>
                </a:rPr>
                <a:t>n</a:t>
              </a:r>
              <a:endParaRPr lang="en-US" sz="1600" baseline="30000" dirty="0" smtClean="0">
                <a:latin typeface="Comic Sans MS"/>
                <a:cs typeface="Comic Sans MS"/>
              </a:endParaRPr>
            </a:p>
            <a:p>
              <a:pPr algn="ctr"/>
              <a:r>
                <a:rPr lang="en-US" sz="1600" dirty="0" smtClean="0">
                  <a:latin typeface="Comic Sans MS"/>
                  <a:cs typeface="Comic Sans MS"/>
                </a:rPr>
                <a:t>(SAT Solver)</a:t>
              </a:r>
            </a:p>
          </p:txBody>
        </p:sp>
        <p:sp>
          <p:nvSpPr>
            <p:cNvPr id="31" name="Freeform 30"/>
            <p:cNvSpPr/>
            <p:nvPr/>
          </p:nvSpPr>
          <p:spPr>
            <a:xfrm>
              <a:off x="7315200" y="3776049"/>
              <a:ext cx="563656" cy="45719"/>
            </a:xfrm>
            <a:custGeom>
              <a:avLst/>
              <a:gdLst>
                <a:gd name="connsiteX0" fmla="*/ 0 w 723900"/>
                <a:gd name="connsiteY0" fmla="*/ 0 h 0"/>
                <a:gd name="connsiteX1" fmla="*/ 723900 w 72390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23900">
                  <a:moveTo>
                    <a:pt x="0" y="0"/>
                  </a:moveTo>
                  <a:lnTo>
                    <a:pt x="723900" y="0"/>
                  </a:lnTo>
                </a:path>
              </a:pathLst>
            </a:custGeom>
            <a:ln w="698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stealth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7894355" y="3406717"/>
              <a:ext cx="1185315" cy="646331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Comic Sans MS"/>
                  <a:cs typeface="Comic Sans MS"/>
                </a:rPr>
                <a:t>Invariant </a:t>
              </a:r>
            </a:p>
            <a:p>
              <a:pPr algn="ctr"/>
              <a:r>
                <a:rPr lang="en-US" dirty="0" err="1" smtClean="0">
                  <a:solidFill>
                    <a:schemeClr val="tx1"/>
                  </a:solidFill>
                  <a:latin typeface="Comic Sans MS"/>
                  <a:cs typeface="Comic Sans MS"/>
                </a:rPr>
                <a:t>sol</a:t>
              </a:r>
              <a:r>
                <a:rPr lang="en-US" baseline="30000" dirty="0" err="1" smtClean="0">
                  <a:solidFill>
                    <a:schemeClr val="tx1"/>
                  </a:solidFill>
                  <a:latin typeface="Comic Sans MS"/>
                  <a:cs typeface="Comic Sans MS"/>
                </a:rPr>
                <a:t>n</a:t>
              </a:r>
              <a:endParaRPr lang="en-US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35" name="Freeform 34"/>
            <p:cNvSpPr/>
            <p:nvPr/>
          </p:nvSpPr>
          <p:spPr>
            <a:xfrm flipH="1" flipV="1">
              <a:off x="7506977" y="4000592"/>
              <a:ext cx="441701" cy="712884"/>
            </a:xfrm>
            <a:custGeom>
              <a:avLst/>
              <a:gdLst>
                <a:gd name="connsiteX0" fmla="*/ 0 w 482600"/>
                <a:gd name="connsiteY0" fmla="*/ 0 h 1358900"/>
                <a:gd name="connsiteX1" fmla="*/ 304800 w 482600"/>
                <a:gd name="connsiteY1" fmla="*/ 368300 h 1358900"/>
                <a:gd name="connsiteX2" fmla="*/ 482600 w 482600"/>
                <a:gd name="connsiteY2" fmla="*/ 1358900 h 1358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82600" h="1358900">
                  <a:moveTo>
                    <a:pt x="0" y="0"/>
                  </a:moveTo>
                  <a:cubicBezTo>
                    <a:pt x="112183" y="70908"/>
                    <a:pt x="224367" y="141817"/>
                    <a:pt x="304800" y="368300"/>
                  </a:cubicBezTo>
                  <a:cubicBezTo>
                    <a:pt x="385233" y="594783"/>
                    <a:pt x="433916" y="976841"/>
                    <a:pt x="482600" y="1358900"/>
                  </a:cubicBezTo>
                </a:path>
              </a:pathLst>
            </a:custGeom>
            <a:ln w="127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849708" y="3565984"/>
              <a:ext cx="5747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ＭＳ ゴシック"/>
                  <a:ea typeface="ＭＳ ゴシック"/>
                  <a:cs typeface="ＭＳ ゴシック"/>
                </a:rPr>
                <a:t>∧</a:t>
              </a:r>
              <a:endParaRPr lang="en-US" dirty="0"/>
            </a:p>
          </p:txBody>
        </p:sp>
        <p:sp>
          <p:nvSpPr>
            <p:cNvPr id="54" name="Freeform 53"/>
            <p:cNvSpPr/>
            <p:nvPr/>
          </p:nvSpPr>
          <p:spPr>
            <a:xfrm rot="3480000" flipV="1">
              <a:off x="6289411" y="3013242"/>
              <a:ext cx="859536" cy="64008"/>
            </a:xfrm>
            <a:custGeom>
              <a:avLst/>
              <a:gdLst>
                <a:gd name="connsiteX0" fmla="*/ 0 w 723900"/>
                <a:gd name="connsiteY0" fmla="*/ 0 h 0"/>
                <a:gd name="connsiteX1" fmla="*/ 723900 w 72390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23900">
                  <a:moveTo>
                    <a:pt x="0" y="0"/>
                  </a:moveTo>
                  <a:lnTo>
                    <a:pt x="723900" y="0"/>
                  </a:lnTo>
                </a:path>
              </a:pathLst>
            </a:custGeom>
            <a:ln w="698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stealth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flipV="1">
              <a:off x="6426198" y="3721102"/>
              <a:ext cx="433684" cy="68579"/>
            </a:xfrm>
            <a:custGeom>
              <a:avLst/>
              <a:gdLst>
                <a:gd name="connsiteX0" fmla="*/ 0 w 723900"/>
                <a:gd name="connsiteY0" fmla="*/ 0 h 0"/>
                <a:gd name="connsiteX1" fmla="*/ 723900 w 72390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23900">
                  <a:moveTo>
                    <a:pt x="0" y="0"/>
                  </a:moveTo>
                  <a:lnTo>
                    <a:pt x="723900" y="0"/>
                  </a:lnTo>
                </a:path>
              </a:pathLst>
            </a:custGeom>
            <a:ln w="698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stealth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 55"/>
            <p:cNvSpPr/>
            <p:nvPr/>
          </p:nvSpPr>
          <p:spPr>
            <a:xfrm rot="19432452">
              <a:off x="6394497" y="4163548"/>
              <a:ext cx="469937" cy="45719"/>
            </a:xfrm>
            <a:custGeom>
              <a:avLst/>
              <a:gdLst>
                <a:gd name="connsiteX0" fmla="*/ 0 w 723900"/>
                <a:gd name="connsiteY0" fmla="*/ 0 h 0"/>
                <a:gd name="connsiteX1" fmla="*/ 723900 w 72390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23900">
                  <a:moveTo>
                    <a:pt x="0" y="0"/>
                  </a:moveTo>
                  <a:lnTo>
                    <a:pt x="723900" y="0"/>
                  </a:lnTo>
                </a:path>
              </a:pathLst>
            </a:custGeom>
            <a:ln w="698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stealth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 56"/>
            <p:cNvSpPr/>
            <p:nvPr/>
          </p:nvSpPr>
          <p:spPr>
            <a:xfrm rot="18096170" flipV="1">
              <a:off x="6239146" y="4470034"/>
              <a:ext cx="857766" cy="59997"/>
            </a:xfrm>
            <a:custGeom>
              <a:avLst/>
              <a:gdLst>
                <a:gd name="connsiteX0" fmla="*/ 0 w 723900"/>
                <a:gd name="connsiteY0" fmla="*/ 0 h 0"/>
                <a:gd name="connsiteX1" fmla="*/ 723900 w 72390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23900">
                  <a:moveTo>
                    <a:pt x="0" y="0"/>
                  </a:moveTo>
                  <a:lnTo>
                    <a:pt x="723900" y="0"/>
                  </a:lnTo>
                </a:path>
              </a:pathLst>
            </a:custGeom>
            <a:ln w="698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stealth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2160000">
              <a:off x="6369362" y="3393054"/>
              <a:ext cx="469937" cy="45720"/>
            </a:xfrm>
            <a:custGeom>
              <a:avLst/>
              <a:gdLst>
                <a:gd name="connsiteX0" fmla="*/ 0 w 723900"/>
                <a:gd name="connsiteY0" fmla="*/ 0 h 0"/>
                <a:gd name="connsiteX1" fmla="*/ 723900 w 72390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23900">
                  <a:moveTo>
                    <a:pt x="0" y="0"/>
                  </a:moveTo>
                  <a:lnTo>
                    <a:pt x="723900" y="0"/>
                  </a:lnTo>
                </a:path>
              </a:pathLst>
            </a:custGeom>
            <a:ln w="698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stealth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457200" y="1384300"/>
            <a:ext cx="6427694" cy="1574805"/>
            <a:chOff x="457200" y="1384300"/>
            <a:chExt cx="6427694" cy="1574805"/>
          </a:xfrm>
        </p:grpSpPr>
        <p:sp>
          <p:nvSpPr>
            <p:cNvPr id="22" name="TextBox 21"/>
            <p:cNvSpPr txBox="1"/>
            <p:nvPr/>
          </p:nvSpPr>
          <p:spPr>
            <a:xfrm>
              <a:off x="3657600" y="2589773"/>
              <a:ext cx="32272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latin typeface="Comic Sans MS"/>
                  <a:cs typeface="Comic Sans MS"/>
                </a:rPr>
                <a:t>boolc(pred(</a:t>
              </a:r>
              <a:r>
                <a:rPr lang="en-US" dirty="0" smtClean="0">
                  <a:latin typeface="Comic Sans MS"/>
                  <a:cs typeface="Comic Sans MS"/>
                </a:rPr>
                <a:t>I</a:t>
              </a:r>
              <a:r>
                <a:rPr lang="en-US" baseline="-25000" dirty="0" smtClean="0">
                  <a:latin typeface="Comic Sans MS"/>
                  <a:cs typeface="Comic Sans MS"/>
                </a:rPr>
                <a:t>1</a:t>
              </a:r>
              <a:r>
                <a:rPr lang="en-US" dirty="0" smtClean="0">
                  <a:solidFill>
                    <a:srgbClr val="1F497D"/>
                  </a:solidFill>
                  <a:latin typeface="Comic Sans MS"/>
                  <a:cs typeface="Comic Sans MS"/>
                </a:rPr>
                <a:t>))</a:t>
              </a:r>
              <a:endParaRPr lang="en-US" dirty="0">
                <a:solidFill>
                  <a:srgbClr val="1F497D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57200" y="1625024"/>
              <a:ext cx="2212866" cy="58477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pPr algn="ctr"/>
              <a:r>
                <a:rPr lang="en-US" sz="1600" dirty="0" smtClean="0">
                  <a:latin typeface="Comic Sans MS"/>
                  <a:cs typeface="Comic Sans MS"/>
                </a:rPr>
                <a:t>Program constraint</a:t>
              </a:r>
            </a:p>
            <a:p>
              <a:pPr algn="ctr"/>
              <a:r>
                <a:rPr lang="en-US" sz="1600" dirty="0" smtClean="0">
                  <a:latin typeface="Comic Sans MS"/>
                  <a:cs typeface="Comic Sans MS"/>
                </a:rPr>
                <a:t>to </a:t>
              </a:r>
              <a:r>
                <a:rPr lang="en-US" sz="1600" dirty="0" err="1" smtClean="0">
                  <a:latin typeface="Comic Sans MS"/>
                  <a:cs typeface="Comic Sans MS"/>
                </a:rPr>
                <a:t>boolean</a:t>
              </a:r>
              <a:r>
                <a:rPr lang="en-US" sz="1600" dirty="0" smtClean="0">
                  <a:latin typeface="Comic Sans MS"/>
                  <a:cs typeface="Comic Sans MS"/>
                </a:rPr>
                <a:t> constraint</a:t>
              </a:r>
            </a:p>
          </p:txBody>
        </p:sp>
        <p:sp>
          <p:nvSpPr>
            <p:cNvPr id="34" name="Freeform 33"/>
            <p:cNvSpPr/>
            <p:nvPr/>
          </p:nvSpPr>
          <p:spPr>
            <a:xfrm>
              <a:off x="2692400" y="2030973"/>
              <a:ext cx="584200" cy="558800"/>
            </a:xfrm>
            <a:custGeom>
              <a:avLst/>
              <a:gdLst>
                <a:gd name="connsiteX0" fmla="*/ 0 w 482600"/>
                <a:gd name="connsiteY0" fmla="*/ 0 h 1358900"/>
                <a:gd name="connsiteX1" fmla="*/ 304800 w 482600"/>
                <a:gd name="connsiteY1" fmla="*/ 368300 h 1358900"/>
                <a:gd name="connsiteX2" fmla="*/ 482600 w 482600"/>
                <a:gd name="connsiteY2" fmla="*/ 1358900 h 1358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82600" h="1358900">
                  <a:moveTo>
                    <a:pt x="0" y="0"/>
                  </a:moveTo>
                  <a:cubicBezTo>
                    <a:pt x="112183" y="70908"/>
                    <a:pt x="224367" y="141817"/>
                    <a:pt x="304800" y="368300"/>
                  </a:cubicBezTo>
                  <a:cubicBezTo>
                    <a:pt x="385233" y="594783"/>
                    <a:pt x="433916" y="976841"/>
                    <a:pt x="482600" y="1358900"/>
                  </a:cubicBezTo>
                </a:path>
              </a:pathLst>
            </a:custGeom>
            <a:ln w="127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 39"/>
            <p:cNvSpPr/>
            <p:nvPr/>
          </p:nvSpPr>
          <p:spPr>
            <a:xfrm flipV="1">
              <a:off x="3124200" y="2772654"/>
              <a:ext cx="469900" cy="45719"/>
            </a:xfrm>
            <a:custGeom>
              <a:avLst/>
              <a:gdLst>
                <a:gd name="connsiteX0" fmla="*/ 0 w 723900"/>
                <a:gd name="connsiteY0" fmla="*/ 0 h 0"/>
                <a:gd name="connsiteX1" fmla="*/ 723900 w 72390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23900">
                  <a:moveTo>
                    <a:pt x="0" y="0"/>
                  </a:moveTo>
                  <a:lnTo>
                    <a:pt x="723900" y="0"/>
                  </a:lnTo>
                </a:path>
              </a:pathLst>
            </a:custGeom>
            <a:ln w="698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stealth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Cloud Callout 60"/>
            <p:cNvSpPr/>
            <p:nvPr/>
          </p:nvSpPr>
          <p:spPr>
            <a:xfrm>
              <a:off x="3063305" y="1384300"/>
              <a:ext cx="2286000" cy="1002268"/>
            </a:xfrm>
            <a:prstGeom prst="cloudCallout">
              <a:avLst>
                <a:gd name="adj1" fmla="val -6097"/>
                <a:gd name="adj2" fmla="val 66302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SAT formulae over predicate indicators </a:t>
              </a:r>
              <a:endParaRPr lang="en-US" sz="1600" dirty="0">
                <a:solidFill>
                  <a:srgbClr val="000000"/>
                </a:solidFill>
                <a:latin typeface="Comic Sans MS"/>
                <a:cs typeface="Comic Sans MS"/>
              </a:endParaRPr>
            </a:p>
          </p:txBody>
        </p:sp>
      </p:grpSp>
      <p:pic>
        <p:nvPicPr>
          <p:cNvPr id="51" name="Picture 5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012548">
            <a:off x="2404857" y="2056585"/>
            <a:ext cx="642937" cy="660129"/>
          </a:xfrm>
          <a:prstGeom prst="rect">
            <a:avLst/>
          </a:prstGeom>
        </p:spPr>
      </p:pic>
      <p:grpSp>
        <p:nvGrpSpPr>
          <p:cNvPr id="62" name="Group 61"/>
          <p:cNvGrpSpPr/>
          <p:nvPr/>
        </p:nvGrpSpPr>
        <p:grpSpPr>
          <a:xfrm>
            <a:off x="2514600" y="5791200"/>
            <a:ext cx="1820217" cy="838200"/>
            <a:chOff x="2514600" y="5638800"/>
            <a:chExt cx="1820217" cy="838200"/>
          </a:xfrm>
        </p:grpSpPr>
        <p:sp>
          <p:nvSpPr>
            <p:cNvPr id="52" name="Rectangle 51"/>
            <p:cNvSpPr/>
            <p:nvPr/>
          </p:nvSpPr>
          <p:spPr>
            <a:xfrm>
              <a:off x="2514600" y="6107668"/>
              <a:ext cx="1820217" cy="36933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Comic Sans MS"/>
                  <a:cs typeface="Comic Sans MS"/>
                </a:rPr>
                <a:t>Local reasoning</a:t>
              </a:r>
              <a:endParaRPr lang="en-US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59" name="Right Brace 58"/>
            <p:cNvSpPr/>
            <p:nvPr/>
          </p:nvSpPr>
          <p:spPr>
            <a:xfrm rot="5400000">
              <a:off x="3267830" y="4944230"/>
              <a:ext cx="304800" cy="1693940"/>
            </a:xfrm>
            <a:prstGeom prst="righ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715000" y="5791200"/>
            <a:ext cx="2814555" cy="826532"/>
            <a:chOff x="5715000" y="5638800"/>
            <a:chExt cx="2814555" cy="826532"/>
          </a:xfrm>
        </p:grpSpPr>
        <p:sp>
          <p:nvSpPr>
            <p:cNvPr id="53" name="Rectangle 52"/>
            <p:cNvSpPr/>
            <p:nvPr/>
          </p:nvSpPr>
          <p:spPr>
            <a:xfrm>
              <a:off x="5715000" y="6096000"/>
              <a:ext cx="2814555" cy="36933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Comic Sans MS"/>
                  <a:cs typeface="Comic Sans MS"/>
                </a:rPr>
                <a:t>Fixed-Point Computation</a:t>
              </a:r>
              <a:endParaRPr lang="en-US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60" name="Right Brace 59"/>
            <p:cNvSpPr/>
            <p:nvPr/>
          </p:nvSpPr>
          <p:spPr>
            <a:xfrm rot="5400000">
              <a:off x="6942970" y="4565834"/>
              <a:ext cx="304800" cy="2450732"/>
            </a:xfrm>
            <a:prstGeom prst="righ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2999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>
                    <a:alpha val="20000"/>
                  </a:schemeClr>
                </a:solidFill>
              </a:rPr>
              <a:t>Three fixed-point inference algorithms</a:t>
            </a:r>
          </a:p>
          <a:p>
            <a:pPr lvl="1"/>
            <a:r>
              <a:rPr lang="en-US" sz="2000" dirty="0" smtClean="0">
                <a:solidFill>
                  <a:schemeClr val="tx1">
                    <a:alpha val="20000"/>
                  </a:schemeClr>
                </a:solidFill>
              </a:rPr>
              <a:t>Iterative fixed-point</a:t>
            </a:r>
          </a:p>
          <a:p>
            <a:pPr lvl="2"/>
            <a:r>
              <a:rPr lang="en-US" sz="1800" dirty="0" smtClean="0">
                <a:solidFill>
                  <a:schemeClr val="tx1">
                    <a:alpha val="20000"/>
                  </a:schemeClr>
                </a:solidFill>
              </a:rPr>
              <a:t>Greatest Fixed-Point (GFP)</a:t>
            </a:r>
          </a:p>
          <a:p>
            <a:pPr lvl="2"/>
            <a:r>
              <a:rPr lang="en-US" sz="1800" dirty="0" smtClean="0">
                <a:solidFill>
                  <a:schemeClr val="tx1">
                    <a:alpha val="20000"/>
                  </a:schemeClr>
                </a:solidFill>
              </a:rPr>
              <a:t>Least Fixed-Point (LFP)</a:t>
            </a:r>
          </a:p>
          <a:p>
            <a:pPr lvl="1"/>
            <a:r>
              <a:rPr lang="en-US" sz="2000" dirty="0" smtClean="0">
                <a:solidFill>
                  <a:schemeClr val="tx1">
                    <a:alpha val="20000"/>
                  </a:schemeClr>
                </a:solidFill>
              </a:rPr>
              <a:t>Constraint-based (CFP)</a:t>
            </a:r>
          </a:p>
          <a:p>
            <a:pPr lvl="1">
              <a:buNone/>
            </a:pPr>
            <a:endParaRPr lang="en-US" sz="2000" dirty="0" smtClean="0"/>
          </a:p>
          <a:p>
            <a:r>
              <a:rPr lang="en-US" sz="2400" dirty="0" smtClean="0"/>
              <a:t>Optimal Solutions</a:t>
            </a:r>
          </a:p>
          <a:p>
            <a:pPr lvl="1"/>
            <a:r>
              <a:rPr lang="en-US" sz="2000" dirty="0" smtClean="0"/>
              <a:t>Built over a clean theorem proving interface</a:t>
            </a:r>
          </a:p>
          <a:p>
            <a:pPr lvl="1">
              <a:buNone/>
            </a:pPr>
            <a:endParaRPr lang="en-US" sz="2000" dirty="0" smtClean="0"/>
          </a:p>
          <a:p>
            <a:r>
              <a:rPr lang="en-US" sz="2400" dirty="0" smtClean="0">
                <a:solidFill>
                  <a:schemeClr val="tx1">
                    <a:alpha val="20000"/>
                  </a:schemeClr>
                </a:solidFill>
              </a:rPr>
              <a:t>Weakest Precondition Generation</a:t>
            </a:r>
          </a:p>
          <a:p>
            <a:pPr>
              <a:buNone/>
            </a:pPr>
            <a:endParaRPr lang="en-US" sz="2400" dirty="0" smtClean="0">
              <a:solidFill>
                <a:schemeClr val="tx1">
                  <a:alpha val="2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alpha val="20000"/>
                  </a:schemeClr>
                </a:solidFill>
              </a:rPr>
              <a:t>Experimental evaluation</a:t>
            </a:r>
          </a:p>
        </p:txBody>
      </p:sp>
      <p:grpSp>
        <p:nvGrpSpPr>
          <p:cNvPr id="9" name="Group 30"/>
          <p:cNvGrpSpPr/>
          <p:nvPr/>
        </p:nvGrpSpPr>
        <p:grpSpPr>
          <a:xfrm>
            <a:off x="6315117" y="1752600"/>
            <a:ext cx="2600283" cy="1905000"/>
            <a:chOff x="6086517" y="1649968"/>
            <a:chExt cx="2600283" cy="1905000"/>
          </a:xfrm>
        </p:grpSpPr>
        <p:grpSp>
          <p:nvGrpSpPr>
            <p:cNvPr id="10" name="Group 8"/>
            <p:cNvGrpSpPr/>
            <p:nvPr/>
          </p:nvGrpSpPr>
          <p:grpSpPr>
            <a:xfrm>
              <a:off x="6086517" y="1649968"/>
              <a:ext cx="2600283" cy="1905000"/>
              <a:chOff x="5443407" y="1676400"/>
              <a:chExt cx="2600283" cy="1905000"/>
            </a:xfrm>
          </p:grpSpPr>
          <p:sp>
            <p:nvSpPr>
              <p:cNvPr id="4" name="Sort 3"/>
              <p:cNvSpPr/>
              <p:nvPr/>
            </p:nvSpPr>
            <p:spPr>
              <a:xfrm>
                <a:off x="5791200" y="1676400"/>
                <a:ext cx="1600200" cy="1905000"/>
              </a:xfrm>
              <a:prstGeom prst="flowChartSort">
                <a:avLst/>
              </a:prstGeom>
              <a:solidFill>
                <a:schemeClr val="tx2">
                  <a:lumMod val="40000"/>
                  <a:lumOff val="60000"/>
                  <a:alpha val="23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Sort 4"/>
              <p:cNvSpPr/>
              <p:nvPr/>
            </p:nvSpPr>
            <p:spPr>
              <a:xfrm>
                <a:off x="6019800" y="2057400"/>
                <a:ext cx="838200" cy="914400"/>
              </a:xfrm>
              <a:prstGeom prst="flowChartSort">
                <a:avLst/>
              </a:prstGeom>
              <a:gradFill>
                <a:gsLst>
                  <a:gs pos="0">
                    <a:schemeClr val="accent6">
                      <a:lumMod val="75000"/>
                    </a:schemeClr>
                  </a:gs>
                  <a:gs pos="100000">
                    <a:schemeClr val="accent6">
                      <a:lumMod val="40000"/>
                      <a:lumOff val="60000"/>
                    </a:schemeClr>
                  </a:gs>
                </a:gsLst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5467696" y="3156466"/>
                <a:ext cx="64700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/>
                  <a:t>(LFP)</a:t>
                </a:r>
                <a:endParaRPr lang="en-US" dirty="0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5443407" y="1689656"/>
                <a:ext cx="6955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/>
                  <a:t>(GFP)</a:t>
                </a:r>
                <a:endParaRPr lang="en-US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7370647" y="2787134"/>
                <a:ext cx="67304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/>
                  <a:t>(CFP)</a:t>
                </a:r>
                <a:endParaRPr lang="en-US" dirty="0"/>
              </a:p>
            </p:txBody>
          </p:sp>
        </p:grpSp>
        <p:cxnSp>
          <p:nvCxnSpPr>
            <p:cNvPr id="11" name="Curved Connector 10"/>
            <p:cNvCxnSpPr>
              <a:stCxn id="7" idx="3"/>
            </p:cNvCxnSpPr>
            <p:nvPr/>
          </p:nvCxnSpPr>
          <p:spPr>
            <a:xfrm>
              <a:off x="6782103" y="1847890"/>
              <a:ext cx="299907" cy="183078"/>
            </a:xfrm>
            <a:prstGeom prst="curvedConnector3">
              <a:avLst>
                <a:gd name="adj1" fmla="val 101105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urved Connector 11"/>
            <p:cNvCxnSpPr>
              <a:stCxn id="6" idx="3"/>
              <a:endCxn id="5" idx="2"/>
            </p:cNvCxnSpPr>
            <p:nvPr/>
          </p:nvCxnSpPr>
          <p:spPr>
            <a:xfrm flipV="1">
              <a:off x="6757813" y="2945368"/>
              <a:ext cx="324197" cy="369332"/>
            </a:xfrm>
            <a:prstGeom prst="curvedConnector2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urved Connector 11"/>
            <p:cNvCxnSpPr>
              <a:stCxn id="8" idx="1"/>
            </p:cNvCxnSpPr>
            <p:nvPr/>
          </p:nvCxnSpPr>
          <p:spPr>
            <a:xfrm rot="10800000">
              <a:off x="7169179" y="2546866"/>
              <a:ext cx="844578" cy="39850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Oval 27"/>
            <p:cNvSpPr/>
            <p:nvPr/>
          </p:nvSpPr>
          <p:spPr>
            <a:xfrm>
              <a:off x="7086600" y="2514600"/>
              <a:ext cx="87169" cy="45719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7043881" y="2926081"/>
              <a:ext cx="87169" cy="45719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7035800" y="2011681"/>
              <a:ext cx="87169" cy="45719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Rectangle 31"/>
          <p:cNvSpPr/>
          <p:nvPr/>
        </p:nvSpPr>
        <p:spPr>
          <a:xfrm>
            <a:off x="6339406" y="1765856"/>
            <a:ext cx="2575994" cy="1891744"/>
          </a:xfrm>
          <a:prstGeom prst="rect">
            <a:avLst/>
          </a:prstGeom>
          <a:solidFill>
            <a:schemeClr val="bg1">
              <a:alpha val="6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066800" y="1813560"/>
            <a:ext cx="2370667" cy="32004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5257800" y="4762500"/>
            <a:ext cx="1600200" cy="381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Optimal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678363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Key: Polarity of unknowns in formula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Φ</a:t>
            </a:r>
            <a:endParaRPr lang="en-US" sz="2400" dirty="0" smtClean="0"/>
          </a:p>
          <a:p>
            <a:pPr lvl="1"/>
            <a:r>
              <a:rPr lang="en-US" sz="2000" dirty="0" smtClean="0"/>
              <a:t>Positive or negative:</a:t>
            </a:r>
          </a:p>
          <a:p>
            <a:pPr lvl="2"/>
            <a:r>
              <a:rPr lang="en-US" sz="1800" dirty="0" smtClean="0"/>
              <a:t>Value of positive unknown stronger =&gt; </a:t>
            </a:r>
            <a:r>
              <a:rPr lang="en-US" sz="1800" dirty="0" err="1" smtClean="0">
                <a:latin typeface="Lucida Grande"/>
                <a:ea typeface="Lucida Grande"/>
                <a:cs typeface="Lucida Grande"/>
              </a:rPr>
              <a:t>Φ</a:t>
            </a:r>
            <a:r>
              <a:rPr lang="en-US" sz="1800" dirty="0" smtClean="0">
                <a:latin typeface="Lucida Grande"/>
                <a:ea typeface="Lucida Grande"/>
                <a:cs typeface="Lucida Grande"/>
              </a:rPr>
              <a:t> </a:t>
            </a:r>
            <a:r>
              <a:rPr lang="en-US" sz="1800" dirty="0" smtClean="0"/>
              <a:t>stronger</a:t>
            </a:r>
          </a:p>
          <a:p>
            <a:pPr lvl="2"/>
            <a:r>
              <a:rPr lang="en-US" sz="1800" dirty="0" smtClean="0"/>
              <a:t>Value of negative unknown stronger =&gt; </a:t>
            </a:r>
            <a:r>
              <a:rPr lang="en-US" sz="1800" dirty="0" err="1" smtClean="0">
                <a:latin typeface="Lucida Grande"/>
                <a:ea typeface="Lucida Grande"/>
                <a:cs typeface="Lucida Grande"/>
              </a:rPr>
              <a:t>Φ</a:t>
            </a:r>
            <a:r>
              <a:rPr lang="en-US" sz="1800" dirty="0" smtClean="0">
                <a:latin typeface="Lucida Grande"/>
                <a:ea typeface="Lucida Grande"/>
                <a:cs typeface="Lucida Grande"/>
              </a:rPr>
              <a:t> </a:t>
            </a:r>
            <a:r>
              <a:rPr lang="en-US" sz="1800" dirty="0" smtClean="0"/>
              <a:t>weaker</a:t>
            </a:r>
          </a:p>
          <a:p>
            <a:pPr lvl="2"/>
            <a:endParaRPr lang="en-US" sz="1800" dirty="0" smtClean="0"/>
          </a:p>
          <a:p>
            <a:pPr lvl="2"/>
            <a:endParaRPr lang="en-US" sz="1800" dirty="0" smtClean="0"/>
          </a:p>
          <a:p>
            <a:pPr lvl="2"/>
            <a:endParaRPr lang="en-US" sz="1800" dirty="0" smtClean="0"/>
          </a:p>
          <a:p>
            <a:pPr lvl="2"/>
            <a:endParaRPr lang="en-US" sz="1800" dirty="0" smtClean="0"/>
          </a:p>
          <a:p>
            <a:pPr lvl="2"/>
            <a:endParaRPr lang="en-US" sz="1800" dirty="0" smtClean="0"/>
          </a:p>
          <a:p>
            <a:r>
              <a:rPr lang="en-US" sz="2162" dirty="0" smtClean="0">
                <a:sym typeface="Wingdings"/>
              </a:rPr>
              <a:t>Optimal </a:t>
            </a:r>
            <a:r>
              <a:rPr lang="en-US" sz="2162" dirty="0" err="1" smtClean="0">
                <a:sym typeface="Wingdings"/>
              </a:rPr>
              <a:t>Soln</a:t>
            </a:r>
            <a:r>
              <a:rPr lang="en-US" sz="2162" dirty="0" smtClean="0">
                <a:sym typeface="Wingdings"/>
              </a:rPr>
              <a:t>: Maximally strong positives, maximally weak negatives</a:t>
            </a:r>
          </a:p>
          <a:p>
            <a:pPr>
              <a:buNone/>
            </a:pPr>
            <a:endParaRPr lang="en-US" sz="1800" dirty="0" smtClean="0">
              <a:sym typeface="Wingdings"/>
            </a:endParaRPr>
          </a:p>
          <a:p>
            <a:r>
              <a:rPr lang="en-US" sz="2400" dirty="0" smtClean="0">
                <a:sym typeface="Wingdings"/>
              </a:rPr>
              <a:t>Assume theorem prover interface: </a:t>
            </a:r>
            <a:r>
              <a:rPr lang="en-US" sz="2400" dirty="0" err="1" smtClean="0">
                <a:sym typeface="Wingdings"/>
              </a:rPr>
              <a:t>OptNegSol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Optimal solutions for formula with only negative unknowns</a:t>
            </a:r>
          </a:p>
          <a:p>
            <a:pPr lvl="1"/>
            <a:r>
              <a:rPr lang="en-US" sz="2000" dirty="0" smtClean="0">
                <a:sym typeface="Wingdings"/>
              </a:rPr>
              <a:t>Built using a lattice search by querying SMT Solver</a:t>
            </a:r>
            <a:endParaRPr lang="en-US" sz="2000" dirty="0"/>
          </a:p>
        </p:txBody>
      </p:sp>
      <p:grpSp>
        <p:nvGrpSpPr>
          <p:cNvPr id="6" name="Group 5"/>
          <p:cNvGrpSpPr/>
          <p:nvPr/>
        </p:nvGrpSpPr>
        <p:grpSpPr>
          <a:xfrm>
            <a:off x="3589867" y="2591832"/>
            <a:ext cx="1731433" cy="826532"/>
            <a:chOff x="3373967" y="2819400"/>
            <a:chExt cx="1731433" cy="826532"/>
          </a:xfrm>
        </p:grpSpPr>
        <p:sp>
          <p:nvSpPr>
            <p:cNvPr id="7" name="TextBox 6"/>
            <p:cNvSpPr txBox="1"/>
            <p:nvPr/>
          </p:nvSpPr>
          <p:spPr>
            <a:xfrm>
              <a:off x="3373967" y="32766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mic Sans MS"/>
                  <a:cs typeface="Comic Sans MS"/>
                </a:rPr>
                <a:t>¬</a:t>
              </a:r>
              <a:endParaRPr lang="en-US" dirty="0">
                <a:latin typeface="Comic Sans MS"/>
                <a:cs typeface="Comic Sans MS"/>
              </a:endParaRPr>
            </a:p>
          </p:txBody>
        </p:sp>
        <p:grpSp>
          <p:nvGrpSpPr>
            <p:cNvPr id="8" name="Group 11"/>
            <p:cNvGrpSpPr/>
            <p:nvPr/>
          </p:nvGrpSpPr>
          <p:grpSpPr>
            <a:xfrm>
              <a:off x="3754967" y="2819400"/>
              <a:ext cx="1350433" cy="509032"/>
              <a:chOff x="4212167" y="2983468"/>
              <a:chExt cx="1350433" cy="509032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4343400" y="2983468"/>
                <a:ext cx="1219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  <a:latin typeface="Comic Sans MS"/>
                    <a:cs typeface="Comic Sans MS"/>
                  </a:rPr>
                  <a:t>negative</a:t>
                </a:r>
                <a:endParaRPr lang="en-US" dirty="0">
                  <a:solidFill>
                    <a:srgbClr val="FF0000"/>
                  </a:solidFill>
                  <a:latin typeface="Comic Sans MS"/>
                  <a:cs typeface="Comic Sans MS"/>
                </a:endParaRPr>
              </a:p>
            </p:txBody>
          </p:sp>
          <p:sp>
            <p:nvSpPr>
              <p:cNvPr id="10" name="Freeform 9"/>
              <p:cNvSpPr/>
              <p:nvPr/>
            </p:nvSpPr>
            <p:spPr>
              <a:xfrm>
                <a:off x="4212167" y="3238500"/>
                <a:ext cx="207433" cy="254000"/>
              </a:xfrm>
              <a:custGeom>
                <a:avLst/>
                <a:gdLst>
                  <a:gd name="connsiteX0" fmla="*/ 207433 w 207433"/>
                  <a:gd name="connsiteY0" fmla="*/ 0 h 254000"/>
                  <a:gd name="connsiteX1" fmla="*/ 29633 w 207433"/>
                  <a:gd name="connsiteY1" fmla="*/ 63500 h 254000"/>
                  <a:gd name="connsiteX2" fmla="*/ 29633 w 207433"/>
                  <a:gd name="connsiteY2" fmla="*/ 254000 h 254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07433" h="254000">
                    <a:moveTo>
                      <a:pt x="207433" y="0"/>
                    </a:moveTo>
                    <a:cubicBezTo>
                      <a:pt x="133349" y="10583"/>
                      <a:pt x="59266" y="21167"/>
                      <a:pt x="29633" y="63500"/>
                    </a:cubicBezTo>
                    <a:cubicBezTo>
                      <a:pt x="0" y="105833"/>
                      <a:pt x="29633" y="254000"/>
                      <a:pt x="29633" y="254000"/>
                    </a:cubicBezTo>
                  </a:path>
                </a:pathLst>
              </a:custGeom>
              <a:ln>
                <a:solidFill>
                  <a:srgbClr val="FF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008000"/>
                  </a:solidFill>
                </a:endParaRPr>
              </a:p>
            </p:txBody>
          </p:sp>
        </p:grpSp>
      </p:grpSp>
      <p:sp>
        <p:nvSpPr>
          <p:cNvPr id="11" name="TextBox 3"/>
          <p:cNvSpPr txBox="1"/>
          <p:nvPr/>
        </p:nvSpPr>
        <p:spPr>
          <a:xfrm>
            <a:off x="3873500" y="304903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u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endParaRPr lang="en-US" baseline="-25000" dirty="0">
              <a:latin typeface="Comic Sans MS"/>
              <a:cs typeface="Comic Sans MS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970867" y="2590800"/>
            <a:ext cx="1363133" cy="509032"/>
            <a:chOff x="3742267" y="2831068"/>
            <a:chExt cx="1363133" cy="509032"/>
          </a:xfrm>
        </p:grpSpPr>
        <p:sp>
          <p:nvSpPr>
            <p:cNvPr id="13" name="TextBox 12"/>
            <p:cNvSpPr txBox="1"/>
            <p:nvPr/>
          </p:nvSpPr>
          <p:spPr>
            <a:xfrm>
              <a:off x="3886200" y="2831068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positive</a:t>
              </a:r>
              <a:endParaRPr lang="en-US" dirty="0">
                <a:solidFill>
                  <a:srgbClr val="008000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14" name="Freeform 13"/>
            <p:cNvSpPr/>
            <p:nvPr/>
          </p:nvSpPr>
          <p:spPr>
            <a:xfrm>
              <a:off x="3742267" y="3086100"/>
              <a:ext cx="207433" cy="254000"/>
            </a:xfrm>
            <a:custGeom>
              <a:avLst/>
              <a:gdLst>
                <a:gd name="connsiteX0" fmla="*/ 207433 w 207433"/>
                <a:gd name="connsiteY0" fmla="*/ 0 h 254000"/>
                <a:gd name="connsiteX1" fmla="*/ 29633 w 207433"/>
                <a:gd name="connsiteY1" fmla="*/ 63500 h 254000"/>
                <a:gd name="connsiteX2" fmla="*/ 29633 w 207433"/>
                <a:gd name="connsiteY2" fmla="*/ 254000 h 25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7433" h="254000">
                  <a:moveTo>
                    <a:pt x="207433" y="0"/>
                  </a:moveTo>
                  <a:cubicBezTo>
                    <a:pt x="133349" y="10583"/>
                    <a:pt x="59266" y="21167"/>
                    <a:pt x="29633" y="63500"/>
                  </a:cubicBezTo>
                  <a:cubicBezTo>
                    <a:pt x="0" y="105833"/>
                    <a:pt x="29633" y="254000"/>
                    <a:pt x="29633" y="254000"/>
                  </a:cubicBezTo>
                </a:path>
              </a:pathLst>
            </a:custGeom>
            <a:ln>
              <a:solidFill>
                <a:srgbClr val="008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8000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4254500" y="3049032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∨ u</a:t>
            </a:r>
            <a:r>
              <a:rPr lang="en-US" baseline="-25000" dirty="0" smtClean="0">
                <a:latin typeface="Comic Sans MS"/>
                <a:cs typeface="Comic Sans MS"/>
              </a:rPr>
              <a:t>2</a:t>
            </a:r>
            <a:endParaRPr lang="en-US" baseline="-25000" dirty="0">
              <a:latin typeface="Comic Sans MS"/>
              <a:cs typeface="Comic Sans M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40300" y="3049032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)  ∧ u</a:t>
            </a:r>
            <a:r>
              <a:rPr lang="en-US" baseline="-25000" dirty="0" smtClean="0">
                <a:latin typeface="Comic Sans MS"/>
                <a:cs typeface="Comic Sans MS"/>
              </a:rPr>
              <a:t>3</a:t>
            </a:r>
            <a:endParaRPr lang="en-US" baseline="-25000" dirty="0">
              <a:latin typeface="Comic Sans MS"/>
              <a:cs typeface="Comic Sans M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416300" y="3061732"/>
            <a:ext cx="2691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(</a:t>
            </a:r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4787900" y="3431064"/>
            <a:ext cx="1371600" cy="392668"/>
            <a:chOff x="3733800" y="2807732"/>
            <a:chExt cx="1371600" cy="392668"/>
          </a:xfrm>
        </p:grpSpPr>
        <p:sp>
          <p:nvSpPr>
            <p:cNvPr id="19" name="TextBox 18"/>
            <p:cNvSpPr txBox="1"/>
            <p:nvPr/>
          </p:nvSpPr>
          <p:spPr>
            <a:xfrm>
              <a:off x="3886200" y="2831068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8000"/>
                  </a:solidFill>
                  <a:latin typeface="Comic Sans MS"/>
                  <a:cs typeface="Comic Sans MS"/>
                </a:rPr>
                <a:t>positive</a:t>
              </a:r>
              <a:endParaRPr lang="en-US" dirty="0">
                <a:solidFill>
                  <a:srgbClr val="008000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20" name="Freeform 19"/>
            <p:cNvSpPr/>
            <p:nvPr/>
          </p:nvSpPr>
          <p:spPr>
            <a:xfrm flipV="1">
              <a:off x="3733800" y="2807732"/>
              <a:ext cx="207433" cy="278368"/>
            </a:xfrm>
            <a:custGeom>
              <a:avLst/>
              <a:gdLst>
                <a:gd name="connsiteX0" fmla="*/ 207433 w 207433"/>
                <a:gd name="connsiteY0" fmla="*/ 0 h 254000"/>
                <a:gd name="connsiteX1" fmla="*/ 29633 w 207433"/>
                <a:gd name="connsiteY1" fmla="*/ 63500 h 254000"/>
                <a:gd name="connsiteX2" fmla="*/ 29633 w 207433"/>
                <a:gd name="connsiteY2" fmla="*/ 254000 h 25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7433" h="254000">
                  <a:moveTo>
                    <a:pt x="207433" y="0"/>
                  </a:moveTo>
                  <a:cubicBezTo>
                    <a:pt x="133349" y="10583"/>
                    <a:pt x="59266" y="21167"/>
                    <a:pt x="29633" y="63500"/>
                  </a:cubicBezTo>
                  <a:cubicBezTo>
                    <a:pt x="0" y="105833"/>
                    <a:pt x="29633" y="254000"/>
                    <a:pt x="29633" y="254000"/>
                  </a:cubicBezTo>
                </a:path>
              </a:pathLst>
            </a:custGeom>
            <a:ln>
              <a:solidFill>
                <a:srgbClr val="008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8000"/>
                </a:solidFill>
              </a:endParaRPr>
            </a:p>
          </p:txBody>
        </p:sp>
      </p:grpSp>
      <p:sp>
        <p:nvSpPr>
          <p:cNvPr id="21" name="Freeform 20"/>
          <p:cNvSpPr/>
          <p:nvPr/>
        </p:nvSpPr>
        <p:spPr>
          <a:xfrm flipH="1">
            <a:off x="5397500" y="3430032"/>
            <a:ext cx="228600" cy="114300"/>
          </a:xfrm>
          <a:custGeom>
            <a:avLst/>
            <a:gdLst>
              <a:gd name="connsiteX0" fmla="*/ 38100 w 38100"/>
              <a:gd name="connsiteY0" fmla="*/ 114300 h 114300"/>
              <a:gd name="connsiteX1" fmla="*/ 0 w 38100"/>
              <a:gd name="connsiteY1" fmla="*/ 0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8100" h="114300">
                <a:moveTo>
                  <a:pt x="38100" y="114300"/>
                </a:moveTo>
                <a:lnTo>
                  <a:pt x="0" y="0"/>
                </a:lnTo>
              </a:path>
            </a:pathLst>
          </a:cu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2286000" y="3074432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∀</a:t>
            </a:r>
            <a:r>
              <a:rPr lang="en-US" dirty="0" err="1" smtClean="0">
                <a:latin typeface="Comic Sans MS"/>
                <a:cs typeface="Comic Sans MS"/>
              </a:rPr>
              <a:t>x</a:t>
            </a:r>
            <a:r>
              <a:rPr lang="en-US" dirty="0" smtClean="0">
                <a:latin typeface="Comic Sans MS"/>
                <a:cs typeface="Comic Sans MS"/>
              </a:rPr>
              <a:t> : 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844801" y="3074432"/>
            <a:ext cx="745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∃</a:t>
            </a:r>
            <a:r>
              <a:rPr lang="en-US" dirty="0" err="1" smtClean="0">
                <a:latin typeface="Comic Sans MS"/>
                <a:cs typeface="Comic Sans MS"/>
              </a:rPr>
              <a:t>y</a:t>
            </a:r>
            <a:r>
              <a:rPr lang="en-US" dirty="0" smtClean="0">
                <a:latin typeface="Comic Sans MS"/>
                <a:cs typeface="Comic Sans MS"/>
              </a:rPr>
              <a:t> : 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828800" y="3086100"/>
            <a:ext cx="6038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Lucida Grande"/>
                <a:ea typeface="Lucida Grande"/>
                <a:cs typeface="Lucida Grande"/>
              </a:rPr>
              <a:t>Φ</a:t>
            </a:r>
            <a:r>
              <a:rPr lang="en-US" dirty="0" smtClean="0">
                <a:latin typeface="Lucida Grande"/>
                <a:ea typeface="Lucida Grande"/>
                <a:cs typeface="Lucida Grande"/>
              </a:rPr>
              <a:t> =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build="p"/>
      <p:bldP spid="3" grpId="1" uiExpand="1" build="p"/>
      <p:bldP spid="11" grpId="0"/>
      <p:bldP spid="15" grpId="0"/>
      <p:bldP spid="16" grpId="0"/>
      <p:bldP spid="17" grpId="0"/>
      <p:bldP spid="21" grpId="0" animBg="1"/>
      <p:bldP spid="22" grpId="0"/>
      <p:bldP spid="23" grpId="0"/>
      <p:bldP spid="2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Optimal Solutions using OptNegSol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33400" y="1371600"/>
            <a:ext cx="3688354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prstClr val="black"/>
                </a:solidFill>
                <a:latin typeface="Comic Sans MS"/>
                <a:cs typeface="Comic Sans MS"/>
              </a:rPr>
              <a:t>formula </a:t>
            </a:r>
            <a:r>
              <a:rPr lang="en-US" sz="2000" dirty="0" err="1" smtClean="0">
                <a:solidFill>
                  <a:prstClr val="black"/>
                </a:solidFill>
                <a:latin typeface="Lucida Grande"/>
                <a:ea typeface="Lucida Grande"/>
                <a:cs typeface="Lucida Grande"/>
              </a:rPr>
              <a:t>Φ</a:t>
            </a:r>
            <a:r>
              <a:rPr lang="en-US" sz="2000" dirty="0" smtClean="0">
                <a:solidFill>
                  <a:prstClr val="black"/>
                </a:solidFill>
                <a:latin typeface="Comic Sans MS"/>
                <a:ea typeface="Lucida Grande"/>
                <a:cs typeface="Comic Sans MS"/>
              </a:rPr>
              <a:t> contains unknowns:</a:t>
            </a:r>
            <a:endParaRPr lang="en-US" sz="1400" dirty="0">
              <a:latin typeface="Comic Sans MS"/>
              <a:cs typeface="Comic Sans MS"/>
            </a:endParaRPr>
          </a:p>
        </p:txBody>
      </p:sp>
      <p:grpSp>
        <p:nvGrpSpPr>
          <p:cNvPr id="3" name="Group 43"/>
          <p:cNvGrpSpPr/>
          <p:nvPr/>
        </p:nvGrpSpPr>
        <p:grpSpPr>
          <a:xfrm>
            <a:off x="6060017" y="2287832"/>
            <a:ext cx="2951427" cy="2741368"/>
            <a:chOff x="5125773" y="2087033"/>
            <a:chExt cx="2951427" cy="2741368"/>
          </a:xfrm>
        </p:grpSpPr>
        <p:sp>
          <p:nvSpPr>
            <p:cNvPr id="27" name="TextBox 26"/>
            <p:cNvSpPr txBox="1"/>
            <p:nvPr/>
          </p:nvSpPr>
          <p:spPr>
            <a:xfrm>
              <a:off x="6120665" y="2096869"/>
              <a:ext cx="147949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>
                  <a:latin typeface="Comic Sans MS"/>
                  <a:cs typeface="Comic Sans MS"/>
                </a:rPr>
                <a:t>Repeat until </a:t>
              </a:r>
            </a:p>
            <a:p>
              <a:pPr algn="r"/>
              <a:r>
                <a:rPr lang="en-US" dirty="0" smtClean="0">
                  <a:latin typeface="Comic Sans MS"/>
                  <a:cs typeface="Comic Sans MS"/>
                </a:rPr>
                <a:t>set stable</a:t>
              </a:r>
              <a:endParaRPr lang="en-US" dirty="0">
                <a:latin typeface="Comic Sans MS"/>
                <a:cs typeface="Comic Sans MS"/>
              </a:endParaRPr>
            </a:p>
          </p:txBody>
        </p:sp>
        <p:sp>
          <p:nvSpPr>
            <p:cNvPr id="29" name="Freeform 28"/>
            <p:cNvSpPr/>
            <p:nvPr/>
          </p:nvSpPr>
          <p:spPr>
            <a:xfrm>
              <a:off x="5125773" y="2087033"/>
              <a:ext cx="1407583" cy="1456267"/>
            </a:xfrm>
            <a:custGeom>
              <a:avLst/>
              <a:gdLst>
                <a:gd name="connsiteX0" fmla="*/ 901700 w 1407583"/>
                <a:gd name="connsiteY0" fmla="*/ 1456267 h 1456267"/>
                <a:gd name="connsiteX1" fmla="*/ 1384300 w 1407583"/>
                <a:gd name="connsiteY1" fmla="*/ 1113367 h 1456267"/>
                <a:gd name="connsiteX2" fmla="*/ 762000 w 1407583"/>
                <a:gd name="connsiteY2" fmla="*/ 33867 h 1456267"/>
                <a:gd name="connsiteX3" fmla="*/ 0 w 1407583"/>
                <a:gd name="connsiteY3" fmla="*/ 910167 h 1456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07583" h="1456267">
                  <a:moveTo>
                    <a:pt x="901700" y="1456267"/>
                  </a:moveTo>
                  <a:cubicBezTo>
                    <a:pt x="1154641" y="1403350"/>
                    <a:pt x="1407583" y="1350434"/>
                    <a:pt x="1384300" y="1113367"/>
                  </a:cubicBezTo>
                  <a:cubicBezTo>
                    <a:pt x="1361017" y="876300"/>
                    <a:pt x="992717" y="67734"/>
                    <a:pt x="762000" y="33867"/>
                  </a:cubicBezTo>
                  <a:cubicBezTo>
                    <a:pt x="531283" y="0"/>
                    <a:pt x="0" y="910167"/>
                    <a:pt x="0" y="910167"/>
                  </a:cubicBez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988956" y="4182070"/>
              <a:ext cx="2088244" cy="646331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pPr algn="ctr"/>
              <a:r>
                <a:rPr lang="en-US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Optimal Solutions </a:t>
              </a:r>
            </a:p>
            <a:p>
              <a:pPr algn="ctr"/>
              <a:r>
                <a:rPr lang="en-US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for formula </a:t>
              </a:r>
              <a:r>
                <a:rPr lang="en-US" dirty="0" err="1" smtClean="0">
                  <a:solidFill>
                    <a:prstClr val="black"/>
                  </a:solidFill>
                  <a:latin typeface="Lucida Grande"/>
                  <a:ea typeface="Lucida Grande"/>
                  <a:cs typeface="Lucida Grande"/>
                </a:rPr>
                <a:t>Φ</a:t>
              </a:r>
              <a:r>
                <a:rPr lang="en-US" dirty="0" smtClean="0">
                  <a:solidFill>
                    <a:prstClr val="black"/>
                  </a:solidFill>
                  <a:latin typeface="Comic Sans MS"/>
                  <a:ea typeface="Lucida Grande"/>
                  <a:cs typeface="Comic Sans MS"/>
                </a:rPr>
                <a:t> </a:t>
              </a:r>
              <a:endParaRPr lang="en-US" dirty="0"/>
            </a:p>
          </p:txBody>
        </p:sp>
        <p:sp>
          <p:nvSpPr>
            <p:cNvPr id="31" name="Freeform 30"/>
            <p:cNvSpPr/>
            <p:nvPr/>
          </p:nvSpPr>
          <p:spPr>
            <a:xfrm>
              <a:off x="5988956" y="3848100"/>
              <a:ext cx="640444" cy="266700"/>
            </a:xfrm>
            <a:custGeom>
              <a:avLst/>
              <a:gdLst>
                <a:gd name="connsiteX0" fmla="*/ 0 w 774700"/>
                <a:gd name="connsiteY0" fmla="*/ 0 h 266700"/>
                <a:gd name="connsiteX1" fmla="*/ 774700 w 774700"/>
                <a:gd name="connsiteY1" fmla="*/ 266700 h 266700"/>
                <a:gd name="connsiteX2" fmla="*/ 774700 w 774700"/>
                <a:gd name="connsiteY2" fmla="*/ 26670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74700" h="266700">
                  <a:moveTo>
                    <a:pt x="0" y="0"/>
                  </a:moveTo>
                  <a:lnTo>
                    <a:pt x="774700" y="266700"/>
                  </a:lnTo>
                  <a:lnTo>
                    <a:pt x="774700" y="266700"/>
                  </a:ln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42"/>
          <p:cNvGrpSpPr/>
          <p:nvPr/>
        </p:nvGrpSpPr>
        <p:grpSpPr>
          <a:xfrm>
            <a:off x="4648200" y="3260467"/>
            <a:ext cx="2722566" cy="2415064"/>
            <a:chOff x="3713956" y="3059668"/>
            <a:chExt cx="2722566" cy="2415064"/>
          </a:xfrm>
        </p:grpSpPr>
        <p:sp>
          <p:nvSpPr>
            <p:cNvPr id="17" name="TextBox 16"/>
            <p:cNvSpPr txBox="1"/>
            <p:nvPr/>
          </p:nvSpPr>
          <p:spPr>
            <a:xfrm>
              <a:off x="5264697" y="3059668"/>
              <a:ext cx="6011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omic Sans MS"/>
                  <a:cs typeface="Comic Sans MS"/>
                </a:rPr>
                <a:t>Opt</a:t>
              </a:r>
              <a:endParaRPr lang="en-US" baseline="-25000" dirty="0">
                <a:latin typeface="Comic Sans MS"/>
                <a:cs typeface="Comic Sans MS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264697" y="3364468"/>
              <a:ext cx="642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omic Sans MS"/>
                  <a:cs typeface="Comic Sans MS"/>
                </a:rPr>
                <a:t>Opt’</a:t>
              </a:r>
              <a:endParaRPr lang="en-US" dirty="0">
                <a:latin typeface="Comic Sans MS"/>
                <a:cs typeface="Comic Sans MS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264697" y="3897868"/>
              <a:ext cx="6848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omic Sans MS"/>
                  <a:cs typeface="Comic Sans MS"/>
                </a:rPr>
                <a:t>Opt’’</a:t>
              </a:r>
              <a:endParaRPr lang="en-US" dirty="0">
                <a:latin typeface="Comic Sans MS"/>
                <a:cs typeface="Comic Sans MS"/>
              </a:endParaRPr>
            </a:p>
          </p:txBody>
        </p:sp>
        <p:sp>
          <p:nvSpPr>
            <p:cNvPr id="20" name="Freeform 19"/>
            <p:cNvSpPr/>
            <p:nvPr/>
          </p:nvSpPr>
          <p:spPr>
            <a:xfrm flipV="1">
              <a:off x="4267200" y="3657597"/>
              <a:ext cx="997497" cy="76202"/>
            </a:xfrm>
            <a:custGeom>
              <a:avLst/>
              <a:gdLst>
                <a:gd name="connsiteX0" fmla="*/ 0 w 723900"/>
                <a:gd name="connsiteY0" fmla="*/ 0 h 0"/>
                <a:gd name="connsiteX1" fmla="*/ 723900 w 72390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23900">
                  <a:moveTo>
                    <a:pt x="0" y="0"/>
                  </a:moveTo>
                  <a:lnTo>
                    <a:pt x="723900" y="0"/>
                  </a:lnTo>
                </a:path>
              </a:pathLst>
            </a:custGeom>
            <a:ln w="698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stealth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/>
            <p:cNvSpPr/>
            <p:nvPr/>
          </p:nvSpPr>
          <p:spPr>
            <a:xfrm>
              <a:off x="3726656" y="3111500"/>
              <a:ext cx="464344" cy="546100"/>
            </a:xfrm>
            <a:custGeom>
              <a:avLst/>
              <a:gdLst>
                <a:gd name="connsiteX0" fmla="*/ 0 w 825500"/>
                <a:gd name="connsiteY0" fmla="*/ 0 h 546100"/>
                <a:gd name="connsiteX1" fmla="*/ 825500 w 825500"/>
                <a:gd name="connsiteY1" fmla="*/ 546100 h 54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25500" h="546100">
                  <a:moveTo>
                    <a:pt x="0" y="0"/>
                  </a:moveTo>
                  <a:lnTo>
                    <a:pt x="825500" y="546100"/>
                  </a:ln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 21"/>
            <p:cNvSpPr/>
            <p:nvPr/>
          </p:nvSpPr>
          <p:spPr>
            <a:xfrm>
              <a:off x="3726656" y="3454400"/>
              <a:ext cx="435769" cy="266700"/>
            </a:xfrm>
            <a:custGeom>
              <a:avLst/>
              <a:gdLst>
                <a:gd name="connsiteX0" fmla="*/ 0 w 774700"/>
                <a:gd name="connsiteY0" fmla="*/ 0 h 266700"/>
                <a:gd name="connsiteX1" fmla="*/ 774700 w 774700"/>
                <a:gd name="connsiteY1" fmla="*/ 266700 h 266700"/>
                <a:gd name="connsiteX2" fmla="*/ 774700 w 774700"/>
                <a:gd name="connsiteY2" fmla="*/ 26670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74700" h="266700">
                  <a:moveTo>
                    <a:pt x="0" y="0"/>
                  </a:moveTo>
                  <a:lnTo>
                    <a:pt x="774700" y="266700"/>
                  </a:lnTo>
                  <a:lnTo>
                    <a:pt x="774700" y="266700"/>
                  </a:ln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 22"/>
            <p:cNvSpPr/>
            <p:nvPr/>
          </p:nvSpPr>
          <p:spPr>
            <a:xfrm>
              <a:off x="3713956" y="3797300"/>
              <a:ext cx="457200" cy="495300"/>
            </a:xfrm>
            <a:custGeom>
              <a:avLst/>
              <a:gdLst>
                <a:gd name="connsiteX0" fmla="*/ 0 w 812800"/>
                <a:gd name="connsiteY0" fmla="*/ 495300 h 495300"/>
                <a:gd name="connsiteX1" fmla="*/ 812800 w 812800"/>
                <a:gd name="connsiteY1" fmla="*/ 0 h 49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2800" h="495300">
                  <a:moveTo>
                    <a:pt x="0" y="495300"/>
                  </a:moveTo>
                  <a:lnTo>
                    <a:pt x="812800" y="0"/>
                  </a:ln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267200" y="3135868"/>
              <a:ext cx="874796" cy="36933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omic Sans MS"/>
                  <a:cs typeface="Comic Sans MS"/>
                </a:rPr>
                <a:t>Merge</a:t>
              </a:r>
              <a:endParaRPr lang="en-US" dirty="0">
                <a:latin typeface="Comic Sans MS"/>
                <a:cs typeface="Comic Sans MS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 rot="16200000">
              <a:off x="5338470" y="3666149"/>
              <a:ext cx="3440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…</a:t>
              </a:r>
              <a:endParaRPr lang="en-US" dirty="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935417" y="5105400"/>
              <a:ext cx="2501105" cy="369332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tint val="50000"/>
                    <a:satMod val="300000"/>
                    <a:alpha val="19000"/>
                  </a:schemeClr>
                </a:gs>
                <a:gs pos="35000">
                  <a:schemeClr val="accent2">
                    <a:tint val="37000"/>
                    <a:satMod val="300000"/>
                    <a:alpha val="19000"/>
                  </a:schemeClr>
                </a:gs>
                <a:gs pos="100000">
                  <a:schemeClr val="accent2">
                    <a:tint val="15000"/>
                    <a:satMod val="350000"/>
                    <a:alpha val="19000"/>
                  </a:schemeClr>
                </a:gs>
              </a:gsLst>
              <a:lin ang="16200000" scaled="1"/>
              <a:tileRect/>
            </a:gradFill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pPr algn="ctr"/>
              <a:r>
                <a:rPr lang="en-US" dirty="0" smtClean="0">
                  <a:latin typeface="Comic Sans MS"/>
                  <a:cs typeface="Comic Sans MS"/>
                </a:rPr>
                <a:t>Merge positive </a:t>
              </a:r>
              <a:r>
                <a:rPr lang="en-US" dirty="0" err="1" smtClean="0">
                  <a:latin typeface="Comic Sans MS"/>
                  <a:cs typeface="Comic Sans MS"/>
                </a:rPr>
                <a:t>tuples</a:t>
              </a:r>
              <a:endParaRPr lang="en-US" baseline="30000" dirty="0"/>
            </a:p>
          </p:txBody>
        </p:sp>
        <p:sp>
          <p:nvSpPr>
            <p:cNvPr id="40" name="Freeform 39"/>
            <p:cNvSpPr/>
            <p:nvPr/>
          </p:nvSpPr>
          <p:spPr>
            <a:xfrm>
              <a:off x="4724400" y="3962400"/>
              <a:ext cx="45719" cy="1143000"/>
            </a:xfrm>
            <a:custGeom>
              <a:avLst/>
              <a:gdLst>
                <a:gd name="connsiteX0" fmla="*/ 546100 w 546100"/>
                <a:gd name="connsiteY0" fmla="*/ 1130300 h 1130300"/>
                <a:gd name="connsiteX1" fmla="*/ 0 w 546100"/>
                <a:gd name="connsiteY1" fmla="*/ 0 h 1130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46100" h="1130300">
                  <a:moveTo>
                    <a:pt x="546100" y="1130300"/>
                  </a:moveTo>
                  <a:lnTo>
                    <a:pt x="0" y="0"/>
                  </a:lnTo>
                </a:path>
              </a:pathLst>
            </a:custGeom>
            <a:ln>
              <a:solidFill>
                <a:srgbClr val="D69C98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53"/>
          <p:cNvGrpSpPr/>
          <p:nvPr/>
        </p:nvGrpSpPr>
        <p:grpSpPr>
          <a:xfrm>
            <a:off x="609600" y="3085068"/>
            <a:ext cx="1371600" cy="1687731"/>
            <a:chOff x="457200" y="2884269"/>
            <a:chExt cx="1371600" cy="1687731"/>
          </a:xfrm>
        </p:grpSpPr>
        <p:grpSp>
          <p:nvGrpSpPr>
            <p:cNvPr id="28" name="Group 46"/>
            <p:cNvGrpSpPr/>
            <p:nvPr/>
          </p:nvGrpSpPr>
          <p:grpSpPr>
            <a:xfrm>
              <a:off x="492026" y="2884269"/>
              <a:ext cx="1184374" cy="369332"/>
              <a:chOff x="492026" y="2884269"/>
              <a:chExt cx="1184374" cy="369332"/>
            </a:xfrm>
          </p:grpSpPr>
          <p:sp>
            <p:nvSpPr>
              <p:cNvPr id="45" name="Rectangle 44"/>
              <p:cNvSpPr/>
              <p:nvPr/>
            </p:nvSpPr>
            <p:spPr>
              <a:xfrm>
                <a:off x="492026" y="2884269"/>
                <a:ext cx="42237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err="1" smtClean="0">
                    <a:solidFill>
                      <a:prstClr val="black"/>
                    </a:solidFill>
                    <a:latin typeface="Lucida Grande"/>
                    <a:ea typeface="Lucida Grande"/>
                    <a:cs typeface="Lucida Grande"/>
                  </a:rPr>
                  <a:t>Φ</a:t>
                </a:r>
                <a:r>
                  <a:rPr lang="en-US" dirty="0" smtClean="0">
                    <a:solidFill>
                      <a:prstClr val="black"/>
                    </a:solidFill>
                    <a:latin typeface="Lucida Grande"/>
                    <a:ea typeface="Lucida Grande"/>
                    <a:cs typeface="Lucida Grande"/>
                  </a:rPr>
                  <a:t>[</a:t>
                </a:r>
                <a:endParaRPr lang="en-US" dirty="0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1416668" y="2884269"/>
                <a:ext cx="2597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solidFill>
                      <a:prstClr val="black"/>
                    </a:solidFill>
                    <a:latin typeface="Lucida Grande"/>
                    <a:ea typeface="Lucida Grande"/>
                    <a:cs typeface="Lucida Grande"/>
                  </a:rPr>
                  <a:t>]</a:t>
                </a:r>
                <a:endParaRPr lang="en-US" dirty="0"/>
              </a:p>
            </p:txBody>
          </p:sp>
        </p:grpSp>
        <p:grpSp>
          <p:nvGrpSpPr>
            <p:cNvPr id="41" name="Group 47"/>
            <p:cNvGrpSpPr/>
            <p:nvPr/>
          </p:nvGrpSpPr>
          <p:grpSpPr>
            <a:xfrm>
              <a:off x="492026" y="3163669"/>
              <a:ext cx="1260574" cy="369332"/>
              <a:chOff x="492026" y="2858869"/>
              <a:chExt cx="1260574" cy="369332"/>
            </a:xfrm>
          </p:grpSpPr>
          <p:sp>
            <p:nvSpPr>
              <p:cNvPr id="49" name="Rectangle 48"/>
              <p:cNvSpPr/>
              <p:nvPr/>
            </p:nvSpPr>
            <p:spPr>
              <a:xfrm>
                <a:off x="492026" y="2858869"/>
                <a:ext cx="42237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err="1" smtClean="0">
                    <a:solidFill>
                      <a:prstClr val="black"/>
                    </a:solidFill>
                    <a:latin typeface="Lucida Grande"/>
                    <a:ea typeface="Lucida Grande"/>
                    <a:cs typeface="Lucida Grande"/>
                  </a:rPr>
                  <a:t>Φ</a:t>
                </a:r>
                <a:r>
                  <a:rPr lang="en-US" dirty="0" smtClean="0">
                    <a:solidFill>
                      <a:prstClr val="black"/>
                    </a:solidFill>
                    <a:latin typeface="Lucida Grande"/>
                    <a:ea typeface="Lucida Grande"/>
                    <a:cs typeface="Lucida Grande"/>
                  </a:rPr>
                  <a:t>[</a:t>
                </a:r>
                <a:endParaRPr lang="en-US" dirty="0"/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1492868" y="2858869"/>
                <a:ext cx="2597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solidFill>
                      <a:prstClr val="black"/>
                    </a:solidFill>
                    <a:latin typeface="Lucida Grande"/>
                    <a:ea typeface="Lucida Grande"/>
                    <a:cs typeface="Lucida Grande"/>
                  </a:rPr>
                  <a:t>]</a:t>
                </a:r>
                <a:endParaRPr lang="en-US" dirty="0"/>
              </a:p>
            </p:txBody>
          </p:sp>
        </p:grpSp>
        <p:grpSp>
          <p:nvGrpSpPr>
            <p:cNvPr id="42" name="Group 50"/>
            <p:cNvGrpSpPr/>
            <p:nvPr/>
          </p:nvGrpSpPr>
          <p:grpSpPr>
            <a:xfrm>
              <a:off x="457200" y="4202668"/>
              <a:ext cx="1371600" cy="369332"/>
              <a:chOff x="492026" y="2819400"/>
              <a:chExt cx="1371600" cy="369332"/>
            </a:xfrm>
          </p:grpSpPr>
          <p:sp>
            <p:nvSpPr>
              <p:cNvPr id="52" name="Rectangle 51"/>
              <p:cNvSpPr/>
              <p:nvPr/>
            </p:nvSpPr>
            <p:spPr>
              <a:xfrm>
                <a:off x="492026" y="2819400"/>
                <a:ext cx="42237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err="1" smtClean="0">
                    <a:solidFill>
                      <a:prstClr val="black"/>
                    </a:solidFill>
                    <a:latin typeface="Lucida Grande"/>
                    <a:ea typeface="Lucida Grande"/>
                    <a:cs typeface="Lucida Grande"/>
                  </a:rPr>
                  <a:t>Φ</a:t>
                </a:r>
                <a:r>
                  <a:rPr lang="en-US" dirty="0" smtClean="0">
                    <a:solidFill>
                      <a:prstClr val="black"/>
                    </a:solidFill>
                    <a:latin typeface="Lucida Grande"/>
                    <a:ea typeface="Lucida Grande"/>
                    <a:cs typeface="Lucida Grande"/>
                  </a:rPr>
                  <a:t>[</a:t>
                </a:r>
                <a:endParaRPr lang="en-US" dirty="0"/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1603894" y="2819400"/>
                <a:ext cx="2597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solidFill>
                      <a:prstClr val="black"/>
                    </a:solidFill>
                    <a:latin typeface="Lucida Grande"/>
                    <a:ea typeface="Lucida Grande"/>
                    <a:cs typeface="Lucida Grande"/>
                  </a:rPr>
                  <a:t>]</a:t>
                </a:r>
                <a:endParaRPr lang="en-US" dirty="0"/>
              </a:p>
            </p:txBody>
          </p:sp>
        </p:grpSp>
      </p:grpSp>
      <p:sp>
        <p:nvSpPr>
          <p:cNvPr id="51" name="Rectangle 50"/>
          <p:cNvSpPr/>
          <p:nvPr/>
        </p:nvSpPr>
        <p:spPr>
          <a:xfrm>
            <a:off x="914400" y="1828800"/>
            <a:ext cx="1793972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prstClr val="black"/>
                </a:solidFill>
                <a:latin typeface="Comic Sans MS"/>
                <a:ea typeface="Lucida Grande"/>
                <a:cs typeface="Comic Sans MS"/>
              </a:rPr>
              <a:t>u</a:t>
            </a:r>
            <a:r>
              <a:rPr lang="en-US" sz="2000" baseline="-25000" dirty="0" smtClean="0">
                <a:solidFill>
                  <a:prstClr val="black"/>
                </a:solidFill>
                <a:latin typeface="Comic Sans MS"/>
                <a:ea typeface="Lucida Grande"/>
                <a:cs typeface="Comic Sans MS"/>
              </a:rPr>
              <a:t>1</a:t>
            </a:r>
            <a:r>
              <a:rPr lang="en-US" sz="2000" dirty="0" smtClean="0">
                <a:solidFill>
                  <a:prstClr val="black"/>
                </a:solidFill>
                <a:latin typeface="Comic Sans MS"/>
                <a:ea typeface="Lucida Grande"/>
                <a:cs typeface="Comic Sans MS"/>
              </a:rPr>
              <a:t>…</a:t>
            </a:r>
            <a:r>
              <a:rPr lang="en-US" sz="2000" dirty="0" err="1" smtClean="0">
                <a:solidFill>
                  <a:prstClr val="black"/>
                </a:solidFill>
                <a:latin typeface="Comic Sans MS"/>
                <a:ea typeface="Lucida Grande"/>
                <a:cs typeface="Comic Sans MS"/>
              </a:rPr>
              <a:t>u</a:t>
            </a:r>
            <a:r>
              <a:rPr lang="en-US" sz="2000" baseline="-25000" dirty="0" err="1" smtClean="0">
                <a:solidFill>
                  <a:prstClr val="black"/>
                </a:solidFill>
                <a:latin typeface="Comic Sans MS"/>
                <a:ea typeface="Lucida Grande"/>
                <a:cs typeface="Comic Sans MS"/>
              </a:rPr>
              <a:t>P</a:t>
            </a:r>
            <a:r>
              <a:rPr lang="en-US" sz="2000" dirty="0" smtClean="0">
                <a:solidFill>
                  <a:prstClr val="black"/>
                </a:solidFill>
                <a:latin typeface="Comic Sans MS"/>
                <a:ea typeface="Lucida Grande"/>
                <a:cs typeface="Comic Sans MS"/>
              </a:rPr>
              <a:t> positive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3495585" y="1828800"/>
            <a:ext cx="1914615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prstClr val="black"/>
                </a:solidFill>
                <a:latin typeface="Comic Sans MS"/>
                <a:ea typeface="Lucida Grande"/>
                <a:cs typeface="Comic Sans MS"/>
              </a:rPr>
              <a:t>u</a:t>
            </a:r>
            <a:r>
              <a:rPr lang="en-US" sz="2000" baseline="-25000" dirty="0" smtClean="0">
                <a:solidFill>
                  <a:prstClr val="black"/>
                </a:solidFill>
                <a:latin typeface="Comic Sans MS"/>
                <a:ea typeface="Lucida Grande"/>
                <a:cs typeface="Comic Sans MS"/>
              </a:rPr>
              <a:t>1</a:t>
            </a:r>
            <a:r>
              <a:rPr lang="en-US" sz="2000" dirty="0" smtClean="0">
                <a:solidFill>
                  <a:prstClr val="black"/>
                </a:solidFill>
                <a:latin typeface="Comic Sans MS"/>
                <a:ea typeface="Lucida Grande"/>
                <a:cs typeface="Comic Sans MS"/>
              </a:rPr>
              <a:t>…</a:t>
            </a:r>
            <a:r>
              <a:rPr lang="en-US" sz="2000" dirty="0" err="1" smtClean="0">
                <a:solidFill>
                  <a:prstClr val="black"/>
                </a:solidFill>
                <a:latin typeface="Comic Sans MS"/>
                <a:ea typeface="Lucida Grande"/>
                <a:cs typeface="Comic Sans MS"/>
              </a:rPr>
              <a:t>u</a:t>
            </a:r>
            <a:r>
              <a:rPr lang="en-US" sz="2000" baseline="-25000" dirty="0" err="1" smtClean="0">
                <a:solidFill>
                  <a:prstClr val="black"/>
                </a:solidFill>
                <a:latin typeface="Comic Sans MS"/>
                <a:ea typeface="Lucida Grande"/>
                <a:cs typeface="Comic Sans MS"/>
              </a:rPr>
              <a:t>N</a:t>
            </a:r>
            <a:r>
              <a:rPr lang="en-US" sz="2000" dirty="0" smtClean="0">
                <a:solidFill>
                  <a:prstClr val="black"/>
                </a:solidFill>
                <a:latin typeface="Comic Sans MS"/>
                <a:ea typeface="Lucida Grande"/>
                <a:cs typeface="Comic Sans MS"/>
              </a:rPr>
              <a:t> negative</a:t>
            </a:r>
            <a:endParaRPr lang="en-US" sz="1400" dirty="0">
              <a:latin typeface="Comic Sans MS"/>
              <a:cs typeface="Comic Sans MS"/>
            </a:endParaRPr>
          </a:p>
        </p:txBody>
      </p:sp>
      <p:grpSp>
        <p:nvGrpSpPr>
          <p:cNvPr id="69" name="Group 68"/>
          <p:cNvGrpSpPr/>
          <p:nvPr/>
        </p:nvGrpSpPr>
        <p:grpSpPr>
          <a:xfrm>
            <a:off x="381000" y="2297668"/>
            <a:ext cx="2838788" cy="3703261"/>
            <a:chOff x="381000" y="2297668"/>
            <a:chExt cx="2838788" cy="3703261"/>
          </a:xfrm>
        </p:grpSpPr>
        <p:sp>
          <p:nvSpPr>
            <p:cNvPr id="33" name="TextBox 32"/>
            <p:cNvSpPr txBox="1"/>
            <p:nvPr/>
          </p:nvSpPr>
          <p:spPr>
            <a:xfrm rot="16200000">
              <a:off x="846529" y="3697671"/>
              <a:ext cx="53882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…</a:t>
              </a:r>
              <a:endParaRPr lang="en-US" sz="4000" dirty="0"/>
            </a:p>
          </p:txBody>
        </p:sp>
        <p:grpSp>
          <p:nvGrpSpPr>
            <p:cNvPr id="68" name="Group 67"/>
            <p:cNvGrpSpPr/>
            <p:nvPr/>
          </p:nvGrpSpPr>
          <p:grpSpPr>
            <a:xfrm>
              <a:off x="381000" y="2297668"/>
              <a:ext cx="2838788" cy="3703261"/>
              <a:chOff x="381000" y="2297668"/>
              <a:chExt cx="2838788" cy="3703261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914400" y="3069967"/>
                <a:ext cx="7261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Comic Sans MS"/>
                    <a:cs typeface="Comic Sans MS"/>
                  </a:rPr>
                  <a:t>a</a:t>
                </a:r>
                <a:r>
                  <a:rPr lang="en-US" baseline="-25000" dirty="0" smtClean="0">
                    <a:latin typeface="Comic Sans MS"/>
                    <a:cs typeface="Comic Sans MS"/>
                  </a:rPr>
                  <a:t>1</a:t>
                </a:r>
                <a:r>
                  <a:rPr lang="en-US" dirty="0" smtClean="0">
                    <a:latin typeface="Comic Sans MS"/>
                    <a:cs typeface="Comic Sans MS"/>
                  </a:rPr>
                  <a:t>…</a:t>
                </a:r>
                <a:r>
                  <a:rPr lang="en-US" dirty="0" err="1" smtClean="0">
                    <a:latin typeface="Comic Sans MS"/>
                    <a:cs typeface="Comic Sans MS"/>
                  </a:rPr>
                  <a:t>a</a:t>
                </a:r>
                <a:r>
                  <a:rPr lang="en-US" baseline="-25000" dirty="0" err="1" smtClean="0">
                    <a:latin typeface="Comic Sans MS"/>
                    <a:cs typeface="Comic Sans MS"/>
                  </a:rPr>
                  <a:t>P</a:t>
                </a:r>
                <a:endParaRPr lang="en-US" baseline="-25000" dirty="0">
                  <a:latin typeface="Comic Sans MS"/>
                  <a:cs typeface="Comic Sans MS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914400" y="3339068"/>
                <a:ext cx="80934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Comic Sans MS"/>
                    <a:cs typeface="Comic Sans MS"/>
                  </a:rPr>
                  <a:t>a’</a:t>
                </a:r>
                <a:r>
                  <a:rPr lang="en-US" baseline="-25000" dirty="0" smtClean="0">
                    <a:latin typeface="Comic Sans MS"/>
                    <a:cs typeface="Comic Sans MS"/>
                  </a:rPr>
                  <a:t>1</a:t>
                </a:r>
                <a:r>
                  <a:rPr lang="en-US" dirty="0" smtClean="0">
                    <a:latin typeface="Comic Sans MS"/>
                    <a:cs typeface="Comic Sans MS"/>
                  </a:rPr>
                  <a:t>…</a:t>
                </a:r>
                <a:r>
                  <a:rPr lang="en-US" dirty="0" err="1" smtClean="0">
                    <a:latin typeface="Comic Sans MS"/>
                    <a:cs typeface="Comic Sans MS"/>
                  </a:rPr>
                  <a:t>a’</a:t>
                </a:r>
                <a:r>
                  <a:rPr lang="en-US" baseline="-25000" dirty="0" err="1" smtClean="0">
                    <a:latin typeface="Comic Sans MS"/>
                    <a:cs typeface="Comic Sans MS"/>
                  </a:rPr>
                  <a:t>P</a:t>
                </a:r>
                <a:endParaRPr lang="en-US" baseline="-25000" dirty="0">
                  <a:latin typeface="Comic Sans MS"/>
                  <a:cs typeface="Comic Sans MS"/>
                </a:endParaRP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914400" y="4403467"/>
                <a:ext cx="8925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Comic Sans MS"/>
                    <a:cs typeface="Comic Sans MS"/>
                  </a:rPr>
                  <a:t>a’’</a:t>
                </a:r>
                <a:r>
                  <a:rPr lang="en-US" baseline="-25000" dirty="0" smtClean="0">
                    <a:latin typeface="Comic Sans MS"/>
                    <a:cs typeface="Comic Sans MS"/>
                  </a:rPr>
                  <a:t>1</a:t>
                </a:r>
                <a:r>
                  <a:rPr lang="en-US" dirty="0" smtClean="0">
                    <a:latin typeface="Comic Sans MS"/>
                    <a:cs typeface="Comic Sans MS"/>
                  </a:rPr>
                  <a:t>…</a:t>
                </a:r>
                <a:r>
                  <a:rPr lang="en-US" dirty="0" err="1" smtClean="0">
                    <a:latin typeface="Comic Sans MS"/>
                    <a:cs typeface="Comic Sans MS"/>
                  </a:rPr>
                  <a:t>a’’</a:t>
                </a:r>
                <a:r>
                  <a:rPr lang="en-US" baseline="-25000" dirty="0" err="1" smtClean="0">
                    <a:latin typeface="Comic Sans MS"/>
                    <a:cs typeface="Comic Sans MS"/>
                  </a:rPr>
                  <a:t>P</a:t>
                </a:r>
                <a:endParaRPr lang="en-US" baseline="-25000" dirty="0">
                  <a:latin typeface="Comic Sans MS"/>
                  <a:cs typeface="Comic Sans MS"/>
                </a:endParaRP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381000" y="5077599"/>
                <a:ext cx="2838788" cy="923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tint val="50000"/>
                      <a:satMod val="300000"/>
                      <a:alpha val="15000"/>
                    </a:schemeClr>
                  </a:gs>
                  <a:gs pos="35000">
                    <a:schemeClr val="accent2">
                      <a:tint val="37000"/>
                      <a:satMod val="300000"/>
                      <a:alpha val="15000"/>
                    </a:schemeClr>
                  </a:gs>
                  <a:gs pos="100000">
                    <a:schemeClr val="accent2">
                      <a:tint val="15000"/>
                      <a:satMod val="350000"/>
                      <a:alpha val="15000"/>
                    </a:schemeClr>
                  </a:gs>
                </a:gsLst>
                <a:lin ang="16200000" scaled="1"/>
                <a:tileRect/>
              </a:gradFill>
              <a:ln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 algn="ctr"/>
                <a:r>
                  <a:rPr lang="en-US" dirty="0" smtClean="0">
                    <a:latin typeface="Comic Sans MS"/>
                    <a:cs typeface="Comic Sans MS"/>
                  </a:rPr>
                  <a:t>P-</a:t>
                </a:r>
                <a:r>
                  <a:rPr lang="en-US" dirty="0" err="1" smtClean="0">
                    <a:latin typeface="Comic Sans MS"/>
                    <a:cs typeface="Comic Sans MS"/>
                  </a:rPr>
                  <a:t>tuple</a:t>
                </a:r>
                <a:r>
                  <a:rPr lang="en-US" dirty="0" smtClean="0">
                    <a:latin typeface="Comic Sans MS"/>
                    <a:cs typeface="Comic Sans MS"/>
                  </a:rPr>
                  <a:t> that assigns </a:t>
                </a:r>
              </a:p>
              <a:p>
                <a:pPr algn="ctr"/>
                <a:r>
                  <a:rPr lang="en-US" dirty="0" smtClean="0">
                    <a:latin typeface="Comic Sans MS"/>
                    <a:cs typeface="Comic Sans MS"/>
                  </a:rPr>
                  <a:t>a single predicate </a:t>
                </a:r>
              </a:p>
              <a:p>
                <a:pPr algn="ctr"/>
                <a:r>
                  <a:rPr lang="en-US" dirty="0" smtClean="0">
                    <a:latin typeface="Comic Sans MS"/>
                    <a:cs typeface="Comic Sans MS"/>
                  </a:rPr>
                  <a:t>to each positive unknown</a:t>
                </a:r>
                <a:endParaRPr lang="en-US" dirty="0"/>
              </a:p>
            </p:txBody>
          </p:sp>
          <p:sp>
            <p:nvSpPr>
              <p:cNvPr id="38" name="Freeform 37"/>
              <p:cNvSpPr/>
              <p:nvPr/>
            </p:nvSpPr>
            <p:spPr>
              <a:xfrm>
                <a:off x="524933" y="4761131"/>
                <a:ext cx="287867" cy="303768"/>
              </a:xfrm>
              <a:custGeom>
                <a:avLst/>
                <a:gdLst>
                  <a:gd name="connsiteX0" fmla="*/ 237067 w 287867"/>
                  <a:gd name="connsiteY0" fmla="*/ 1079500 h 1079500"/>
                  <a:gd name="connsiteX1" fmla="*/ 8467 w 287867"/>
                  <a:gd name="connsiteY1" fmla="*/ 660400 h 1079500"/>
                  <a:gd name="connsiteX2" fmla="*/ 287867 w 287867"/>
                  <a:gd name="connsiteY2" fmla="*/ 0 h 1079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87867" h="1079500">
                    <a:moveTo>
                      <a:pt x="237067" y="1079500"/>
                    </a:moveTo>
                    <a:cubicBezTo>
                      <a:pt x="118533" y="959908"/>
                      <a:pt x="0" y="840317"/>
                      <a:pt x="8467" y="660400"/>
                    </a:cubicBezTo>
                    <a:cubicBezTo>
                      <a:pt x="16934" y="480483"/>
                      <a:pt x="287867" y="0"/>
                      <a:pt x="287867" y="0"/>
                    </a:cubicBezTo>
                  </a:path>
                </a:pathLst>
              </a:custGeom>
              <a:ln>
                <a:solidFill>
                  <a:srgbClr val="D69C98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7" name="Group 66"/>
              <p:cNvGrpSpPr/>
              <p:nvPr/>
            </p:nvGrpSpPr>
            <p:grpSpPr>
              <a:xfrm>
                <a:off x="945532" y="2297668"/>
                <a:ext cx="654668" cy="829354"/>
                <a:chOff x="945532" y="2297668"/>
                <a:chExt cx="654668" cy="829354"/>
              </a:xfrm>
            </p:grpSpPr>
            <p:sp>
              <p:nvSpPr>
                <p:cNvPr id="55" name="Up Arrow 54"/>
                <p:cNvSpPr/>
                <p:nvPr/>
              </p:nvSpPr>
              <p:spPr>
                <a:xfrm>
                  <a:off x="945532" y="2297668"/>
                  <a:ext cx="654668" cy="722531"/>
                </a:xfrm>
                <a:prstGeom prst="upArrow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4" name="Freeform 63"/>
                <p:cNvSpPr/>
                <p:nvPr/>
              </p:nvSpPr>
              <p:spPr>
                <a:xfrm>
                  <a:off x="1016004" y="3048000"/>
                  <a:ext cx="526344" cy="79022"/>
                </a:xfrm>
                <a:custGeom>
                  <a:avLst/>
                  <a:gdLst>
                    <a:gd name="connsiteX0" fmla="*/ 1411 w 571499"/>
                    <a:gd name="connsiteY0" fmla="*/ 79022 h 79022"/>
                    <a:gd name="connsiteX1" fmla="*/ 81844 w 571499"/>
                    <a:gd name="connsiteY1" fmla="*/ 11289 h 79022"/>
                    <a:gd name="connsiteX2" fmla="*/ 492477 w 571499"/>
                    <a:gd name="connsiteY2" fmla="*/ 11289 h 79022"/>
                    <a:gd name="connsiteX3" fmla="*/ 555977 w 571499"/>
                    <a:gd name="connsiteY3" fmla="*/ 79022 h 790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71499" h="79022">
                      <a:moveTo>
                        <a:pt x="1411" y="79022"/>
                      </a:moveTo>
                      <a:cubicBezTo>
                        <a:pt x="705" y="50800"/>
                        <a:pt x="0" y="22578"/>
                        <a:pt x="81844" y="11289"/>
                      </a:cubicBezTo>
                      <a:cubicBezTo>
                        <a:pt x="163688" y="0"/>
                        <a:pt x="413455" y="0"/>
                        <a:pt x="492477" y="11289"/>
                      </a:cubicBezTo>
                      <a:cubicBezTo>
                        <a:pt x="571499" y="22578"/>
                        <a:pt x="555977" y="79022"/>
                        <a:pt x="555977" y="79022"/>
                      </a:cubicBezTo>
                    </a:path>
                  </a:pathLst>
                </a:cu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70" name="Group 69"/>
          <p:cNvGrpSpPr/>
          <p:nvPr/>
        </p:nvGrpSpPr>
        <p:grpSpPr>
          <a:xfrm>
            <a:off x="2571798" y="2286000"/>
            <a:ext cx="2190689" cy="4419600"/>
            <a:chOff x="2571798" y="2286000"/>
            <a:chExt cx="2190689" cy="4419600"/>
          </a:xfrm>
        </p:grpSpPr>
        <p:sp>
          <p:nvSpPr>
            <p:cNvPr id="12" name="TextBox 11"/>
            <p:cNvSpPr txBox="1"/>
            <p:nvPr/>
          </p:nvSpPr>
          <p:spPr>
            <a:xfrm>
              <a:off x="2984500" y="3048000"/>
              <a:ext cx="14579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omic Sans MS"/>
                  <a:cs typeface="Comic Sans MS"/>
                </a:rPr>
                <a:t>a</a:t>
              </a:r>
              <a:r>
                <a:rPr lang="en-US" baseline="-25000" dirty="0" smtClean="0">
                  <a:latin typeface="Comic Sans MS"/>
                  <a:cs typeface="Comic Sans MS"/>
                </a:rPr>
                <a:t>1</a:t>
              </a:r>
              <a:r>
                <a:rPr lang="en-US" dirty="0" smtClean="0">
                  <a:latin typeface="Comic Sans MS"/>
                  <a:cs typeface="Comic Sans MS"/>
                </a:rPr>
                <a:t>…a</a:t>
              </a:r>
              <a:r>
                <a:rPr lang="en-US" baseline="-25000" dirty="0" smtClean="0">
                  <a:latin typeface="Comic Sans MS"/>
                  <a:cs typeface="Comic Sans MS"/>
                </a:rPr>
                <a:t>P</a:t>
              </a:r>
              <a:r>
                <a:rPr lang="en-US" dirty="0" smtClean="0">
                  <a:latin typeface="Comic Sans MS"/>
                  <a:cs typeface="Comic Sans MS"/>
                </a:rPr>
                <a:t>,S</a:t>
              </a:r>
              <a:r>
                <a:rPr lang="en-US" baseline="-25000" dirty="0" smtClean="0">
                  <a:latin typeface="Comic Sans MS"/>
                  <a:cs typeface="Comic Sans MS"/>
                </a:rPr>
                <a:t>1</a:t>
              </a:r>
              <a:r>
                <a:rPr lang="en-US" dirty="0" smtClean="0">
                  <a:latin typeface="Comic Sans MS"/>
                  <a:cs typeface="Comic Sans MS"/>
                </a:rPr>
                <a:t>…S</a:t>
              </a:r>
              <a:r>
                <a:rPr lang="en-US" baseline="-25000" dirty="0" smtClean="0">
                  <a:latin typeface="Comic Sans MS"/>
                  <a:cs typeface="Comic Sans MS"/>
                </a:rPr>
                <a:t>N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984500" y="3352800"/>
              <a:ext cx="16243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omic Sans MS"/>
                  <a:cs typeface="Comic Sans MS"/>
                </a:rPr>
                <a:t>a’</a:t>
              </a:r>
              <a:r>
                <a:rPr lang="en-US" baseline="-25000" dirty="0" smtClean="0">
                  <a:latin typeface="Comic Sans MS"/>
                  <a:cs typeface="Comic Sans MS"/>
                </a:rPr>
                <a:t>1</a:t>
              </a:r>
              <a:r>
                <a:rPr lang="en-US" dirty="0" smtClean="0">
                  <a:latin typeface="Comic Sans MS"/>
                  <a:cs typeface="Comic Sans MS"/>
                </a:rPr>
                <a:t>…a’</a:t>
              </a:r>
              <a:r>
                <a:rPr lang="en-US" baseline="-25000" dirty="0" smtClean="0">
                  <a:latin typeface="Comic Sans MS"/>
                  <a:cs typeface="Comic Sans MS"/>
                </a:rPr>
                <a:t>P</a:t>
              </a:r>
              <a:r>
                <a:rPr lang="en-US" dirty="0" smtClean="0">
                  <a:latin typeface="Comic Sans MS"/>
                  <a:cs typeface="Comic Sans MS"/>
                </a:rPr>
                <a:t>,S’</a:t>
              </a:r>
              <a:r>
                <a:rPr lang="en-US" baseline="-25000" dirty="0" smtClean="0">
                  <a:latin typeface="Comic Sans MS"/>
                  <a:cs typeface="Comic Sans MS"/>
                </a:rPr>
                <a:t>1</a:t>
              </a:r>
              <a:r>
                <a:rPr lang="en-US" dirty="0" smtClean="0">
                  <a:latin typeface="Comic Sans MS"/>
                  <a:cs typeface="Comic Sans MS"/>
                </a:rPr>
                <a:t>…S’</a:t>
              </a:r>
              <a:r>
                <a:rPr lang="en-US" baseline="-25000" dirty="0" smtClean="0">
                  <a:latin typeface="Comic Sans MS"/>
                  <a:cs typeface="Comic Sans MS"/>
                </a:rPr>
                <a:t>N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 rot="16200000">
              <a:off x="3262842" y="3697671"/>
              <a:ext cx="53882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…</a:t>
              </a:r>
              <a:endParaRPr lang="en-US" sz="4000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571798" y="6059269"/>
              <a:ext cx="2152602" cy="646331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tint val="50000"/>
                    <a:satMod val="300000"/>
                    <a:alpha val="19000"/>
                  </a:schemeClr>
                </a:gs>
                <a:gs pos="35000">
                  <a:schemeClr val="accent2">
                    <a:tint val="37000"/>
                    <a:satMod val="300000"/>
                    <a:alpha val="19000"/>
                  </a:schemeClr>
                </a:gs>
                <a:gs pos="100000">
                  <a:schemeClr val="accent2">
                    <a:tint val="15000"/>
                    <a:satMod val="350000"/>
                    <a:alpha val="19000"/>
                  </a:schemeClr>
                </a:gs>
              </a:gsLst>
              <a:lin ang="16200000" scaled="1"/>
              <a:tileRect/>
            </a:gradFill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pPr algn="ctr"/>
              <a:r>
                <a:rPr lang="en-US" dirty="0" smtClean="0">
                  <a:latin typeface="Comic Sans MS"/>
                  <a:cs typeface="Comic Sans MS"/>
                </a:rPr>
                <a:t>S</a:t>
              </a:r>
              <a:r>
                <a:rPr lang="en-US" baseline="-25000" dirty="0" smtClean="0">
                  <a:latin typeface="Comic Sans MS"/>
                  <a:cs typeface="Comic Sans MS"/>
                </a:rPr>
                <a:t>i</a:t>
              </a:r>
              <a:r>
                <a:rPr lang="en-US" dirty="0" smtClean="0">
                  <a:latin typeface="Comic Sans MS"/>
                  <a:cs typeface="Comic Sans MS"/>
                </a:rPr>
                <a:t> </a:t>
              </a:r>
              <a:r>
                <a:rPr lang="en-US" dirty="0" err="1" smtClean="0">
                  <a:latin typeface="Comic Sans MS"/>
                  <a:cs typeface="Comic Sans MS"/>
                </a:rPr>
                <a:t>sol</a:t>
              </a:r>
              <a:r>
                <a:rPr lang="en-US" baseline="30000" dirty="0" err="1" smtClean="0">
                  <a:latin typeface="Comic Sans MS"/>
                  <a:cs typeface="Comic Sans MS"/>
                </a:rPr>
                <a:t>n</a:t>
              </a:r>
              <a:r>
                <a:rPr lang="en-US" dirty="0" smtClean="0">
                  <a:latin typeface="Comic Sans MS"/>
                  <a:cs typeface="Comic Sans MS"/>
                </a:rPr>
                <a:t> for the </a:t>
              </a:r>
            </a:p>
            <a:p>
              <a:pPr algn="ctr"/>
              <a:r>
                <a:rPr lang="en-US" dirty="0" smtClean="0">
                  <a:latin typeface="Comic Sans MS"/>
                  <a:cs typeface="Comic Sans MS"/>
                </a:rPr>
                <a:t>negative unknowns</a:t>
              </a:r>
              <a:endParaRPr lang="en-US" dirty="0"/>
            </a:p>
          </p:txBody>
        </p:sp>
        <p:sp>
          <p:nvSpPr>
            <p:cNvPr id="39" name="Freeform 38"/>
            <p:cNvSpPr/>
            <p:nvPr/>
          </p:nvSpPr>
          <p:spPr>
            <a:xfrm>
              <a:off x="4186767" y="4823599"/>
              <a:ext cx="309033" cy="1231900"/>
            </a:xfrm>
            <a:custGeom>
              <a:avLst/>
              <a:gdLst>
                <a:gd name="connsiteX0" fmla="*/ 25400 w 309033"/>
                <a:gd name="connsiteY0" fmla="*/ 1231900 h 1231900"/>
                <a:gd name="connsiteX1" fmla="*/ 304800 w 309033"/>
                <a:gd name="connsiteY1" fmla="*/ 457200 h 1231900"/>
                <a:gd name="connsiteX2" fmla="*/ 0 w 309033"/>
                <a:gd name="connsiteY2" fmla="*/ 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9033" h="1231900">
                  <a:moveTo>
                    <a:pt x="25400" y="1231900"/>
                  </a:moveTo>
                  <a:cubicBezTo>
                    <a:pt x="167216" y="947208"/>
                    <a:pt x="309033" y="662517"/>
                    <a:pt x="304800" y="457200"/>
                  </a:cubicBezTo>
                  <a:cubicBezTo>
                    <a:pt x="300567" y="251883"/>
                    <a:pt x="0" y="0"/>
                    <a:pt x="0" y="0"/>
                  </a:cubicBezTo>
                </a:path>
              </a:pathLst>
            </a:custGeom>
            <a:ln>
              <a:solidFill>
                <a:srgbClr val="D69C98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2971800" y="4355068"/>
              <a:ext cx="1790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omic Sans MS"/>
                  <a:cs typeface="Comic Sans MS"/>
                </a:rPr>
                <a:t>a’’</a:t>
              </a:r>
              <a:r>
                <a:rPr lang="en-US" baseline="-25000" dirty="0" smtClean="0">
                  <a:latin typeface="Comic Sans MS"/>
                  <a:cs typeface="Comic Sans MS"/>
                </a:rPr>
                <a:t>1</a:t>
              </a:r>
              <a:r>
                <a:rPr lang="en-US" dirty="0" smtClean="0">
                  <a:latin typeface="Comic Sans MS"/>
                  <a:cs typeface="Comic Sans MS"/>
                </a:rPr>
                <a:t>…a’’</a:t>
              </a:r>
              <a:r>
                <a:rPr lang="en-US" baseline="-25000" dirty="0" smtClean="0">
                  <a:latin typeface="Comic Sans MS"/>
                  <a:cs typeface="Comic Sans MS"/>
                </a:rPr>
                <a:t>P</a:t>
              </a:r>
              <a:r>
                <a:rPr lang="en-US" dirty="0" smtClean="0">
                  <a:latin typeface="Comic Sans MS"/>
                  <a:cs typeface="Comic Sans MS"/>
                </a:rPr>
                <a:t>,S’’</a:t>
              </a:r>
              <a:r>
                <a:rPr lang="en-US" baseline="-25000" dirty="0" smtClean="0">
                  <a:latin typeface="Comic Sans MS"/>
                  <a:cs typeface="Comic Sans MS"/>
                </a:rPr>
                <a:t>1</a:t>
              </a:r>
              <a:r>
                <a:rPr lang="en-US" dirty="0" smtClean="0">
                  <a:latin typeface="Comic Sans MS"/>
                  <a:cs typeface="Comic Sans MS"/>
                </a:rPr>
                <a:t>…S’’</a:t>
              </a:r>
              <a:r>
                <a:rPr lang="en-US" baseline="-25000" dirty="0" smtClean="0">
                  <a:latin typeface="Comic Sans MS"/>
                  <a:cs typeface="Comic Sans MS"/>
                </a:rPr>
                <a:t>N</a:t>
              </a:r>
            </a:p>
          </p:txBody>
        </p:sp>
        <p:grpSp>
          <p:nvGrpSpPr>
            <p:cNvPr id="66" name="Group 65"/>
            <p:cNvGrpSpPr/>
            <p:nvPr/>
          </p:nvGrpSpPr>
          <p:grpSpPr>
            <a:xfrm>
              <a:off x="3612532" y="2286000"/>
              <a:ext cx="654668" cy="841022"/>
              <a:chOff x="3612532" y="2286000"/>
              <a:chExt cx="654668" cy="841022"/>
            </a:xfrm>
          </p:grpSpPr>
          <p:sp>
            <p:nvSpPr>
              <p:cNvPr id="56" name="Up Arrow 55"/>
              <p:cNvSpPr/>
              <p:nvPr/>
            </p:nvSpPr>
            <p:spPr>
              <a:xfrm>
                <a:off x="3612532" y="2286000"/>
                <a:ext cx="654668" cy="722531"/>
              </a:xfrm>
              <a:prstGeom prst="up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Freeform 64"/>
              <p:cNvSpPr/>
              <p:nvPr/>
            </p:nvSpPr>
            <p:spPr>
              <a:xfrm>
                <a:off x="3674538" y="3048000"/>
                <a:ext cx="526344" cy="79022"/>
              </a:xfrm>
              <a:custGeom>
                <a:avLst/>
                <a:gdLst>
                  <a:gd name="connsiteX0" fmla="*/ 1411 w 571499"/>
                  <a:gd name="connsiteY0" fmla="*/ 79022 h 79022"/>
                  <a:gd name="connsiteX1" fmla="*/ 81844 w 571499"/>
                  <a:gd name="connsiteY1" fmla="*/ 11289 h 79022"/>
                  <a:gd name="connsiteX2" fmla="*/ 492477 w 571499"/>
                  <a:gd name="connsiteY2" fmla="*/ 11289 h 79022"/>
                  <a:gd name="connsiteX3" fmla="*/ 555977 w 571499"/>
                  <a:gd name="connsiteY3" fmla="*/ 79022 h 790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71499" h="79022">
                    <a:moveTo>
                      <a:pt x="1411" y="79022"/>
                    </a:moveTo>
                    <a:cubicBezTo>
                      <a:pt x="705" y="50800"/>
                      <a:pt x="0" y="22578"/>
                      <a:pt x="81844" y="11289"/>
                    </a:cubicBezTo>
                    <a:cubicBezTo>
                      <a:pt x="163688" y="0"/>
                      <a:pt x="413455" y="0"/>
                      <a:pt x="492477" y="11289"/>
                    </a:cubicBezTo>
                    <a:cubicBezTo>
                      <a:pt x="571499" y="22578"/>
                      <a:pt x="555977" y="79022"/>
                      <a:pt x="555977" y="79022"/>
                    </a:cubicBezTo>
                  </a:path>
                </a:pathLst>
              </a:cu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72" name="Group 71"/>
          <p:cNvGrpSpPr/>
          <p:nvPr/>
        </p:nvGrpSpPr>
        <p:grpSpPr>
          <a:xfrm>
            <a:off x="1600200" y="2715399"/>
            <a:ext cx="1378728" cy="1904999"/>
            <a:chOff x="1600200" y="2715399"/>
            <a:chExt cx="1378728" cy="1904999"/>
          </a:xfrm>
        </p:grpSpPr>
        <p:sp>
          <p:nvSpPr>
            <p:cNvPr id="9" name="Freeform 8"/>
            <p:cNvSpPr/>
            <p:nvPr/>
          </p:nvSpPr>
          <p:spPr>
            <a:xfrm flipV="1">
              <a:off x="2019300" y="3248798"/>
              <a:ext cx="932223" cy="45719"/>
            </a:xfrm>
            <a:custGeom>
              <a:avLst/>
              <a:gdLst>
                <a:gd name="connsiteX0" fmla="*/ 0 w 723900"/>
                <a:gd name="connsiteY0" fmla="*/ 0 h 0"/>
                <a:gd name="connsiteX1" fmla="*/ 723900 w 72390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23900">
                  <a:moveTo>
                    <a:pt x="0" y="0"/>
                  </a:moveTo>
                  <a:lnTo>
                    <a:pt x="723900" y="0"/>
                  </a:lnTo>
                </a:path>
              </a:pathLst>
            </a:custGeom>
            <a:ln w="698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stealth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/>
          </p:nvSpPr>
          <p:spPr>
            <a:xfrm flipV="1">
              <a:off x="2019300" y="3530600"/>
              <a:ext cx="932223" cy="45719"/>
            </a:xfrm>
            <a:custGeom>
              <a:avLst/>
              <a:gdLst>
                <a:gd name="connsiteX0" fmla="*/ 0 w 723900"/>
                <a:gd name="connsiteY0" fmla="*/ 0 h 0"/>
                <a:gd name="connsiteX1" fmla="*/ 723900 w 72390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23900">
                  <a:moveTo>
                    <a:pt x="0" y="0"/>
                  </a:moveTo>
                  <a:lnTo>
                    <a:pt x="723900" y="0"/>
                  </a:lnTo>
                </a:path>
              </a:pathLst>
            </a:custGeom>
            <a:ln w="698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stealth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 10"/>
            <p:cNvSpPr/>
            <p:nvPr/>
          </p:nvSpPr>
          <p:spPr>
            <a:xfrm flipV="1">
              <a:off x="2019300" y="4574679"/>
              <a:ext cx="932223" cy="45719"/>
            </a:xfrm>
            <a:custGeom>
              <a:avLst/>
              <a:gdLst>
                <a:gd name="connsiteX0" fmla="*/ 0 w 723900"/>
                <a:gd name="connsiteY0" fmla="*/ 0 h 0"/>
                <a:gd name="connsiteX1" fmla="*/ 723900 w 72390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23900">
                  <a:moveTo>
                    <a:pt x="0" y="0"/>
                  </a:moveTo>
                  <a:lnTo>
                    <a:pt x="723900" y="0"/>
                  </a:lnTo>
                </a:path>
              </a:pathLst>
            </a:custGeom>
            <a:ln w="698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stealth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600200" y="2715399"/>
              <a:ext cx="1378728" cy="36933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omic Sans MS"/>
                  <a:cs typeface="Comic Sans MS"/>
                </a:rPr>
                <a:t>OptNegSol</a:t>
              </a:r>
              <a:endParaRPr lang="en-US" dirty="0">
                <a:latin typeface="Comic Sans MS"/>
                <a:cs typeface="Comic Sans MS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 rot="16200000">
              <a:off x="1989529" y="3725472"/>
              <a:ext cx="53882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…</a:t>
              </a:r>
              <a:endParaRPr lang="en-US" sz="4000" dirty="0"/>
            </a:p>
          </p:txBody>
        </p:sp>
      </p:grpSp>
      <p:sp>
        <p:nvSpPr>
          <p:cNvPr id="73" name="Rectangle 72"/>
          <p:cNvSpPr/>
          <p:nvPr/>
        </p:nvSpPr>
        <p:spPr>
          <a:xfrm rot="16200000">
            <a:off x="-700116" y="3745498"/>
            <a:ext cx="1982033" cy="276999"/>
          </a:xfrm>
          <a:prstGeom prst="rect">
            <a:avLst/>
          </a:prstGeom>
          <a:gradFill flip="none" rotWithShape="1">
            <a:gsLst>
              <a:gs pos="0">
                <a:schemeClr val="accent2">
                  <a:tint val="50000"/>
                  <a:satMod val="300000"/>
                  <a:alpha val="15000"/>
                </a:schemeClr>
              </a:gs>
              <a:gs pos="35000">
                <a:schemeClr val="accent2">
                  <a:tint val="37000"/>
                  <a:satMod val="300000"/>
                  <a:alpha val="15000"/>
                </a:schemeClr>
              </a:gs>
              <a:gs pos="100000">
                <a:schemeClr val="accent2">
                  <a:tint val="15000"/>
                  <a:satMod val="350000"/>
                  <a:alpha val="15000"/>
                </a:schemeClr>
              </a:gs>
            </a:gsLst>
            <a:lin ang="16200000" scaled="1"/>
            <a:tileRect/>
          </a:gra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en-US" sz="1200" dirty="0" smtClean="0">
                <a:latin typeface="Comic Sans MS"/>
                <a:cs typeface="Comic Sans MS"/>
              </a:rPr>
              <a:t>P </a:t>
            </a:r>
            <a:r>
              <a:rPr lang="en-US" sz="1200" dirty="0" err="1" smtClean="0">
                <a:latin typeface="Comic Sans MS"/>
                <a:cs typeface="Comic Sans MS"/>
              </a:rPr>
              <a:t>x</a:t>
            </a:r>
            <a:r>
              <a:rPr lang="en-US" sz="1200" dirty="0" smtClean="0">
                <a:latin typeface="Comic Sans MS"/>
                <a:cs typeface="Comic Sans MS"/>
              </a:rPr>
              <a:t> Size of predicate set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2999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>
                    <a:alpha val="20000"/>
                  </a:schemeClr>
                </a:solidFill>
              </a:rPr>
              <a:t>Three fixed-point inference algorithms</a:t>
            </a:r>
          </a:p>
          <a:p>
            <a:pPr lvl="1"/>
            <a:r>
              <a:rPr lang="en-US" sz="2000" dirty="0" smtClean="0">
                <a:solidFill>
                  <a:schemeClr val="tx1">
                    <a:alpha val="20000"/>
                  </a:schemeClr>
                </a:solidFill>
              </a:rPr>
              <a:t>Iterative fixed-point</a:t>
            </a:r>
          </a:p>
          <a:p>
            <a:pPr lvl="2"/>
            <a:r>
              <a:rPr lang="en-US" sz="1800" dirty="0" smtClean="0">
                <a:solidFill>
                  <a:schemeClr val="tx1">
                    <a:alpha val="20000"/>
                  </a:schemeClr>
                </a:solidFill>
              </a:rPr>
              <a:t>Greatest Fixed-Point (GFP)</a:t>
            </a:r>
          </a:p>
          <a:p>
            <a:pPr lvl="2"/>
            <a:r>
              <a:rPr lang="en-US" sz="1800" dirty="0" smtClean="0">
                <a:solidFill>
                  <a:schemeClr val="tx1">
                    <a:alpha val="20000"/>
                  </a:schemeClr>
                </a:solidFill>
              </a:rPr>
              <a:t>Least Fixed-Point (LFP)</a:t>
            </a:r>
          </a:p>
          <a:p>
            <a:pPr lvl="1"/>
            <a:r>
              <a:rPr lang="en-US" sz="2000" dirty="0" smtClean="0">
                <a:solidFill>
                  <a:schemeClr val="tx1">
                    <a:alpha val="20000"/>
                  </a:schemeClr>
                </a:solidFill>
              </a:rPr>
              <a:t>Constraint-based (CFP)</a:t>
            </a:r>
          </a:p>
          <a:p>
            <a:pPr lvl="1">
              <a:buNone/>
            </a:pPr>
            <a:endParaRPr lang="en-US" sz="2000" dirty="0" smtClean="0"/>
          </a:p>
          <a:p>
            <a:r>
              <a:rPr lang="en-US" sz="2400" dirty="0" smtClean="0">
                <a:solidFill>
                  <a:schemeClr val="tx1">
                    <a:alpha val="20000"/>
                  </a:schemeClr>
                </a:solidFill>
              </a:rPr>
              <a:t>Optimal Solutions</a:t>
            </a:r>
          </a:p>
          <a:p>
            <a:pPr lvl="1"/>
            <a:r>
              <a:rPr lang="en-US" sz="2000" dirty="0" smtClean="0">
                <a:solidFill>
                  <a:schemeClr val="tx1">
                    <a:alpha val="20000"/>
                  </a:schemeClr>
                </a:solidFill>
              </a:rPr>
              <a:t>Built over a clean theorem proving interface</a:t>
            </a:r>
          </a:p>
          <a:p>
            <a:pPr lvl="1">
              <a:buNone/>
            </a:pPr>
            <a:endParaRPr lang="en-US" sz="2000" dirty="0" smtClean="0"/>
          </a:p>
          <a:p>
            <a:r>
              <a:rPr lang="en-US" sz="2400" dirty="0" smtClean="0"/>
              <a:t>Weakest Precondition Generation</a:t>
            </a:r>
          </a:p>
          <a:p>
            <a:pPr>
              <a:buNone/>
            </a:pPr>
            <a:endParaRPr lang="en-US" sz="2400" dirty="0" smtClean="0">
              <a:solidFill>
                <a:schemeClr val="tx1">
                  <a:alpha val="2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alpha val="20000"/>
                  </a:schemeClr>
                </a:solidFill>
              </a:rPr>
              <a:t>Experimental evaluation</a:t>
            </a:r>
          </a:p>
        </p:txBody>
      </p:sp>
      <p:grpSp>
        <p:nvGrpSpPr>
          <p:cNvPr id="9" name="Group 30"/>
          <p:cNvGrpSpPr/>
          <p:nvPr/>
        </p:nvGrpSpPr>
        <p:grpSpPr>
          <a:xfrm>
            <a:off x="6315117" y="1752600"/>
            <a:ext cx="2600283" cy="1905000"/>
            <a:chOff x="6086517" y="1649968"/>
            <a:chExt cx="2600283" cy="1905000"/>
          </a:xfrm>
        </p:grpSpPr>
        <p:grpSp>
          <p:nvGrpSpPr>
            <p:cNvPr id="10" name="Group 8"/>
            <p:cNvGrpSpPr/>
            <p:nvPr/>
          </p:nvGrpSpPr>
          <p:grpSpPr>
            <a:xfrm>
              <a:off x="6086517" y="1649968"/>
              <a:ext cx="2600283" cy="1905000"/>
              <a:chOff x="5443407" y="1676400"/>
              <a:chExt cx="2600283" cy="1905000"/>
            </a:xfrm>
          </p:grpSpPr>
          <p:sp>
            <p:nvSpPr>
              <p:cNvPr id="4" name="Sort 3"/>
              <p:cNvSpPr/>
              <p:nvPr/>
            </p:nvSpPr>
            <p:spPr>
              <a:xfrm>
                <a:off x="5791200" y="1676400"/>
                <a:ext cx="1600200" cy="1905000"/>
              </a:xfrm>
              <a:prstGeom prst="flowChartSort">
                <a:avLst/>
              </a:prstGeom>
              <a:solidFill>
                <a:schemeClr val="tx2">
                  <a:lumMod val="40000"/>
                  <a:lumOff val="60000"/>
                  <a:alpha val="23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Sort 4"/>
              <p:cNvSpPr/>
              <p:nvPr/>
            </p:nvSpPr>
            <p:spPr>
              <a:xfrm>
                <a:off x="6019800" y="2057400"/>
                <a:ext cx="838200" cy="914400"/>
              </a:xfrm>
              <a:prstGeom prst="flowChartSort">
                <a:avLst/>
              </a:prstGeom>
              <a:gradFill>
                <a:gsLst>
                  <a:gs pos="0">
                    <a:schemeClr val="accent6">
                      <a:lumMod val="75000"/>
                    </a:schemeClr>
                  </a:gs>
                  <a:gs pos="100000">
                    <a:schemeClr val="accent6">
                      <a:lumMod val="40000"/>
                      <a:lumOff val="60000"/>
                    </a:schemeClr>
                  </a:gs>
                </a:gsLst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5467696" y="3156466"/>
                <a:ext cx="64700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/>
                  <a:t>(LFP)</a:t>
                </a:r>
                <a:endParaRPr lang="en-US" dirty="0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5443407" y="1689656"/>
                <a:ext cx="6955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/>
                  <a:t>(GFP)</a:t>
                </a:r>
                <a:endParaRPr lang="en-US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7370647" y="2787134"/>
                <a:ext cx="67304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/>
                  <a:t>(CFP)</a:t>
                </a:r>
                <a:endParaRPr lang="en-US" dirty="0"/>
              </a:p>
            </p:txBody>
          </p:sp>
        </p:grpSp>
        <p:cxnSp>
          <p:nvCxnSpPr>
            <p:cNvPr id="11" name="Curved Connector 10"/>
            <p:cNvCxnSpPr>
              <a:stCxn id="7" idx="3"/>
            </p:cNvCxnSpPr>
            <p:nvPr/>
          </p:nvCxnSpPr>
          <p:spPr>
            <a:xfrm>
              <a:off x="6782103" y="1847890"/>
              <a:ext cx="299907" cy="183078"/>
            </a:xfrm>
            <a:prstGeom prst="curvedConnector3">
              <a:avLst>
                <a:gd name="adj1" fmla="val 101105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urved Connector 11"/>
            <p:cNvCxnSpPr>
              <a:stCxn id="6" idx="3"/>
              <a:endCxn id="5" idx="2"/>
            </p:cNvCxnSpPr>
            <p:nvPr/>
          </p:nvCxnSpPr>
          <p:spPr>
            <a:xfrm flipV="1">
              <a:off x="6757813" y="2945368"/>
              <a:ext cx="324197" cy="369332"/>
            </a:xfrm>
            <a:prstGeom prst="curvedConnector2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urved Connector 11"/>
            <p:cNvCxnSpPr>
              <a:stCxn id="8" idx="1"/>
            </p:cNvCxnSpPr>
            <p:nvPr/>
          </p:nvCxnSpPr>
          <p:spPr>
            <a:xfrm rot="10800000">
              <a:off x="7169179" y="2546866"/>
              <a:ext cx="844578" cy="39850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Oval 27"/>
            <p:cNvSpPr/>
            <p:nvPr/>
          </p:nvSpPr>
          <p:spPr>
            <a:xfrm>
              <a:off x="7086600" y="2514600"/>
              <a:ext cx="87169" cy="45719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7043881" y="2926081"/>
              <a:ext cx="87169" cy="45719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7035800" y="2011681"/>
              <a:ext cx="87169" cy="45719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Rectangle 31"/>
          <p:cNvSpPr/>
          <p:nvPr/>
        </p:nvSpPr>
        <p:spPr>
          <a:xfrm>
            <a:off x="6339406" y="1765856"/>
            <a:ext cx="2575994" cy="1891744"/>
          </a:xfrm>
          <a:prstGeom prst="rect">
            <a:avLst/>
          </a:prstGeom>
          <a:solidFill>
            <a:schemeClr val="bg1">
              <a:alpha val="6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5994400" y="2311400"/>
            <a:ext cx="1524000" cy="381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1219200" y="4610100"/>
            <a:ext cx="2667000" cy="381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Computing maximally weak preconditions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Iterative:</a:t>
            </a:r>
          </a:p>
          <a:p>
            <a:pPr lvl="1"/>
            <a:r>
              <a:rPr lang="en-US" dirty="0" smtClean="0"/>
              <a:t>Backwards algorithm:</a:t>
            </a:r>
          </a:p>
          <a:p>
            <a:pPr lvl="2"/>
            <a:r>
              <a:rPr lang="en-US" dirty="0" smtClean="0"/>
              <a:t>Computes maximally-weak invariants in each step</a:t>
            </a:r>
          </a:p>
          <a:p>
            <a:pPr lvl="1"/>
            <a:r>
              <a:rPr lang="en-US" dirty="0" smtClean="0"/>
              <a:t>Precondition generation using GFP:</a:t>
            </a:r>
          </a:p>
          <a:p>
            <a:pPr lvl="2"/>
            <a:r>
              <a:rPr lang="en-US" dirty="0" smtClean="0"/>
              <a:t>Output disjuncts of entry fixed-point in all candidates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Constraint-based:</a:t>
            </a:r>
          </a:p>
          <a:p>
            <a:pPr lvl="1"/>
            <a:r>
              <a:rPr lang="en-US" dirty="0" smtClean="0"/>
              <a:t>Generate one solution for precondition</a:t>
            </a:r>
          </a:p>
          <a:p>
            <a:pPr lvl="1"/>
            <a:r>
              <a:rPr lang="en-US" dirty="0" smtClean="0"/>
              <a:t>Assert constraint that ensures strictly weaker pre</a:t>
            </a:r>
          </a:p>
          <a:p>
            <a:pPr lvl="1"/>
            <a:r>
              <a:rPr lang="en-US" dirty="0" smtClean="0"/>
              <a:t>Iterate till unsat—last precondition generated is maximally weakest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2999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>
                    <a:alpha val="20000"/>
                  </a:schemeClr>
                </a:solidFill>
              </a:rPr>
              <a:t>Three fixed-point inference algorithms</a:t>
            </a:r>
          </a:p>
          <a:p>
            <a:pPr lvl="1"/>
            <a:r>
              <a:rPr lang="en-US" sz="2000" dirty="0" smtClean="0">
                <a:solidFill>
                  <a:schemeClr val="tx1">
                    <a:alpha val="20000"/>
                  </a:schemeClr>
                </a:solidFill>
              </a:rPr>
              <a:t>Iterative fixed-point</a:t>
            </a:r>
          </a:p>
          <a:p>
            <a:pPr lvl="2"/>
            <a:r>
              <a:rPr lang="en-US" sz="1800" dirty="0" smtClean="0">
                <a:solidFill>
                  <a:schemeClr val="tx1">
                    <a:alpha val="20000"/>
                  </a:schemeClr>
                </a:solidFill>
              </a:rPr>
              <a:t>Greatest Fixed-Point (GFP)</a:t>
            </a:r>
          </a:p>
          <a:p>
            <a:pPr lvl="2"/>
            <a:r>
              <a:rPr lang="en-US" sz="1800" dirty="0" smtClean="0">
                <a:solidFill>
                  <a:schemeClr val="tx1">
                    <a:alpha val="20000"/>
                  </a:schemeClr>
                </a:solidFill>
              </a:rPr>
              <a:t>Least Fixed-Point (LFP)</a:t>
            </a:r>
          </a:p>
          <a:p>
            <a:pPr lvl="1"/>
            <a:r>
              <a:rPr lang="en-US" sz="2000" dirty="0" smtClean="0">
                <a:solidFill>
                  <a:schemeClr val="tx1">
                    <a:alpha val="20000"/>
                  </a:schemeClr>
                </a:solidFill>
              </a:rPr>
              <a:t>Constraint-based (CFP)</a:t>
            </a:r>
          </a:p>
          <a:p>
            <a:pPr lvl="1">
              <a:buNone/>
            </a:pPr>
            <a:endParaRPr lang="en-US" sz="2000" dirty="0" smtClean="0"/>
          </a:p>
          <a:p>
            <a:r>
              <a:rPr lang="en-US" sz="2400" dirty="0" smtClean="0">
                <a:solidFill>
                  <a:schemeClr val="tx1">
                    <a:alpha val="20000"/>
                  </a:schemeClr>
                </a:solidFill>
              </a:rPr>
              <a:t>Optimal Solutions</a:t>
            </a:r>
          </a:p>
          <a:p>
            <a:pPr lvl="1"/>
            <a:r>
              <a:rPr lang="en-US" sz="2000" dirty="0" smtClean="0">
                <a:solidFill>
                  <a:schemeClr val="tx1">
                    <a:alpha val="20000"/>
                  </a:schemeClr>
                </a:solidFill>
              </a:rPr>
              <a:t>Built over a clean theorem proving interface</a:t>
            </a:r>
          </a:p>
          <a:p>
            <a:pPr lvl="1">
              <a:buNone/>
            </a:pPr>
            <a:endParaRPr lang="en-US" sz="2000" dirty="0" smtClean="0"/>
          </a:p>
          <a:p>
            <a:r>
              <a:rPr lang="en-US" sz="2400" dirty="0" smtClean="0">
                <a:solidFill>
                  <a:schemeClr val="tx1">
                    <a:alpha val="20000"/>
                  </a:schemeClr>
                </a:solidFill>
              </a:rPr>
              <a:t>Weakest Precondition Generation</a:t>
            </a:r>
          </a:p>
          <a:p>
            <a:pPr>
              <a:buNone/>
            </a:pPr>
            <a:endParaRPr lang="en-US" sz="2400" dirty="0" smtClean="0">
              <a:solidFill>
                <a:schemeClr val="tx1">
                  <a:alpha val="20000"/>
                </a:schemeClr>
              </a:solidFill>
            </a:endParaRPr>
          </a:p>
          <a:p>
            <a:r>
              <a:rPr lang="en-US" sz="2400" dirty="0" smtClean="0"/>
              <a:t>Experimental evaluation</a:t>
            </a:r>
          </a:p>
        </p:txBody>
      </p:sp>
      <p:grpSp>
        <p:nvGrpSpPr>
          <p:cNvPr id="9" name="Group 30"/>
          <p:cNvGrpSpPr/>
          <p:nvPr/>
        </p:nvGrpSpPr>
        <p:grpSpPr>
          <a:xfrm>
            <a:off x="6315117" y="1752600"/>
            <a:ext cx="2600283" cy="1905000"/>
            <a:chOff x="6086517" y="1649968"/>
            <a:chExt cx="2600283" cy="1905000"/>
          </a:xfrm>
        </p:grpSpPr>
        <p:grpSp>
          <p:nvGrpSpPr>
            <p:cNvPr id="10" name="Group 8"/>
            <p:cNvGrpSpPr/>
            <p:nvPr/>
          </p:nvGrpSpPr>
          <p:grpSpPr>
            <a:xfrm>
              <a:off x="6086517" y="1649968"/>
              <a:ext cx="2600283" cy="1905000"/>
              <a:chOff x="5443407" y="1676400"/>
              <a:chExt cx="2600283" cy="1905000"/>
            </a:xfrm>
          </p:grpSpPr>
          <p:sp>
            <p:nvSpPr>
              <p:cNvPr id="4" name="Sort 3"/>
              <p:cNvSpPr/>
              <p:nvPr/>
            </p:nvSpPr>
            <p:spPr>
              <a:xfrm>
                <a:off x="5791200" y="1676400"/>
                <a:ext cx="1600200" cy="1905000"/>
              </a:xfrm>
              <a:prstGeom prst="flowChartSort">
                <a:avLst/>
              </a:prstGeom>
              <a:solidFill>
                <a:schemeClr val="tx2">
                  <a:lumMod val="40000"/>
                  <a:lumOff val="60000"/>
                  <a:alpha val="23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Sort 4"/>
              <p:cNvSpPr/>
              <p:nvPr/>
            </p:nvSpPr>
            <p:spPr>
              <a:xfrm>
                <a:off x="6019800" y="2057400"/>
                <a:ext cx="838200" cy="914400"/>
              </a:xfrm>
              <a:prstGeom prst="flowChartSort">
                <a:avLst/>
              </a:prstGeom>
              <a:gradFill>
                <a:gsLst>
                  <a:gs pos="0">
                    <a:schemeClr val="accent6">
                      <a:lumMod val="75000"/>
                    </a:schemeClr>
                  </a:gs>
                  <a:gs pos="100000">
                    <a:schemeClr val="accent6">
                      <a:lumMod val="40000"/>
                      <a:lumOff val="60000"/>
                    </a:schemeClr>
                  </a:gs>
                </a:gsLst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5467696" y="3156466"/>
                <a:ext cx="64700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/>
                  <a:t>(LFP)</a:t>
                </a:r>
                <a:endParaRPr lang="en-US" dirty="0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5443407" y="1689656"/>
                <a:ext cx="6955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/>
                  <a:t>(GFP)</a:t>
                </a:r>
                <a:endParaRPr lang="en-US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7370647" y="2787134"/>
                <a:ext cx="67304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/>
                  <a:t>(CFP)</a:t>
                </a:r>
                <a:endParaRPr lang="en-US" dirty="0"/>
              </a:p>
            </p:txBody>
          </p:sp>
        </p:grpSp>
        <p:cxnSp>
          <p:nvCxnSpPr>
            <p:cNvPr id="11" name="Curved Connector 10"/>
            <p:cNvCxnSpPr>
              <a:stCxn id="7" idx="3"/>
            </p:cNvCxnSpPr>
            <p:nvPr/>
          </p:nvCxnSpPr>
          <p:spPr>
            <a:xfrm>
              <a:off x="6782103" y="1847890"/>
              <a:ext cx="299907" cy="183078"/>
            </a:xfrm>
            <a:prstGeom prst="curvedConnector3">
              <a:avLst>
                <a:gd name="adj1" fmla="val 101105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urved Connector 11"/>
            <p:cNvCxnSpPr>
              <a:stCxn id="6" idx="3"/>
              <a:endCxn id="5" idx="2"/>
            </p:cNvCxnSpPr>
            <p:nvPr/>
          </p:nvCxnSpPr>
          <p:spPr>
            <a:xfrm flipV="1">
              <a:off x="6757813" y="2945368"/>
              <a:ext cx="324197" cy="369332"/>
            </a:xfrm>
            <a:prstGeom prst="curvedConnector2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urved Connector 11"/>
            <p:cNvCxnSpPr>
              <a:stCxn id="8" idx="1"/>
            </p:cNvCxnSpPr>
            <p:nvPr/>
          </p:nvCxnSpPr>
          <p:spPr>
            <a:xfrm rot="10800000">
              <a:off x="7169179" y="2546866"/>
              <a:ext cx="844578" cy="39850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Oval 27"/>
            <p:cNvSpPr/>
            <p:nvPr/>
          </p:nvSpPr>
          <p:spPr>
            <a:xfrm>
              <a:off x="7086600" y="2514600"/>
              <a:ext cx="87169" cy="45719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7043881" y="2926081"/>
              <a:ext cx="87169" cy="45719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7035800" y="2011681"/>
              <a:ext cx="87169" cy="45719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Rectangle 31"/>
          <p:cNvSpPr/>
          <p:nvPr/>
        </p:nvSpPr>
        <p:spPr>
          <a:xfrm>
            <a:off x="6339406" y="1765856"/>
            <a:ext cx="2575994" cy="1891744"/>
          </a:xfrm>
          <a:prstGeom prst="rect">
            <a:avLst/>
          </a:prstGeom>
          <a:solidFill>
            <a:schemeClr val="bg1">
              <a:alpha val="6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438400" y="1600200"/>
            <a:ext cx="6172200" cy="3962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304800" y="2174557"/>
            <a:ext cx="1752600" cy="381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Comic Sans MS"/>
                <a:cs typeface="Comic Sans MS"/>
              </a:rPr>
              <a:t>C Program</a:t>
            </a:r>
            <a:endParaRPr lang="en-US" sz="1400" dirty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04800" y="2733357"/>
            <a:ext cx="1752600" cy="431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Comic Sans MS"/>
                <a:cs typeface="Comic Sans MS"/>
              </a:rPr>
              <a:t>Templates</a:t>
            </a:r>
            <a:endParaRPr lang="en-US" sz="1400" dirty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04800" y="3317557"/>
            <a:ext cx="1752600" cy="381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Comic Sans MS"/>
                <a:cs typeface="Comic Sans MS"/>
              </a:rPr>
              <a:t>Predicate Set</a:t>
            </a:r>
            <a:endParaRPr lang="en-US" sz="1400" dirty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343400" y="2174557"/>
            <a:ext cx="685800" cy="381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Comic Sans MS"/>
                <a:cs typeface="Comic Sans MS"/>
              </a:rPr>
              <a:t>CFG</a:t>
            </a:r>
            <a:endParaRPr lang="en-US" sz="1400" dirty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586231" y="5641657"/>
            <a:ext cx="1600200" cy="8001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Comic Sans MS"/>
                <a:cs typeface="Comic Sans MS"/>
              </a:rPr>
              <a:t>Invariants</a:t>
            </a:r>
          </a:p>
          <a:p>
            <a:pPr algn="ctr"/>
            <a:r>
              <a:rPr lang="en-US" sz="1400" dirty="0" smtClean="0">
                <a:solidFill>
                  <a:srgbClr val="000000"/>
                </a:solidFill>
                <a:latin typeface="Comic Sans MS"/>
                <a:cs typeface="Comic Sans MS"/>
              </a:rPr>
              <a:t>Preconditions</a:t>
            </a:r>
            <a:endParaRPr lang="en-US" sz="1400" dirty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  <p:cxnSp>
        <p:nvCxnSpPr>
          <p:cNvPr id="11" name="Straight Arrow Connector 10"/>
          <p:cNvCxnSpPr>
            <a:stCxn id="5" idx="3"/>
            <a:endCxn id="8" idx="1"/>
          </p:cNvCxnSpPr>
          <p:nvPr/>
        </p:nvCxnSpPr>
        <p:spPr>
          <a:xfrm>
            <a:off x="2057400" y="2365057"/>
            <a:ext cx="2286000" cy="1588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667000" y="1789092"/>
            <a:ext cx="144780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1200" dirty="0" smtClean="0">
                <a:solidFill>
                  <a:srgbClr val="000000"/>
                </a:solidFill>
                <a:latin typeface="Comic Sans MS"/>
                <a:cs typeface="Comic Sans MS"/>
              </a:rPr>
              <a:t>Microsoft’s Phoenix Compiler</a:t>
            </a:r>
            <a:endParaRPr lang="en-US" sz="1200" dirty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5588000" y="2022157"/>
            <a:ext cx="1295400" cy="685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Comic Sans MS"/>
                <a:cs typeface="Comic Sans MS"/>
              </a:rPr>
              <a:t>Verification Conditions</a:t>
            </a:r>
            <a:endParaRPr lang="en-US" sz="1400" dirty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888900" y="3393757"/>
            <a:ext cx="114783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latin typeface="Comic Sans MS"/>
                <a:cs typeface="Comic Sans MS"/>
              </a:rPr>
              <a:t>Iterative</a:t>
            </a:r>
          </a:p>
          <a:p>
            <a:pPr algn="ctr"/>
            <a:r>
              <a:rPr lang="en-US" sz="1400" dirty="0" smtClean="0">
                <a:latin typeface="Comic Sans MS"/>
                <a:cs typeface="Comic Sans MS"/>
              </a:rPr>
              <a:t>Fixed-point</a:t>
            </a:r>
          </a:p>
          <a:p>
            <a:pPr algn="ctr"/>
            <a:r>
              <a:rPr lang="en-US" sz="1400" dirty="0" smtClean="0">
                <a:latin typeface="Comic Sans MS"/>
                <a:cs typeface="Comic Sans MS"/>
              </a:rPr>
              <a:t>GFP/LFP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629400" y="3393757"/>
            <a:ext cx="114529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latin typeface="Comic Sans MS"/>
                <a:cs typeface="Comic Sans MS"/>
              </a:rPr>
              <a:t>Constraint-</a:t>
            </a:r>
          </a:p>
          <a:p>
            <a:pPr algn="ctr"/>
            <a:r>
              <a:rPr lang="en-US" sz="1400" dirty="0" smtClean="0">
                <a:latin typeface="Comic Sans MS"/>
                <a:cs typeface="Comic Sans MS"/>
              </a:rPr>
              <a:t>based</a:t>
            </a:r>
          </a:p>
          <a:p>
            <a:pPr algn="ctr"/>
            <a:r>
              <a:rPr lang="en-US" sz="1400" dirty="0" smtClean="0">
                <a:latin typeface="Comic Sans MS"/>
                <a:cs typeface="Comic Sans MS"/>
              </a:rPr>
              <a:t>Fixed-Point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284133" y="4384357"/>
            <a:ext cx="1219200" cy="533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Comic Sans MS"/>
                <a:cs typeface="Comic Sans MS"/>
              </a:rPr>
              <a:t>Candidate Solutions</a:t>
            </a:r>
            <a:endParaRPr lang="en-US" sz="1400" dirty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7086600" y="4384357"/>
            <a:ext cx="1219200" cy="533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Comic Sans MS"/>
                <a:cs typeface="Comic Sans MS"/>
              </a:rPr>
              <a:t>Boolean Constraint</a:t>
            </a:r>
            <a:endParaRPr lang="en-US" sz="1400" dirty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  <p:sp>
        <p:nvSpPr>
          <p:cNvPr id="32" name="Freeform 31"/>
          <p:cNvSpPr/>
          <p:nvPr/>
        </p:nvSpPr>
        <p:spPr>
          <a:xfrm>
            <a:off x="5350933" y="3241357"/>
            <a:ext cx="897467" cy="1143000"/>
          </a:xfrm>
          <a:custGeom>
            <a:avLst/>
            <a:gdLst>
              <a:gd name="connsiteX0" fmla="*/ 889000 w 897467"/>
              <a:gd name="connsiteY0" fmla="*/ 0 h 1295400"/>
              <a:gd name="connsiteX1" fmla="*/ 749300 w 897467"/>
              <a:gd name="connsiteY1" fmla="*/ 736600 h 1295400"/>
              <a:gd name="connsiteX2" fmla="*/ 0 w 897467"/>
              <a:gd name="connsiteY2" fmla="*/ 1295400 h 1295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97467" h="1295400">
                <a:moveTo>
                  <a:pt x="889000" y="0"/>
                </a:moveTo>
                <a:cubicBezTo>
                  <a:pt x="893233" y="260350"/>
                  <a:pt x="897467" y="520700"/>
                  <a:pt x="749300" y="736600"/>
                </a:cubicBezTo>
                <a:cubicBezTo>
                  <a:pt x="601133" y="952500"/>
                  <a:pt x="0" y="1295400"/>
                  <a:pt x="0" y="1295400"/>
                </a:cubicBezTo>
              </a:path>
            </a:pathLst>
          </a:cu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 flipH="1">
            <a:off x="6248400" y="3241357"/>
            <a:ext cx="914400" cy="1143000"/>
          </a:xfrm>
          <a:custGeom>
            <a:avLst/>
            <a:gdLst>
              <a:gd name="connsiteX0" fmla="*/ 889000 w 897467"/>
              <a:gd name="connsiteY0" fmla="*/ 0 h 1295400"/>
              <a:gd name="connsiteX1" fmla="*/ 749300 w 897467"/>
              <a:gd name="connsiteY1" fmla="*/ 736600 h 1295400"/>
              <a:gd name="connsiteX2" fmla="*/ 0 w 897467"/>
              <a:gd name="connsiteY2" fmla="*/ 1295400 h 1295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97467" h="1295400">
                <a:moveTo>
                  <a:pt x="889000" y="0"/>
                </a:moveTo>
                <a:cubicBezTo>
                  <a:pt x="893233" y="260350"/>
                  <a:pt x="897467" y="520700"/>
                  <a:pt x="749300" y="736600"/>
                </a:cubicBezTo>
                <a:cubicBezTo>
                  <a:pt x="601133" y="952500"/>
                  <a:pt x="0" y="1295400"/>
                  <a:pt x="0" y="1295400"/>
                </a:cubicBezTo>
              </a:path>
            </a:pathLst>
          </a:cu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Elbow Connector 18"/>
          <p:cNvCxnSpPr>
            <a:stCxn id="7" idx="3"/>
          </p:cNvCxnSpPr>
          <p:nvPr/>
        </p:nvCxnSpPr>
        <p:spPr>
          <a:xfrm flipV="1">
            <a:off x="2057400" y="3165157"/>
            <a:ext cx="3979333" cy="3429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6" idx="3"/>
          </p:cNvCxnSpPr>
          <p:nvPr/>
        </p:nvCxnSpPr>
        <p:spPr>
          <a:xfrm>
            <a:off x="2057400" y="2949257"/>
            <a:ext cx="3979333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6" idx="2"/>
          </p:cNvCxnSpPr>
          <p:nvPr/>
        </p:nvCxnSpPr>
        <p:spPr>
          <a:xfrm rot="16200000" flipH="1">
            <a:off x="6145609" y="2798048"/>
            <a:ext cx="192882" cy="127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Plus 24"/>
          <p:cNvSpPr/>
          <p:nvPr/>
        </p:nvSpPr>
        <p:spPr>
          <a:xfrm>
            <a:off x="6134100" y="2900839"/>
            <a:ext cx="225161" cy="264318"/>
          </a:xfrm>
          <a:prstGeom prst="mathPl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5473700" y="4642590"/>
            <a:ext cx="499533" cy="599017"/>
          </a:xfrm>
          <a:custGeom>
            <a:avLst/>
            <a:gdLst>
              <a:gd name="connsiteX0" fmla="*/ 76200 w 499533"/>
              <a:gd name="connsiteY0" fmla="*/ 46567 h 599017"/>
              <a:gd name="connsiteX1" fmla="*/ 457200 w 499533"/>
              <a:gd name="connsiteY1" fmla="*/ 84667 h 599017"/>
              <a:gd name="connsiteX2" fmla="*/ 330200 w 499533"/>
              <a:gd name="connsiteY2" fmla="*/ 554567 h 599017"/>
              <a:gd name="connsiteX3" fmla="*/ 0 w 499533"/>
              <a:gd name="connsiteY3" fmla="*/ 351367 h 599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9533" h="599017">
                <a:moveTo>
                  <a:pt x="76200" y="46567"/>
                </a:moveTo>
                <a:cubicBezTo>
                  <a:pt x="245533" y="23283"/>
                  <a:pt x="414867" y="0"/>
                  <a:pt x="457200" y="84667"/>
                </a:cubicBezTo>
                <a:cubicBezTo>
                  <a:pt x="499533" y="169334"/>
                  <a:pt x="406400" y="510117"/>
                  <a:pt x="330200" y="554567"/>
                </a:cubicBezTo>
                <a:cubicBezTo>
                  <a:pt x="254000" y="599017"/>
                  <a:pt x="0" y="351367"/>
                  <a:pt x="0" y="351367"/>
                </a:cubicBezTo>
              </a:path>
            </a:pathLst>
          </a:cu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4902200" y="4930457"/>
            <a:ext cx="685800" cy="787400"/>
          </a:xfrm>
          <a:custGeom>
            <a:avLst/>
            <a:gdLst>
              <a:gd name="connsiteX0" fmla="*/ 0 w 685800"/>
              <a:gd name="connsiteY0" fmla="*/ 0 h 787400"/>
              <a:gd name="connsiteX1" fmla="*/ 165100 w 685800"/>
              <a:gd name="connsiteY1" fmla="*/ 495300 h 787400"/>
              <a:gd name="connsiteX2" fmla="*/ 685800 w 685800"/>
              <a:gd name="connsiteY2" fmla="*/ 787400 h 787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85800" h="787400">
                <a:moveTo>
                  <a:pt x="0" y="0"/>
                </a:moveTo>
                <a:cubicBezTo>
                  <a:pt x="25400" y="182033"/>
                  <a:pt x="50800" y="364067"/>
                  <a:pt x="165100" y="495300"/>
                </a:cubicBezTo>
                <a:cubicBezTo>
                  <a:pt x="279400" y="626533"/>
                  <a:pt x="482600" y="706966"/>
                  <a:pt x="685800" y="787400"/>
                </a:cubicBezTo>
              </a:path>
            </a:pathLst>
          </a:cu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 flipH="1">
            <a:off x="7186430" y="4917757"/>
            <a:ext cx="588259" cy="787400"/>
          </a:xfrm>
          <a:custGeom>
            <a:avLst/>
            <a:gdLst>
              <a:gd name="connsiteX0" fmla="*/ 0 w 685800"/>
              <a:gd name="connsiteY0" fmla="*/ 0 h 787400"/>
              <a:gd name="connsiteX1" fmla="*/ 165100 w 685800"/>
              <a:gd name="connsiteY1" fmla="*/ 495300 h 787400"/>
              <a:gd name="connsiteX2" fmla="*/ 685800 w 685800"/>
              <a:gd name="connsiteY2" fmla="*/ 787400 h 787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85800" h="787400">
                <a:moveTo>
                  <a:pt x="0" y="0"/>
                </a:moveTo>
                <a:cubicBezTo>
                  <a:pt x="25400" y="182033"/>
                  <a:pt x="50800" y="364067"/>
                  <a:pt x="165100" y="495300"/>
                </a:cubicBezTo>
                <a:cubicBezTo>
                  <a:pt x="279400" y="626533"/>
                  <a:pt x="482600" y="706966"/>
                  <a:pt x="685800" y="787400"/>
                </a:cubicBezTo>
              </a:path>
            </a:pathLst>
          </a:custGeom>
          <a:ln w="25400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/>
          <p:cNvCxnSpPr>
            <a:stCxn id="8" idx="3"/>
            <a:endCxn id="16" idx="1"/>
          </p:cNvCxnSpPr>
          <p:nvPr/>
        </p:nvCxnSpPr>
        <p:spPr>
          <a:xfrm>
            <a:off x="5029200" y="2365057"/>
            <a:ext cx="558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791200" y="4155757"/>
            <a:ext cx="914399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1200" dirty="0" smtClean="0">
                <a:solidFill>
                  <a:srgbClr val="000000"/>
                </a:solidFill>
                <a:latin typeface="Comic Sans MS"/>
                <a:cs typeface="Comic Sans MS"/>
              </a:rPr>
              <a:t>Z3 SMT Solver</a:t>
            </a:r>
            <a:endParaRPr lang="en-US" sz="1200" dirty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5715000" y="5447792"/>
            <a:ext cx="2006600" cy="29260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5715000" y="5207000"/>
            <a:ext cx="2006600" cy="29260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6121400" y="4660900"/>
            <a:ext cx="1524000" cy="3474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Verifying Sorting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Benchmarks</a:t>
            </a:r>
          </a:p>
          <a:p>
            <a:pPr lvl="1"/>
            <a:r>
              <a:rPr lang="en-US" dirty="0" smtClean="0"/>
              <a:t>Considered difficult to verify</a:t>
            </a:r>
          </a:p>
          <a:p>
            <a:pPr lvl="1"/>
            <a:r>
              <a:rPr lang="en-US" dirty="0" smtClean="0"/>
              <a:t>Require invariants with quantifiers</a:t>
            </a:r>
          </a:p>
          <a:p>
            <a:pPr lvl="1"/>
            <a:r>
              <a:rPr lang="en-US" dirty="0" smtClean="0"/>
              <a:t>Sorting, ideal benchmark programs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5 major sorting algorithms</a:t>
            </a:r>
          </a:p>
          <a:p>
            <a:pPr lvl="1"/>
            <a:r>
              <a:rPr lang="en-US" dirty="0" smtClean="0"/>
              <a:t>Insertion Sort, Bubble Sort (n</a:t>
            </a:r>
            <a:r>
              <a:rPr lang="en-US" baseline="30000" dirty="0" smtClean="0"/>
              <a:t>2</a:t>
            </a:r>
            <a:r>
              <a:rPr lang="en-US" dirty="0" smtClean="0"/>
              <a:t> version and termination checking version), Selection Sort, Quick Sort and Merge Sort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Properties:</a:t>
            </a:r>
          </a:p>
          <a:p>
            <a:pPr lvl="1"/>
            <a:r>
              <a:rPr lang="en-US" dirty="0" smtClean="0"/>
              <a:t>Sort elements</a:t>
            </a:r>
          </a:p>
          <a:p>
            <a:pPr lvl="2"/>
            <a:r>
              <a:rPr lang="en-US" dirty="0" smtClean="0">
                <a:sym typeface="Wingdings"/>
              </a:rPr>
              <a:t>∀</a:t>
            </a:r>
            <a:r>
              <a:rPr lang="en-US" dirty="0" err="1" smtClean="0">
                <a:sym typeface="Wingdings"/>
              </a:rPr>
              <a:t>k</a:t>
            </a:r>
            <a:r>
              <a:rPr lang="en-US" dirty="0" smtClean="0">
                <a:sym typeface="Wingdings"/>
              </a:rPr>
              <a:t> : 0</a:t>
            </a:r>
            <a:r>
              <a:rPr lang="en-US" dirty="0" smtClean="0"/>
              <a:t>≤</a:t>
            </a:r>
            <a:r>
              <a:rPr lang="en-US" dirty="0" smtClean="0">
                <a:sym typeface="Wingdings"/>
              </a:rPr>
              <a:t>k&lt;</a:t>
            </a:r>
            <a:r>
              <a:rPr lang="en-US" dirty="0" err="1" smtClean="0">
                <a:sym typeface="Wingdings"/>
              </a:rPr>
              <a:t>n</a:t>
            </a:r>
            <a:r>
              <a:rPr lang="en-US" dirty="0" smtClean="0">
                <a:sym typeface="Wingdings"/>
              </a:rPr>
              <a:t>  =&gt;  </a:t>
            </a:r>
            <a:r>
              <a:rPr lang="en-US" dirty="0" err="1" smtClean="0">
                <a:sym typeface="Wingdings"/>
              </a:rPr>
              <a:t>A[k</a:t>
            </a:r>
            <a:r>
              <a:rPr lang="en-US" dirty="0" smtClean="0">
                <a:sym typeface="Wingdings"/>
              </a:rPr>
              <a:t>]</a:t>
            </a:r>
            <a:r>
              <a:rPr lang="en-US" dirty="0" smtClean="0"/>
              <a:t> ≤</a:t>
            </a:r>
            <a:r>
              <a:rPr lang="en-US" dirty="0" smtClean="0">
                <a:sym typeface="Wingdings"/>
              </a:rPr>
              <a:t>A[k+1]</a:t>
            </a:r>
            <a:r>
              <a:rPr lang="en-US" dirty="0" smtClean="0"/>
              <a:t>  --- output array is non-decreasing</a:t>
            </a:r>
          </a:p>
          <a:p>
            <a:pPr lvl="1"/>
            <a:r>
              <a:rPr lang="en-US" dirty="0" smtClean="0"/>
              <a:t>Maintain permutation, when elements distinct</a:t>
            </a:r>
          </a:p>
          <a:p>
            <a:pPr lvl="2"/>
            <a:r>
              <a:rPr lang="en-US" dirty="0" smtClean="0">
                <a:sym typeface="Wingdings"/>
              </a:rPr>
              <a:t>∀</a:t>
            </a:r>
            <a:r>
              <a:rPr lang="en-US" dirty="0" err="1" smtClean="0">
                <a:sym typeface="Wingdings"/>
              </a:rPr>
              <a:t>k∃j</a:t>
            </a:r>
            <a:r>
              <a:rPr lang="en-US" dirty="0" smtClean="0">
                <a:sym typeface="Wingdings"/>
              </a:rPr>
              <a:t> : 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0</a:t>
            </a:r>
            <a:r>
              <a:rPr lang="en-US" dirty="0" smtClean="0"/>
              <a:t>≤</a:t>
            </a:r>
            <a:r>
              <a:rPr lang="en-US" dirty="0" smtClean="0">
                <a:sym typeface="Wingdings"/>
              </a:rPr>
              <a:t>k&lt;</a:t>
            </a:r>
            <a:r>
              <a:rPr lang="en-US" dirty="0" err="1" smtClean="0">
                <a:sym typeface="Wingdings"/>
              </a:rPr>
              <a:t>n</a:t>
            </a:r>
            <a:r>
              <a:rPr lang="en-US" dirty="0" smtClean="0">
                <a:sym typeface="Wingdings"/>
              </a:rPr>
              <a:t>  =&gt;  </a:t>
            </a:r>
            <a:r>
              <a:rPr lang="en-US" dirty="0" err="1" smtClean="0">
                <a:sym typeface="Wingdings"/>
              </a:rPr>
              <a:t>A[k</a:t>
            </a:r>
            <a:r>
              <a:rPr lang="en-US" dirty="0" smtClean="0">
                <a:sym typeface="Wingdings"/>
              </a:rPr>
              <a:t>]=</a:t>
            </a:r>
            <a:r>
              <a:rPr lang="en-US" dirty="0" err="1" smtClean="0">
                <a:sym typeface="Wingdings"/>
              </a:rPr>
              <a:t>A</a:t>
            </a:r>
            <a:r>
              <a:rPr lang="en-US" baseline="-25000" dirty="0" err="1" smtClean="0">
                <a:sym typeface="Wingdings"/>
              </a:rPr>
              <a:t>old</a:t>
            </a:r>
            <a:r>
              <a:rPr lang="en-US" dirty="0" err="1" smtClean="0">
                <a:sym typeface="Wingdings"/>
              </a:rPr>
              <a:t>[j</a:t>
            </a:r>
            <a:r>
              <a:rPr lang="en-US" dirty="0" smtClean="0">
                <a:sym typeface="Wingdings"/>
              </a:rPr>
              <a:t>]</a:t>
            </a:r>
            <a:r>
              <a:rPr lang="en-US" dirty="0" smtClean="0"/>
              <a:t>  &amp; </a:t>
            </a:r>
            <a:r>
              <a:rPr lang="en-US" dirty="0" smtClean="0">
                <a:sym typeface="Wingdings"/>
              </a:rPr>
              <a:t>0</a:t>
            </a:r>
            <a:r>
              <a:rPr lang="en-US" dirty="0" smtClean="0"/>
              <a:t>≤</a:t>
            </a:r>
            <a:r>
              <a:rPr lang="en-US" dirty="0" smtClean="0">
                <a:sym typeface="Wingdings"/>
              </a:rPr>
              <a:t>j&lt;</a:t>
            </a:r>
            <a:r>
              <a:rPr lang="en-US" dirty="0" err="1" smtClean="0">
                <a:sym typeface="Wingdings"/>
              </a:rPr>
              <a:t>n</a:t>
            </a:r>
            <a:r>
              <a:rPr lang="en-US" dirty="0" smtClean="0">
                <a:sym typeface="Wingdings"/>
              </a:rPr>
              <a:t>  --- no elements gained</a:t>
            </a:r>
            <a:endParaRPr lang="en-US" dirty="0" smtClean="0"/>
          </a:p>
          <a:p>
            <a:pPr lvl="2"/>
            <a:r>
              <a:rPr lang="en-US" dirty="0" smtClean="0">
                <a:sym typeface="Wingdings"/>
              </a:rPr>
              <a:t>∀</a:t>
            </a:r>
            <a:r>
              <a:rPr lang="en-US" dirty="0" err="1" smtClean="0">
                <a:sym typeface="Wingdings"/>
              </a:rPr>
              <a:t>k∃j</a:t>
            </a:r>
            <a:r>
              <a:rPr lang="en-US" dirty="0" smtClean="0">
                <a:sym typeface="Wingdings"/>
              </a:rPr>
              <a:t> : 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0</a:t>
            </a:r>
            <a:r>
              <a:rPr lang="en-US" dirty="0" smtClean="0"/>
              <a:t>≤</a:t>
            </a:r>
            <a:r>
              <a:rPr lang="en-US" dirty="0" smtClean="0">
                <a:sym typeface="Wingdings"/>
              </a:rPr>
              <a:t>k&lt;</a:t>
            </a:r>
            <a:r>
              <a:rPr lang="en-US" dirty="0" err="1" smtClean="0">
                <a:sym typeface="Wingdings"/>
              </a:rPr>
              <a:t>n</a:t>
            </a:r>
            <a:r>
              <a:rPr lang="en-US" dirty="0" smtClean="0">
                <a:sym typeface="Wingdings"/>
              </a:rPr>
              <a:t>  =&gt;  </a:t>
            </a:r>
            <a:r>
              <a:rPr lang="en-US" dirty="0" err="1" smtClean="0">
                <a:sym typeface="Wingdings"/>
              </a:rPr>
              <a:t>A</a:t>
            </a:r>
            <a:r>
              <a:rPr lang="en-US" baseline="-25000" dirty="0" err="1" smtClean="0">
                <a:sym typeface="Wingdings"/>
              </a:rPr>
              <a:t>old</a:t>
            </a:r>
            <a:r>
              <a:rPr lang="en-US" dirty="0" err="1" smtClean="0">
                <a:sym typeface="Wingdings"/>
              </a:rPr>
              <a:t>[k</a:t>
            </a:r>
            <a:r>
              <a:rPr lang="en-US" dirty="0" smtClean="0">
                <a:sym typeface="Wingdings"/>
              </a:rPr>
              <a:t>]=</a:t>
            </a:r>
            <a:r>
              <a:rPr lang="en-US" dirty="0" err="1" smtClean="0">
                <a:sym typeface="Wingdings"/>
              </a:rPr>
              <a:t>A[j</a:t>
            </a:r>
            <a:r>
              <a:rPr lang="en-US" dirty="0" smtClean="0">
                <a:sym typeface="Wingdings"/>
              </a:rPr>
              <a:t>]</a:t>
            </a:r>
            <a:r>
              <a:rPr lang="en-US" dirty="0" smtClean="0"/>
              <a:t>  &amp; </a:t>
            </a:r>
            <a:r>
              <a:rPr lang="en-US" dirty="0" smtClean="0">
                <a:sym typeface="Wingdings"/>
              </a:rPr>
              <a:t>0</a:t>
            </a:r>
            <a:r>
              <a:rPr lang="en-US" dirty="0" smtClean="0"/>
              <a:t>≤</a:t>
            </a:r>
            <a:r>
              <a:rPr lang="en-US" dirty="0" smtClean="0">
                <a:sym typeface="Wingdings"/>
              </a:rPr>
              <a:t>j&lt;</a:t>
            </a:r>
            <a:r>
              <a:rPr lang="en-US" dirty="0" err="1" smtClean="0">
                <a:sym typeface="Wingdings"/>
              </a:rPr>
              <a:t>n</a:t>
            </a:r>
            <a:r>
              <a:rPr lang="en-US" dirty="0" smtClean="0">
                <a:sym typeface="Wingdings"/>
              </a:rPr>
              <a:t>  --- no elements lost</a:t>
            </a:r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Runtimes: Sortedness</a:t>
            </a:r>
            <a:endParaRPr lang="en-US" dirty="0"/>
          </a:p>
        </p:txBody>
      </p:sp>
      <p:grpSp>
        <p:nvGrpSpPr>
          <p:cNvPr id="3" name="Group 6"/>
          <p:cNvGrpSpPr/>
          <p:nvPr/>
        </p:nvGrpSpPr>
        <p:grpSpPr>
          <a:xfrm>
            <a:off x="457200" y="1447800"/>
            <a:ext cx="8229600" cy="4953000"/>
            <a:chOff x="457200" y="1447800"/>
            <a:chExt cx="8229600" cy="4953000"/>
          </a:xfrm>
        </p:grpSpPr>
        <p:graphicFrame>
          <p:nvGraphicFramePr>
            <p:cNvPr id="5" name="Chart 4"/>
            <p:cNvGraphicFramePr/>
            <p:nvPr/>
          </p:nvGraphicFramePr>
          <p:xfrm>
            <a:off x="457200" y="1447800"/>
            <a:ext cx="8229600" cy="4953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6" name="Chart 5"/>
            <p:cNvGraphicFramePr/>
            <p:nvPr/>
          </p:nvGraphicFramePr>
          <p:xfrm>
            <a:off x="457200" y="1447800"/>
            <a:ext cx="8229600" cy="4876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  <p:sp>
        <p:nvSpPr>
          <p:cNvPr id="8" name="TextBox 7"/>
          <p:cNvSpPr txBox="1"/>
          <p:nvPr/>
        </p:nvSpPr>
        <p:spPr>
          <a:xfrm rot="16200000">
            <a:off x="-6585" y="3574815"/>
            <a:ext cx="7721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seconds</a:t>
            </a:r>
            <a:endParaRPr lang="en-US" sz="1400" dirty="0"/>
          </a:p>
        </p:txBody>
      </p:sp>
      <p:sp>
        <p:nvSpPr>
          <p:cNvPr id="9" name="Explosion 1 8"/>
          <p:cNvSpPr/>
          <p:nvPr/>
        </p:nvSpPr>
        <p:spPr>
          <a:xfrm>
            <a:off x="4495800" y="1295400"/>
            <a:ext cx="4038600" cy="2400300"/>
          </a:xfrm>
          <a:prstGeom prst="irregularSeal1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omic Sans MS"/>
                <a:cs typeface="Comic Sans MS"/>
              </a:rPr>
              <a:t>Tool can prove </a:t>
            </a:r>
            <a:r>
              <a:rPr lang="en-US" dirty="0" err="1" smtClean="0">
                <a:latin typeface="Comic Sans MS"/>
                <a:cs typeface="Comic Sans MS"/>
              </a:rPr>
              <a:t>sortedness</a:t>
            </a:r>
            <a:r>
              <a:rPr lang="en-US" dirty="0" smtClean="0">
                <a:latin typeface="Comic Sans MS"/>
                <a:cs typeface="Comic Sans MS"/>
              </a:rPr>
              <a:t> for all sorting algorithms!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192862" y="3810000"/>
            <a:ext cx="914400" cy="1588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ysDash"/>
            <a:round/>
            <a:headEnd type="oval" w="med" len="med"/>
            <a:tailEnd type="oval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990600" y="4113212"/>
            <a:ext cx="914400" cy="1588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ysDash"/>
            <a:round/>
            <a:headEnd type="oval" w="med" len="med"/>
            <a:tailEnd type="oval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429000" y="5789612"/>
            <a:ext cx="914400" cy="1588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ysDash"/>
            <a:round/>
            <a:headEnd type="oval" w="med" len="med"/>
            <a:tailEnd type="oval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572000" y="5916612"/>
            <a:ext cx="914400" cy="1588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ysDash"/>
            <a:round/>
            <a:headEnd type="oval" w="med" len="med"/>
            <a:tailEnd type="oval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791200" y="5486400"/>
            <a:ext cx="914400" cy="1588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ysDash"/>
            <a:round/>
            <a:headEnd type="oval" w="med" len="med"/>
            <a:tailEnd type="oval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010400" y="5105400"/>
            <a:ext cx="914400" cy="1588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ysDash"/>
            <a:round/>
            <a:headEnd type="oval" w="med" len="med"/>
            <a:tailEnd type="oval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Improves the state-of-art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Can infer very expressive invariants</a:t>
            </a:r>
          </a:p>
          <a:p>
            <a:pPr lvl="2"/>
            <a:r>
              <a:rPr lang="en-US" dirty="0" smtClean="0"/>
              <a:t>Quantification</a:t>
            </a:r>
          </a:p>
          <a:p>
            <a:pPr lvl="3"/>
            <a:r>
              <a:rPr lang="en-US" dirty="0" smtClean="0"/>
              <a:t>E.g. </a:t>
            </a:r>
            <a:r>
              <a:rPr lang="en-US" dirty="0" smtClean="0">
                <a:sym typeface="Wingdings"/>
              </a:rPr>
              <a:t>∀</a:t>
            </a:r>
            <a:r>
              <a:rPr lang="en-US" dirty="0" err="1" smtClean="0">
                <a:sym typeface="Wingdings"/>
              </a:rPr>
              <a:t>k∃j</a:t>
            </a:r>
            <a:r>
              <a:rPr lang="en-US" dirty="0" smtClean="0">
                <a:sym typeface="Wingdings"/>
              </a:rPr>
              <a:t> : (</a:t>
            </a:r>
            <a:r>
              <a:rPr lang="en-US" dirty="0" err="1" smtClean="0">
                <a:sym typeface="Wingdings"/>
              </a:rPr>
              <a:t>k</a:t>
            </a:r>
            <a:r>
              <a:rPr lang="en-US" dirty="0" smtClean="0">
                <a:sym typeface="Wingdings"/>
              </a:rPr>
              <a:t>&lt;</a:t>
            </a:r>
            <a:r>
              <a:rPr lang="en-US" dirty="0" err="1" smtClean="0">
                <a:sym typeface="Wingdings"/>
              </a:rPr>
              <a:t>n</a:t>
            </a:r>
            <a:r>
              <a:rPr lang="en-US" dirty="0" smtClean="0">
                <a:sym typeface="Wingdings"/>
              </a:rPr>
              <a:t>) =&gt; (</a:t>
            </a:r>
            <a:r>
              <a:rPr lang="en-US" dirty="0" err="1" smtClean="0">
                <a:sym typeface="Wingdings"/>
              </a:rPr>
              <a:t>A[k</a:t>
            </a:r>
            <a:r>
              <a:rPr lang="en-US" dirty="0" smtClean="0">
                <a:sym typeface="Wingdings"/>
              </a:rPr>
              <a:t>]=</a:t>
            </a:r>
            <a:r>
              <a:rPr lang="en-US" dirty="0" err="1" smtClean="0">
                <a:sym typeface="Wingdings"/>
              </a:rPr>
              <a:t>B[j</a:t>
            </a:r>
            <a:r>
              <a:rPr lang="en-US" dirty="0" smtClean="0">
                <a:sym typeface="Wingdings"/>
              </a:rPr>
              <a:t>] </a:t>
            </a:r>
            <a:r>
              <a:rPr lang="en-US" dirty="0" smtClean="0">
                <a:latin typeface="ＭＳ ゴシック"/>
                <a:ea typeface="ＭＳ ゴシック"/>
                <a:cs typeface="ＭＳ ゴシック"/>
              </a:rPr>
              <a:t>∧ </a:t>
            </a:r>
            <a:r>
              <a:rPr lang="en-US" dirty="0" err="1" smtClean="0"/>
              <a:t>j</a:t>
            </a:r>
            <a:r>
              <a:rPr lang="en-US" dirty="0" smtClean="0"/>
              <a:t>&lt;</a:t>
            </a:r>
            <a:r>
              <a:rPr lang="en-US" dirty="0" err="1" smtClean="0"/>
              <a:t>n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Disjunction</a:t>
            </a:r>
          </a:p>
          <a:p>
            <a:pPr lvl="3"/>
            <a:r>
              <a:rPr lang="en-US" dirty="0" smtClean="0"/>
              <a:t>E.g. </a:t>
            </a:r>
            <a:r>
              <a:rPr lang="en-US" dirty="0" smtClean="0">
                <a:sym typeface="Wingdings"/>
              </a:rPr>
              <a:t>∀</a:t>
            </a:r>
            <a:r>
              <a:rPr lang="en-US" dirty="0" err="1" smtClean="0">
                <a:sym typeface="Wingdings"/>
              </a:rPr>
              <a:t>k</a:t>
            </a:r>
            <a:r>
              <a:rPr lang="en-US" dirty="0" smtClean="0">
                <a:sym typeface="Wingdings"/>
              </a:rPr>
              <a:t> : (</a:t>
            </a:r>
            <a:r>
              <a:rPr lang="en-US" dirty="0" err="1" smtClean="0">
                <a:sym typeface="Wingdings"/>
              </a:rPr>
              <a:t>k</a:t>
            </a:r>
            <a:r>
              <a:rPr lang="en-US" dirty="0" smtClean="0">
                <a:sym typeface="Wingdings"/>
              </a:rPr>
              <a:t>&lt;0 </a:t>
            </a:r>
            <a:r>
              <a:rPr lang="en-US" dirty="0" smtClean="0">
                <a:latin typeface="ＭＳ ゴシック"/>
                <a:ea typeface="ＭＳ ゴシック"/>
                <a:cs typeface="ＭＳ ゴシック"/>
                <a:sym typeface="Wingdings"/>
              </a:rPr>
              <a:t>∨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k</a:t>
            </a:r>
            <a:r>
              <a:rPr lang="en-US" dirty="0" smtClean="0">
                <a:sym typeface="Wingdings"/>
              </a:rPr>
              <a:t>&gt;</a:t>
            </a:r>
            <a:r>
              <a:rPr lang="en-US" dirty="0" err="1" smtClean="0">
                <a:sym typeface="Wingdings"/>
              </a:rPr>
              <a:t>n</a:t>
            </a:r>
            <a:r>
              <a:rPr lang="en-US" dirty="0" smtClean="0">
                <a:sym typeface="Wingdings"/>
              </a:rPr>
              <a:t> </a:t>
            </a:r>
            <a:r>
              <a:rPr lang="en-US" dirty="0" smtClean="0">
                <a:latin typeface="ＭＳ ゴシック"/>
                <a:ea typeface="ＭＳ ゴシック"/>
                <a:cs typeface="ＭＳ ゴシック"/>
                <a:sym typeface="Wingdings"/>
              </a:rPr>
              <a:t>∨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A[k</a:t>
            </a:r>
            <a:r>
              <a:rPr lang="en-US" dirty="0" smtClean="0">
                <a:sym typeface="Wingdings"/>
              </a:rPr>
              <a:t>]=0)</a:t>
            </a:r>
          </a:p>
          <a:p>
            <a:pPr lvl="1"/>
            <a:r>
              <a:rPr lang="en-US" dirty="0" smtClean="0">
                <a:sym typeface="Wingdings"/>
              </a:rPr>
              <a:t>Previous techniques are too specialized to particular types of quantification or to quantifier-free disjunction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Can infer weakest preconditions</a:t>
            </a:r>
          </a:p>
          <a:p>
            <a:pPr lvl="2"/>
            <a:r>
              <a:rPr lang="en-US" dirty="0" smtClean="0"/>
              <a:t>Good for debugging: can discover worst case inputs</a:t>
            </a:r>
          </a:p>
          <a:p>
            <a:pPr lvl="2"/>
            <a:r>
              <a:rPr lang="en-US" dirty="0" smtClean="0"/>
              <a:t>Good for analysis: can infer missing precondition facts</a:t>
            </a:r>
          </a:p>
          <a:p>
            <a:pPr lvl="1"/>
            <a:r>
              <a:rPr lang="en-US" dirty="0" smtClean="0"/>
              <a:t>No satisfactory solutions known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Runtimes: Permutation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277779"/>
            <a:ext cx="8229600" cy="5427821"/>
            <a:chOff x="457200" y="1277779"/>
            <a:chExt cx="8229600" cy="5427821"/>
          </a:xfrm>
        </p:grpSpPr>
        <p:grpSp>
          <p:nvGrpSpPr>
            <p:cNvPr id="8" name="Group 7"/>
            <p:cNvGrpSpPr/>
            <p:nvPr/>
          </p:nvGrpSpPr>
          <p:grpSpPr>
            <a:xfrm>
              <a:off x="457200" y="1905000"/>
              <a:ext cx="8229600" cy="4800600"/>
              <a:chOff x="457200" y="1447800"/>
              <a:chExt cx="8229600" cy="4800600"/>
            </a:xfrm>
          </p:grpSpPr>
          <p:graphicFrame>
            <p:nvGraphicFramePr>
              <p:cNvPr id="4" name="Chart 3"/>
              <p:cNvGraphicFramePr/>
              <p:nvPr/>
            </p:nvGraphicFramePr>
            <p:xfrm>
              <a:off x="457200" y="1447800"/>
              <a:ext cx="8229600" cy="48006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graphicFrame>
            <p:nvGraphicFramePr>
              <p:cNvPr id="5" name="Chart 4"/>
              <p:cNvGraphicFramePr/>
              <p:nvPr/>
            </p:nvGraphicFramePr>
            <p:xfrm>
              <a:off x="762000" y="1447800"/>
              <a:ext cx="7467600" cy="4572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sp>
            <p:nvSpPr>
              <p:cNvPr id="6" name="Rectangle 5"/>
              <p:cNvSpPr/>
              <p:nvPr/>
            </p:nvSpPr>
            <p:spPr>
              <a:xfrm>
                <a:off x="1561814" y="5481935"/>
                <a:ext cx="64798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dirty="0" smtClean="0"/>
                  <a:t>∞</a:t>
                </a:r>
                <a:endParaRPr lang="en-US" sz="2400" b="1" dirty="0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6934200" y="5486400"/>
                <a:ext cx="64798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dirty="0" smtClean="0"/>
                  <a:t>∞</a:t>
                </a:r>
                <a:endParaRPr lang="en-US" sz="2400" b="1" dirty="0"/>
              </a:p>
            </p:txBody>
          </p:sp>
        </p:grpSp>
        <p:sp>
          <p:nvSpPr>
            <p:cNvPr id="10" name="Rectangle 9"/>
            <p:cNvSpPr/>
            <p:nvPr/>
          </p:nvSpPr>
          <p:spPr>
            <a:xfrm>
              <a:off x="2514600" y="1371600"/>
              <a:ext cx="265176" cy="256032"/>
            </a:xfrm>
            <a:prstGeom prst="rect">
              <a:avLst/>
            </a:prstGeom>
            <a:solidFill>
              <a:srgbClr val="F59998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 rot="16200000">
              <a:off x="2417842" y="1503442"/>
              <a:ext cx="533400" cy="5745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700" baseline="30000" dirty="0" smtClean="0"/>
                <a:t>…</a:t>
              </a:r>
              <a:endParaRPr lang="en-US" sz="4700" baseline="300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057400" y="1277779"/>
              <a:ext cx="6096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94.42</a:t>
              </a:r>
              <a:endParaRPr lang="en-US" sz="1000" dirty="0"/>
            </a:p>
          </p:txBody>
        </p:sp>
      </p:grpSp>
      <p:sp>
        <p:nvSpPr>
          <p:cNvPr id="14" name="TextBox 13"/>
          <p:cNvSpPr txBox="1"/>
          <p:nvPr/>
        </p:nvSpPr>
        <p:spPr>
          <a:xfrm rot="16200000">
            <a:off x="-6585" y="3879615"/>
            <a:ext cx="7721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seconds</a:t>
            </a:r>
            <a:endParaRPr lang="en-US" sz="1400" dirty="0"/>
          </a:p>
        </p:txBody>
      </p:sp>
      <p:sp>
        <p:nvSpPr>
          <p:cNvPr id="15" name="Explosion 1 14"/>
          <p:cNvSpPr/>
          <p:nvPr/>
        </p:nvSpPr>
        <p:spPr>
          <a:xfrm>
            <a:off x="4572000" y="1295399"/>
            <a:ext cx="4229386" cy="1981201"/>
          </a:xfrm>
          <a:prstGeom prst="irregularSeal1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omic Sans MS"/>
                <a:cs typeface="Comic Sans MS"/>
              </a:rPr>
              <a:t>…Permutations too!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192862" y="2133600"/>
            <a:ext cx="914400" cy="1588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ysDash"/>
            <a:round/>
            <a:headEnd type="oval" w="med" len="med"/>
            <a:tailEnd type="oval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990600" y="4214812"/>
            <a:ext cx="571214" cy="1588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ysDash"/>
            <a:round/>
            <a:headEnd type="oval" w="med" len="med"/>
            <a:tailEnd type="oval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429000" y="5562600"/>
            <a:ext cx="914400" cy="1588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ysDash"/>
            <a:round/>
            <a:headEnd type="oval" w="med" len="med"/>
            <a:tailEnd type="oval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572000" y="5791200"/>
            <a:ext cx="914400" cy="1588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ysDash"/>
            <a:round/>
            <a:headEnd type="oval" w="med" len="med"/>
            <a:tailEnd type="oval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791200" y="6019800"/>
            <a:ext cx="914400" cy="1588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ysDash"/>
            <a:round/>
            <a:headEnd type="oval" w="med" len="med"/>
            <a:tailEnd type="oval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239000" y="4729164"/>
            <a:ext cx="685800" cy="1588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ysDash"/>
            <a:round/>
            <a:headEnd type="oval" w="med" len="med"/>
            <a:tailEnd type="oval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Inferring Preconditions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924300" y="4605528"/>
            <a:ext cx="2819400" cy="3474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812800" y="3251200"/>
            <a:ext cx="2184400" cy="3474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Autofit/>
          </a:bodyPr>
          <a:lstStyle/>
          <a:p>
            <a:r>
              <a:rPr lang="en-US" sz="2000" dirty="0" smtClean="0"/>
              <a:t>Given a property (worst case runtime or functional correctness) what is the input required for the property to hold</a:t>
            </a:r>
          </a:p>
          <a:p>
            <a:endParaRPr lang="en-US" sz="2000" dirty="0" smtClean="0"/>
          </a:p>
          <a:p>
            <a:r>
              <a:rPr lang="en-US" sz="2000" dirty="0" smtClean="0"/>
              <a:t>Tool automatically infers non-trivial inputs/preconditions</a:t>
            </a:r>
          </a:p>
          <a:p>
            <a:endParaRPr lang="en-US" sz="2000" dirty="0" smtClean="0"/>
          </a:p>
          <a:p>
            <a:r>
              <a:rPr lang="en-US" sz="2000" dirty="0" smtClean="0"/>
              <a:t>Worst case input (precondition) for sorting:</a:t>
            </a:r>
          </a:p>
          <a:p>
            <a:pPr lvl="1"/>
            <a:r>
              <a:rPr lang="en-US" sz="1800" dirty="0" smtClean="0"/>
              <a:t>Selection Sort: sorted array except last element is the smallest</a:t>
            </a:r>
          </a:p>
          <a:p>
            <a:pPr lvl="1"/>
            <a:r>
              <a:rPr lang="en-US" sz="1800" dirty="0" smtClean="0"/>
              <a:t>Insertion, Quick Sort, Bubble Sort (flag): Reverse sorted array</a:t>
            </a:r>
          </a:p>
          <a:p>
            <a:pPr lvl="1">
              <a:buNone/>
            </a:pPr>
            <a:endParaRPr lang="en-US" sz="1800" dirty="0" smtClean="0"/>
          </a:p>
          <a:p>
            <a:r>
              <a:rPr lang="en-US" sz="2000" dirty="0" smtClean="0"/>
              <a:t>Inputs (precondition) for functional correctness:</a:t>
            </a:r>
          </a:p>
          <a:p>
            <a:pPr lvl="1"/>
            <a:r>
              <a:rPr lang="en-US" sz="1800" dirty="0" smtClean="0"/>
              <a:t>Binary search requires sorted input array</a:t>
            </a:r>
          </a:p>
          <a:p>
            <a:pPr lvl="1"/>
            <a:r>
              <a:rPr lang="en-US" sz="1800" dirty="0" smtClean="0"/>
              <a:t>Merge in Merge sort requires sorted inputs</a:t>
            </a:r>
          </a:p>
          <a:p>
            <a:pPr lvl="1"/>
            <a:r>
              <a:rPr lang="en-US" sz="1800" dirty="0" smtClean="0"/>
              <a:t>Missing </a:t>
            </a:r>
            <a:r>
              <a:rPr lang="en-US" sz="1800" dirty="0" err="1" smtClean="0"/>
              <a:t>initializers</a:t>
            </a:r>
            <a:r>
              <a:rPr lang="en-US" sz="1800" dirty="0" smtClean="0"/>
              <a:t> required in various other programs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Runtimes (GFP): Inferring worst case inputs for sorting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16200000">
            <a:off x="-79807" y="3661208"/>
            <a:ext cx="7721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seconds</a:t>
            </a:r>
            <a:endParaRPr lang="en-US" sz="1400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460178" y="1600200"/>
          <a:ext cx="81534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Explosion 1 6"/>
          <p:cNvSpPr/>
          <p:nvPr/>
        </p:nvSpPr>
        <p:spPr>
          <a:xfrm>
            <a:off x="3810000" y="1295400"/>
            <a:ext cx="4038600" cy="2400300"/>
          </a:xfrm>
          <a:prstGeom prst="irregularSeal1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omic Sans MS"/>
                <a:cs typeface="Comic Sans MS"/>
              </a:rPr>
              <a:t>Tool infers worst case inputs for all sorting algorithms!</a:t>
            </a:r>
            <a:endParaRPr lang="en-US" dirty="0">
              <a:latin typeface="Comic Sans MS"/>
              <a:cs typeface="Comic Sans MS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3987800" y="3834824"/>
            <a:ext cx="4927600" cy="2057976"/>
            <a:chOff x="3987800" y="3834824"/>
            <a:chExt cx="4927600" cy="2057976"/>
          </a:xfrm>
        </p:grpSpPr>
        <p:sp>
          <p:nvSpPr>
            <p:cNvPr id="6" name="TextBox 5"/>
            <p:cNvSpPr txBox="1"/>
            <p:nvPr/>
          </p:nvSpPr>
          <p:spPr>
            <a:xfrm>
              <a:off x="5940622" y="3834824"/>
              <a:ext cx="2974778" cy="58477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Comic Sans MS"/>
                  <a:cs typeface="Comic Sans MS"/>
                </a:rPr>
                <a:t>Nothing to infer as all inputs yield the same behavior</a:t>
              </a:r>
              <a:endParaRPr lang="en-US" sz="1600" dirty="0">
                <a:latin typeface="Comic Sans MS"/>
                <a:cs typeface="Comic Sans MS"/>
              </a:endParaRPr>
            </a:p>
          </p:txBody>
        </p:sp>
        <p:sp>
          <p:nvSpPr>
            <p:cNvPr id="11" name="Freeform 10"/>
            <p:cNvSpPr/>
            <p:nvPr/>
          </p:nvSpPr>
          <p:spPr>
            <a:xfrm>
              <a:off x="3987800" y="4419600"/>
              <a:ext cx="1968500" cy="1473200"/>
            </a:xfrm>
            <a:custGeom>
              <a:avLst/>
              <a:gdLst>
                <a:gd name="connsiteX0" fmla="*/ 1968500 w 1968500"/>
                <a:gd name="connsiteY0" fmla="*/ 0 h 1473200"/>
                <a:gd name="connsiteX1" fmla="*/ 685800 w 1968500"/>
                <a:gd name="connsiteY1" fmla="*/ 279400 h 1473200"/>
                <a:gd name="connsiteX2" fmla="*/ 0 w 1968500"/>
                <a:gd name="connsiteY2" fmla="*/ 1473200 h 147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68500" h="1473200">
                  <a:moveTo>
                    <a:pt x="1968500" y="0"/>
                  </a:moveTo>
                  <a:cubicBezTo>
                    <a:pt x="1491191" y="16933"/>
                    <a:pt x="1013883" y="33867"/>
                    <a:pt x="685800" y="279400"/>
                  </a:cubicBezTo>
                  <a:cubicBezTo>
                    <a:pt x="357717" y="524933"/>
                    <a:pt x="0" y="1473200"/>
                    <a:pt x="0" y="1473200"/>
                  </a:cubicBezTo>
                </a:path>
              </a:pathLst>
            </a:custGeom>
            <a:noFill/>
            <a:ln>
              <a:tailEnd type="arrow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7721600" y="4445000"/>
              <a:ext cx="12700" cy="1447800"/>
            </a:xfrm>
            <a:custGeom>
              <a:avLst/>
              <a:gdLst>
                <a:gd name="connsiteX0" fmla="*/ 0 w 12700"/>
                <a:gd name="connsiteY0" fmla="*/ 0 h 1447800"/>
                <a:gd name="connsiteX1" fmla="*/ 12700 w 12700"/>
                <a:gd name="connsiteY1" fmla="*/ 1447800 h 144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" h="1447800">
                  <a:moveTo>
                    <a:pt x="0" y="0"/>
                  </a:moveTo>
                  <a:lnTo>
                    <a:pt x="12700" y="1447800"/>
                  </a:lnTo>
                </a:path>
              </a:pathLst>
            </a:custGeom>
            <a:ln>
              <a:tailEnd type="arrow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8229600" cy="51054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Powerful invariant inference over predicate abstraction</a:t>
            </a:r>
          </a:p>
          <a:p>
            <a:pPr lvl="1"/>
            <a:r>
              <a:rPr lang="en-US" dirty="0" smtClean="0"/>
              <a:t>Can infer quantifier invariants</a:t>
            </a:r>
          </a:p>
          <a:p>
            <a:endParaRPr lang="en-US" dirty="0" smtClean="0"/>
          </a:p>
          <a:p>
            <a:r>
              <a:rPr lang="en-US" dirty="0" smtClean="0"/>
              <a:t>Three algorithms with different strengths</a:t>
            </a:r>
          </a:p>
          <a:p>
            <a:pPr lvl="1"/>
            <a:r>
              <a:rPr lang="en-US" dirty="0" smtClean="0"/>
              <a:t>Iterative: Least fixed-point and Greatest fixed-point</a:t>
            </a:r>
          </a:p>
          <a:p>
            <a:pPr lvl="1"/>
            <a:r>
              <a:rPr lang="en-US" dirty="0" smtClean="0"/>
              <a:t>Constraint-based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Extend to maximally-weak precondition inference</a:t>
            </a:r>
          </a:p>
          <a:p>
            <a:pPr lvl="1"/>
            <a:r>
              <a:rPr lang="en-US" dirty="0" smtClean="0"/>
              <a:t>Worst case inputs</a:t>
            </a:r>
          </a:p>
          <a:p>
            <a:pPr lvl="1"/>
            <a:r>
              <a:rPr lang="en-US" dirty="0" smtClean="0"/>
              <a:t>Preconditions for functional correctness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Techniques builds on SMT Solvers, so exploit their power</a:t>
            </a:r>
          </a:p>
          <a:p>
            <a:endParaRPr lang="en-US" dirty="0" smtClean="0"/>
          </a:p>
          <a:p>
            <a:r>
              <a:rPr lang="en-US" dirty="0" smtClean="0"/>
              <a:t>Successfully verified/inferred preconditions</a:t>
            </a:r>
          </a:p>
          <a:p>
            <a:pPr lvl="1"/>
            <a:r>
              <a:rPr lang="en-US" dirty="0" smtClean="0"/>
              <a:t>All major sorting algorithms</a:t>
            </a:r>
          </a:p>
          <a:p>
            <a:pPr lvl="1"/>
            <a:r>
              <a:rPr lang="en-US" dirty="0" smtClean="0"/>
              <a:t>Other difficult benchmarks</a:t>
            </a:r>
          </a:p>
          <a:p>
            <a:endParaRPr lang="en-US" dirty="0" smtClean="0"/>
          </a:p>
          <a:p>
            <a:r>
              <a:rPr lang="en-US" dirty="0" smtClean="0"/>
              <a:t>Project Webpage: </a:t>
            </a:r>
            <a:r>
              <a:rPr lang="en-US" dirty="0" smtClean="0">
                <a:hlinkClick r:id="rId2"/>
              </a:rPr>
              <a:t>http://</a:t>
            </a:r>
            <a:r>
              <a:rPr lang="en-US" dirty="0" err="1" smtClean="0">
                <a:hlinkClick r:id="rId2"/>
              </a:rPr>
              <a:t>www.cs.umd.edu/~saurabhs/pacs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facilitators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0738" y="1417637"/>
            <a:ext cx="8229600" cy="4678363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Templates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/>
            <a:r>
              <a:rPr lang="en-US" sz="2000" dirty="0" smtClean="0"/>
              <a:t>Task of inferring conjunctive facts for the holes remains</a:t>
            </a:r>
          </a:p>
          <a:p>
            <a:r>
              <a:rPr lang="en-US" sz="2400" dirty="0" smtClean="0"/>
              <a:t>Predicate Abstraction</a:t>
            </a:r>
          </a:p>
          <a:p>
            <a:pPr lvl="1"/>
            <a:r>
              <a:rPr lang="en-US" sz="2000" dirty="0" smtClean="0"/>
              <a:t>Allows us to efficiently compute solutions for the holes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E.g., {</a:t>
            </a:r>
            <a:r>
              <a:rPr lang="en-US" sz="2000" dirty="0" err="1" smtClean="0"/>
              <a:t>i</a:t>
            </a:r>
            <a:r>
              <a:rPr lang="en-US" sz="2000" dirty="0" smtClean="0"/>
              <a:t>&lt;</a:t>
            </a:r>
            <a:r>
              <a:rPr lang="en-US" sz="2000" dirty="0" err="1" smtClean="0"/>
              <a:t>j</a:t>
            </a:r>
            <a:r>
              <a:rPr lang="en-US" sz="2000" dirty="0" smtClean="0"/>
              <a:t>, </a:t>
            </a:r>
            <a:r>
              <a:rPr lang="en-US" sz="2000" dirty="0" err="1" smtClean="0"/>
              <a:t>i</a:t>
            </a:r>
            <a:r>
              <a:rPr lang="en-US" sz="2000" dirty="0" smtClean="0"/>
              <a:t>&gt;</a:t>
            </a:r>
            <a:r>
              <a:rPr lang="en-US" sz="2000" dirty="0" err="1" smtClean="0"/>
              <a:t>j</a:t>
            </a:r>
            <a:r>
              <a:rPr lang="en-US" sz="2000" dirty="0" smtClean="0"/>
              <a:t>, </a:t>
            </a:r>
            <a:r>
              <a:rPr lang="en-US" sz="2000" dirty="0" err="1" smtClean="0"/>
              <a:t>i≤j</a:t>
            </a:r>
            <a:r>
              <a:rPr lang="en-US" sz="2000" dirty="0" smtClean="0"/>
              <a:t>, </a:t>
            </a:r>
            <a:r>
              <a:rPr lang="en-US" sz="2000" dirty="0" err="1" smtClean="0"/>
              <a:t>i≥j</a:t>
            </a:r>
            <a:r>
              <a:rPr lang="en-US" sz="2000" dirty="0" smtClean="0"/>
              <a:t>, </a:t>
            </a:r>
            <a:r>
              <a:rPr lang="en-US" sz="2000" dirty="0" err="1" smtClean="0"/>
              <a:t>i</a:t>
            </a:r>
            <a:r>
              <a:rPr lang="en-US" sz="2000" dirty="0" smtClean="0"/>
              <a:t>&lt;j-1, </a:t>
            </a:r>
            <a:r>
              <a:rPr lang="en-US" sz="2000" dirty="0" err="1" smtClean="0"/>
              <a:t>i</a:t>
            </a:r>
            <a:r>
              <a:rPr lang="en-US" sz="2000" dirty="0" smtClean="0"/>
              <a:t>&gt;j+1… }</a:t>
            </a:r>
            <a:endParaRPr lang="en-US" sz="20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971800" y="2353845"/>
          <a:ext cx="2758077" cy="438785"/>
        </p:xfrm>
        <a:graphic>
          <a:graphicData uri="http://schemas.openxmlformats.org/presentationml/2006/ole">
            <p:oleObj spid="_x0000_s54275" name="Equation" r:id="rId3" imgW="1117600" imgH="177800" progId="Equation.3">
              <p:embed/>
            </p:oleObj>
          </a:graphicData>
        </a:graphic>
      </p:graphicFrame>
      <p:graphicFrame>
        <p:nvGraphicFramePr>
          <p:cNvPr id="54276" name="Object 4"/>
          <p:cNvGraphicFramePr>
            <a:graphicFrameLocks noChangeAspect="1"/>
          </p:cNvGraphicFramePr>
          <p:nvPr/>
        </p:nvGraphicFramePr>
        <p:xfrm>
          <a:off x="3233419" y="1838876"/>
          <a:ext cx="2193925" cy="407655"/>
        </p:xfrm>
        <a:graphic>
          <a:graphicData uri="http://schemas.openxmlformats.org/presentationml/2006/ole">
            <p:oleObj spid="_x0000_s54276" name="Equation" r:id="rId4" imgW="889000" imgH="165100" progId="Equation.3">
              <p:embed/>
            </p:oleObj>
          </a:graphicData>
        </a:graphic>
      </p:graphicFrame>
      <p:grpSp>
        <p:nvGrpSpPr>
          <p:cNvPr id="26" name="Group 25"/>
          <p:cNvGrpSpPr/>
          <p:nvPr/>
        </p:nvGrpSpPr>
        <p:grpSpPr>
          <a:xfrm>
            <a:off x="5455920" y="1600200"/>
            <a:ext cx="1984375" cy="755868"/>
            <a:chOff x="5575300" y="1847632"/>
            <a:chExt cx="1984375" cy="755868"/>
          </a:xfrm>
        </p:grpSpPr>
        <p:sp>
          <p:nvSpPr>
            <p:cNvPr id="23" name="TextBox 22"/>
            <p:cNvSpPr txBox="1"/>
            <p:nvPr/>
          </p:nvSpPr>
          <p:spPr>
            <a:xfrm>
              <a:off x="6096000" y="1847632"/>
              <a:ext cx="1463675" cy="3077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Comic Sans MS"/>
                  <a:cs typeface="Comic Sans MS"/>
                </a:rPr>
                <a:t>Unknown holes</a:t>
              </a:r>
            </a:p>
          </p:txBody>
        </p:sp>
        <p:sp>
          <p:nvSpPr>
            <p:cNvPr id="25" name="Freeform 24"/>
            <p:cNvSpPr/>
            <p:nvPr/>
          </p:nvSpPr>
          <p:spPr>
            <a:xfrm>
              <a:off x="5575300" y="2171700"/>
              <a:ext cx="495300" cy="431800"/>
            </a:xfrm>
            <a:custGeom>
              <a:avLst/>
              <a:gdLst>
                <a:gd name="connsiteX0" fmla="*/ 495300 w 495300"/>
                <a:gd name="connsiteY0" fmla="*/ 0 h 431800"/>
                <a:gd name="connsiteX1" fmla="*/ 114300 w 495300"/>
                <a:gd name="connsiteY1" fmla="*/ 177800 h 431800"/>
                <a:gd name="connsiteX2" fmla="*/ 0 w 495300"/>
                <a:gd name="connsiteY2" fmla="*/ 431800 h 431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5300" h="431800">
                  <a:moveTo>
                    <a:pt x="495300" y="0"/>
                  </a:moveTo>
                  <a:cubicBezTo>
                    <a:pt x="346075" y="52916"/>
                    <a:pt x="196850" y="105833"/>
                    <a:pt x="114300" y="177800"/>
                  </a:cubicBezTo>
                  <a:cubicBezTo>
                    <a:pt x="31750" y="249767"/>
                    <a:pt x="0" y="431800"/>
                    <a:pt x="0" y="431800"/>
                  </a:cubicBez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1676400" y="4038600"/>
            <a:ext cx="6629400" cy="1371600"/>
            <a:chOff x="1676400" y="4038600"/>
            <a:chExt cx="6629400" cy="1371600"/>
          </a:xfrm>
        </p:grpSpPr>
        <p:graphicFrame>
          <p:nvGraphicFramePr>
            <p:cNvPr id="9" name="Object 8"/>
            <p:cNvGraphicFramePr>
              <a:graphicFrameLocks noChangeAspect="1"/>
            </p:cNvGraphicFramePr>
            <p:nvPr/>
          </p:nvGraphicFramePr>
          <p:xfrm>
            <a:off x="3810000" y="4419601"/>
            <a:ext cx="2359025" cy="452438"/>
          </p:xfrm>
          <a:graphic>
            <a:graphicData uri="http://schemas.openxmlformats.org/presentationml/2006/ole">
              <p:oleObj spid="_x0000_s54278" name="Equation" r:id="rId5" imgW="927100" imgH="177800" progId="Equation.3">
                <p:embed/>
              </p:oleObj>
            </a:graphicData>
          </a:graphic>
        </p:graphicFrame>
        <p:grpSp>
          <p:nvGrpSpPr>
            <p:cNvPr id="36" name="Group 35"/>
            <p:cNvGrpSpPr/>
            <p:nvPr/>
          </p:nvGrpSpPr>
          <p:grpSpPr>
            <a:xfrm>
              <a:off x="1676400" y="4038600"/>
              <a:ext cx="6629400" cy="1371600"/>
              <a:chOff x="1219200" y="4495801"/>
              <a:chExt cx="6629400" cy="1371600"/>
            </a:xfrm>
          </p:grpSpPr>
          <p:grpSp>
            <p:nvGrpSpPr>
              <p:cNvPr id="29" name="Group 28"/>
              <p:cNvGrpSpPr/>
              <p:nvPr/>
            </p:nvGrpSpPr>
            <p:grpSpPr>
              <a:xfrm>
                <a:off x="1219200" y="4495801"/>
                <a:ext cx="6629400" cy="1371600"/>
                <a:chOff x="1270634" y="4011691"/>
                <a:chExt cx="7955280" cy="1856037"/>
              </a:xfrm>
            </p:grpSpPr>
            <p:grpSp>
              <p:nvGrpSpPr>
                <p:cNvPr id="28" name="Group 27"/>
                <p:cNvGrpSpPr/>
                <p:nvPr/>
              </p:nvGrpSpPr>
              <p:grpSpPr>
                <a:xfrm>
                  <a:off x="1270634" y="5139492"/>
                  <a:ext cx="7955280" cy="728236"/>
                  <a:chOff x="1270634" y="5139492"/>
                  <a:chExt cx="7955280" cy="728236"/>
                </a:xfrm>
              </p:grpSpPr>
              <p:sp>
                <p:nvSpPr>
                  <p:cNvPr id="10" name="TextBox 9"/>
                  <p:cNvSpPr txBox="1"/>
                  <p:nvPr/>
                </p:nvSpPr>
                <p:spPr>
                  <a:xfrm>
                    <a:off x="1270634" y="5139492"/>
                    <a:ext cx="2282826" cy="708017"/>
                  </a:xfrm>
                  <a:prstGeom prst="rect">
                    <a:avLst/>
                  </a:prstGeom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400" dirty="0" smtClean="0">
                        <a:latin typeface="Comic Sans MS"/>
                        <a:cs typeface="Comic Sans MS"/>
                      </a:rPr>
                      <a:t>Relational operator</a:t>
                    </a:r>
                  </a:p>
                  <a:p>
                    <a:pPr algn="ctr"/>
                    <a:r>
                      <a:rPr lang="en-US" sz="1400" dirty="0" smtClean="0">
                        <a:latin typeface="Comic Sans MS"/>
                        <a:cs typeface="Comic Sans MS"/>
                      </a:rPr>
                      <a:t>&lt;, ≤, &gt;, ≥ …</a:t>
                    </a:r>
                  </a:p>
                </p:txBody>
              </p:sp>
              <p:sp>
                <p:nvSpPr>
                  <p:cNvPr id="11" name="TextBox 10"/>
                  <p:cNvSpPr txBox="1"/>
                  <p:nvPr/>
                </p:nvSpPr>
                <p:spPr>
                  <a:xfrm>
                    <a:off x="6805747" y="5159711"/>
                    <a:ext cx="2420167" cy="708017"/>
                  </a:xfrm>
                  <a:prstGeom prst="rect">
                    <a:avLst/>
                  </a:prstGeom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400" dirty="0" smtClean="0">
                        <a:latin typeface="Comic Sans MS"/>
                        <a:cs typeface="Comic Sans MS"/>
                      </a:rPr>
                      <a:t>Arithmetic operator</a:t>
                    </a:r>
                  </a:p>
                  <a:p>
                    <a:pPr algn="ctr"/>
                    <a:r>
                      <a:rPr lang="en-US" sz="1400" dirty="0" smtClean="0">
                        <a:latin typeface="Comic Sans MS"/>
                        <a:cs typeface="Comic Sans MS"/>
                      </a:rPr>
                      <a:t>+, - …</a:t>
                    </a:r>
                  </a:p>
                </p:txBody>
              </p:sp>
            </p:grpSp>
            <p:grpSp>
              <p:nvGrpSpPr>
                <p:cNvPr id="27" name="Group 26"/>
                <p:cNvGrpSpPr/>
                <p:nvPr/>
              </p:nvGrpSpPr>
              <p:grpSpPr>
                <a:xfrm>
                  <a:off x="1270634" y="4011691"/>
                  <a:ext cx="6766561" cy="767415"/>
                  <a:chOff x="1270634" y="4011691"/>
                  <a:chExt cx="6766561" cy="767415"/>
                </a:xfrm>
              </p:grpSpPr>
              <p:sp>
                <p:nvSpPr>
                  <p:cNvPr id="12" name="TextBox 11"/>
                  <p:cNvSpPr txBox="1"/>
                  <p:nvPr/>
                </p:nvSpPr>
                <p:spPr>
                  <a:xfrm>
                    <a:off x="1270634" y="4071089"/>
                    <a:ext cx="2286000" cy="708017"/>
                  </a:xfrm>
                  <a:prstGeom prst="rect">
                    <a:avLst/>
                  </a:prstGeom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400" dirty="0" smtClean="0">
                        <a:latin typeface="Comic Sans MS"/>
                        <a:cs typeface="Comic Sans MS"/>
                      </a:rPr>
                      <a:t>Program variables,</a:t>
                    </a:r>
                  </a:p>
                  <a:p>
                    <a:pPr algn="ctr"/>
                    <a:r>
                      <a:rPr lang="en-US" sz="1400" dirty="0" smtClean="0">
                        <a:latin typeface="Comic Sans MS"/>
                        <a:cs typeface="Comic Sans MS"/>
                      </a:rPr>
                      <a:t>array elements</a:t>
                    </a:r>
                  </a:p>
                </p:txBody>
              </p:sp>
              <p:sp>
                <p:nvSpPr>
                  <p:cNvPr id="13" name="TextBox 12"/>
                  <p:cNvSpPr txBox="1"/>
                  <p:nvPr/>
                </p:nvSpPr>
                <p:spPr>
                  <a:xfrm>
                    <a:off x="6766561" y="4011691"/>
                    <a:ext cx="1270634" cy="708017"/>
                  </a:xfrm>
                  <a:prstGeom prst="rect">
                    <a:avLst/>
                  </a:prstGeom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400" dirty="0" smtClean="0">
                        <a:latin typeface="Comic Sans MS"/>
                        <a:cs typeface="Comic Sans MS"/>
                      </a:rPr>
                      <a:t>Limited</a:t>
                    </a:r>
                  </a:p>
                  <a:p>
                    <a:pPr algn="ctr"/>
                    <a:r>
                      <a:rPr lang="en-US" sz="1400" dirty="0" smtClean="0">
                        <a:latin typeface="Comic Sans MS"/>
                        <a:cs typeface="Comic Sans MS"/>
                      </a:rPr>
                      <a:t>constants</a:t>
                    </a:r>
                  </a:p>
                </p:txBody>
              </p:sp>
              <p:sp>
                <p:nvSpPr>
                  <p:cNvPr id="18" name="Freeform 17"/>
                  <p:cNvSpPr/>
                  <p:nvPr/>
                </p:nvSpPr>
                <p:spPr>
                  <a:xfrm>
                    <a:off x="3553460" y="4213375"/>
                    <a:ext cx="1649094" cy="406398"/>
                  </a:xfrm>
                  <a:custGeom>
                    <a:avLst/>
                    <a:gdLst>
                      <a:gd name="connsiteX0" fmla="*/ 0 w 1206500"/>
                      <a:gd name="connsiteY0" fmla="*/ 0 h 368300"/>
                      <a:gd name="connsiteX1" fmla="*/ 774700 w 1206500"/>
                      <a:gd name="connsiteY1" fmla="*/ 76200 h 368300"/>
                      <a:gd name="connsiteX2" fmla="*/ 1206500 w 1206500"/>
                      <a:gd name="connsiteY2" fmla="*/ 368300 h 3683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206500" h="368300">
                        <a:moveTo>
                          <a:pt x="0" y="0"/>
                        </a:moveTo>
                        <a:cubicBezTo>
                          <a:pt x="286808" y="7408"/>
                          <a:pt x="573617" y="14817"/>
                          <a:pt x="774700" y="76200"/>
                        </a:cubicBezTo>
                        <a:cubicBezTo>
                          <a:pt x="975783" y="137583"/>
                          <a:pt x="1206500" y="368300"/>
                          <a:pt x="1206500" y="368300"/>
                        </a:cubicBezTo>
                      </a:path>
                    </a:pathLst>
                  </a:custGeom>
                  <a:ln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0" name="Freeform 19"/>
                  <p:cNvSpPr/>
                  <p:nvPr/>
                </p:nvSpPr>
                <p:spPr>
                  <a:xfrm>
                    <a:off x="3553460" y="4213374"/>
                    <a:ext cx="425450" cy="406399"/>
                  </a:xfrm>
                  <a:custGeom>
                    <a:avLst/>
                    <a:gdLst>
                      <a:gd name="connsiteX0" fmla="*/ 0 w 425450"/>
                      <a:gd name="connsiteY0" fmla="*/ 0 h 406400"/>
                      <a:gd name="connsiteX1" fmla="*/ 355600 w 425450"/>
                      <a:gd name="connsiteY1" fmla="*/ 101600 h 406400"/>
                      <a:gd name="connsiteX2" fmla="*/ 419100 w 425450"/>
                      <a:gd name="connsiteY2" fmla="*/ 406400 h 4064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25450" h="406400">
                        <a:moveTo>
                          <a:pt x="0" y="0"/>
                        </a:moveTo>
                        <a:cubicBezTo>
                          <a:pt x="142875" y="16933"/>
                          <a:pt x="285750" y="33867"/>
                          <a:pt x="355600" y="101600"/>
                        </a:cubicBezTo>
                        <a:cubicBezTo>
                          <a:pt x="425450" y="169333"/>
                          <a:pt x="422275" y="287866"/>
                          <a:pt x="419100" y="406400"/>
                        </a:cubicBezTo>
                      </a:path>
                    </a:pathLst>
                  </a:custGeom>
                  <a:ln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2" name="Freeform 21"/>
                  <p:cNvSpPr/>
                  <p:nvPr/>
                </p:nvSpPr>
                <p:spPr>
                  <a:xfrm>
                    <a:off x="6410960" y="4209446"/>
                    <a:ext cx="355600" cy="364067"/>
                  </a:xfrm>
                  <a:custGeom>
                    <a:avLst/>
                    <a:gdLst>
                      <a:gd name="connsiteX0" fmla="*/ 355600 w 355600"/>
                      <a:gd name="connsiteY0" fmla="*/ 8467 h 364067"/>
                      <a:gd name="connsiteX1" fmla="*/ 101600 w 355600"/>
                      <a:gd name="connsiteY1" fmla="*/ 59267 h 364067"/>
                      <a:gd name="connsiteX2" fmla="*/ 0 w 355600"/>
                      <a:gd name="connsiteY2" fmla="*/ 364067 h 3640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355600" h="364067">
                        <a:moveTo>
                          <a:pt x="355600" y="8467"/>
                        </a:moveTo>
                        <a:cubicBezTo>
                          <a:pt x="258233" y="4233"/>
                          <a:pt x="160867" y="0"/>
                          <a:pt x="101600" y="59267"/>
                        </a:cubicBezTo>
                        <a:cubicBezTo>
                          <a:pt x="42333" y="118534"/>
                          <a:pt x="21166" y="241300"/>
                          <a:pt x="0" y="364067"/>
                        </a:cubicBezTo>
                      </a:path>
                    </a:pathLst>
                  </a:custGeom>
                  <a:ln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sp>
            <p:nvSpPr>
              <p:cNvPr id="30" name="Freeform 29"/>
              <p:cNvSpPr/>
              <p:nvPr/>
            </p:nvSpPr>
            <p:spPr>
              <a:xfrm>
                <a:off x="3124200" y="5372100"/>
                <a:ext cx="774700" cy="241300"/>
              </a:xfrm>
              <a:custGeom>
                <a:avLst/>
                <a:gdLst>
                  <a:gd name="connsiteX0" fmla="*/ 0 w 774700"/>
                  <a:gd name="connsiteY0" fmla="*/ 241300 h 241300"/>
                  <a:gd name="connsiteX1" fmla="*/ 596900 w 774700"/>
                  <a:gd name="connsiteY1" fmla="*/ 190500 h 241300"/>
                  <a:gd name="connsiteX2" fmla="*/ 774700 w 774700"/>
                  <a:gd name="connsiteY2" fmla="*/ 0 h 241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74700" h="241300">
                    <a:moveTo>
                      <a:pt x="0" y="241300"/>
                    </a:moveTo>
                    <a:cubicBezTo>
                      <a:pt x="233891" y="236008"/>
                      <a:pt x="467783" y="230717"/>
                      <a:pt x="596900" y="190500"/>
                    </a:cubicBezTo>
                    <a:cubicBezTo>
                      <a:pt x="726017" y="150283"/>
                      <a:pt x="774700" y="0"/>
                      <a:pt x="774700" y="0"/>
                    </a:cubicBez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Freeform 34"/>
              <p:cNvSpPr/>
              <p:nvPr/>
            </p:nvSpPr>
            <p:spPr>
              <a:xfrm flipH="1">
                <a:off x="4927600" y="5384800"/>
                <a:ext cx="914400" cy="241300"/>
              </a:xfrm>
              <a:custGeom>
                <a:avLst/>
                <a:gdLst>
                  <a:gd name="connsiteX0" fmla="*/ 0 w 774700"/>
                  <a:gd name="connsiteY0" fmla="*/ 241300 h 241300"/>
                  <a:gd name="connsiteX1" fmla="*/ 596900 w 774700"/>
                  <a:gd name="connsiteY1" fmla="*/ 190500 h 241300"/>
                  <a:gd name="connsiteX2" fmla="*/ 774700 w 774700"/>
                  <a:gd name="connsiteY2" fmla="*/ 0 h 241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74700" h="241300">
                    <a:moveTo>
                      <a:pt x="0" y="241300"/>
                    </a:moveTo>
                    <a:cubicBezTo>
                      <a:pt x="233891" y="236008"/>
                      <a:pt x="467783" y="230717"/>
                      <a:pt x="596900" y="190500"/>
                    </a:cubicBezTo>
                    <a:cubicBezTo>
                      <a:pt x="726017" y="150283"/>
                      <a:pt x="774700" y="0"/>
                      <a:pt x="774700" y="0"/>
                    </a:cubicBez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299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Three fixed-point inference algorithms</a:t>
            </a:r>
          </a:p>
          <a:p>
            <a:pPr lvl="1"/>
            <a:r>
              <a:rPr lang="en-US" sz="2000" dirty="0" smtClean="0"/>
              <a:t>Iterative fixed-point</a:t>
            </a:r>
          </a:p>
          <a:p>
            <a:pPr lvl="2"/>
            <a:r>
              <a:rPr lang="en-US" sz="1800" dirty="0" smtClean="0"/>
              <a:t>Greatest Fixed-Point (GFP)</a:t>
            </a:r>
          </a:p>
          <a:p>
            <a:pPr lvl="2"/>
            <a:r>
              <a:rPr lang="en-US" sz="1800" dirty="0" smtClean="0"/>
              <a:t>Least Fixed-Point (LFP)</a:t>
            </a:r>
          </a:p>
          <a:p>
            <a:pPr lvl="1"/>
            <a:r>
              <a:rPr lang="en-US" sz="2000" dirty="0" smtClean="0"/>
              <a:t>Constraint-based (CFP)</a:t>
            </a:r>
          </a:p>
          <a:p>
            <a:pPr lvl="1">
              <a:buNone/>
            </a:pPr>
            <a:endParaRPr lang="en-US" sz="2000" dirty="0" smtClean="0"/>
          </a:p>
          <a:p>
            <a:r>
              <a:rPr lang="en-US" sz="2400" dirty="0" smtClean="0"/>
              <a:t>Optimal Solutions</a:t>
            </a:r>
          </a:p>
          <a:p>
            <a:pPr lvl="1"/>
            <a:r>
              <a:rPr lang="en-US" sz="2000" dirty="0" smtClean="0"/>
              <a:t>Built over a clean theorem proving interface</a:t>
            </a:r>
          </a:p>
          <a:p>
            <a:pPr lvl="1">
              <a:buNone/>
            </a:pPr>
            <a:endParaRPr lang="en-US" sz="2000" dirty="0" smtClean="0"/>
          </a:p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Weakest Precondition Generation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Experimental evaluation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6315117" y="1752600"/>
            <a:ext cx="2600283" cy="1905000"/>
            <a:chOff x="6086517" y="1649968"/>
            <a:chExt cx="2600283" cy="1905000"/>
          </a:xfrm>
        </p:grpSpPr>
        <p:grpSp>
          <p:nvGrpSpPr>
            <p:cNvPr id="9" name="Group 8"/>
            <p:cNvGrpSpPr/>
            <p:nvPr/>
          </p:nvGrpSpPr>
          <p:grpSpPr>
            <a:xfrm>
              <a:off x="6086517" y="1649968"/>
              <a:ext cx="2600283" cy="1905000"/>
              <a:chOff x="5443407" y="1676400"/>
              <a:chExt cx="2600283" cy="1905000"/>
            </a:xfrm>
          </p:grpSpPr>
          <p:sp>
            <p:nvSpPr>
              <p:cNvPr id="4" name="Sort 3"/>
              <p:cNvSpPr/>
              <p:nvPr/>
            </p:nvSpPr>
            <p:spPr>
              <a:xfrm>
                <a:off x="5791200" y="1676400"/>
                <a:ext cx="1600200" cy="1905000"/>
              </a:xfrm>
              <a:prstGeom prst="flowChartSort">
                <a:avLst/>
              </a:prstGeom>
              <a:solidFill>
                <a:schemeClr val="tx2">
                  <a:lumMod val="40000"/>
                  <a:lumOff val="60000"/>
                  <a:alpha val="23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Sort 4"/>
              <p:cNvSpPr/>
              <p:nvPr/>
            </p:nvSpPr>
            <p:spPr>
              <a:xfrm>
                <a:off x="6019800" y="2057400"/>
                <a:ext cx="838200" cy="914400"/>
              </a:xfrm>
              <a:prstGeom prst="flowChartSort">
                <a:avLst/>
              </a:prstGeom>
              <a:gradFill>
                <a:gsLst>
                  <a:gs pos="0">
                    <a:schemeClr val="accent6">
                      <a:lumMod val="75000"/>
                    </a:schemeClr>
                  </a:gs>
                  <a:gs pos="100000">
                    <a:schemeClr val="accent6">
                      <a:lumMod val="40000"/>
                      <a:lumOff val="60000"/>
                    </a:schemeClr>
                  </a:gs>
                </a:gsLst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5467696" y="3156466"/>
                <a:ext cx="64700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/>
                  <a:t>(LFP)</a:t>
                </a:r>
                <a:endParaRPr lang="en-US" dirty="0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5443407" y="1689656"/>
                <a:ext cx="6955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/>
                  <a:t>(GFP)</a:t>
                </a:r>
                <a:endParaRPr lang="en-US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7370647" y="2787134"/>
                <a:ext cx="67304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/>
                  <a:t>(CFP)</a:t>
                </a:r>
                <a:endParaRPr lang="en-US" dirty="0"/>
              </a:p>
            </p:txBody>
          </p:sp>
        </p:grpSp>
        <p:cxnSp>
          <p:nvCxnSpPr>
            <p:cNvPr id="11" name="Curved Connector 10"/>
            <p:cNvCxnSpPr>
              <a:stCxn id="7" idx="3"/>
            </p:cNvCxnSpPr>
            <p:nvPr/>
          </p:nvCxnSpPr>
          <p:spPr>
            <a:xfrm>
              <a:off x="6782103" y="1847890"/>
              <a:ext cx="299907" cy="183078"/>
            </a:xfrm>
            <a:prstGeom prst="curvedConnector3">
              <a:avLst>
                <a:gd name="adj1" fmla="val 101105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urved Connector 11"/>
            <p:cNvCxnSpPr>
              <a:stCxn id="6" idx="3"/>
              <a:endCxn id="5" idx="2"/>
            </p:cNvCxnSpPr>
            <p:nvPr/>
          </p:nvCxnSpPr>
          <p:spPr>
            <a:xfrm flipV="1">
              <a:off x="6757813" y="2945368"/>
              <a:ext cx="324197" cy="369332"/>
            </a:xfrm>
            <a:prstGeom prst="curvedConnector2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urved Connector 11"/>
            <p:cNvCxnSpPr>
              <a:stCxn id="8" idx="1"/>
            </p:cNvCxnSpPr>
            <p:nvPr/>
          </p:nvCxnSpPr>
          <p:spPr>
            <a:xfrm rot="10800000">
              <a:off x="7169179" y="2546866"/>
              <a:ext cx="844578" cy="39850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Oval 27"/>
            <p:cNvSpPr/>
            <p:nvPr/>
          </p:nvSpPr>
          <p:spPr>
            <a:xfrm>
              <a:off x="7086600" y="2514600"/>
              <a:ext cx="87169" cy="45719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7043881" y="2926081"/>
              <a:ext cx="87169" cy="45719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7035800" y="2011681"/>
              <a:ext cx="87169" cy="45719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299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Three fixed-point inference algorithms</a:t>
            </a:r>
          </a:p>
          <a:p>
            <a:pPr lvl="1"/>
            <a:r>
              <a:rPr lang="en-US" sz="2000" dirty="0" smtClean="0"/>
              <a:t>Iterative fixed-point</a:t>
            </a:r>
          </a:p>
          <a:p>
            <a:pPr lvl="2"/>
            <a:r>
              <a:rPr lang="en-US" sz="1800" dirty="0" smtClean="0"/>
              <a:t>Greatest Fixed-Point (GFP)</a:t>
            </a:r>
          </a:p>
          <a:p>
            <a:pPr lvl="2"/>
            <a:r>
              <a:rPr lang="en-US" sz="1800" dirty="0" smtClean="0"/>
              <a:t>Least Fixed-Point (LFP)</a:t>
            </a:r>
          </a:p>
          <a:p>
            <a:pPr lvl="1"/>
            <a:r>
              <a:rPr lang="en-US" sz="2000" dirty="0" smtClean="0"/>
              <a:t>Constraint-based (CFP)</a:t>
            </a:r>
          </a:p>
          <a:p>
            <a:pPr lvl="1">
              <a:buNone/>
            </a:pPr>
            <a:endParaRPr lang="en-US" sz="2000" dirty="0" smtClean="0"/>
          </a:p>
          <a:p>
            <a:r>
              <a:rPr lang="en-US" sz="2400" dirty="0" smtClean="0">
                <a:solidFill>
                  <a:schemeClr val="tx1">
                    <a:alpha val="20000"/>
                  </a:schemeClr>
                </a:solidFill>
              </a:rPr>
              <a:t>Optimal Solutions</a:t>
            </a:r>
          </a:p>
          <a:p>
            <a:pPr lvl="1"/>
            <a:r>
              <a:rPr lang="en-US" sz="2000" dirty="0" smtClean="0">
                <a:solidFill>
                  <a:schemeClr val="tx1">
                    <a:alpha val="20000"/>
                  </a:schemeClr>
                </a:solidFill>
              </a:rPr>
              <a:t>Built over a clean theorem proving interface</a:t>
            </a:r>
          </a:p>
          <a:p>
            <a:pPr lvl="1">
              <a:buNone/>
            </a:pPr>
            <a:endParaRPr lang="en-US" sz="2000" dirty="0" smtClean="0">
              <a:solidFill>
                <a:schemeClr val="tx1">
                  <a:alpha val="2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alpha val="20000"/>
                  </a:schemeClr>
                </a:solidFill>
              </a:rPr>
              <a:t>Weakest Precondition Generation</a:t>
            </a:r>
          </a:p>
          <a:p>
            <a:pPr>
              <a:buNone/>
            </a:pPr>
            <a:endParaRPr lang="en-US" sz="2400" dirty="0" smtClean="0">
              <a:solidFill>
                <a:schemeClr val="tx1">
                  <a:alpha val="2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alpha val="20000"/>
                  </a:schemeClr>
                </a:solidFill>
              </a:rPr>
              <a:t>Experimental evaluation</a:t>
            </a:r>
          </a:p>
        </p:txBody>
      </p:sp>
      <p:grpSp>
        <p:nvGrpSpPr>
          <p:cNvPr id="9" name="Group 30"/>
          <p:cNvGrpSpPr/>
          <p:nvPr/>
        </p:nvGrpSpPr>
        <p:grpSpPr>
          <a:xfrm>
            <a:off x="6315117" y="1752600"/>
            <a:ext cx="2600283" cy="1905000"/>
            <a:chOff x="6086517" y="1649968"/>
            <a:chExt cx="2600283" cy="1905000"/>
          </a:xfrm>
        </p:grpSpPr>
        <p:grpSp>
          <p:nvGrpSpPr>
            <p:cNvPr id="10" name="Group 8"/>
            <p:cNvGrpSpPr/>
            <p:nvPr/>
          </p:nvGrpSpPr>
          <p:grpSpPr>
            <a:xfrm>
              <a:off x="6086517" y="1649968"/>
              <a:ext cx="2600283" cy="1905000"/>
              <a:chOff x="5443407" y="1676400"/>
              <a:chExt cx="2600283" cy="1905000"/>
            </a:xfrm>
          </p:grpSpPr>
          <p:sp>
            <p:nvSpPr>
              <p:cNvPr id="4" name="Sort 3"/>
              <p:cNvSpPr/>
              <p:nvPr/>
            </p:nvSpPr>
            <p:spPr>
              <a:xfrm>
                <a:off x="5791200" y="1676400"/>
                <a:ext cx="1600200" cy="1905000"/>
              </a:xfrm>
              <a:prstGeom prst="flowChartSort">
                <a:avLst/>
              </a:prstGeom>
              <a:solidFill>
                <a:schemeClr val="tx2">
                  <a:lumMod val="40000"/>
                  <a:lumOff val="60000"/>
                  <a:alpha val="23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Sort 4"/>
              <p:cNvSpPr/>
              <p:nvPr/>
            </p:nvSpPr>
            <p:spPr>
              <a:xfrm>
                <a:off x="6019800" y="2057400"/>
                <a:ext cx="838200" cy="914400"/>
              </a:xfrm>
              <a:prstGeom prst="flowChartSort">
                <a:avLst/>
              </a:prstGeom>
              <a:gradFill>
                <a:gsLst>
                  <a:gs pos="0">
                    <a:schemeClr val="accent6">
                      <a:lumMod val="75000"/>
                    </a:schemeClr>
                  </a:gs>
                  <a:gs pos="100000">
                    <a:schemeClr val="accent6">
                      <a:lumMod val="40000"/>
                      <a:lumOff val="60000"/>
                    </a:schemeClr>
                  </a:gs>
                </a:gsLst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5467696" y="3156466"/>
                <a:ext cx="64700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/>
                  <a:t>(LFP)</a:t>
                </a:r>
                <a:endParaRPr lang="en-US" dirty="0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5443407" y="1689656"/>
                <a:ext cx="6955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/>
                  <a:t>(GFP)</a:t>
                </a:r>
                <a:endParaRPr lang="en-US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7370647" y="2787134"/>
                <a:ext cx="67304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/>
                  <a:t>(CFP)</a:t>
                </a:r>
                <a:endParaRPr lang="en-US" dirty="0"/>
              </a:p>
            </p:txBody>
          </p:sp>
        </p:grpSp>
        <p:cxnSp>
          <p:nvCxnSpPr>
            <p:cNvPr id="11" name="Curved Connector 10"/>
            <p:cNvCxnSpPr>
              <a:stCxn id="7" idx="3"/>
            </p:cNvCxnSpPr>
            <p:nvPr/>
          </p:nvCxnSpPr>
          <p:spPr>
            <a:xfrm>
              <a:off x="6782103" y="1847890"/>
              <a:ext cx="299907" cy="183078"/>
            </a:xfrm>
            <a:prstGeom prst="curvedConnector3">
              <a:avLst>
                <a:gd name="adj1" fmla="val 101105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urved Connector 11"/>
            <p:cNvCxnSpPr>
              <a:stCxn id="6" idx="3"/>
              <a:endCxn id="5" idx="2"/>
            </p:cNvCxnSpPr>
            <p:nvPr/>
          </p:nvCxnSpPr>
          <p:spPr>
            <a:xfrm flipV="1">
              <a:off x="6757813" y="2945368"/>
              <a:ext cx="324197" cy="369332"/>
            </a:xfrm>
            <a:prstGeom prst="curvedConnector2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urved Connector 11"/>
            <p:cNvCxnSpPr>
              <a:stCxn id="8" idx="1"/>
            </p:cNvCxnSpPr>
            <p:nvPr/>
          </p:nvCxnSpPr>
          <p:spPr>
            <a:xfrm rot="10800000">
              <a:off x="7169179" y="2546866"/>
              <a:ext cx="844578" cy="39850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Oval 27"/>
            <p:cNvSpPr/>
            <p:nvPr/>
          </p:nvSpPr>
          <p:spPr>
            <a:xfrm>
              <a:off x="7086600" y="2514600"/>
              <a:ext cx="87169" cy="45719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7043881" y="2926081"/>
              <a:ext cx="87169" cy="45719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7035800" y="2011681"/>
              <a:ext cx="87169" cy="45719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Setup</a:t>
            </a:r>
            <a:endParaRPr lang="en-US" dirty="0"/>
          </a:p>
        </p:txBody>
      </p:sp>
      <p:grpSp>
        <p:nvGrpSpPr>
          <p:cNvPr id="3" name="Group 16"/>
          <p:cNvGrpSpPr/>
          <p:nvPr/>
        </p:nvGrpSpPr>
        <p:grpSpPr>
          <a:xfrm>
            <a:off x="1524000" y="2453383"/>
            <a:ext cx="2387600" cy="2819400"/>
            <a:chOff x="1117600" y="2057400"/>
            <a:chExt cx="1701800" cy="2260600"/>
          </a:xfrm>
        </p:grpSpPr>
        <p:sp>
          <p:nvSpPr>
            <p:cNvPr id="8" name="Freeform 7"/>
            <p:cNvSpPr/>
            <p:nvPr/>
          </p:nvSpPr>
          <p:spPr>
            <a:xfrm>
              <a:off x="1790700" y="2057400"/>
              <a:ext cx="0" cy="673100"/>
            </a:xfrm>
            <a:custGeom>
              <a:avLst/>
              <a:gdLst>
                <a:gd name="connsiteX0" fmla="*/ 0 w 0"/>
                <a:gd name="connsiteY0" fmla="*/ 0 h 673100"/>
                <a:gd name="connsiteX1" fmla="*/ 0 w 0"/>
                <a:gd name="connsiteY1" fmla="*/ 673100 h 67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673100">
                  <a:moveTo>
                    <a:pt x="0" y="0"/>
                  </a:moveTo>
                  <a:lnTo>
                    <a:pt x="0" y="673100"/>
                  </a:ln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 8"/>
            <p:cNvSpPr/>
            <p:nvPr/>
          </p:nvSpPr>
          <p:spPr>
            <a:xfrm>
              <a:off x="1778000" y="2946400"/>
              <a:ext cx="0" cy="558800"/>
            </a:xfrm>
            <a:custGeom>
              <a:avLst/>
              <a:gdLst>
                <a:gd name="connsiteX0" fmla="*/ 0 w 0"/>
                <a:gd name="connsiteY0" fmla="*/ 0 h 558800"/>
                <a:gd name="connsiteX1" fmla="*/ 0 w 0"/>
                <a:gd name="connsiteY1" fmla="*/ 558800 h 55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558800">
                  <a:moveTo>
                    <a:pt x="0" y="0"/>
                  </a:moveTo>
                  <a:lnTo>
                    <a:pt x="0" y="558800"/>
                  </a:ln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1841500" y="3304117"/>
              <a:ext cx="560917" cy="599016"/>
            </a:xfrm>
            <a:custGeom>
              <a:avLst/>
              <a:gdLst>
                <a:gd name="connsiteX0" fmla="*/ 0 w 560917"/>
                <a:gd name="connsiteY0" fmla="*/ 315383 h 599016"/>
                <a:gd name="connsiteX1" fmla="*/ 444500 w 560917"/>
                <a:gd name="connsiteY1" fmla="*/ 556683 h 599016"/>
                <a:gd name="connsiteX2" fmla="*/ 495300 w 560917"/>
                <a:gd name="connsiteY2" fmla="*/ 61383 h 599016"/>
                <a:gd name="connsiteX3" fmla="*/ 50800 w 560917"/>
                <a:gd name="connsiteY3" fmla="*/ 188383 h 599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0917" h="599016">
                  <a:moveTo>
                    <a:pt x="0" y="315383"/>
                  </a:moveTo>
                  <a:cubicBezTo>
                    <a:pt x="180975" y="457199"/>
                    <a:pt x="361950" y="599016"/>
                    <a:pt x="444500" y="556683"/>
                  </a:cubicBezTo>
                  <a:cubicBezTo>
                    <a:pt x="527050" y="514350"/>
                    <a:pt x="560917" y="122766"/>
                    <a:pt x="495300" y="61383"/>
                  </a:cubicBezTo>
                  <a:cubicBezTo>
                    <a:pt x="429683" y="0"/>
                    <a:pt x="50800" y="188383"/>
                    <a:pt x="50800" y="188383"/>
                  </a:cubicBez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1752600" y="2846917"/>
              <a:ext cx="1066800" cy="1471083"/>
            </a:xfrm>
            <a:custGeom>
              <a:avLst/>
              <a:gdLst>
                <a:gd name="connsiteX0" fmla="*/ 0 w 1066800"/>
                <a:gd name="connsiteY0" fmla="*/ 924983 h 1471083"/>
                <a:gd name="connsiteX1" fmla="*/ 266700 w 1066800"/>
                <a:gd name="connsiteY1" fmla="*/ 1471083 h 1471083"/>
                <a:gd name="connsiteX2" fmla="*/ 977900 w 1066800"/>
                <a:gd name="connsiteY2" fmla="*/ 924983 h 1471083"/>
                <a:gd name="connsiteX3" fmla="*/ 800100 w 1066800"/>
                <a:gd name="connsiteY3" fmla="*/ 150283 h 1471083"/>
                <a:gd name="connsiteX4" fmla="*/ 139700 w 1066800"/>
                <a:gd name="connsiteY4" fmla="*/ 23283 h 1471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66800" h="1471083">
                  <a:moveTo>
                    <a:pt x="0" y="924983"/>
                  </a:moveTo>
                  <a:cubicBezTo>
                    <a:pt x="51858" y="1198033"/>
                    <a:pt x="103717" y="1471083"/>
                    <a:pt x="266700" y="1471083"/>
                  </a:cubicBezTo>
                  <a:cubicBezTo>
                    <a:pt x="429683" y="1471083"/>
                    <a:pt x="889000" y="1145116"/>
                    <a:pt x="977900" y="924983"/>
                  </a:cubicBezTo>
                  <a:cubicBezTo>
                    <a:pt x="1066800" y="704850"/>
                    <a:pt x="939800" y="300566"/>
                    <a:pt x="800100" y="150283"/>
                  </a:cubicBezTo>
                  <a:cubicBezTo>
                    <a:pt x="660400" y="0"/>
                    <a:pt x="139700" y="23283"/>
                    <a:pt x="139700" y="23283"/>
                  </a:cubicBez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1117600" y="2870200"/>
              <a:ext cx="520700" cy="749300"/>
            </a:xfrm>
            <a:custGeom>
              <a:avLst/>
              <a:gdLst>
                <a:gd name="connsiteX0" fmla="*/ 520700 w 520700"/>
                <a:gd name="connsiteY0" fmla="*/ 0 h 749300"/>
                <a:gd name="connsiteX1" fmla="*/ 190500 w 520700"/>
                <a:gd name="connsiteY1" fmla="*/ 139700 h 749300"/>
                <a:gd name="connsiteX2" fmla="*/ 0 w 520700"/>
                <a:gd name="connsiteY2" fmla="*/ 74930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20700" h="749300">
                  <a:moveTo>
                    <a:pt x="520700" y="0"/>
                  </a:moveTo>
                  <a:cubicBezTo>
                    <a:pt x="398991" y="7408"/>
                    <a:pt x="277283" y="14817"/>
                    <a:pt x="190500" y="139700"/>
                  </a:cubicBezTo>
                  <a:cubicBezTo>
                    <a:pt x="103717" y="264583"/>
                    <a:pt x="0" y="749300"/>
                    <a:pt x="0" y="749300"/>
                  </a:cubicBez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1143000" y="4648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post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209800" y="1828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pre</a:t>
            </a:r>
            <a:endParaRPr lang="en-US" dirty="0">
              <a:latin typeface="Comic Sans MS"/>
              <a:cs typeface="Comic Sans MS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2057400" y="2971800"/>
            <a:ext cx="429166" cy="1524000"/>
            <a:chOff x="2057400" y="2971800"/>
            <a:chExt cx="429166" cy="1524000"/>
          </a:xfrm>
        </p:grpSpPr>
        <p:sp>
          <p:nvSpPr>
            <p:cNvPr id="18" name="TextBox 17"/>
            <p:cNvSpPr txBox="1"/>
            <p:nvPr/>
          </p:nvSpPr>
          <p:spPr>
            <a:xfrm>
              <a:off x="2057400" y="2971800"/>
              <a:ext cx="40178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Comic Sans MS"/>
                  <a:cs typeface="Comic Sans MS"/>
                </a:rPr>
                <a:t>I</a:t>
              </a:r>
              <a:r>
                <a:rPr lang="en-US" sz="2000" baseline="-25000" dirty="0" smtClean="0">
                  <a:latin typeface="Comic Sans MS"/>
                  <a:cs typeface="Comic Sans MS"/>
                </a:rPr>
                <a:t>1</a:t>
              </a:r>
              <a:endParaRPr lang="en-US" sz="2000" baseline="-25000" dirty="0">
                <a:latin typeface="Comic Sans MS"/>
                <a:cs typeface="Comic Sans MS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057400" y="4095690"/>
              <a:ext cx="42916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Comic Sans MS"/>
                  <a:cs typeface="Comic Sans MS"/>
                </a:rPr>
                <a:t>I</a:t>
              </a:r>
              <a:r>
                <a:rPr lang="en-US" sz="2000" baseline="-25000" dirty="0" smtClean="0">
                  <a:latin typeface="Comic Sans MS"/>
                  <a:cs typeface="Comic Sans MS"/>
                </a:rPr>
                <a:t>2</a:t>
              </a:r>
              <a:endParaRPr lang="en-US" sz="2000" baseline="-25000" dirty="0">
                <a:latin typeface="Comic Sans MS"/>
                <a:cs typeface="Comic Sans MS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457200" y="5581471"/>
            <a:ext cx="4495800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1600" dirty="0" smtClean="0">
                <a:latin typeface="Comic Sans MS"/>
                <a:cs typeface="Comic Sans MS"/>
              </a:rPr>
              <a:t>Loop headers (with invariants) split program into simple paths. Simple paths induce program constraints (verification conditions)</a:t>
            </a:r>
            <a:endParaRPr lang="en-US" sz="1600" dirty="0">
              <a:latin typeface="Comic Sans MS"/>
              <a:cs typeface="Comic Sans MS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457200" y="2602468"/>
            <a:ext cx="4088579" cy="2670315"/>
            <a:chOff x="457200" y="2602468"/>
            <a:chExt cx="4088579" cy="2670315"/>
          </a:xfrm>
        </p:grpSpPr>
        <p:sp>
          <p:nvSpPr>
            <p:cNvPr id="22" name="TextBox 21"/>
            <p:cNvSpPr txBox="1"/>
            <p:nvPr/>
          </p:nvSpPr>
          <p:spPr>
            <a:xfrm>
              <a:off x="2438400" y="2602468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latin typeface="Comic Sans MS"/>
                  <a:cs typeface="Comic Sans MS"/>
                </a:rPr>
                <a:t>vc(</a:t>
              </a:r>
              <a:r>
                <a:rPr lang="en-US" dirty="0" smtClean="0">
                  <a:latin typeface="Comic Sans MS"/>
                  <a:cs typeface="Comic Sans MS"/>
                </a:rPr>
                <a:t>pre,I</a:t>
              </a:r>
              <a:r>
                <a:rPr lang="en-US" baseline="-25000" dirty="0" smtClean="0">
                  <a:latin typeface="Comic Sans MS"/>
                  <a:cs typeface="Comic Sans MS"/>
                </a:rPr>
                <a:t>1</a:t>
              </a:r>
              <a:r>
                <a:rPr lang="en-US" dirty="0" smtClean="0">
                  <a:solidFill>
                    <a:srgbClr val="1F497D"/>
                  </a:solidFill>
                  <a:latin typeface="Comic Sans MS"/>
                  <a:cs typeface="Comic Sans MS"/>
                </a:rPr>
                <a:t>)</a:t>
              </a:r>
              <a:endParaRPr lang="en-US" dirty="0">
                <a:solidFill>
                  <a:srgbClr val="1F497D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57200" y="3516868"/>
              <a:ext cx="1371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latin typeface="Comic Sans MS"/>
                  <a:cs typeface="Comic Sans MS"/>
                </a:rPr>
                <a:t>vc(</a:t>
              </a:r>
              <a:r>
                <a:rPr lang="en-US" dirty="0" smtClean="0">
                  <a:latin typeface="Comic Sans MS"/>
                  <a:cs typeface="Comic Sans MS"/>
                </a:rPr>
                <a:t>I</a:t>
              </a:r>
              <a:r>
                <a:rPr lang="en-US" baseline="-25000" dirty="0" smtClean="0">
                  <a:latin typeface="Comic Sans MS"/>
                  <a:cs typeface="Comic Sans MS"/>
                </a:rPr>
                <a:t>1</a:t>
              </a:r>
              <a:r>
                <a:rPr lang="en-US" dirty="0" smtClean="0">
                  <a:latin typeface="Comic Sans MS"/>
                  <a:cs typeface="Comic Sans MS"/>
                </a:rPr>
                <a:t>,post</a:t>
              </a:r>
              <a:r>
                <a:rPr lang="en-US" dirty="0" smtClean="0">
                  <a:solidFill>
                    <a:srgbClr val="1F497D"/>
                  </a:solidFill>
                  <a:latin typeface="Comic Sans MS"/>
                  <a:cs typeface="Comic Sans MS"/>
                </a:rPr>
                <a:t>)</a:t>
              </a:r>
              <a:endParaRPr lang="en-US" dirty="0">
                <a:solidFill>
                  <a:srgbClr val="1F497D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438400" y="3593068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latin typeface="Comic Sans MS"/>
                  <a:cs typeface="Comic Sans MS"/>
                </a:rPr>
                <a:t>vc(</a:t>
              </a:r>
              <a:r>
                <a:rPr lang="en-US" dirty="0" smtClean="0">
                  <a:latin typeface="Comic Sans MS"/>
                  <a:cs typeface="Comic Sans MS"/>
                </a:rPr>
                <a:t>I</a:t>
              </a:r>
              <a:r>
                <a:rPr lang="en-US" baseline="-25000" dirty="0" smtClean="0">
                  <a:latin typeface="Comic Sans MS"/>
                  <a:cs typeface="Comic Sans MS"/>
                </a:rPr>
                <a:t>1</a:t>
              </a:r>
              <a:r>
                <a:rPr lang="en-US" dirty="0" smtClean="0">
                  <a:latin typeface="Comic Sans MS"/>
                  <a:cs typeface="Comic Sans MS"/>
                </a:rPr>
                <a:t>,I</a:t>
              </a:r>
              <a:r>
                <a:rPr lang="en-US" baseline="-25000" dirty="0" smtClean="0">
                  <a:latin typeface="Comic Sans MS"/>
                  <a:cs typeface="Comic Sans MS"/>
                </a:rPr>
                <a:t>2</a:t>
              </a:r>
              <a:r>
                <a:rPr lang="en-US" dirty="0" smtClean="0">
                  <a:solidFill>
                    <a:srgbClr val="1F497D"/>
                  </a:solidFill>
                  <a:latin typeface="Comic Sans MS"/>
                  <a:cs typeface="Comic Sans MS"/>
                </a:rPr>
                <a:t>)</a:t>
              </a:r>
              <a:endParaRPr lang="en-US" dirty="0">
                <a:solidFill>
                  <a:srgbClr val="1F497D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514600" y="4659868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latin typeface="Comic Sans MS"/>
                  <a:cs typeface="Comic Sans MS"/>
                </a:rPr>
                <a:t>vc(</a:t>
              </a:r>
              <a:r>
                <a:rPr lang="en-US" dirty="0" smtClean="0">
                  <a:latin typeface="Comic Sans MS"/>
                  <a:cs typeface="Comic Sans MS"/>
                </a:rPr>
                <a:t>I</a:t>
              </a:r>
              <a:r>
                <a:rPr lang="en-US" baseline="-25000" dirty="0" smtClean="0">
                  <a:latin typeface="Comic Sans MS"/>
                  <a:cs typeface="Comic Sans MS"/>
                </a:rPr>
                <a:t>2</a:t>
              </a:r>
              <a:r>
                <a:rPr lang="en-US" dirty="0" smtClean="0">
                  <a:latin typeface="Comic Sans MS"/>
                  <a:cs typeface="Comic Sans MS"/>
                </a:rPr>
                <a:t>,I</a:t>
              </a:r>
              <a:r>
                <a:rPr lang="en-US" baseline="-25000" dirty="0" smtClean="0">
                  <a:latin typeface="Comic Sans MS"/>
                  <a:cs typeface="Comic Sans MS"/>
                </a:rPr>
                <a:t>2</a:t>
              </a:r>
              <a:r>
                <a:rPr lang="en-US" dirty="0" smtClean="0">
                  <a:solidFill>
                    <a:srgbClr val="1F497D"/>
                  </a:solidFill>
                  <a:latin typeface="Comic Sans MS"/>
                  <a:cs typeface="Comic Sans MS"/>
                </a:rPr>
                <a:t>)</a:t>
              </a:r>
              <a:endParaRPr lang="en-US" dirty="0">
                <a:solidFill>
                  <a:srgbClr val="1F497D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326579" y="4903451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latin typeface="Comic Sans MS"/>
                  <a:cs typeface="Comic Sans MS"/>
                </a:rPr>
                <a:t>vc(</a:t>
              </a:r>
              <a:r>
                <a:rPr lang="en-US" dirty="0" smtClean="0">
                  <a:latin typeface="Comic Sans MS"/>
                  <a:cs typeface="Comic Sans MS"/>
                </a:rPr>
                <a:t>I</a:t>
              </a:r>
              <a:r>
                <a:rPr lang="en-US" baseline="-25000" dirty="0" smtClean="0">
                  <a:latin typeface="Comic Sans MS"/>
                  <a:cs typeface="Comic Sans MS"/>
                </a:rPr>
                <a:t>2</a:t>
              </a:r>
              <a:r>
                <a:rPr lang="en-US" dirty="0" smtClean="0">
                  <a:latin typeface="Comic Sans MS"/>
                  <a:cs typeface="Comic Sans MS"/>
                </a:rPr>
                <a:t>,I</a:t>
              </a:r>
              <a:r>
                <a:rPr lang="en-US" baseline="-25000" dirty="0" smtClean="0">
                  <a:latin typeface="Comic Sans MS"/>
                  <a:cs typeface="Comic Sans MS"/>
                </a:rPr>
                <a:t>1</a:t>
              </a:r>
              <a:r>
                <a:rPr lang="en-US" dirty="0" smtClean="0">
                  <a:solidFill>
                    <a:srgbClr val="1F497D"/>
                  </a:solidFill>
                  <a:latin typeface="Comic Sans MS"/>
                  <a:cs typeface="Comic Sans MS"/>
                </a:rPr>
                <a:t>)</a:t>
              </a:r>
              <a:endParaRPr lang="en-US" dirty="0">
                <a:solidFill>
                  <a:srgbClr val="1F497D"/>
                </a:solidFill>
                <a:latin typeface="Comic Sans MS"/>
                <a:cs typeface="Comic Sans MS"/>
              </a:endParaRPr>
            </a:p>
          </p:txBody>
        </p:sp>
      </p:grpSp>
      <p:sp>
        <p:nvSpPr>
          <p:cNvPr id="62" name="TextBox 61"/>
          <p:cNvSpPr txBox="1"/>
          <p:nvPr/>
        </p:nvSpPr>
        <p:spPr>
          <a:xfrm>
            <a:off x="7086600" y="2286000"/>
            <a:ext cx="1600200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Comic Sans MS"/>
                <a:cs typeface="Comic Sans MS"/>
              </a:rPr>
              <a:t>true </a:t>
            </a:r>
            <a:r>
              <a:rPr lang="en-US" sz="1400" dirty="0" smtClean="0"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US" sz="1400" dirty="0" smtClean="0">
                <a:latin typeface="Comic Sans MS"/>
                <a:cs typeface="Comic Sans MS"/>
              </a:rPr>
              <a:t> </a:t>
            </a:r>
            <a:r>
              <a:rPr lang="en-US" sz="1400" dirty="0" err="1" smtClean="0">
                <a:latin typeface="Comic Sans MS"/>
                <a:cs typeface="Comic Sans MS"/>
              </a:rPr>
              <a:t>i</a:t>
            </a:r>
            <a:r>
              <a:rPr lang="en-US" sz="1400" dirty="0" smtClean="0">
                <a:latin typeface="Comic Sans MS"/>
                <a:cs typeface="Comic Sans MS"/>
              </a:rPr>
              <a:t>=0 =&gt; I</a:t>
            </a:r>
            <a:r>
              <a:rPr lang="en-US" sz="1400" baseline="-25000" dirty="0" smtClean="0">
                <a:latin typeface="Comic Sans MS"/>
                <a:cs typeface="Comic Sans MS"/>
              </a:rPr>
              <a:t>1</a:t>
            </a:r>
          </a:p>
        </p:txBody>
      </p:sp>
      <p:sp>
        <p:nvSpPr>
          <p:cNvPr id="66" name="Freeform 65"/>
          <p:cNvSpPr/>
          <p:nvPr/>
        </p:nvSpPr>
        <p:spPr>
          <a:xfrm>
            <a:off x="6832600" y="2603500"/>
            <a:ext cx="1047750" cy="298450"/>
          </a:xfrm>
          <a:custGeom>
            <a:avLst/>
            <a:gdLst>
              <a:gd name="connsiteX0" fmla="*/ 1028700 w 1047750"/>
              <a:gd name="connsiteY0" fmla="*/ 0 h 298450"/>
              <a:gd name="connsiteX1" fmla="*/ 876300 w 1047750"/>
              <a:gd name="connsiteY1" fmla="*/ 254000 h 298450"/>
              <a:gd name="connsiteX2" fmla="*/ 0 w 1047750"/>
              <a:gd name="connsiteY2" fmla="*/ 266700 h 298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47750" h="298450">
                <a:moveTo>
                  <a:pt x="1028700" y="0"/>
                </a:moveTo>
                <a:cubicBezTo>
                  <a:pt x="1038225" y="104775"/>
                  <a:pt x="1047750" y="209550"/>
                  <a:pt x="876300" y="254000"/>
                </a:cubicBezTo>
                <a:cubicBezTo>
                  <a:pt x="704850" y="298450"/>
                  <a:pt x="0" y="266700"/>
                  <a:pt x="0" y="266700"/>
                </a:cubicBezTo>
              </a:path>
            </a:pathLst>
          </a:custGeom>
          <a:noFill/>
          <a:ln w="19050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5486400" y="5483423"/>
            <a:ext cx="2209800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Comic Sans MS"/>
                <a:cs typeface="Comic Sans MS"/>
              </a:rPr>
              <a:t> I</a:t>
            </a:r>
            <a:r>
              <a:rPr lang="en-US" sz="1400" baseline="-25000" dirty="0" smtClean="0">
                <a:latin typeface="Comic Sans MS"/>
                <a:cs typeface="Comic Sans MS"/>
              </a:rPr>
              <a:t>1 </a:t>
            </a:r>
            <a:r>
              <a:rPr lang="en-US" sz="1400" dirty="0" smtClean="0"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US" sz="1400" dirty="0" smtClean="0">
                <a:latin typeface="Comic Sans MS"/>
                <a:cs typeface="Comic Sans MS"/>
              </a:rPr>
              <a:t> </a:t>
            </a:r>
            <a:r>
              <a:rPr lang="en-US" sz="1400" dirty="0" err="1" smtClean="0">
                <a:latin typeface="Comic Sans MS"/>
                <a:cs typeface="Comic Sans MS"/>
              </a:rPr>
              <a:t>i≥n</a:t>
            </a:r>
            <a:r>
              <a:rPr lang="en-US" sz="1400" dirty="0" smtClean="0">
                <a:latin typeface="Comic Sans MS"/>
                <a:cs typeface="Comic Sans MS"/>
              </a:rPr>
              <a:t> =&gt;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 </a:t>
            </a:r>
            <a:r>
              <a:rPr lang="en-US" sz="1400" dirty="0" smtClean="0">
                <a:latin typeface="Comic Sans MS"/>
                <a:cs typeface="Comic Sans MS"/>
              </a:rPr>
              <a:t>sorted array</a:t>
            </a:r>
            <a:endParaRPr lang="en-US" sz="1400" baseline="-25000" dirty="0" smtClean="0">
              <a:latin typeface="Comic Sans MS"/>
              <a:cs typeface="Comic Sans MS"/>
            </a:endParaRPr>
          </a:p>
        </p:txBody>
      </p:sp>
      <p:sp>
        <p:nvSpPr>
          <p:cNvPr id="69" name="Freeform 68"/>
          <p:cNvSpPr/>
          <p:nvPr/>
        </p:nvSpPr>
        <p:spPr>
          <a:xfrm>
            <a:off x="4927600" y="3833283"/>
            <a:ext cx="1663700" cy="1653117"/>
          </a:xfrm>
          <a:custGeom>
            <a:avLst/>
            <a:gdLst>
              <a:gd name="connsiteX0" fmla="*/ 1663700 w 1663700"/>
              <a:gd name="connsiteY0" fmla="*/ 1653117 h 1653117"/>
              <a:gd name="connsiteX1" fmla="*/ 1079500 w 1663700"/>
              <a:gd name="connsiteY1" fmla="*/ 1195917 h 1653117"/>
              <a:gd name="connsiteX2" fmla="*/ 139700 w 1663700"/>
              <a:gd name="connsiteY2" fmla="*/ 1005417 h 1653117"/>
              <a:gd name="connsiteX3" fmla="*/ 241300 w 1663700"/>
              <a:gd name="connsiteY3" fmla="*/ 129117 h 1653117"/>
              <a:gd name="connsiteX4" fmla="*/ 838200 w 1663700"/>
              <a:gd name="connsiteY4" fmla="*/ 230717 h 1653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63700" h="1653117">
                <a:moveTo>
                  <a:pt x="1663700" y="1653117"/>
                </a:moveTo>
                <a:cubicBezTo>
                  <a:pt x="1498600" y="1478492"/>
                  <a:pt x="1333500" y="1303867"/>
                  <a:pt x="1079500" y="1195917"/>
                </a:cubicBezTo>
                <a:cubicBezTo>
                  <a:pt x="825500" y="1087967"/>
                  <a:pt x="279400" y="1183217"/>
                  <a:pt x="139700" y="1005417"/>
                </a:cubicBezTo>
                <a:cubicBezTo>
                  <a:pt x="0" y="827617"/>
                  <a:pt x="124883" y="258234"/>
                  <a:pt x="241300" y="129117"/>
                </a:cubicBezTo>
                <a:cubicBezTo>
                  <a:pt x="357717" y="0"/>
                  <a:pt x="838200" y="230717"/>
                  <a:pt x="838200" y="230717"/>
                </a:cubicBezTo>
              </a:path>
            </a:pathLst>
          </a:custGeom>
          <a:noFill/>
          <a:ln w="19050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4191000" y="2816423"/>
            <a:ext cx="1828800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Comic Sans MS"/>
                <a:cs typeface="Comic Sans MS"/>
              </a:rPr>
              <a:t>I</a:t>
            </a:r>
            <a:r>
              <a:rPr lang="en-US" sz="1400" baseline="-25000" dirty="0" smtClean="0">
                <a:latin typeface="Comic Sans MS"/>
                <a:cs typeface="Comic Sans MS"/>
              </a:rPr>
              <a:t>1 </a:t>
            </a:r>
            <a:r>
              <a:rPr lang="en-US" sz="1400" dirty="0" smtClean="0"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US" sz="1400" dirty="0" smtClean="0">
                <a:latin typeface="Comic Sans MS"/>
                <a:cs typeface="Comic Sans MS"/>
              </a:rPr>
              <a:t> </a:t>
            </a:r>
            <a:r>
              <a:rPr lang="en-US" sz="1400" dirty="0" err="1" smtClean="0">
                <a:latin typeface="Comic Sans MS"/>
                <a:cs typeface="Comic Sans MS"/>
              </a:rPr>
              <a:t>i</a:t>
            </a:r>
            <a:r>
              <a:rPr lang="en-US" sz="1400" dirty="0" smtClean="0">
                <a:latin typeface="Comic Sans MS"/>
                <a:cs typeface="Comic Sans MS"/>
              </a:rPr>
              <a:t>&lt;</a:t>
            </a:r>
            <a:r>
              <a:rPr lang="en-US" sz="1400" dirty="0" err="1" smtClean="0">
                <a:latin typeface="Comic Sans MS"/>
                <a:cs typeface="Comic Sans MS"/>
              </a:rPr>
              <a:t>n</a:t>
            </a:r>
            <a:r>
              <a:rPr lang="en-US" sz="1400" baseline="-25000" dirty="0" smtClean="0">
                <a:latin typeface="Comic Sans MS"/>
                <a:cs typeface="Comic Sans MS"/>
              </a:rPr>
              <a:t> </a:t>
            </a:r>
            <a:r>
              <a:rPr lang="en-US" sz="1400" dirty="0" smtClean="0">
                <a:latin typeface="ＭＳ ゴシック"/>
                <a:ea typeface="ＭＳ ゴシック"/>
                <a:cs typeface="ＭＳ ゴシック"/>
              </a:rPr>
              <a:t>∧ </a:t>
            </a:r>
            <a:r>
              <a:rPr lang="en-US" sz="1400" dirty="0" err="1" smtClean="0">
                <a:latin typeface="Comic Sans MS"/>
                <a:cs typeface="Comic Sans MS"/>
              </a:rPr>
              <a:t>j</a:t>
            </a:r>
            <a:r>
              <a:rPr lang="en-US" sz="1400" dirty="0" smtClean="0">
                <a:latin typeface="Comic Sans MS"/>
                <a:cs typeface="Comic Sans MS"/>
              </a:rPr>
              <a:t>=</a:t>
            </a:r>
            <a:r>
              <a:rPr lang="en-US" sz="1400" dirty="0" err="1" smtClean="0">
                <a:latin typeface="Comic Sans MS"/>
                <a:cs typeface="Comic Sans MS"/>
              </a:rPr>
              <a:t>i</a:t>
            </a:r>
            <a:r>
              <a:rPr lang="en-US" sz="1400" dirty="0" smtClean="0">
                <a:latin typeface="Comic Sans MS"/>
                <a:cs typeface="Comic Sans MS"/>
              </a:rPr>
              <a:t> =&gt; I</a:t>
            </a:r>
            <a:r>
              <a:rPr lang="en-US" sz="1400" baseline="-25000" dirty="0" smtClean="0">
                <a:latin typeface="Comic Sans MS"/>
                <a:cs typeface="Comic Sans MS"/>
              </a:rPr>
              <a:t>2</a:t>
            </a:r>
          </a:p>
        </p:txBody>
      </p:sp>
      <p:sp>
        <p:nvSpPr>
          <p:cNvPr id="72" name="Freeform 71"/>
          <p:cNvSpPr/>
          <p:nvPr/>
        </p:nvSpPr>
        <p:spPr>
          <a:xfrm>
            <a:off x="5092700" y="3149600"/>
            <a:ext cx="1536700" cy="812800"/>
          </a:xfrm>
          <a:custGeom>
            <a:avLst/>
            <a:gdLst>
              <a:gd name="connsiteX0" fmla="*/ 0 w 1536700"/>
              <a:gd name="connsiteY0" fmla="*/ 0 h 812800"/>
              <a:gd name="connsiteX1" fmla="*/ 457200 w 1536700"/>
              <a:gd name="connsiteY1" fmla="*/ 558800 h 812800"/>
              <a:gd name="connsiteX2" fmla="*/ 1536700 w 15367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36700" h="812800">
                <a:moveTo>
                  <a:pt x="0" y="0"/>
                </a:moveTo>
                <a:cubicBezTo>
                  <a:pt x="100541" y="211666"/>
                  <a:pt x="201083" y="423333"/>
                  <a:pt x="457200" y="558800"/>
                </a:cubicBezTo>
                <a:cubicBezTo>
                  <a:pt x="713317" y="694267"/>
                  <a:pt x="1536700" y="812800"/>
                  <a:pt x="1536700" y="812800"/>
                </a:cubicBezTo>
              </a:path>
            </a:pathLst>
          </a:custGeom>
          <a:noFill/>
          <a:ln w="19050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7" name="Group 76"/>
          <p:cNvGrpSpPr/>
          <p:nvPr/>
        </p:nvGrpSpPr>
        <p:grpSpPr>
          <a:xfrm>
            <a:off x="4191000" y="1600200"/>
            <a:ext cx="5410200" cy="3657600"/>
            <a:chOff x="4191000" y="1600200"/>
            <a:chExt cx="5410200" cy="3657600"/>
          </a:xfrm>
        </p:grpSpPr>
        <p:sp>
          <p:nvSpPr>
            <p:cNvPr id="52" name="Rectangle 51"/>
            <p:cNvSpPr/>
            <p:nvPr/>
          </p:nvSpPr>
          <p:spPr>
            <a:xfrm>
              <a:off x="5225994" y="4343400"/>
              <a:ext cx="1098606" cy="523220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Sorted </a:t>
              </a:r>
            </a:p>
            <a:p>
              <a:pPr algn="ctr"/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array</a:t>
              </a:r>
              <a:endParaRPr lang="en-US" sz="1100" dirty="0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6477000" y="3242846"/>
              <a:ext cx="457200" cy="307777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1400" dirty="0" err="1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i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&lt;</a:t>
              </a:r>
              <a:r>
                <a:rPr lang="en-US" sz="1400" dirty="0" err="1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n</a:t>
              </a:r>
              <a:endParaRPr lang="en-US" sz="1100" dirty="0"/>
            </a:p>
          </p:txBody>
        </p:sp>
        <p:grpSp>
          <p:nvGrpSpPr>
            <p:cNvPr id="76" name="Group 75"/>
            <p:cNvGrpSpPr/>
            <p:nvPr/>
          </p:nvGrpSpPr>
          <p:grpSpPr>
            <a:xfrm>
              <a:off x="4191000" y="1600200"/>
              <a:ext cx="5410200" cy="3657600"/>
              <a:chOff x="4191000" y="1600200"/>
              <a:chExt cx="5410200" cy="3657600"/>
            </a:xfrm>
          </p:grpSpPr>
          <p:grpSp>
            <p:nvGrpSpPr>
              <p:cNvPr id="45" name="Group 16"/>
              <p:cNvGrpSpPr/>
              <p:nvPr/>
            </p:nvGrpSpPr>
            <p:grpSpPr>
              <a:xfrm>
                <a:off x="5765800" y="2438400"/>
                <a:ext cx="2387600" cy="2819400"/>
                <a:chOff x="1117600" y="2057400"/>
                <a:chExt cx="1701800" cy="2260600"/>
              </a:xfrm>
              <a:noFill/>
            </p:grpSpPr>
            <p:sp>
              <p:nvSpPr>
                <p:cNvPr id="46" name="Freeform 45"/>
                <p:cNvSpPr/>
                <p:nvPr/>
              </p:nvSpPr>
              <p:spPr>
                <a:xfrm>
                  <a:off x="1790700" y="2057400"/>
                  <a:ext cx="0" cy="673100"/>
                </a:xfrm>
                <a:custGeom>
                  <a:avLst/>
                  <a:gdLst>
                    <a:gd name="connsiteX0" fmla="*/ 0 w 0"/>
                    <a:gd name="connsiteY0" fmla="*/ 0 h 673100"/>
                    <a:gd name="connsiteX1" fmla="*/ 0 w 0"/>
                    <a:gd name="connsiteY1" fmla="*/ 673100 h 6731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h="673100">
                      <a:moveTo>
                        <a:pt x="0" y="0"/>
                      </a:moveTo>
                      <a:lnTo>
                        <a:pt x="0" y="673100"/>
                      </a:lnTo>
                    </a:path>
                  </a:pathLst>
                </a:custGeom>
                <a:grpFill/>
                <a:ln w="28575" cap="flat" cmpd="sng" algn="ctr">
                  <a:solidFill>
                    <a:schemeClr val="accent3">
                      <a:shade val="95000"/>
                      <a:satMod val="105000"/>
                    </a:schemeClr>
                  </a:solidFill>
                  <a:prstDash val="solid"/>
                  <a:round/>
                  <a:headEnd type="none" w="med" len="med"/>
                  <a:tailEnd type="arrow" w="med" len="med"/>
                </a:ln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Freeform 46"/>
                <p:cNvSpPr/>
                <p:nvPr/>
              </p:nvSpPr>
              <p:spPr>
                <a:xfrm>
                  <a:off x="1778000" y="2946400"/>
                  <a:ext cx="0" cy="558800"/>
                </a:xfrm>
                <a:custGeom>
                  <a:avLst/>
                  <a:gdLst>
                    <a:gd name="connsiteX0" fmla="*/ 0 w 0"/>
                    <a:gd name="connsiteY0" fmla="*/ 0 h 558800"/>
                    <a:gd name="connsiteX1" fmla="*/ 0 w 0"/>
                    <a:gd name="connsiteY1" fmla="*/ 558800 h 5588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h="558800">
                      <a:moveTo>
                        <a:pt x="0" y="0"/>
                      </a:moveTo>
                      <a:lnTo>
                        <a:pt x="0" y="558800"/>
                      </a:lnTo>
                    </a:path>
                  </a:pathLst>
                </a:custGeom>
                <a:grpFill/>
                <a:ln w="28575" cap="flat" cmpd="sng" algn="ctr">
                  <a:solidFill>
                    <a:schemeClr val="accent3">
                      <a:shade val="95000"/>
                      <a:satMod val="105000"/>
                    </a:schemeClr>
                  </a:solidFill>
                  <a:prstDash val="solid"/>
                  <a:round/>
                  <a:headEnd type="none" w="med" len="med"/>
                  <a:tailEnd type="arrow" w="med" len="med"/>
                </a:ln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Freeform 47"/>
                <p:cNvSpPr/>
                <p:nvPr/>
              </p:nvSpPr>
              <p:spPr>
                <a:xfrm>
                  <a:off x="1841500" y="3304117"/>
                  <a:ext cx="560917" cy="599016"/>
                </a:xfrm>
                <a:custGeom>
                  <a:avLst/>
                  <a:gdLst>
                    <a:gd name="connsiteX0" fmla="*/ 0 w 560917"/>
                    <a:gd name="connsiteY0" fmla="*/ 315383 h 599016"/>
                    <a:gd name="connsiteX1" fmla="*/ 444500 w 560917"/>
                    <a:gd name="connsiteY1" fmla="*/ 556683 h 599016"/>
                    <a:gd name="connsiteX2" fmla="*/ 495300 w 560917"/>
                    <a:gd name="connsiteY2" fmla="*/ 61383 h 599016"/>
                    <a:gd name="connsiteX3" fmla="*/ 50800 w 560917"/>
                    <a:gd name="connsiteY3" fmla="*/ 188383 h 5990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60917" h="599016">
                      <a:moveTo>
                        <a:pt x="0" y="315383"/>
                      </a:moveTo>
                      <a:cubicBezTo>
                        <a:pt x="180975" y="457199"/>
                        <a:pt x="361950" y="599016"/>
                        <a:pt x="444500" y="556683"/>
                      </a:cubicBezTo>
                      <a:cubicBezTo>
                        <a:pt x="527050" y="514350"/>
                        <a:pt x="560917" y="122766"/>
                        <a:pt x="495300" y="61383"/>
                      </a:cubicBezTo>
                      <a:cubicBezTo>
                        <a:pt x="429683" y="0"/>
                        <a:pt x="50800" y="188383"/>
                        <a:pt x="50800" y="188383"/>
                      </a:cubicBezTo>
                    </a:path>
                  </a:pathLst>
                </a:custGeom>
                <a:grpFill/>
                <a:ln w="28575" cap="flat" cmpd="sng" algn="ctr">
                  <a:solidFill>
                    <a:schemeClr val="accent3">
                      <a:shade val="95000"/>
                      <a:satMod val="105000"/>
                    </a:schemeClr>
                  </a:solidFill>
                  <a:prstDash val="solid"/>
                  <a:round/>
                  <a:headEnd type="none" w="med" len="med"/>
                  <a:tailEnd type="arrow" w="med" len="med"/>
                </a:ln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Freeform 48"/>
                <p:cNvSpPr/>
                <p:nvPr/>
              </p:nvSpPr>
              <p:spPr>
                <a:xfrm>
                  <a:off x="1752600" y="2846917"/>
                  <a:ext cx="1066800" cy="1471083"/>
                </a:xfrm>
                <a:custGeom>
                  <a:avLst/>
                  <a:gdLst>
                    <a:gd name="connsiteX0" fmla="*/ 0 w 1066800"/>
                    <a:gd name="connsiteY0" fmla="*/ 924983 h 1471083"/>
                    <a:gd name="connsiteX1" fmla="*/ 266700 w 1066800"/>
                    <a:gd name="connsiteY1" fmla="*/ 1471083 h 1471083"/>
                    <a:gd name="connsiteX2" fmla="*/ 977900 w 1066800"/>
                    <a:gd name="connsiteY2" fmla="*/ 924983 h 1471083"/>
                    <a:gd name="connsiteX3" fmla="*/ 800100 w 1066800"/>
                    <a:gd name="connsiteY3" fmla="*/ 150283 h 1471083"/>
                    <a:gd name="connsiteX4" fmla="*/ 139700 w 1066800"/>
                    <a:gd name="connsiteY4" fmla="*/ 23283 h 147108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66800" h="1471083">
                      <a:moveTo>
                        <a:pt x="0" y="924983"/>
                      </a:moveTo>
                      <a:cubicBezTo>
                        <a:pt x="51858" y="1198033"/>
                        <a:pt x="103717" y="1471083"/>
                        <a:pt x="266700" y="1471083"/>
                      </a:cubicBezTo>
                      <a:cubicBezTo>
                        <a:pt x="429683" y="1471083"/>
                        <a:pt x="889000" y="1145116"/>
                        <a:pt x="977900" y="924983"/>
                      </a:cubicBezTo>
                      <a:cubicBezTo>
                        <a:pt x="1066800" y="704850"/>
                        <a:pt x="939800" y="300566"/>
                        <a:pt x="800100" y="150283"/>
                      </a:cubicBezTo>
                      <a:cubicBezTo>
                        <a:pt x="660400" y="0"/>
                        <a:pt x="139700" y="23283"/>
                        <a:pt x="139700" y="23283"/>
                      </a:cubicBezTo>
                    </a:path>
                  </a:pathLst>
                </a:custGeom>
                <a:grpFill/>
                <a:ln w="28575" cap="flat" cmpd="sng" algn="ctr">
                  <a:solidFill>
                    <a:schemeClr val="accent3">
                      <a:shade val="95000"/>
                      <a:satMod val="105000"/>
                    </a:schemeClr>
                  </a:solidFill>
                  <a:prstDash val="solid"/>
                  <a:round/>
                  <a:headEnd type="none" w="med" len="med"/>
                  <a:tailEnd type="arrow" w="med" len="med"/>
                </a:ln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Freeform 49"/>
                <p:cNvSpPr/>
                <p:nvPr/>
              </p:nvSpPr>
              <p:spPr>
                <a:xfrm>
                  <a:off x="1117600" y="2870200"/>
                  <a:ext cx="520700" cy="749300"/>
                </a:xfrm>
                <a:custGeom>
                  <a:avLst/>
                  <a:gdLst>
                    <a:gd name="connsiteX0" fmla="*/ 520700 w 520700"/>
                    <a:gd name="connsiteY0" fmla="*/ 0 h 749300"/>
                    <a:gd name="connsiteX1" fmla="*/ 190500 w 520700"/>
                    <a:gd name="connsiteY1" fmla="*/ 139700 h 749300"/>
                    <a:gd name="connsiteX2" fmla="*/ 0 w 520700"/>
                    <a:gd name="connsiteY2" fmla="*/ 749300 h 7493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520700" h="749300">
                      <a:moveTo>
                        <a:pt x="520700" y="0"/>
                      </a:moveTo>
                      <a:cubicBezTo>
                        <a:pt x="398991" y="7408"/>
                        <a:pt x="277283" y="14817"/>
                        <a:pt x="190500" y="139700"/>
                      </a:cubicBezTo>
                      <a:cubicBezTo>
                        <a:pt x="103717" y="264583"/>
                        <a:pt x="0" y="749300"/>
                        <a:pt x="0" y="749300"/>
                      </a:cubicBezTo>
                    </a:path>
                  </a:pathLst>
                </a:custGeom>
                <a:grpFill/>
                <a:ln w="28575" cap="flat" cmpd="sng" algn="ctr">
                  <a:solidFill>
                    <a:schemeClr val="accent3">
                      <a:shade val="95000"/>
                      <a:satMod val="105000"/>
                    </a:schemeClr>
                  </a:solidFill>
                  <a:prstDash val="solid"/>
                  <a:round/>
                  <a:headEnd type="none" w="med" len="med"/>
                  <a:tailEnd type="arrow" w="med" len="med"/>
                </a:ln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51" name="TextBox 50"/>
              <p:cNvSpPr txBox="1"/>
              <p:nvPr/>
            </p:nvSpPr>
            <p:spPr>
              <a:xfrm>
                <a:off x="6400800" y="2054423"/>
                <a:ext cx="685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latin typeface="Comic Sans MS"/>
                    <a:cs typeface="Comic Sans MS"/>
                  </a:rPr>
                  <a:t>true</a:t>
                </a:r>
                <a:endParaRPr lang="en-US" sz="1400" dirty="0">
                  <a:latin typeface="Comic Sans MS"/>
                  <a:cs typeface="Comic Sans MS"/>
                </a:endParaRPr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6400800" y="4157246"/>
                <a:ext cx="457200" cy="307777"/>
              </a:xfrm>
              <a:prstGeom prst="rect">
                <a:avLst/>
              </a:prstGeom>
            </p:spPr>
            <p:txBody>
              <a:bodyPr wrap="square" anchor="ctr">
                <a:spAutoFit/>
              </a:bodyPr>
              <a:lstStyle/>
              <a:p>
                <a:pPr algn="ctr"/>
                <a:r>
                  <a:rPr lang="en-US" sz="1400" dirty="0" err="1" smtClean="0">
                    <a:solidFill>
                      <a:prstClr val="black"/>
                    </a:solidFill>
                    <a:latin typeface="Comic Sans MS"/>
                    <a:cs typeface="Comic Sans MS"/>
                    <a:sym typeface="Wingdings"/>
                  </a:rPr>
                  <a:t>j</a:t>
                </a:r>
                <a:r>
                  <a:rPr lang="en-US" sz="1400" dirty="0" smtClean="0">
                    <a:solidFill>
                      <a:prstClr val="black"/>
                    </a:solidFill>
                    <a:latin typeface="Comic Sans MS"/>
                    <a:cs typeface="Comic Sans MS"/>
                    <a:sym typeface="Wingdings"/>
                  </a:rPr>
                  <a:t>&lt;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Comic Sans MS"/>
                    <a:cs typeface="Comic Sans MS"/>
                    <a:sym typeface="Wingdings"/>
                  </a:rPr>
                  <a:t>n</a:t>
                </a:r>
                <a:endParaRPr lang="en-US" sz="1100" dirty="0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6935021" y="3568700"/>
                <a:ext cx="1015179" cy="523220"/>
              </a:xfrm>
              <a:prstGeom prst="rect">
                <a:avLst/>
              </a:prstGeom>
            </p:spPr>
            <p:txBody>
              <a:bodyPr wrap="square" anchor="ctr">
                <a:spAutoFit/>
              </a:bodyPr>
              <a:lstStyle/>
              <a:p>
                <a:pPr algn="ctr"/>
                <a:r>
                  <a:rPr lang="en-US" sz="1400" dirty="0" smtClean="0">
                    <a:solidFill>
                      <a:prstClr val="black"/>
                    </a:solidFill>
                    <a:latin typeface="Comic Sans MS"/>
                    <a:cs typeface="Comic Sans MS"/>
                    <a:sym typeface="Wingdings"/>
                  </a:rPr>
                  <a:t>Find min index</a:t>
                </a:r>
                <a:endParaRPr lang="en-US" sz="1100" dirty="0"/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7341421" y="3070880"/>
                <a:ext cx="2259779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1400" dirty="0" smtClean="0">
                    <a:solidFill>
                      <a:prstClr val="black"/>
                    </a:solidFill>
                    <a:latin typeface="Comic Sans MS"/>
                    <a:cs typeface="Comic Sans MS"/>
                  </a:rPr>
                  <a:t>if (min !=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Comic Sans MS"/>
                    <a:cs typeface="Comic Sans MS"/>
                  </a:rPr>
                  <a:t>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Comic Sans MS"/>
                    <a:cs typeface="Comic Sans MS"/>
                  </a:rPr>
                  <a:t>) </a:t>
                </a:r>
              </a:p>
              <a:p>
                <a:pPr lvl="0"/>
                <a:r>
                  <a:rPr lang="en-US" sz="1400" dirty="0" smtClean="0">
                    <a:solidFill>
                      <a:prstClr val="black"/>
                    </a:solidFill>
                    <a:latin typeface="Comic Sans MS"/>
                    <a:cs typeface="Comic Sans MS"/>
                  </a:rPr>
                  <a:t>     swap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Comic Sans MS"/>
                    <a:cs typeface="Comic Sans MS"/>
                  </a:rPr>
                  <a:t>A[i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Comic Sans MS"/>
                    <a:cs typeface="Comic Sans MS"/>
                  </a:rPr>
                  <a:t>],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Comic Sans MS"/>
                    <a:cs typeface="Comic Sans MS"/>
                  </a:rPr>
                  <a:t>A[min</a:t>
                </a:r>
                <a:r>
                  <a:rPr lang="en-US" sz="1400" dirty="0" smtClean="0">
                    <a:solidFill>
                      <a:prstClr val="black"/>
                    </a:solidFill>
                    <a:latin typeface="Comic Sans MS"/>
                    <a:cs typeface="Comic Sans MS"/>
                  </a:rPr>
                  <a:t>]</a:t>
                </a:r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6172199" y="2590800"/>
                <a:ext cx="609221" cy="307777"/>
              </a:xfrm>
              <a:prstGeom prst="rect">
                <a:avLst/>
              </a:prstGeom>
            </p:spPr>
            <p:txBody>
              <a:bodyPr wrap="square" anchor="ctr">
                <a:spAutoFit/>
              </a:bodyPr>
              <a:lstStyle/>
              <a:p>
                <a:pPr algn="ctr"/>
                <a:r>
                  <a:rPr lang="en-US" sz="1400" dirty="0" err="1" smtClean="0">
                    <a:solidFill>
                      <a:prstClr val="black"/>
                    </a:solidFill>
                    <a:latin typeface="Comic Sans MS"/>
                    <a:cs typeface="Comic Sans MS"/>
                    <a:sym typeface="Wingdings"/>
                  </a:rPr>
                  <a:t>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Comic Sans MS"/>
                    <a:cs typeface="Comic Sans MS"/>
                    <a:sym typeface="Wingdings"/>
                  </a:rPr>
                  <a:t>:=0</a:t>
                </a:r>
                <a:endParaRPr lang="en-US" sz="1100" dirty="0"/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6172200" y="3581400"/>
                <a:ext cx="609221" cy="307777"/>
              </a:xfrm>
              <a:prstGeom prst="rect">
                <a:avLst/>
              </a:prstGeom>
            </p:spPr>
            <p:txBody>
              <a:bodyPr wrap="square" anchor="ctr">
                <a:spAutoFit/>
              </a:bodyPr>
              <a:lstStyle/>
              <a:p>
                <a:pPr algn="ctr"/>
                <a:r>
                  <a:rPr lang="en-US" sz="1400" dirty="0" err="1" smtClean="0">
                    <a:solidFill>
                      <a:prstClr val="black"/>
                    </a:solidFill>
                    <a:latin typeface="Comic Sans MS"/>
                    <a:cs typeface="Comic Sans MS"/>
                    <a:sym typeface="Wingdings"/>
                  </a:rPr>
                  <a:t>j</a:t>
                </a:r>
                <a:r>
                  <a:rPr lang="en-US" sz="1400" dirty="0" smtClean="0">
                    <a:solidFill>
                      <a:prstClr val="black"/>
                    </a:solidFill>
                    <a:latin typeface="Comic Sans MS"/>
                    <a:cs typeface="Comic Sans MS"/>
                    <a:sym typeface="Wingdings"/>
                  </a:rPr>
                  <a:t>:=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Comic Sans MS"/>
                    <a:cs typeface="Comic Sans MS"/>
                    <a:sym typeface="Wingdings"/>
                  </a:rPr>
                  <a:t>i</a:t>
                </a:r>
                <a:endParaRPr lang="en-US" sz="1100" dirty="0"/>
              </a:p>
            </p:txBody>
          </p:sp>
          <p:grpSp>
            <p:nvGrpSpPr>
              <p:cNvPr id="59" name="Group 58"/>
              <p:cNvGrpSpPr/>
              <p:nvPr/>
            </p:nvGrpSpPr>
            <p:grpSpPr>
              <a:xfrm>
                <a:off x="6200234" y="2876490"/>
                <a:ext cx="429166" cy="1390710"/>
                <a:chOff x="2057400" y="3105090"/>
                <a:chExt cx="429166" cy="1390710"/>
              </a:xfrm>
            </p:grpSpPr>
            <p:sp>
              <p:nvSpPr>
                <p:cNvPr id="60" name="TextBox 59"/>
                <p:cNvSpPr txBox="1"/>
                <p:nvPr/>
              </p:nvSpPr>
              <p:spPr>
                <a:xfrm>
                  <a:off x="2057400" y="3105090"/>
                  <a:ext cx="401781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 smtClean="0">
                      <a:latin typeface="Comic Sans MS"/>
                      <a:cs typeface="Comic Sans MS"/>
                    </a:rPr>
                    <a:t>I</a:t>
                  </a:r>
                  <a:r>
                    <a:rPr lang="en-US" sz="2000" baseline="-25000" dirty="0" smtClean="0">
                      <a:latin typeface="Comic Sans MS"/>
                      <a:cs typeface="Comic Sans MS"/>
                    </a:rPr>
                    <a:t>1</a:t>
                  </a:r>
                  <a:endParaRPr lang="en-US" sz="2000" baseline="-25000" dirty="0">
                    <a:latin typeface="Comic Sans MS"/>
                    <a:cs typeface="Comic Sans MS"/>
                  </a:endParaRPr>
                </a:p>
              </p:txBody>
            </p:sp>
            <p:sp>
              <p:nvSpPr>
                <p:cNvPr id="61" name="TextBox 60"/>
                <p:cNvSpPr txBox="1"/>
                <p:nvPr/>
              </p:nvSpPr>
              <p:spPr>
                <a:xfrm>
                  <a:off x="2057400" y="4095690"/>
                  <a:ext cx="429166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 smtClean="0">
                      <a:latin typeface="Comic Sans MS"/>
                      <a:cs typeface="Comic Sans MS"/>
                    </a:rPr>
                    <a:t>I</a:t>
                  </a:r>
                  <a:r>
                    <a:rPr lang="en-US" sz="2000" baseline="-25000" dirty="0" smtClean="0">
                      <a:latin typeface="Comic Sans MS"/>
                      <a:cs typeface="Comic Sans MS"/>
                    </a:rPr>
                    <a:t>2</a:t>
                  </a:r>
                  <a:endParaRPr lang="en-US" sz="2000" baseline="-25000" dirty="0">
                    <a:latin typeface="Comic Sans MS"/>
                    <a:cs typeface="Comic Sans MS"/>
                  </a:endParaRPr>
                </a:p>
              </p:txBody>
            </p:sp>
          </p:grpSp>
          <p:sp>
            <p:nvSpPr>
              <p:cNvPr id="75" name="TextBox 74"/>
              <p:cNvSpPr txBox="1"/>
              <p:nvPr/>
            </p:nvSpPr>
            <p:spPr>
              <a:xfrm>
                <a:off x="4191000" y="1600200"/>
                <a:ext cx="2197922" cy="338554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>
                    <a:latin typeface="Comic Sans MS"/>
                    <a:cs typeface="Comic Sans MS"/>
                  </a:rPr>
                  <a:t>E.g. Selection Sort:</a:t>
                </a:r>
                <a:endParaRPr lang="en-US" sz="1600" dirty="0">
                  <a:latin typeface="Comic Sans MS"/>
                  <a:cs typeface="Comic Sans MS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62" grpId="0" animBg="1"/>
      <p:bldP spid="66" grpId="0" animBg="1"/>
      <p:bldP spid="66" grpId="1" animBg="1"/>
      <p:bldP spid="64" grpId="0" animBg="1"/>
      <p:bldP spid="69" grpId="0" animBg="1"/>
      <p:bldP spid="69" grpId="1" animBg="1"/>
      <p:bldP spid="63" grpId="0" animBg="1"/>
      <p:bldP spid="72" grpId="0" animBg="1"/>
      <p:bldP spid="72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Box 69"/>
          <p:cNvSpPr txBox="1"/>
          <p:nvPr/>
        </p:nvSpPr>
        <p:spPr>
          <a:xfrm>
            <a:off x="5486400" y="5483423"/>
            <a:ext cx="3200400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Comic Sans MS"/>
                <a:cs typeface="Comic Sans MS"/>
              </a:rPr>
              <a:t> I</a:t>
            </a:r>
            <a:r>
              <a:rPr lang="en-US" sz="1400" baseline="-25000" dirty="0" smtClean="0">
                <a:latin typeface="Comic Sans MS"/>
                <a:cs typeface="Comic Sans MS"/>
              </a:rPr>
              <a:t>1 </a:t>
            </a:r>
            <a:r>
              <a:rPr lang="en-US" sz="1400" dirty="0" smtClean="0"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US" sz="1400" dirty="0" smtClean="0">
                <a:latin typeface="Comic Sans MS"/>
                <a:cs typeface="Comic Sans MS"/>
              </a:rPr>
              <a:t> </a:t>
            </a:r>
            <a:r>
              <a:rPr lang="en-US" sz="1400" dirty="0" err="1" smtClean="0">
                <a:latin typeface="Comic Sans MS"/>
                <a:cs typeface="Comic Sans MS"/>
              </a:rPr>
              <a:t>i≥n</a:t>
            </a:r>
            <a:r>
              <a:rPr lang="en-US" sz="1400" dirty="0" smtClean="0">
                <a:latin typeface="Comic Sans MS"/>
                <a:cs typeface="Comic Sans MS"/>
              </a:rPr>
              <a:t> =&gt; </a:t>
            </a:r>
          </a:p>
          <a:p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      ∀k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1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,k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2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 : 0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≤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1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&lt;k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2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&lt;</a:t>
            </a:r>
            <a:r>
              <a:rPr lang="en-US" sz="14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n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 =&gt; A[k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1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]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 ≤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A[k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2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]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 </a:t>
            </a:r>
            <a:endParaRPr lang="en-US" sz="1400" baseline="-25000" dirty="0" smtClean="0">
              <a:latin typeface="Comic Sans MS"/>
              <a:cs typeface="Comic Sans M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Setup</a:t>
            </a:r>
            <a:endParaRPr lang="en-US" dirty="0"/>
          </a:p>
        </p:txBody>
      </p:sp>
      <p:grpSp>
        <p:nvGrpSpPr>
          <p:cNvPr id="3" name="Group 16"/>
          <p:cNvGrpSpPr/>
          <p:nvPr/>
        </p:nvGrpSpPr>
        <p:grpSpPr>
          <a:xfrm>
            <a:off x="1524000" y="2453383"/>
            <a:ext cx="2387600" cy="2819400"/>
            <a:chOff x="1117600" y="2057400"/>
            <a:chExt cx="1701800" cy="2260600"/>
          </a:xfrm>
        </p:grpSpPr>
        <p:sp>
          <p:nvSpPr>
            <p:cNvPr id="8" name="Freeform 7"/>
            <p:cNvSpPr/>
            <p:nvPr/>
          </p:nvSpPr>
          <p:spPr>
            <a:xfrm>
              <a:off x="1790700" y="2057400"/>
              <a:ext cx="0" cy="673100"/>
            </a:xfrm>
            <a:custGeom>
              <a:avLst/>
              <a:gdLst>
                <a:gd name="connsiteX0" fmla="*/ 0 w 0"/>
                <a:gd name="connsiteY0" fmla="*/ 0 h 673100"/>
                <a:gd name="connsiteX1" fmla="*/ 0 w 0"/>
                <a:gd name="connsiteY1" fmla="*/ 673100 h 67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673100">
                  <a:moveTo>
                    <a:pt x="0" y="0"/>
                  </a:moveTo>
                  <a:lnTo>
                    <a:pt x="0" y="673100"/>
                  </a:ln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 8"/>
            <p:cNvSpPr/>
            <p:nvPr/>
          </p:nvSpPr>
          <p:spPr>
            <a:xfrm>
              <a:off x="1778000" y="2946400"/>
              <a:ext cx="0" cy="558800"/>
            </a:xfrm>
            <a:custGeom>
              <a:avLst/>
              <a:gdLst>
                <a:gd name="connsiteX0" fmla="*/ 0 w 0"/>
                <a:gd name="connsiteY0" fmla="*/ 0 h 558800"/>
                <a:gd name="connsiteX1" fmla="*/ 0 w 0"/>
                <a:gd name="connsiteY1" fmla="*/ 558800 h 55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558800">
                  <a:moveTo>
                    <a:pt x="0" y="0"/>
                  </a:moveTo>
                  <a:lnTo>
                    <a:pt x="0" y="558800"/>
                  </a:ln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1841500" y="3304117"/>
              <a:ext cx="560917" cy="599016"/>
            </a:xfrm>
            <a:custGeom>
              <a:avLst/>
              <a:gdLst>
                <a:gd name="connsiteX0" fmla="*/ 0 w 560917"/>
                <a:gd name="connsiteY0" fmla="*/ 315383 h 599016"/>
                <a:gd name="connsiteX1" fmla="*/ 444500 w 560917"/>
                <a:gd name="connsiteY1" fmla="*/ 556683 h 599016"/>
                <a:gd name="connsiteX2" fmla="*/ 495300 w 560917"/>
                <a:gd name="connsiteY2" fmla="*/ 61383 h 599016"/>
                <a:gd name="connsiteX3" fmla="*/ 50800 w 560917"/>
                <a:gd name="connsiteY3" fmla="*/ 188383 h 599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0917" h="599016">
                  <a:moveTo>
                    <a:pt x="0" y="315383"/>
                  </a:moveTo>
                  <a:cubicBezTo>
                    <a:pt x="180975" y="457199"/>
                    <a:pt x="361950" y="599016"/>
                    <a:pt x="444500" y="556683"/>
                  </a:cubicBezTo>
                  <a:cubicBezTo>
                    <a:pt x="527050" y="514350"/>
                    <a:pt x="560917" y="122766"/>
                    <a:pt x="495300" y="61383"/>
                  </a:cubicBezTo>
                  <a:cubicBezTo>
                    <a:pt x="429683" y="0"/>
                    <a:pt x="50800" y="188383"/>
                    <a:pt x="50800" y="188383"/>
                  </a:cubicBez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1752600" y="2846917"/>
              <a:ext cx="1066800" cy="1471083"/>
            </a:xfrm>
            <a:custGeom>
              <a:avLst/>
              <a:gdLst>
                <a:gd name="connsiteX0" fmla="*/ 0 w 1066800"/>
                <a:gd name="connsiteY0" fmla="*/ 924983 h 1471083"/>
                <a:gd name="connsiteX1" fmla="*/ 266700 w 1066800"/>
                <a:gd name="connsiteY1" fmla="*/ 1471083 h 1471083"/>
                <a:gd name="connsiteX2" fmla="*/ 977900 w 1066800"/>
                <a:gd name="connsiteY2" fmla="*/ 924983 h 1471083"/>
                <a:gd name="connsiteX3" fmla="*/ 800100 w 1066800"/>
                <a:gd name="connsiteY3" fmla="*/ 150283 h 1471083"/>
                <a:gd name="connsiteX4" fmla="*/ 139700 w 1066800"/>
                <a:gd name="connsiteY4" fmla="*/ 23283 h 1471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66800" h="1471083">
                  <a:moveTo>
                    <a:pt x="0" y="924983"/>
                  </a:moveTo>
                  <a:cubicBezTo>
                    <a:pt x="51858" y="1198033"/>
                    <a:pt x="103717" y="1471083"/>
                    <a:pt x="266700" y="1471083"/>
                  </a:cubicBezTo>
                  <a:cubicBezTo>
                    <a:pt x="429683" y="1471083"/>
                    <a:pt x="889000" y="1145116"/>
                    <a:pt x="977900" y="924983"/>
                  </a:cubicBezTo>
                  <a:cubicBezTo>
                    <a:pt x="1066800" y="704850"/>
                    <a:pt x="939800" y="300566"/>
                    <a:pt x="800100" y="150283"/>
                  </a:cubicBezTo>
                  <a:cubicBezTo>
                    <a:pt x="660400" y="0"/>
                    <a:pt x="139700" y="23283"/>
                    <a:pt x="139700" y="23283"/>
                  </a:cubicBez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1117600" y="2870200"/>
              <a:ext cx="520700" cy="749300"/>
            </a:xfrm>
            <a:custGeom>
              <a:avLst/>
              <a:gdLst>
                <a:gd name="connsiteX0" fmla="*/ 520700 w 520700"/>
                <a:gd name="connsiteY0" fmla="*/ 0 h 749300"/>
                <a:gd name="connsiteX1" fmla="*/ 190500 w 520700"/>
                <a:gd name="connsiteY1" fmla="*/ 139700 h 749300"/>
                <a:gd name="connsiteX2" fmla="*/ 0 w 520700"/>
                <a:gd name="connsiteY2" fmla="*/ 74930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20700" h="749300">
                  <a:moveTo>
                    <a:pt x="520700" y="0"/>
                  </a:moveTo>
                  <a:cubicBezTo>
                    <a:pt x="398991" y="7408"/>
                    <a:pt x="277283" y="14817"/>
                    <a:pt x="190500" y="139700"/>
                  </a:cubicBezTo>
                  <a:cubicBezTo>
                    <a:pt x="103717" y="264583"/>
                    <a:pt x="0" y="749300"/>
                    <a:pt x="0" y="749300"/>
                  </a:cubicBez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1143000" y="4648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post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209800" y="1828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pre</a:t>
            </a:r>
            <a:endParaRPr lang="en-US" dirty="0">
              <a:latin typeface="Comic Sans MS"/>
              <a:cs typeface="Comic Sans MS"/>
            </a:endParaRPr>
          </a:p>
        </p:txBody>
      </p:sp>
      <p:grpSp>
        <p:nvGrpSpPr>
          <p:cNvPr id="4" name="Group 27"/>
          <p:cNvGrpSpPr/>
          <p:nvPr/>
        </p:nvGrpSpPr>
        <p:grpSpPr>
          <a:xfrm>
            <a:off x="2057400" y="2971800"/>
            <a:ext cx="429166" cy="1524000"/>
            <a:chOff x="2057400" y="2971800"/>
            <a:chExt cx="429166" cy="1524000"/>
          </a:xfrm>
        </p:grpSpPr>
        <p:sp>
          <p:nvSpPr>
            <p:cNvPr id="18" name="TextBox 17"/>
            <p:cNvSpPr txBox="1"/>
            <p:nvPr/>
          </p:nvSpPr>
          <p:spPr>
            <a:xfrm>
              <a:off x="2057400" y="2971800"/>
              <a:ext cx="40178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Comic Sans MS"/>
                  <a:cs typeface="Comic Sans MS"/>
                </a:rPr>
                <a:t>I</a:t>
              </a:r>
              <a:r>
                <a:rPr lang="en-US" sz="2000" baseline="-25000" dirty="0" smtClean="0">
                  <a:latin typeface="Comic Sans MS"/>
                  <a:cs typeface="Comic Sans MS"/>
                </a:rPr>
                <a:t>1</a:t>
              </a:r>
              <a:endParaRPr lang="en-US" sz="2000" baseline="-25000" dirty="0">
                <a:latin typeface="Comic Sans MS"/>
                <a:cs typeface="Comic Sans MS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057400" y="4095690"/>
              <a:ext cx="42916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Comic Sans MS"/>
                  <a:cs typeface="Comic Sans MS"/>
                </a:rPr>
                <a:t>I</a:t>
              </a:r>
              <a:r>
                <a:rPr lang="en-US" sz="2000" baseline="-25000" dirty="0" smtClean="0">
                  <a:latin typeface="Comic Sans MS"/>
                  <a:cs typeface="Comic Sans MS"/>
                </a:rPr>
                <a:t>2</a:t>
              </a:r>
              <a:endParaRPr lang="en-US" sz="2000" baseline="-25000" dirty="0">
                <a:latin typeface="Comic Sans MS"/>
                <a:cs typeface="Comic Sans MS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457200" y="5581471"/>
            <a:ext cx="4495800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1600" dirty="0" smtClean="0">
                <a:latin typeface="Comic Sans MS"/>
                <a:cs typeface="Comic Sans MS"/>
              </a:rPr>
              <a:t>Loop headers (with invariants) split program into simple paths. Simple paths induce program constraints (verification conditions)</a:t>
            </a:r>
            <a:endParaRPr lang="en-US" sz="1600" dirty="0">
              <a:latin typeface="Comic Sans MS"/>
              <a:cs typeface="Comic Sans MS"/>
            </a:endParaRPr>
          </a:p>
        </p:txBody>
      </p:sp>
      <p:grpSp>
        <p:nvGrpSpPr>
          <p:cNvPr id="5" name="Group 26"/>
          <p:cNvGrpSpPr/>
          <p:nvPr/>
        </p:nvGrpSpPr>
        <p:grpSpPr>
          <a:xfrm>
            <a:off x="457200" y="2602468"/>
            <a:ext cx="4088579" cy="2670315"/>
            <a:chOff x="457200" y="2602468"/>
            <a:chExt cx="4088579" cy="2670315"/>
          </a:xfrm>
        </p:grpSpPr>
        <p:sp>
          <p:nvSpPr>
            <p:cNvPr id="22" name="TextBox 21"/>
            <p:cNvSpPr txBox="1"/>
            <p:nvPr/>
          </p:nvSpPr>
          <p:spPr>
            <a:xfrm>
              <a:off x="2438400" y="2602468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latin typeface="Comic Sans MS"/>
                  <a:cs typeface="Comic Sans MS"/>
                </a:rPr>
                <a:t>vc(</a:t>
              </a:r>
              <a:r>
                <a:rPr lang="en-US" dirty="0" smtClean="0">
                  <a:latin typeface="Comic Sans MS"/>
                  <a:cs typeface="Comic Sans MS"/>
                </a:rPr>
                <a:t>pre,I</a:t>
              </a:r>
              <a:r>
                <a:rPr lang="en-US" baseline="-25000" dirty="0" smtClean="0">
                  <a:latin typeface="Comic Sans MS"/>
                  <a:cs typeface="Comic Sans MS"/>
                </a:rPr>
                <a:t>1</a:t>
              </a:r>
              <a:r>
                <a:rPr lang="en-US" dirty="0" smtClean="0">
                  <a:solidFill>
                    <a:srgbClr val="1F497D"/>
                  </a:solidFill>
                  <a:latin typeface="Comic Sans MS"/>
                  <a:cs typeface="Comic Sans MS"/>
                </a:rPr>
                <a:t>)</a:t>
              </a:r>
              <a:endParaRPr lang="en-US" dirty="0">
                <a:solidFill>
                  <a:srgbClr val="1F497D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57200" y="3516868"/>
              <a:ext cx="1371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latin typeface="Comic Sans MS"/>
                  <a:cs typeface="Comic Sans MS"/>
                </a:rPr>
                <a:t>vc(</a:t>
              </a:r>
              <a:r>
                <a:rPr lang="en-US" dirty="0" smtClean="0">
                  <a:latin typeface="Comic Sans MS"/>
                  <a:cs typeface="Comic Sans MS"/>
                </a:rPr>
                <a:t>I</a:t>
              </a:r>
              <a:r>
                <a:rPr lang="en-US" baseline="-25000" dirty="0" smtClean="0">
                  <a:latin typeface="Comic Sans MS"/>
                  <a:cs typeface="Comic Sans MS"/>
                </a:rPr>
                <a:t>1</a:t>
              </a:r>
              <a:r>
                <a:rPr lang="en-US" dirty="0" smtClean="0">
                  <a:latin typeface="Comic Sans MS"/>
                  <a:cs typeface="Comic Sans MS"/>
                </a:rPr>
                <a:t>,post</a:t>
              </a:r>
              <a:r>
                <a:rPr lang="en-US" dirty="0" smtClean="0">
                  <a:solidFill>
                    <a:srgbClr val="1F497D"/>
                  </a:solidFill>
                  <a:latin typeface="Comic Sans MS"/>
                  <a:cs typeface="Comic Sans MS"/>
                </a:rPr>
                <a:t>)</a:t>
              </a:r>
              <a:endParaRPr lang="en-US" dirty="0">
                <a:solidFill>
                  <a:srgbClr val="1F497D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438400" y="3593068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latin typeface="Comic Sans MS"/>
                  <a:cs typeface="Comic Sans MS"/>
                </a:rPr>
                <a:t>vc(</a:t>
              </a:r>
              <a:r>
                <a:rPr lang="en-US" dirty="0" smtClean="0">
                  <a:latin typeface="Comic Sans MS"/>
                  <a:cs typeface="Comic Sans MS"/>
                </a:rPr>
                <a:t>I</a:t>
              </a:r>
              <a:r>
                <a:rPr lang="en-US" baseline="-25000" dirty="0" smtClean="0">
                  <a:latin typeface="Comic Sans MS"/>
                  <a:cs typeface="Comic Sans MS"/>
                </a:rPr>
                <a:t>1</a:t>
              </a:r>
              <a:r>
                <a:rPr lang="en-US" dirty="0" smtClean="0">
                  <a:latin typeface="Comic Sans MS"/>
                  <a:cs typeface="Comic Sans MS"/>
                </a:rPr>
                <a:t>,I</a:t>
              </a:r>
              <a:r>
                <a:rPr lang="en-US" baseline="-25000" dirty="0" smtClean="0">
                  <a:latin typeface="Comic Sans MS"/>
                  <a:cs typeface="Comic Sans MS"/>
                </a:rPr>
                <a:t>2</a:t>
              </a:r>
              <a:r>
                <a:rPr lang="en-US" dirty="0" smtClean="0">
                  <a:solidFill>
                    <a:srgbClr val="1F497D"/>
                  </a:solidFill>
                  <a:latin typeface="Comic Sans MS"/>
                  <a:cs typeface="Comic Sans MS"/>
                </a:rPr>
                <a:t>)</a:t>
              </a:r>
              <a:endParaRPr lang="en-US" dirty="0">
                <a:solidFill>
                  <a:srgbClr val="1F497D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514600" y="4659868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latin typeface="Comic Sans MS"/>
                  <a:cs typeface="Comic Sans MS"/>
                </a:rPr>
                <a:t>vc(</a:t>
              </a:r>
              <a:r>
                <a:rPr lang="en-US" dirty="0" smtClean="0">
                  <a:latin typeface="Comic Sans MS"/>
                  <a:cs typeface="Comic Sans MS"/>
                </a:rPr>
                <a:t>I</a:t>
              </a:r>
              <a:r>
                <a:rPr lang="en-US" baseline="-25000" dirty="0" smtClean="0">
                  <a:latin typeface="Comic Sans MS"/>
                  <a:cs typeface="Comic Sans MS"/>
                </a:rPr>
                <a:t>2</a:t>
              </a:r>
              <a:r>
                <a:rPr lang="en-US" dirty="0" smtClean="0">
                  <a:latin typeface="Comic Sans MS"/>
                  <a:cs typeface="Comic Sans MS"/>
                </a:rPr>
                <a:t>,I</a:t>
              </a:r>
              <a:r>
                <a:rPr lang="en-US" baseline="-25000" dirty="0" smtClean="0">
                  <a:latin typeface="Comic Sans MS"/>
                  <a:cs typeface="Comic Sans MS"/>
                </a:rPr>
                <a:t>2</a:t>
              </a:r>
              <a:r>
                <a:rPr lang="en-US" dirty="0" smtClean="0">
                  <a:solidFill>
                    <a:srgbClr val="1F497D"/>
                  </a:solidFill>
                  <a:latin typeface="Comic Sans MS"/>
                  <a:cs typeface="Comic Sans MS"/>
                </a:rPr>
                <a:t>)</a:t>
              </a:r>
              <a:endParaRPr lang="en-US" dirty="0">
                <a:solidFill>
                  <a:srgbClr val="1F497D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326579" y="4903451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latin typeface="Comic Sans MS"/>
                  <a:cs typeface="Comic Sans MS"/>
                </a:rPr>
                <a:t>vc(</a:t>
              </a:r>
              <a:r>
                <a:rPr lang="en-US" dirty="0" smtClean="0">
                  <a:latin typeface="Comic Sans MS"/>
                  <a:cs typeface="Comic Sans MS"/>
                </a:rPr>
                <a:t>I</a:t>
              </a:r>
              <a:r>
                <a:rPr lang="en-US" baseline="-25000" dirty="0" smtClean="0">
                  <a:latin typeface="Comic Sans MS"/>
                  <a:cs typeface="Comic Sans MS"/>
                </a:rPr>
                <a:t>2</a:t>
              </a:r>
              <a:r>
                <a:rPr lang="en-US" dirty="0" smtClean="0">
                  <a:latin typeface="Comic Sans MS"/>
                  <a:cs typeface="Comic Sans MS"/>
                </a:rPr>
                <a:t>,I</a:t>
              </a:r>
              <a:r>
                <a:rPr lang="en-US" baseline="-25000" dirty="0" smtClean="0">
                  <a:latin typeface="Comic Sans MS"/>
                  <a:cs typeface="Comic Sans MS"/>
                </a:rPr>
                <a:t>1</a:t>
              </a:r>
              <a:r>
                <a:rPr lang="en-US" dirty="0" smtClean="0">
                  <a:solidFill>
                    <a:srgbClr val="1F497D"/>
                  </a:solidFill>
                  <a:latin typeface="Comic Sans MS"/>
                  <a:cs typeface="Comic Sans MS"/>
                </a:rPr>
                <a:t>)</a:t>
              </a:r>
              <a:endParaRPr lang="en-US" dirty="0">
                <a:solidFill>
                  <a:srgbClr val="1F497D"/>
                </a:solidFill>
                <a:latin typeface="Comic Sans MS"/>
                <a:cs typeface="Comic Sans MS"/>
              </a:endParaRPr>
            </a:p>
          </p:txBody>
        </p:sp>
      </p:grpSp>
      <p:grpSp>
        <p:nvGrpSpPr>
          <p:cNvPr id="6" name="Group 72"/>
          <p:cNvGrpSpPr/>
          <p:nvPr/>
        </p:nvGrpSpPr>
        <p:grpSpPr>
          <a:xfrm>
            <a:off x="4191000" y="2286000"/>
            <a:ext cx="4495800" cy="838200"/>
            <a:chOff x="4191000" y="2286000"/>
            <a:chExt cx="4495800" cy="838200"/>
          </a:xfrm>
        </p:grpSpPr>
        <p:sp>
          <p:nvSpPr>
            <p:cNvPr id="62" name="TextBox 61"/>
            <p:cNvSpPr txBox="1"/>
            <p:nvPr/>
          </p:nvSpPr>
          <p:spPr>
            <a:xfrm>
              <a:off x="7086600" y="2286000"/>
              <a:ext cx="1600200" cy="3077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Comic Sans MS"/>
                  <a:cs typeface="Comic Sans MS"/>
                </a:rPr>
                <a:t>true </a:t>
              </a:r>
              <a:r>
                <a:rPr lang="en-US" sz="1400" dirty="0" smtClean="0">
                  <a:latin typeface="ＭＳ ゴシック"/>
                  <a:ea typeface="ＭＳ ゴシック"/>
                  <a:cs typeface="ＭＳ ゴシック"/>
                </a:rPr>
                <a:t>∧</a:t>
              </a:r>
              <a:r>
                <a:rPr lang="en-US" sz="1400" dirty="0" smtClean="0">
                  <a:latin typeface="Comic Sans MS"/>
                  <a:cs typeface="Comic Sans MS"/>
                </a:rPr>
                <a:t> </a:t>
              </a:r>
              <a:r>
                <a:rPr lang="en-US" sz="1400" dirty="0" err="1" smtClean="0">
                  <a:latin typeface="Comic Sans MS"/>
                  <a:cs typeface="Comic Sans MS"/>
                </a:rPr>
                <a:t>i</a:t>
              </a:r>
              <a:r>
                <a:rPr lang="en-US" sz="1400" dirty="0" smtClean="0">
                  <a:latin typeface="Comic Sans MS"/>
                  <a:cs typeface="Comic Sans MS"/>
                </a:rPr>
                <a:t>=0 =&gt; I</a:t>
              </a:r>
              <a:r>
                <a:rPr lang="en-US" sz="1400" baseline="-25000" dirty="0" smtClean="0">
                  <a:latin typeface="Comic Sans MS"/>
                  <a:cs typeface="Comic Sans MS"/>
                </a:rPr>
                <a:t>1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4191000" y="2816423"/>
              <a:ext cx="1828800" cy="3077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Comic Sans MS"/>
                  <a:cs typeface="Comic Sans MS"/>
                </a:rPr>
                <a:t>I</a:t>
              </a:r>
              <a:r>
                <a:rPr lang="en-US" sz="1400" baseline="-25000" dirty="0" smtClean="0">
                  <a:latin typeface="Comic Sans MS"/>
                  <a:cs typeface="Comic Sans MS"/>
                </a:rPr>
                <a:t>1 </a:t>
              </a:r>
              <a:r>
                <a:rPr lang="en-US" sz="1400" dirty="0" smtClean="0">
                  <a:latin typeface="ＭＳ ゴシック"/>
                  <a:ea typeface="ＭＳ ゴシック"/>
                  <a:cs typeface="ＭＳ ゴシック"/>
                </a:rPr>
                <a:t>∧</a:t>
              </a:r>
              <a:r>
                <a:rPr lang="en-US" sz="1400" dirty="0" smtClean="0">
                  <a:latin typeface="Comic Sans MS"/>
                  <a:cs typeface="Comic Sans MS"/>
                </a:rPr>
                <a:t> </a:t>
              </a:r>
              <a:r>
                <a:rPr lang="en-US" sz="1400" dirty="0" err="1" smtClean="0">
                  <a:latin typeface="Comic Sans MS"/>
                  <a:cs typeface="Comic Sans MS"/>
                </a:rPr>
                <a:t>i</a:t>
              </a:r>
              <a:r>
                <a:rPr lang="en-US" sz="1400" dirty="0" smtClean="0">
                  <a:latin typeface="Comic Sans MS"/>
                  <a:cs typeface="Comic Sans MS"/>
                </a:rPr>
                <a:t>&lt;</a:t>
              </a:r>
              <a:r>
                <a:rPr lang="en-US" sz="1400" dirty="0" err="1" smtClean="0">
                  <a:latin typeface="Comic Sans MS"/>
                  <a:cs typeface="Comic Sans MS"/>
                </a:rPr>
                <a:t>n</a:t>
              </a:r>
              <a:r>
                <a:rPr lang="en-US" sz="1400" dirty="0" smtClean="0">
                  <a:latin typeface="Comic Sans MS"/>
                  <a:cs typeface="Comic Sans MS"/>
                </a:rPr>
                <a:t> </a:t>
              </a:r>
              <a:r>
                <a:rPr lang="en-US" sz="1400" dirty="0" smtClean="0">
                  <a:latin typeface="ＭＳ ゴシック"/>
                  <a:ea typeface="ＭＳ ゴシック"/>
                  <a:cs typeface="ＭＳ ゴシック"/>
                </a:rPr>
                <a:t>∧ </a:t>
              </a:r>
              <a:r>
                <a:rPr lang="en-US" sz="1400" dirty="0" err="1" smtClean="0">
                  <a:latin typeface="Comic Sans MS"/>
                  <a:cs typeface="Comic Sans MS"/>
                </a:rPr>
                <a:t>j</a:t>
              </a:r>
              <a:r>
                <a:rPr lang="en-US" sz="1400" dirty="0" smtClean="0">
                  <a:latin typeface="Comic Sans MS"/>
                  <a:cs typeface="Comic Sans MS"/>
                </a:rPr>
                <a:t>=</a:t>
              </a:r>
              <a:r>
                <a:rPr lang="en-US" sz="1400" dirty="0" err="1" smtClean="0">
                  <a:latin typeface="Comic Sans MS"/>
                  <a:cs typeface="Comic Sans MS"/>
                </a:rPr>
                <a:t>i</a:t>
              </a:r>
              <a:r>
                <a:rPr lang="en-US" sz="1400" dirty="0" smtClean="0">
                  <a:latin typeface="Comic Sans MS"/>
                  <a:cs typeface="Comic Sans MS"/>
                </a:rPr>
                <a:t> =&gt; I</a:t>
              </a:r>
              <a:r>
                <a:rPr lang="en-US" sz="1400" baseline="-25000" dirty="0" smtClean="0">
                  <a:latin typeface="Comic Sans MS"/>
                  <a:cs typeface="Comic Sans MS"/>
                </a:rPr>
                <a:t>2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5257800" y="2679700"/>
            <a:ext cx="3276600" cy="2768599"/>
            <a:chOff x="5257800" y="2679700"/>
            <a:chExt cx="3276600" cy="2768599"/>
          </a:xfrm>
        </p:grpSpPr>
        <p:sp>
          <p:nvSpPr>
            <p:cNvPr id="59" name="Cloud Callout 58"/>
            <p:cNvSpPr/>
            <p:nvPr/>
          </p:nvSpPr>
          <p:spPr>
            <a:xfrm>
              <a:off x="5257800" y="3643867"/>
              <a:ext cx="3276600" cy="1131333"/>
            </a:xfrm>
            <a:prstGeom prst="cloudCallout">
              <a:avLst>
                <a:gd name="adj1" fmla="val -19003"/>
                <a:gd name="adj2" fmla="val 39246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Comic Sans MS"/>
                  <a:cs typeface="Comic Sans MS"/>
                </a:rPr>
                <a:t>Simple FOL formulae over I</a:t>
              </a:r>
              <a:r>
                <a:rPr lang="en-US" sz="1600" baseline="-25000" dirty="0" smtClean="0">
                  <a:solidFill>
                    <a:schemeClr val="tx1"/>
                  </a:solidFill>
                  <a:latin typeface="Comic Sans MS"/>
                  <a:cs typeface="Comic Sans MS"/>
                </a:rPr>
                <a:t>1</a:t>
              </a:r>
              <a:r>
                <a:rPr lang="en-US" sz="1600" dirty="0" smtClean="0">
                  <a:solidFill>
                    <a:schemeClr val="tx1"/>
                  </a:solidFill>
                  <a:latin typeface="Comic Sans MS"/>
                  <a:cs typeface="Comic Sans MS"/>
                </a:rPr>
                <a:t>, I</a:t>
              </a:r>
              <a:r>
                <a:rPr lang="en-US" sz="1600" baseline="-25000" dirty="0" smtClean="0">
                  <a:solidFill>
                    <a:schemeClr val="tx1"/>
                  </a:solidFill>
                  <a:latin typeface="Comic Sans MS"/>
                  <a:cs typeface="Comic Sans MS"/>
                </a:rPr>
                <a:t>2</a:t>
              </a:r>
              <a:r>
                <a:rPr lang="en-US" sz="1600" dirty="0" smtClean="0">
                  <a:solidFill>
                    <a:schemeClr val="tx1"/>
                  </a:solidFill>
                  <a:latin typeface="Comic Sans MS"/>
                  <a:cs typeface="Comic Sans MS"/>
                </a:rPr>
                <a:t>!</a:t>
              </a:r>
            </a:p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Comic Sans MS"/>
                  <a:cs typeface="Comic Sans MS"/>
                </a:rPr>
                <a:t>We will exploit this.</a:t>
              </a:r>
              <a:endParaRPr lang="en-US" sz="1600" dirty="0">
                <a:solidFill>
                  <a:schemeClr val="tx1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65" name="Freeform 64"/>
            <p:cNvSpPr/>
            <p:nvPr/>
          </p:nvSpPr>
          <p:spPr>
            <a:xfrm>
              <a:off x="5397500" y="3213100"/>
              <a:ext cx="698500" cy="393700"/>
            </a:xfrm>
            <a:custGeom>
              <a:avLst/>
              <a:gdLst>
                <a:gd name="connsiteX0" fmla="*/ 698500 w 698500"/>
                <a:gd name="connsiteY0" fmla="*/ 393700 h 393700"/>
                <a:gd name="connsiteX1" fmla="*/ 0 w 698500"/>
                <a:gd name="connsiteY1" fmla="*/ 0 h 393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98500" h="393700">
                  <a:moveTo>
                    <a:pt x="698500" y="393700"/>
                  </a:moveTo>
                  <a:lnTo>
                    <a:pt x="0" y="0"/>
                  </a:ln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 66"/>
            <p:cNvSpPr/>
            <p:nvPr/>
          </p:nvSpPr>
          <p:spPr>
            <a:xfrm>
              <a:off x="7696200" y="2679700"/>
              <a:ext cx="127000" cy="812800"/>
            </a:xfrm>
            <a:custGeom>
              <a:avLst/>
              <a:gdLst>
                <a:gd name="connsiteX0" fmla="*/ 0 w 127000"/>
                <a:gd name="connsiteY0" fmla="*/ 812800 h 812800"/>
                <a:gd name="connsiteX1" fmla="*/ 127000 w 127000"/>
                <a:gd name="connsiteY1" fmla="*/ 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7000" h="812800">
                  <a:moveTo>
                    <a:pt x="0" y="812800"/>
                  </a:moveTo>
                  <a:lnTo>
                    <a:pt x="127000" y="0"/>
                  </a:ln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>
              <a:off x="6837681" y="4903450"/>
              <a:ext cx="45719" cy="544849"/>
            </a:xfrm>
            <a:custGeom>
              <a:avLst/>
              <a:gdLst>
                <a:gd name="connsiteX0" fmla="*/ 25400 w 25400"/>
                <a:gd name="connsiteY0" fmla="*/ 0 h 736600"/>
                <a:gd name="connsiteX1" fmla="*/ 0 w 25400"/>
                <a:gd name="connsiteY1" fmla="*/ 736600 h 736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5400" h="736600">
                  <a:moveTo>
                    <a:pt x="25400" y="0"/>
                  </a:moveTo>
                  <a:lnTo>
                    <a:pt x="0" y="736600"/>
                  </a:ln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roup 55"/>
          <p:cNvGrpSpPr/>
          <p:nvPr/>
        </p:nvGrpSpPr>
        <p:grpSpPr>
          <a:xfrm>
            <a:off x="4378562" y="1295400"/>
            <a:ext cx="4384438" cy="2438400"/>
            <a:chOff x="4378562" y="1295400"/>
            <a:chExt cx="4384438" cy="2438400"/>
          </a:xfrm>
        </p:grpSpPr>
        <p:sp>
          <p:nvSpPr>
            <p:cNvPr id="53" name="Rounded Rectangle 52"/>
            <p:cNvSpPr/>
            <p:nvPr/>
          </p:nvSpPr>
          <p:spPr>
            <a:xfrm>
              <a:off x="4378562" y="1639966"/>
              <a:ext cx="3165238" cy="2093834"/>
            </a:xfrm>
            <a:prstGeom prst="roundRect">
              <a:avLst>
                <a:gd name="adj" fmla="val 8731"/>
              </a:avLst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7315200" y="1295400"/>
              <a:ext cx="1447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Comic Sans MS"/>
                  <a:cs typeface="Comic Sans MS"/>
                </a:rPr>
                <a:t>Candidate Solution</a:t>
              </a:r>
              <a:endParaRPr lang="en-US" dirty="0">
                <a:latin typeface="Comic Sans MS"/>
                <a:cs typeface="Comic Sans M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Iterative Fixed-point: Overview</a:t>
            </a:r>
            <a:endParaRPr lang="en-US" dirty="0"/>
          </a:p>
        </p:txBody>
      </p:sp>
      <p:grpSp>
        <p:nvGrpSpPr>
          <p:cNvPr id="3" name="Group 16"/>
          <p:cNvGrpSpPr/>
          <p:nvPr/>
        </p:nvGrpSpPr>
        <p:grpSpPr>
          <a:xfrm>
            <a:off x="1524000" y="2453383"/>
            <a:ext cx="2387600" cy="2819400"/>
            <a:chOff x="1117600" y="2057400"/>
            <a:chExt cx="1701800" cy="2260600"/>
          </a:xfrm>
        </p:grpSpPr>
        <p:sp>
          <p:nvSpPr>
            <p:cNvPr id="8" name="Freeform 7"/>
            <p:cNvSpPr/>
            <p:nvPr/>
          </p:nvSpPr>
          <p:spPr>
            <a:xfrm>
              <a:off x="1790700" y="2057400"/>
              <a:ext cx="0" cy="673100"/>
            </a:xfrm>
            <a:custGeom>
              <a:avLst/>
              <a:gdLst>
                <a:gd name="connsiteX0" fmla="*/ 0 w 0"/>
                <a:gd name="connsiteY0" fmla="*/ 0 h 673100"/>
                <a:gd name="connsiteX1" fmla="*/ 0 w 0"/>
                <a:gd name="connsiteY1" fmla="*/ 673100 h 67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673100">
                  <a:moveTo>
                    <a:pt x="0" y="0"/>
                  </a:moveTo>
                  <a:lnTo>
                    <a:pt x="0" y="673100"/>
                  </a:ln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 8"/>
            <p:cNvSpPr/>
            <p:nvPr/>
          </p:nvSpPr>
          <p:spPr>
            <a:xfrm>
              <a:off x="1778000" y="2946400"/>
              <a:ext cx="0" cy="558800"/>
            </a:xfrm>
            <a:custGeom>
              <a:avLst/>
              <a:gdLst>
                <a:gd name="connsiteX0" fmla="*/ 0 w 0"/>
                <a:gd name="connsiteY0" fmla="*/ 0 h 558800"/>
                <a:gd name="connsiteX1" fmla="*/ 0 w 0"/>
                <a:gd name="connsiteY1" fmla="*/ 558800 h 55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558800">
                  <a:moveTo>
                    <a:pt x="0" y="0"/>
                  </a:moveTo>
                  <a:lnTo>
                    <a:pt x="0" y="558800"/>
                  </a:ln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1841500" y="3304117"/>
              <a:ext cx="560917" cy="599016"/>
            </a:xfrm>
            <a:custGeom>
              <a:avLst/>
              <a:gdLst>
                <a:gd name="connsiteX0" fmla="*/ 0 w 560917"/>
                <a:gd name="connsiteY0" fmla="*/ 315383 h 599016"/>
                <a:gd name="connsiteX1" fmla="*/ 444500 w 560917"/>
                <a:gd name="connsiteY1" fmla="*/ 556683 h 599016"/>
                <a:gd name="connsiteX2" fmla="*/ 495300 w 560917"/>
                <a:gd name="connsiteY2" fmla="*/ 61383 h 599016"/>
                <a:gd name="connsiteX3" fmla="*/ 50800 w 560917"/>
                <a:gd name="connsiteY3" fmla="*/ 188383 h 599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0917" h="599016">
                  <a:moveTo>
                    <a:pt x="0" y="315383"/>
                  </a:moveTo>
                  <a:cubicBezTo>
                    <a:pt x="180975" y="457199"/>
                    <a:pt x="361950" y="599016"/>
                    <a:pt x="444500" y="556683"/>
                  </a:cubicBezTo>
                  <a:cubicBezTo>
                    <a:pt x="527050" y="514350"/>
                    <a:pt x="560917" y="122766"/>
                    <a:pt x="495300" y="61383"/>
                  </a:cubicBezTo>
                  <a:cubicBezTo>
                    <a:pt x="429683" y="0"/>
                    <a:pt x="50800" y="188383"/>
                    <a:pt x="50800" y="188383"/>
                  </a:cubicBez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1752600" y="2846917"/>
              <a:ext cx="1066800" cy="1471083"/>
            </a:xfrm>
            <a:custGeom>
              <a:avLst/>
              <a:gdLst>
                <a:gd name="connsiteX0" fmla="*/ 0 w 1066800"/>
                <a:gd name="connsiteY0" fmla="*/ 924983 h 1471083"/>
                <a:gd name="connsiteX1" fmla="*/ 266700 w 1066800"/>
                <a:gd name="connsiteY1" fmla="*/ 1471083 h 1471083"/>
                <a:gd name="connsiteX2" fmla="*/ 977900 w 1066800"/>
                <a:gd name="connsiteY2" fmla="*/ 924983 h 1471083"/>
                <a:gd name="connsiteX3" fmla="*/ 800100 w 1066800"/>
                <a:gd name="connsiteY3" fmla="*/ 150283 h 1471083"/>
                <a:gd name="connsiteX4" fmla="*/ 139700 w 1066800"/>
                <a:gd name="connsiteY4" fmla="*/ 23283 h 1471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66800" h="1471083">
                  <a:moveTo>
                    <a:pt x="0" y="924983"/>
                  </a:moveTo>
                  <a:cubicBezTo>
                    <a:pt x="51858" y="1198033"/>
                    <a:pt x="103717" y="1471083"/>
                    <a:pt x="266700" y="1471083"/>
                  </a:cubicBezTo>
                  <a:cubicBezTo>
                    <a:pt x="429683" y="1471083"/>
                    <a:pt x="889000" y="1145116"/>
                    <a:pt x="977900" y="924983"/>
                  </a:cubicBezTo>
                  <a:cubicBezTo>
                    <a:pt x="1066800" y="704850"/>
                    <a:pt x="939800" y="300566"/>
                    <a:pt x="800100" y="150283"/>
                  </a:cubicBezTo>
                  <a:cubicBezTo>
                    <a:pt x="660400" y="0"/>
                    <a:pt x="139700" y="23283"/>
                    <a:pt x="139700" y="23283"/>
                  </a:cubicBez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1117600" y="2870200"/>
              <a:ext cx="520700" cy="749300"/>
            </a:xfrm>
            <a:custGeom>
              <a:avLst/>
              <a:gdLst>
                <a:gd name="connsiteX0" fmla="*/ 520700 w 520700"/>
                <a:gd name="connsiteY0" fmla="*/ 0 h 749300"/>
                <a:gd name="connsiteX1" fmla="*/ 190500 w 520700"/>
                <a:gd name="connsiteY1" fmla="*/ 139700 h 749300"/>
                <a:gd name="connsiteX2" fmla="*/ 0 w 520700"/>
                <a:gd name="connsiteY2" fmla="*/ 74930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20700" h="749300">
                  <a:moveTo>
                    <a:pt x="520700" y="0"/>
                  </a:moveTo>
                  <a:cubicBezTo>
                    <a:pt x="398991" y="7408"/>
                    <a:pt x="277283" y="14817"/>
                    <a:pt x="190500" y="139700"/>
                  </a:cubicBezTo>
                  <a:cubicBezTo>
                    <a:pt x="103717" y="264583"/>
                    <a:pt x="0" y="749300"/>
                    <a:pt x="0" y="749300"/>
                  </a:cubicBez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1143000" y="4648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post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209800" y="1828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pre</a:t>
            </a:r>
            <a:endParaRPr lang="en-US" dirty="0">
              <a:latin typeface="Comic Sans MS"/>
              <a:cs typeface="Comic Sans MS"/>
            </a:endParaRPr>
          </a:p>
        </p:txBody>
      </p:sp>
      <p:grpSp>
        <p:nvGrpSpPr>
          <p:cNvPr id="4" name="Group 27"/>
          <p:cNvGrpSpPr/>
          <p:nvPr/>
        </p:nvGrpSpPr>
        <p:grpSpPr>
          <a:xfrm>
            <a:off x="2057400" y="2971800"/>
            <a:ext cx="429166" cy="1524000"/>
            <a:chOff x="2057400" y="2971800"/>
            <a:chExt cx="429166" cy="1524000"/>
          </a:xfrm>
        </p:grpSpPr>
        <p:sp>
          <p:nvSpPr>
            <p:cNvPr id="18" name="TextBox 17"/>
            <p:cNvSpPr txBox="1"/>
            <p:nvPr/>
          </p:nvSpPr>
          <p:spPr>
            <a:xfrm>
              <a:off x="2057400" y="2971800"/>
              <a:ext cx="40178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Comic Sans MS"/>
                  <a:cs typeface="Comic Sans MS"/>
                </a:rPr>
                <a:t>I</a:t>
              </a:r>
              <a:r>
                <a:rPr lang="en-US" sz="2000" baseline="-25000" dirty="0" smtClean="0">
                  <a:latin typeface="Comic Sans MS"/>
                  <a:cs typeface="Comic Sans MS"/>
                </a:rPr>
                <a:t>1</a:t>
              </a:r>
              <a:endParaRPr lang="en-US" sz="2000" baseline="-25000" dirty="0">
                <a:latin typeface="Comic Sans MS"/>
                <a:cs typeface="Comic Sans MS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057400" y="4095690"/>
              <a:ext cx="42916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Comic Sans MS"/>
                  <a:cs typeface="Comic Sans MS"/>
                </a:rPr>
                <a:t>I</a:t>
              </a:r>
              <a:r>
                <a:rPr lang="en-US" sz="2000" baseline="-25000" dirty="0" smtClean="0">
                  <a:latin typeface="Comic Sans MS"/>
                  <a:cs typeface="Comic Sans MS"/>
                </a:rPr>
                <a:t>2</a:t>
              </a:r>
              <a:endParaRPr lang="en-US" sz="2000" baseline="-25000" dirty="0">
                <a:latin typeface="Comic Sans MS"/>
                <a:cs typeface="Comic Sans MS"/>
              </a:endParaRPr>
            </a:p>
          </p:txBody>
        </p:sp>
      </p:grpSp>
      <p:grpSp>
        <p:nvGrpSpPr>
          <p:cNvPr id="5" name="Group 26"/>
          <p:cNvGrpSpPr/>
          <p:nvPr/>
        </p:nvGrpSpPr>
        <p:grpSpPr>
          <a:xfrm>
            <a:off x="457200" y="2602468"/>
            <a:ext cx="4088579" cy="2670315"/>
            <a:chOff x="457200" y="2602468"/>
            <a:chExt cx="4088579" cy="2670315"/>
          </a:xfrm>
        </p:grpSpPr>
        <p:sp>
          <p:nvSpPr>
            <p:cNvPr id="22" name="TextBox 21"/>
            <p:cNvSpPr txBox="1"/>
            <p:nvPr/>
          </p:nvSpPr>
          <p:spPr>
            <a:xfrm>
              <a:off x="2438400" y="2602468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latin typeface="Comic Sans MS"/>
                  <a:cs typeface="Comic Sans MS"/>
                </a:rPr>
                <a:t>vc(</a:t>
              </a:r>
              <a:r>
                <a:rPr lang="en-US" dirty="0" smtClean="0">
                  <a:latin typeface="Comic Sans MS"/>
                  <a:cs typeface="Comic Sans MS"/>
                </a:rPr>
                <a:t>pre,I</a:t>
              </a:r>
              <a:r>
                <a:rPr lang="en-US" baseline="-25000" dirty="0" smtClean="0">
                  <a:latin typeface="Comic Sans MS"/>
                  <a:cs typeface="Comic Sans MS"/>
                </a:rPr>
                <a:t>1</a:t>
              </a:r>
              <a:r>
                <a:rPr lang="en-US" dirty="0" smtClean="0">
                  <a:solidFill>
                    <a:srgbClr val="1F497D"/>
                  </a:solidFill>
                  <a:latin typeface="Comic Sans MS"/>
                  <a:cs typeface="Comic Sans MS"/>
                </a:rPr>
                <a:t>)</a:t>
              </a:r>
              <a:endParaRPr lang="en-US" dirty="0">
                <a:solidFill>
                  <a:srgbClr val="1F497D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57200" y="3516868"/>
              <a:ext cx="1371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latin typeface="Comic Sans MS"/>
                  <a:cs typeface="Comic Sans MS"/>
                </a:rPr>
                <a:t>vc(</a:t>
              </a:r>
              <a:r>
                <a:rPr lang="en-US" dirty="0" smtClean="0">
                  <a:latin typeface="Comic Sans MS"/>
                  <a:cs typeface="Comic Sans MS"/>
                </a:rPr>
                <a:t>I</a:t>
              </a:r>
              <a:r>
                <a:rPr lang="en-US" baseline="-25000" dirty="0" smtClean="0">
                  <a:latin typeface="Comic Sans MS"/>
                  <a:cs typeface="Comic Sans MS"/>
                </a:rPr>
                <a:t>1</a:t>
              </a:r>
              <a:r>
                <a:rPr lang="en-US" dirty="0" smtClean="0">
                  <a:latin typeface="Comic Sans MS"/>
                  <a:cs typeface="Comic Sans MS"/>
                </a:rPr>
                <a:t>,post</a:t>
              </a:r>
              <a:r>
                <a:rPr lang="en-US" dirty="0" smtClean="0">
                  <a:solidFill>
                    <a:srgbClr val="1F497D"/>
                  </a:solidFill>
                  <a:latin typeface="Comic Sans MS"/>
                  <a:cs typeface="Comic Sans MS"/>
                </a:rPr>
                <a:t>)</a:t>
              </a:r>
              <a:endParaRPr lang="en-US" dirty="0">
                <a:solidFill>
                  <a:srgbClr val="1F497D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438400" y="3593068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latin typeface="Comic Sans MS"/>
                  <a:cs typeface="Comic Sans MS"/>
                </a:rPr>
                <a:t>vc(</a:t>
              </a:r>
              <a:r>
                <a:rPr lang="en-US" dirty="0" smtClean="0">
                  <a:latin typeface="Comic Sans MS"/>
                  <a:cs typeface="Comic Sans MS"/>
                </a:rPr>
                <a:t>I</a:t>
              </a:r>
              <a:r>
                <a:rPr lang="en-US" baseline="-25000" dirty="0" smtClean="0">
                  <a:latin typeface="Comic Sans MS"/>
                  <a:cs typeface="Comic Sans MS"/>
                </a:rPr>
                <a:t>1</a:t>
              </a:r>
              <a:r>
                <a:rPr lang="en-US" dirty="0" smtClean="0">
                  <a:latin typeface="Comic Sans MS"/>
                  <a:cs typeface="Comic Sans MS"/>
                </a:rPr>
                <a:t>,I</a:t>
              </a:r>
              <a:r>
                <a:rPr lang="en-US" baseline="-25000" dirty="0" smtClean="0">
                  <a:latin typeface="Comic Sans MS"/>
                  <a:cs typeface="Comic Sans MS"/>
                </a:rPr>
                <a:t>2</a:t>
              </a:r>
              <a:r>
                <a:rPr lang="en-US" dirty="0" smtClean="0">
                  <a:solidFill>
                    <a:srgbClr val="1F497D"/>
                  </a:solidFill>
                  <a:latin typeface="Comic Sans MS"/>
                  <a:cs typeface="Comic Sans MS"/>
                </a:rPr>
                <a:t>)</a:t>
              </a:r>
              <a:endParaRPr lang="en-US" dirty="0">
                <a:solidFill>
                  <a:srgbClr val="1F497D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514600" y="4659868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latin typeface="Comic Sans MS"/>
                  <a:cs typeface="Comic Sans MS"/>
                </a:rPr>
                <a:t>vc(</a:t>
              </a:r>
              <a:r>
                <a:rPr lang="en-US" dirty="0" smtClean="0">
                  <a:latin typeface="Comic Sans MS"/>
                  <a:cs typeface="Comic Sans MS"/>
                </a:rPr>
                <a:t>I</a:t>
              </a:r>
              <a:r>
                <a:rPr lang="en-US" baseline="-25000" dirty="0" smtClean="0">
                  <a:latin typeface="Comic Sans MS"/>
                  <a:cs typeface="Comic Sans MS"/>
                </a:rPr>
                <a:t>2</a:t>
              </a:r>
              <a:r>
                <a:rPr lang="en-US" dirty="0" smtClean="0">
                  <a:latin typeface="Comic Sans MS"/>
                  <a:cs typeface="Comic Sans MS"/>
                </a:rPr>
                <a:t>,I</a:t>
              </a:r>
              <a:r>
                <a:rPr lang="en-US" baseline="-25000" dirty="0" smtClean="0">
                  <a:latin typeface="Comic Sans MS"/>
                  <a:cs typeface="Comic Sans MS"/>
                </a:rPr>
                <a:t>2</a:t>
              </a:r>
              <a:r>
                <a:rPr lang="en-US" dirty="0" smtClean="0">
                  <a:solidFill>
                    <a:srgbClr val="1F497D"/>
                  </a:solidFill>
                  <a:latin typeface="Comic Sans MS"/>
                  <a:cs typeface="Comic Sans MS"/>
                </a:rPr>
                <a:t>)</a:t>
              </a:r>
              <a:endParaRPr lang="en-US" dirty="0">
                <a:solidFill>
                  <a:srgbClr val="1F497D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326579" y="4903451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latin typeface="Comic Sans MS"/>
                  <a:cs typeface="Comic Sans MS"/>
                </a:rPr>
                <a:t>vc(</a:t>
              </a:r>
              <a:r>
                <a:rPr lang="en-US" dirty="0" smtClean="0">
                  <a:latin typeface="Comic Sans MS"/>
                  <a:cs typeface="Comic Sans MS"/>
                </a:rPr>
                <a:t>I</a:t>
              </a:r>
              <a:r>
                <a:rPr lang="en-US" baseline="-25000" dirty="0" smtClean="0">
                  <a:latin typeface="Comic Sans MS"/>
                  <a:cs typeface="Comic Sans MS"/>
                </a:rPr>
                <a:t>2</a:t>
              </a:r>
              <a:r>
                <a:rPr lang="en-US" dirty="0" smtClean="0">
                  <a:latin typeface="Comic Sans MS"/>
                  <a:cs typeface="Comic Sans MS"/>
                </a:rPr>
                <a:t>,I</a:t>
              </a:r>
              <a:r>
                <a:rPr lang="en-US" baseline="-25000" dirty="0" smtClean="0">
                  <a:latin typeface="Comic Sans MS"/>
                  <a:cs typeface="Comic Sans MS"/>
                </a:rPr>
                <a:t>1</a:t>
              </a:r>
              <a:r>
                <a:rPr lang="en-US" dirty="0" smtClean="0">
                  <a:solidFill>
                    <a:srgbClr val="1F497D"/>
                  </a:solidFill>
                  <a:latin typeface="Comic Sans MS"/>
                  <a:cs typeface="Comic Sans MS"/>
                </a:rPr>
                <a:t>)</a:t>
              </a:r>
              <a:endParaRPr lang="en-US" dirty="0">
                <a:solidFill>
                  <a:srgbClr val="1F497D"/>
                </a:solidFill>
                <a:latin typeface="Comic Sans MS"/>
                <a:cs typeface="Comic Sans MS"/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4953000" y="2526268"/>
            <a:ext cx="2743200" cy="1168063"/>
            <a:chOff x="4953000" y="2526268"/>
            <a:chExt cx="2743200" cy="1168063"/>
          </a:xfrm>
        </p:grpSpPr>
        <p:sp>
          <p:nvSpPr>
            <p:cNvPr id="34" name="TextBox 33"/>
            <p:cNvSpPr txBox="1"/>
            <p:nvPr/>
          </p:nvSpPr>
          <p:spPr>
            <a:xfrm>
              <a:off x="4953000" y="2526268"/>
              <a:ext cx="2743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>
                  <a:solidFill>
                    <a:prstClr val="black"/>
                  </a:solidFill>
                  <a:sym typeface="Wingdings"/>
                </a:rPr>
                <a:t></a:t>
              </a:r>
              <a:r>
                <a:rPr lang="en-US" dirty="0" smtClean="0">
                  <a:solidFill>
                    <a:prstClr val="black"/>
                  </a:solidFill>
                  <a:sym typeface="Wingdings"/>
                </a:rPr>
                <a:t> { </a:t>
              </a:r>
              <a:r>
                <a:rPr lang="en-US" dirty="0" smtClean="0">
                  <a:solidFill>
                    <a:schemeClr val="tx2"/>
                  </a:solidFill>
                  <a:latin typeface="Comic Sans MS"/>
                  <a:cs typeface="Comic Sans MS"/>
                </a:rPr>
                <a:t>vc(</a:t>
              </a:r>
              <a:r>
                <a:rPr lang="en-US" dirty="0" smtClean="0">
                  <a:latin typeface="Comic Sans MS"/>
                  <a:cs typeface="Comic Sans MS"/>
                </a:rPr>
                <a:t>pre,I</a:t>
              </a:r>
              <a:r>
                <a:rPr lang="en-US" baseline="-25000" dirty="0" smtClean="0">
                  <a:latin typeface="Comic Sans MS"/>
                  <a:cs typeface="Comic Sans MS"/>
                </a:rPr>
                <a:t>1</a:t>
              </a:r>
              <a:r>
                <a:rPr lang="en-US" dirty="0" smtClean="0">
                  <a:solidFill>
                    <a:srgbClr val="1F497D"/>
                  </a:solidFill>
                  <a:latin typeface="Comic Sans MS"/>
                  <a:cs typeface="Comic Sans MS"/>
                </a:rPr>
                <a:t>)</a:t>
              </a:r>
              <a:r>
                <a:rPr lang="en-US" dirty="0" smtClean="0">
                  <a:solidFill>
                    <a:schemeClr val="tx2"/>
                  </a:solidFill>
                  <a:latin typeface="Comic Sans MS"/>
                  <a:cs typeface="Comic Sans MS"/>
                </a:rPr>
                <a:t>,vc(</a:t>
              </a:r>
              <a:r>
                <a:rPr lang="en-US" dirty="0" smtClean="0">
                  <a:latin typeface="Comic Sans MS"/>
                  <a:cs typeface="Comic Sans MS"/>
                </a:rPr>
                <a:t>I</a:t>
              </a:r>
              <a:r>
                <a:rPr lang="en-US" baseline="-25000" dirty="0" smtClean="0">
                  <a:latin typeface="Comic Sans MS"/>
                  <a:cs typeface="Comic Sans MS"/>
                </a:rPr>
                <a:t>1</a:t>
              </a:r>
              <a:r>
                <a:rPr lang="en-US" dirty="0" smtClean="0">
                  <a:latin typeface="Comic Sans MS"/>
                  <a:cs typeface="Comic Sans MS"/>
                </a:rPr>
                <a:t>,I</a:t>
              </a:r>
              <a:r>
                <a:rPr lang="en-US" baseline="-25000" dirty="0" smtClean="0">
                  <a:latin typeface="Comic Sans MS"/>
                  <a:cs typeface="Comic Sans MS"/>
                </a:rPr>
                <a:t>2</a:t>
              </a:r>
              <a:r>
                <a:rPr lang="en-US" dirty="0" smtClean="0">
                  <a:solidFill>
                    <a:srgbClr val="1F497D"/>
                  </a:solidFill>
                  <a:latin typeface="Comic Sans MS"/>
                  <a:cs typeface="Comic Sans MS"/>
                </a:rPr>
                <a:t>)</a:t>
              </a:r>
              <a:r>
                <a:rPr lang="en-US" dirty="0" smtClean="0">
                  <a:latin typeface="Comic Sans MS"/>
                  <a:cs typeface="Comic Sans MS"/>
                </a:rPr>
                <a:t> </a:t>
              </a:r>
              <a:r>
                <a:rPr lang="en-US" dirty="0" smtClean="0">
                  <a:solidFill>
                    <a:prstClr val="black"/>
                  </a:solidFill>
                  <a:sym typeface="Wingdings"/>
                </a:rPr>
                <a:t>}</a:t>
              </a:r>
              <a:endParaRPr lang="en-US" dirty="0">
                <a:latin typeface="Comic Sans MS"/>
                <a:cs typeface="Comic Sans MS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943600" y="3048000"/>
              <a:ext cx="156503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omic Sans MS"/>
                  <a:cs typeface="Comic Sans MS"/>
                </a:rPr>
                <a:t>VCs that are </a:t>
              </a:r>
            </a:p>
            <a:p>
              <a:r>
                <a:rPr lang="en-US" dirty="0" smtClean="0">
                  <a:latin typeface="Comic Sans MS"/>
                  <a:cs typeface="Comic Sans MS"/>
                </a:rPr>
                <a:t>not satisfied</a:t>
              </a:r>
              <a:endParaRPr lang="en-US" dirty="0">
                <a:latin typeface="Comic Sans MS"/>
                <a:cs typeface="Comic Sans MS"/>
              </a:endParaRP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3467194" y="2667000"/>
            <a:ext cx="2552607" cy="1524000"/>
            <a:chOff x="3467194" y="2667000"/>
            <a:chExt cx="2552607" cy="1524000"/>
          </a:xfrm>
        </p:grpSpPr>
        <p:sp>
          <p:nvSpPr>
            <p:cNvPr id="48" name="Freeform 47"/>
            <p:cNvSpPr/>
            <p:nvPr/>
          </p:nvSpPr>
          <p:spPr>
            <a:xfrm>
              <a:off x="3733801" y="2931936"/>
              <a:ext cx="2286000" cy="954264"/>
            </a:xfrm>
            <a:custGeom>
              <a:avLst/>
              <a:gdLst>
                <a:gd name="connsiteX0" fmla="*/ 0 w 2712191"/>
                <a:gd name="connsiteY0" fmla="*/ 1044576 h 1044576"/>
                <a:gd name="connsiteX1" fmla="*/ 2278953 w 2712191"/>
                <a:gd name="connsiteY1" fmla="*/ 664730 h 1044576"/>
                <a:gd name="connsiteX2" fmla="*/ 2599430 w 2712191"/>
                <a:gd name="connsiteY2" fmla="*/ 0 h 1044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12191" h="1044576">
                  <a:moveTo>
                    <a:pt x="0" y="1044576"/>
                  </a:moveTo>
                  <a:cubicBezTo>
                    <a:pt x="922857" y="941701"/>
                    <a:pt x="1845715" y="838826"/>
                    <a:pt x="2278953" y="664730"/>
                  </a:cubicBezTo>
                  <a:cubicBezTo>
                    <a:pt x="2712191" y="490634"/>
                    <a:pt x="2599430" y="0"/>
                    <a:pt x="2599430" y="0"/>
                  </a:cubicBezTo>
                </a:path>
              </a:pathLst>
            </a:cu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ounded Rectangle 50"/>
            <p:cNvSpPr/>
            <p:nvPr/>
          </p:nvSpPr>
          <p:spPr>
            <a:xfrm rot="584049">
              <a:off x="3467194" y="2667000"/>
              <a:ext cx="357496" cy="1524000"/>
            </a:xfrm>
            <a:prstGeom prst="roundRect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1143000" y="2677180"/>
            <a:ext cx="3429000" cy="2799040"/>
            <a:chOff x="1143000" y="2677180"/>
            <a:chExt cx="3429000" cy="2799040"/>
          </a:xfrm>
        </p:grpSpPr>
        <p:sp>
          <p:nvSpPr>
            <p:cNvPr id="27" name="Rectangle 26"/>
            <p:cNvSpPr/>
            <p:nvPr/>
          </p:nvSpPr>
          <p:spPr>
            <a:xfrm>
              <a:off x="3343950" y="3667780"/>
              <a:ext cx="38985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olidFill>
                    <a:srgbClr val="FF0000"/>
                  </a:solidFill>
                  <a:latin typeface="Zapf Dingbats"/>
                  <a:ea typeface="Zapf Dingbats"/>
                  <a:cs typeface="Zapf Dingbats"/>
                </a:rPr>
                <a:t>✗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143000" y="3667780"/>
              <a:ext cx="54373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olidFill>
                    <a:srgbClr val="008000"/>
                  </a:solidFill>
                </a:rPr>
                <a:t>✓</a:t>
              </a: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2667000" y="4810780"/>
              <a:ext cx="54373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olidFill>
                    <a:srgbClr val="008000"/>
                  </a:solidFill>
                </a:rPr>
                <a:t>✓</a:t>
              </a: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028261" y="4953000"/>
              <a:ext cx="54373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olidFill>
                    <a:srgbClr val="008000"/>
                  </a:solidFill>
                </a:rPr>
                <a:t>✓</a:t>
              </a: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3496350" y="2677180"/>
              <a:ext cx="38985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olidFill>
                    <a:srgbClr val="FF0000"/>
                  </a:solidFill>
                  <a:latin typeface="Zapf Dingbats"/>
                  <a:ea typeface="Zapf Dingbats"/>
                  <a:cs typeface="Zapf Dingbats"/>
                </a:rPr>
                <a:t>✗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1495562" y="1600497"/>
            <a:ext cx="3283908" cy="2895303"/>
            <a:chOff x="1495562" y="1600497"/>
            <a:chExt cx="3283908" cy="2895303"/>
          </a:xfrm>
        </p:grpSpPr>
        <p:sp>
          <p:nvSpPr>
            <p:cNvPr id="40" name="Rounded Rectangle 39"/>
            <p:cNvSpPr/>
            <p:nvPr/>
          </p:nvSpPr>
          <p:spPr>
            <a:xfrm>
              <a:off x="2057400" y="2971800"/>
              <a:ext cx="357496" cy="1524000"/>
            </a:xfrm>
            <a:prstGeom prst="roundRect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1495562" y="1600497"/>
              <a:ext cx="3283908" cy="1355179"/>
            </a:xfrm>
            <a:custGeom>
              <a:avLst/>
              <a:gdLst>
                <a:gd name="connsiteX0" fmla="*/ 593478 w 3283908"/>
                <a:gd name="connsiteY0" fmla="*/ 1355179 h 1355179"/>
                <a:gd name="connsiteX1" fmla="*/ 367956 w 3283908"/>
                <a:gd name="connsiteY1" fmla="*/ 156291 h 1355179"/>
                <a:gd name="connsiteX2" fmla="*/ 2801213 w 3283908"/>
                <a:gd name="connsiteY2" fmla="*/ 417435 h 1355179"/>
                <a:gd name="connsiteX3" fmla="*/ 3264125 w 3283908"/>
                <a:gd name="connsiteY3" fmla="*/ 951593 h 13551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283908" h="1355179">
                  <a:moveTo>
                    <a:pt x="593478" y="1355179"/>
                  </a:moveTo>
                  <a:cubicBezTo>
                    <a:pt x="296739" y="833880"/>
                    <a:pt x="0" y="312582"/>
                    <a:pt x="367956" y="156291"/>
                  </a:cubicBezTo>
                  <a:cubicBezTo>
                    <a:pt x="735912" y="0"/>
                    <a:pt x="2318518" y="284885"/>
                    <a:pt x="2801213" y="417435"/>
                  </a:cubicBezTo>
                  <a:cubicBezTo>
                    <a:pt x="3283908" y="549985"/>
                    <a:pt x="3264125" y="951593"/>
                    <a:pt x="3264125" y="951593"/>
                  </a:cubicBezTo>
                </a:path>
              </a:pathLst>
            </a:cu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4419600" y="1639669"/>
            <a:ext cx="1447800" cy="1244263"/>
            <a:chOff x="4419600" y="1639669"/>
            <a:chExt cx="1447800" cy="1244263"/>
          </a:xfrm>
        </p:grpSpPr>
        <p:sp>
          <p:nvSpPr>
            <p:cNvPr id="50" name="TextBox 49"/>
            <p:cNvSpPr txBox="1"/>
            <p:nvPr/>
          </p:nvSpPr>
          <p:spPr>
            <a:xfrm>
              <a:off x="4573882" y="1639669"/>
              <a:ext cx="129351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omic Sans MS"/>
                  <a:cs typeface="Comic Sans MS"/>
                </a:rPr>
                <a:t>Values for </a:t>
              </a:r>
            </a:p>
            <a:p>
              <a:r>
                <a:rPr lang="en-US" dirty="0" smtClean="0">
                  <a:latin typeface="Comic Sans MS"/>
                  <a:cs typeface="Comic Sans MS"/>
                </a:rPr>
                <a:t>invariants</a:t>
              </a:r>
              <a:endParaRPr lang="en-US" dirty="0">
                <a:latin typeface="Comic Sans MS"/>
                <a:cs typeface="Comic Sans MS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4419600" y="2514600"/>
              <a:ext cx="8030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mic Sans MS"/>
                  <a:cs typeface="Comic Sans MS"/>
                </a:rPr>
                <a:t>&lt;</a:t>
              </a:r>
              <a:r>
                <a:rPr lang="en-US" dirty="0" err="1" smtClean="0">
                  <a:latin typeface="Comic Sans MS"/>
                  <a:cs typeface="Comic Sans MS"/>
                </a:rPr>
                <a:t>x,y</a:t>
              </a:r>
              <a:r>
                <a:rPr lang="en-US" dirty="0" smtClean="0">
                  <a:latin typeface="Comic Sans MS"/>
                  <a:cs typeface="Comic Sans MS"/>
                </a:rPr>
                <a:t>&gt;</a:t>
              </a:r>
              <a:r>
                <a:rPr lang="en-US" dirty="0" smtClean="0"/>
                <a:t> 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3417</TotalTime>
  <Words>2701</Words>
  <Application>Microsoft Macintosh PowerPoint</Application>
  <PresentationFormat>On-screen Show (4:3)</PresentationFormat>
  <Paragraphs>570</Paragraphs>
  <Slides>33</Slides>
  <Notes>2</Notes>
  <HiddenSlides>1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5" baseType="lpstr">
      <vt:lpstr>Office Theme</vt:lpstr>
      <vt:lpstr>Equation</vt:lpstr>
      <vt:lpstr>Program Verification using Templates over Predicate Abstraction</vt:lpstr>
      <vt:lpstr>What the technique will let you do!</vt:lpstr>
      <vt:lpstr>Improves the state-of-art</vt:lpstr>
      <vt:lpstr>Key facilitators</vt:lpstr>
      <vt:lpstr>Outline</vt:lpstr>
      <vt:lpstr>Outline</vt:lpstr>
      <vt:lpstr>Analysis Setup</vt:lpstr>
      <vt:lpstr>Analysis Setup</vt:lpstr>
      <vt:lpstr>Iterative Fixed-point: Overview</vt:lpstr>
      <vt:lpstr>Iterative Fixed-point: Overview</vt:lpstr>
      <vt:lpstr>Backwards Iterative (GFP)</vt:lpstr>
      <vt:lpstr>Backwards Iterative (GFP)</vt:lpstr>
      <vt:lpstr>Backwards Iterative (GFP)</vt:lpstr>
      <vt:lpstr>Backwards Iterative (GFP)</vt:lpstr>
      <vt:lpstr>Backwards Iterative (GFP)</vt:lpstr>
      <vt:lpstr>Forward Iterative (LFP)</vt:lpstr>
      <vt:lpstr>Constraint-based over Predicate Abstraction</vt:lpstr>
      <vt:lpstr>Constraint-based over Predicate Abstraction</vt:lpstr>
      <vt:lpstr>Constraint-based over Predicate Abstraction</vt:lpstr>
      <vt:lpstr>Constraint-based over Predicate Abstraction</vt:lpstr>
      <vt:lpstr>Outline</vt:lpstr>
      <vt:lpstr>Optimal Solutions</vt:lpstr>
      <vt:lpstr>Optimal Solutions using OptNegSol</vt:lpstr>
      <vt:lpstr>Outline</vt:lpstr>
      <vt:lpstr>Computing maximally weak preconditions</vt:lpstr>
      <vt:lpstr>Outline</vt:lpstr>
      <vt:lpstr>Implementation</vt:lpstr>
      <vt:lpstr>Verifying Sorting Algorithms</vt:lpstr>
      <vt:lpstr>Runtimes: Sortedness</vt:lpstr>
      <vt:lpstr>Runtimes: Permutation</vt:lpstr>
      <vt:lpstr>Inferring Preconditions</vt:lpstr>
      <vt:lpstr>Runtimes (GFP): Inferring worst case inputs for sorting</vt:lpstr>
      <vt:lpstr>Conclusions</vt:lpstr>
    </vt:vector>
  </TitlesOfParts>
  <Company>University of Maryland, College Park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Verification using Templates over Predicate Abstraction</dc:title>
  <dc:creator>Saurabh Srivastava</dc:creator>
  <cp:lastModifiedBy>Saurabh Srivastava</cp:lastModifiedBy>
  <cp:revision>125</cp:revision>
  <cp:lastPrinted>2009-06-10T04:35:07Z</cp:lastPrinted>
  <dcterms:created xsi:type="dcterms:W3CDTF">2009-11-09T16:06:35Z</dcterms:created>
  <dcterms:modified xsi:type="dcterms:W3CDTF">2009-11-09T16:24:14Z</dcterms:modified>
</cp:coreProperties>
</file>