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66"/>
  </p:notesMasterIdLst>
  <p:handoutMasterIdLst>
    <p:handoutMasterId r:id="rId67"/>
  </p:handoutMasterIdLst>
  <p:sldIdLst>
    <p:sldId id="976" r:id="rId3"/>
    <p:sldId id="1879" r:id="rId4"/>
    <p:sldId id="1854" r:id="rId5"/>
    <p:sldId id="1757" r:id="rId6"/>
    <p:sldId id="1753" r:id="rId7"/>
    <p:sldId id="1696" r:id="rId8"/>
    <p:sldId id="1791" r:id="rId9"/>
    <p:sldId id="1830" r:id="rId10"/>
    <p:sldId id="1831" r:id="rId11"/>
    <p:sldId id="1832" r:id="rId12"/>
    <p:sldId id="1792" r:id="rId13"/>
    <p:sldId id="1699" r:id="rId14"/>
    <p:sldId id="1700" r:id="rId15"/>
    <p:sldId id="1701" r:id="rId16"/>
    <p:sldId id="1702" r:id="rId17"/>
    <p:sldId id="1703" r:id="rId18"/>
    <p:sldId id="1827" r:id="rId19"/>
    <p:sldId id="1794" r:id="rId20"/>
    <p:sldId id="1776" r:id="rId21"/>
    <p:sldId id="1793" r:id="rId22"/>
    <p:sldId id="1790" r:id="rId23"/>
    <p:sldId id="1770" r:id="rId24"/>
    <p:sldId id="1771" r:id="rId25"/>
    <p:sldId id="1717" r:id="rId26"/>
    <p:sldId id="1718" r:id="rId27"/>
    <p:sldId id="1778" r:id="rId28"/>
    <p:sldId id="1799" r:id="rId29"/>
    <p:sldId id="1806" r:id="rId30"/>
    <p:sldId id="1807" r:id="rId31"/>
    <p:sldId id="1809" r:id="rId32"/>
    <p:sldId id="1810" r:id="rId33"/>
    <p:sldId id="1812" r:id="rId34"/>
    <p:sldId id="1817" r:id="rId35"/>
    <p:sldId id="1820" r:id="rId36"/>
    <p:sldId id="1847" r:id="rId37"/>
    <p:sldId id="1853" r:id="rId38"/>
    <p:sldId id="1846" r:id="rId39"/>
    <p:sldId id="1842" r:id="rId40"/>
    <p:sldId id="1622" r:id="rId41"/>
    <p:sldId id="1623" r:id="rId42"/>
    <p:sldId id="1624" r:id="rId43"/>
    <p:sldId id="1625" r:id="rId44"/>
    <p:sldId id="1626" r:id="rId45"/>
    <p:sldId id="1627" r:id="rId46"/>
    <p:sldId id="1628" r:id="rId47"/>
    <p:sldId id="1629" r:id="rId48"/>
    <p:sldId id="1630" r:id="rId49"/>
    <p:sldId id="1631" r:id="rId50"/>
    <p:sldId id="1632" r:id="rId51"/>
    <p:sldId id="1633" r:id="rId52"/>
    <p:sldId id="1634" r:id="rId53"/>
    <p:sldId id="1635" r:id="rId54"/>
    <p:sldId id="1636" r:id="rId55"/>
    <p:sldId id="1637" r:id="rId56"/>
    <p:sldId id="1852" r:id="rId57"/>
    <p:sldId id="1843" r:id="rId58"/>
    <p:sldId id="1599" r:id="rId59"/>
    <p:sldId id="1844" r:id="rId60"/>
    <p:sldId id="1848" r:id="rId61"/>
    <p:sldId id="1845" r:id="rId62"/>
    <p:sldId id="1767" r:id="rId63"/>
    <p:sldId id="1849" r:id="rId64"/>
    <p:sldId id="1712" r:id="rId65"/>
  </p:sldIdLst>
  <p:sldSz cx="9144000" cy="6858000" type="screen4x3"/>
  <p:notesSz cx="7023100" cy="9309100"/>
  <p:embeddedFontLst>
    <p:embeddedFont>
      <p:font typeface="Comic Sans MS" panose="030F0702030302020204" pitchFamily="66" charset="0"/>
      <p:regular r:id="rId68"/>
      <p:bold r:id="rId69"/>
      <p:italic r:id="rId70"/>
      <p:boldItalic r:id="rId71"/>
    </p:embeddedFon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MT Extra" panose="05050102010205020202" pitchFamily="18" charset="2"/>
      <p:regular r:id="rId76"/>
    </p:embeddedFont>
    <p:embeddedFont>
      <p:font typeface="cmsy10" panose="020B0604020202020204"/>
      <p:regular r:id="rId77"/>
    </p:embeddedFont>
    <p:embeddedFont>
      <p:font typeface="Consolas" panose="020B0609020204030204" pitchFamily="49" charset="0"/>
      <p:regular r:id="rId78"/>
      <p:bold r:id="rId79"/>
      <p:italic r:id="rId80"/>
      <p:boldItalic r:id="rId81"/>
    </p:embeddedFont>
    <p:embeddedFont>
      <p:font typeface="Tahoma" panose="020B0604030504040204" pitchFamily="34" charset="0"/>
      <p:regular r:id="rId82"/>
      <p:bold r:id="rId83"/>
    </p:embeddedFont>
    <p:embeddedFont>
      <p:font typeface="Gill Sans MT" panose="020B0502020104020203" pitchFamily="34" charset="0"/>
      <p:regular r:id="rId84"/>
      <p:bold r:id="rId85"/>
      <p:italic r:id="rId86"/>
      <p:boldItalic r:id="rId87"/>
    </p:embeddedFont>
    <p:embeddedFont>
      <p:font typeface="Cambria Math" panose="02040503050406030204" pitchFamily="18" charset="0"/>
      <p:regular r:id="rId88"/>
    </p:embeddedFont>
  </p:embeddedFontLst>
  <p:custDataLst>
    <p:tags r:id="rId89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9900"/>
    <a:srgbClr val="008000"/>
    <a:srgbClr val="FF6600"/>
    <a:srgbClr val="FFFF00"/>
    <a:srgbClr val="FF99FF"/>
    <a:srgbClr val="0099FF"/>
    <a:srgbClr val="FF6699"/>
    <a:srgbClr val="FF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69" autoAdjust="0"/>
    <p:restoredTop sz="74189" autoAdjust="0"/>
  </p:normalViewPr>
  <p:slideViewPr>
    <p:cSldViewPr snapToGrid="0">
      <p:cViewPr varScale="1">
        <p:scale>
          <a:sx n="66" d="100"/>
          <a:sy n="66" d="100"/>
        </p:scale>
        <p:origin x="1915" y="5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font" Target="fonts/font1.fntdata"/><Relationship Id="rId76" Type="http://schemas.openxmlformats.org/officeDocument/2006/relationships/font" Target="fonts/font9.fntdata"/><Relationship Id="rId84" Type="http://schemas.openxmlformats.org/officeDocument/2006/relationships/font" Target="fonts/font17.fntdata"/><Relationship Id="rId89" Type="http://schemas.openxmlformats.org/officeDocument/2006/relationships/tags" Target="tags/tag1.xml"/><Relationship Id="rId7" Type="http://schemas.openxmlformats.org/officeDocument/2006/relationships/slide" Target="slides/slide5.xml"/><Relationship Id="rId71" Type="http://schemas.openxmlformats.org/officeDocument/2006/relationships/font" Target="fonts/font4.fntdata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74" Type="http://schemas.openxmlformats.org/officeDocument/2006/relationships/font" Target="fonts/font7.fntdata"/><Relationship Id="rId79" Type="http://schemas.openxmlformats.org/officeDocument/2006/relationships/font" Target="fonts/font12.fntdata"/><Relationship Id="rId87" Type="http://schemas.openxmlformats.org/officeDocument/2006/relationships/font" Target="fonts/font20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15.fntdata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5.fntdata"/><Relationship Id="rId80" Type="http://schemas.openxmlformats.org/officeDocument/2006/relationships/font" Target="fonts/font13.fntdata"/><Relationship Id="rId85" Type="http://schemas.openxmlformats.org/officeDocument/2006/relationships/font" Target="fonts/font18.fntdata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83" Type="http://schemas.openxmlformats.org/officeDocument/2006/relationships/font" Target="fonts/font16.fntdata"/><Relationship Id="rId88" Type="http://schemas.openxmlformats.org/officeDocument/2006/relationships/font" Target="fonts/font21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1" Type="http://schemas.openxmlformats.org/officeDocument/2006/relationships/font" Target="fonts/font14.fntdata"/><Relationship Id="rId86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0559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76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53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60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8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2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72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24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6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3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27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65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1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79291" y="5081381"/>
            <a:ext cx="7064107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2400" dirty="0" smtClean="0"/>
              <a:t>December 2013</a:t>
            </a:r>
          </a:p>
          <a:p>
            <a:pPr algn="ctr">
              <a:spcBef>
                <a:spcPts val="500"/>
              </a:spcBef>
            </a:pPr>
            <a:r>
              <a:rPr lang="en-US" sz="2400" dirty="0" smtClean="0"/>
              <a:t>Technology for Education (T4E) Conference</a:t>
            </a:r>
          </a:p>
          <a:p>
            <a:pPr algn="ctr">
              <a:spcBef>
                <a:spcPts val="500"/>
              </a:spcBef>
            </a:pP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5510" y="2880067"/>
            <a:ext cx="8880231" cy="1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accent2"/>
                </a:solidFill>
                <a:latin typeface="Comic Sans MS"/>
              </a:rPr>
              <a:t>Sumit Gulwani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mic Sans MS"/>
              </a:rPr>
              <a:t>sumitg@microsoft.com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mic Sans MS"/>
              </a:rPr>
              <a:t>Affiliations: Researcher @ Microsoft Research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mic Sans MS"/>
              </a:rPr>
              <a:t>            Adjunct Faculty @ IIT Kanpur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34" y="-44056"/>
            <a:ext cx="3143689" cy="3658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9" y="-5343"/>
            <a:ext cx="3888030" cy="3641170"/>
          </a:xfrm>
          <a:prstGeom prst="rect">
            <a:avLst/>
          </a:prstGeom>
        </p:spPr>
      </p:pic>
      <p:pic>
        <p:nvPicPr>
          <p:cNvPr id="9" name="Picture 8" descr="ms_masthead_lt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6049109"/>
            <a:ext cx="2619269" cy="8088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44554" y="1453219"/>
            <a:ext cx="4929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700" dirty="0" smtClean="0">
                <a:solidFill>
                  <a:srgbClr val="3333CC"/>
                </a:solidFill>
              </a:rPr>
              <a:t>Example-based Learning in</a:t>
            </a:r>
          </a:p>
          <a:p>
            <a:pPr algn="ctr">
              <a:spcBef>
                <a:spcPts val="0"/>
              </a:spcBef>
            </a:pPr>
            <a:r>
              <a:rPr lang="en-US" sz="2700" dirty="0" smtClean="0">
                <a:solidFill>
                  <a:srgbClr val="3333CC"/>
                </a:solidFill>
              </a:rPr>
              <a:t>Computer-aided Education</a:t>
            </a:r>
          </a:p>
          <a:p>
            <a:pPr algn="ctr">
              <a:spcBef>
                <a:spcPts val="0"/>
              </a:spcBef>
            </a:pPr>
            <a:endParaRPr lang="en-US" sz="800" dirty="0" smtClean="0">
              <a:solidFill>
                <a:srgbClr val="3333CC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2051308" y="1378075"/>
            <a:ext cx="4024652" cy="141514"/>
          </a:xfrm>
          <a:prstGeom prst="rightArrow">
            <a:avLst>
              <a:gd name="adj1" fmla="val 50000"/>
              <a:gd name="adj2" fmla="val 58088"/>
            </a:avLst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051308" y="2388923"/>
            <a:ext cx="4024652" cy="141514"/>
          </a:xfrm>
          <a:prstGeom prst="rightArrow">
            <a:avLst>
              <a:gd name="adj1" fmla="val 50000"/>
              <a:gd name="adj2" fmla="val 58088"/>
            </a:avLst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30" y="5746829"/>
            <a:ext cx="1053297" cy="1053297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5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0" y="3872060"/>
            <a:ext cx="7179217" cy="250722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60700" y="963120"/>
          <a:ext cx="839141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182"/>
                <a:gridCol w="2598889"/>
                <a:gridCol w="1872343"/>
              </a:tblGrid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Concept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Trace 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Input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digit addition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3+2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digit w/o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LL+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 +8765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(LC) 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 + 8757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Two single carries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(LC) L+ (LC) 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 + 8857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Double</a:t>
                      </a:r>
                      <a:r>
                        <a:rPr lang="en-US" baseline="0" dirty="0" smtClean="0"/>
                        <a:t>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(LCLC) 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 + 8667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Triple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(LCLCLCLC)</a:t>
                      </a:r>
                      <a:r>
                        <a:rPr lang="en-US" baseline="0" dirty="0" smtClean="0"/>
                        <a:t> 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</a:t>
                      </a:r>
                      <a:r>
                        <a:rPr lang="en-US" baseline="0" dirty="0" smtClean="0"/>
                        <a:t> + 8767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Extra digit in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/p</a:t>
                      </a:r>
                      <a:r>
                        <a:rPr lang="en-US" baseline="0" dirty="0" smtClean="0"/>
                        <a:t> &amp; new digit in </a:t>
                      </a:r>
                      <a:r>
                        <a:rPr lang="en-US" dirty="0" smtClean="0"/>
                        <a:t>o/p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CLDCE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9234 + 900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Generation: Addition Procedure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60180" y="6263276"/>
            <a:ext cx="914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Reference: A </a:t>
            </a:r>
            <a:r>
              <a:rPr lang="en-US" sz="1800" dirty="0">
                <a:solidFill>
                  <a:srgbClr val="C00000"/>
                </a:solidFill>
              </a:rPr>
              <a:t>Trace-based Framework for Analyzing and </a:t>
            </a:r>
            <a:r>
              <a:rPr lang="en-US" sz="1800" dirty="0" smtClean="0">
                <a:solidFill>
                  <a:srgbClr val="C00000"/>
                </a:solidFill>
              </a:rPr>
              <a:t>Synthesizing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Educational Progressions; CHI 2013; Andersen, Gulwani, </a:t>
            </a:r>
            <a:r>
              <a:rPr lang="en-US" sz="1800" dirty="0" err="1" smtClean="0">
                <a:solidFill>
                  <a:srgbClr val="C00000"/>
                </a:solidFill>
              </a:rPr>
              <a:t>Popovic</a:t>
            </a:r>
            <a:r>
              <a:rPr lang="en-US" sz="1800" dirty="0" smtClean="0">
                <a:solidFill>
                  <a:srgbClr val="C00000"/>
                </a:solidFill>
              </a:rPr>
              <a:t>.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87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320"/>
            <a:ext cx="8571452" cy="55168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</a:p>
          <a:p>
            <a:r>
              <a:rPr lang="en-US" sz="2200" dirty="0" smtClean="0"/>
              <a:t>Problems similar to a given problem.</a:t>
            </a:r>
          </a:p>
          <a:p>
            <a:pPr lvl="1"/>
            <a:r>
              <a:rPr lang="en-US" dirty="0" smtClean="0"/>
              <a:t>Avoid copyright issues</a:t>
            </a:r>
          </a:p>
          <a:p>
            <a:pPr lvl="1"/>
            <a:r>
              <a:rPr lang="en-US" dirty="0" smtClean="0"/>
              <a:t>Prevent cheating </a:t>
            </a:r>
            <a:r>
              <a:rPr lang="en-US" dirty="0"/>
              <a:t>in </a:t>
            </a:r>
            <a:r>
              <a:rPr lang="en-US" dirty="0" smtClean="0"/>
              <a:t>MOOCs (Unsynchronized instruction)</a:t>
            </a:r>
            <a:endParaRPr lang="en-US" dirty="0"/>
          </a:p>
          <a:p>
            <a:r>
              <a:rPr lang="en-US" sz="2200" dirty="0" smtClean="0"/>
              <a:t>Problems </a:t>
            </a:r>
            <a:r>
              <a:rPr lang="en-US" sz="2200" dirty="0"/>
              <a:t>of a given difficulty level and </a:t>
            </a:r>
            <a:r>
              <a:rPr lang="en-US" sz="2200" dirty="0" smtClean="0"/>
              <a:t>concept usage.</a:t>
            </a:r>
            <a:endParaRPr lang="en-US" sz="2200" dirty="0"/>
          </a:p>
          <a:p>
            <a:pPr lvl="1"/>
            <a:r>
              <a:rPr lang="en-US" dirty="0"/>
              <a:t>Generate progressions </a:t>
            </a:r>
            <a:endParaRPr lang="en-US" dirty="0" smtClean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personalized </a:t>
            </a:r>
            <a:r>
              <a:rPr lang="en-US" dirty="0" smtClean="0"/>
              <a:t>workflows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</a:p>
          <a:p>
            <a:pPr marL="400050"/>
            <a:r>
              <a:rPr lang="en-US" dirty="0" smtClean="0"/>
              <a:t>Procedural Content: Test input generation techniques</a:t>
            </a:r>
          </a:p>
          <a:p>
            <a:pPr marL="400050"/>
            <a:r>
              <a:rPr lang="en-US" dirty="0" smtClean="0"/>
              <a:t>Conceptual Content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</a:rPr>
              <a:t>Template based generalization</a:t>
            </a:r>
          </a:p>
          <a:p>
            <a:pPr marL="4000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60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±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cot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  <a:endParaRPr lang="en-US" dirty="0">
                  <a:solidFill>
                    <a:srgbClr val="008000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  <a:blipFill rotWithShape="0"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 Problem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36" y="6140385"/>
            <a:ext cx="8352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Reference: </a:t>
            </a:r>
            <a:r>
              <a:rPr lang="en-US" i="1" dirty="0" smtClean="0">
                <a:solidFill>
                  <a:srgbClr val="C00000"/>
                </a:solidFill>
              </a:rPr>
              <a:t>Automatically generating algebra problems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AAAI 2012; </a:t>
            </a:r>
            <a:r>
              <a:rPr lang="en-US" dirty="0" err="1" smtClean="0">
                <a:solidFill>
                  <a:srgbClr val="C00000"/>
                </a:solidFill>
              </a:rPr>
              <a:t>Rohit</a:t>
            </a:r>
            <a:r>
              <a:rPr lang="en-US" dirty="0" smtClean="0">
                <a:solidFill>
                  <a:srgbClr val="C00000"/>
                </a:solidFill>
              </a:rPr>
              <a:t> Singh, Sumit Gulwani, Sriram Rajamani.</a:t>
            </a:r>
          </a:p>
        </p:txBody>
      </p:sp>
    </p:spTree>
    <p:extLst>
      <p:ext uri="{BB962C8B-B14F-4D97-AF65-F5344CB8AC3E}">
        <p14:creationId xmlns:p14="http://schemas.microsoft.com/office/powerpoint/2010/main" val="800855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±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cot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  <a:endParaRPr lang="en-US" dirty="0">
                  <a:solidFill>
                    <a:srgbClr val="008000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  <a:blipFill rotWithShape="0"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 Problem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36" y="6140385"/>
            <a:ext cx="8352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Reference: </a:t>
            </a:r>
            <a:r>
              <a:rPr lang="en-US" i="1" dirty="0" smtClean="0">
                <a:solidFill>
                  <a:srgbClr val="C00000"/>
                </a:solidFill>
              </a:rPr>
              <a:t>Automatically generating algebra problems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AAAI 2012; </a:t>
            </a:r>
            <a:r>
              <a:rPr lang="en-US" dirty="0" err="1" smtClean="0">
                <a:solidFill>
                  <a:srgbClr val="C00000"/>
                </a:solidFill>
              </a:rPr>
              <a:t>Rohit</a:t>
            </a:r>
            <a:r>
              <a:rPr lang="en-US" dirty="0" smtClean="0">
                <a:solidFill>
                  <a:srgbClr val="C00000"/>
                </a:solidFill>
              </a:rPr>
              <a:t> Singh, Sumit Gulwani, Sriram Rajamani.</a:t>
            </a:r>
          </a:p>
        </p:txBody>
      </p:sp>
    </p:spTree>
    <p:extLst>
      <p:ext uri="{BB962C8B-B14F-4D97-AF65-F5344CB8AC3E}">
        <p14:creationId xmlns:p14="http://schemas.microsoft.com/office/powerpoint/2010/main" val="3134060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limLow>
                            <m:limLowPr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func>
                        <m:funcPr>
                          <m:ctrlPr>
                            <a:rPr lang="pt-BR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func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m:rPr>
                              <m:sty m:val="p"/>
                            </m:rPr>
                            <a:rPr lang="en-US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≠0  ∧  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solidFill>
                            <a:srgbClr val="FF99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              </m:t>
                              </m:r>
                            </m:e>
                          </m:nary>
                          <m:func>
                            <m:func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8000"/>
                                  </a:solidFill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sz="10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             </m:t>
                          </m:r>
                          <m:func>
                            <m:func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                 </m:t>
                              </m:r>
                              <m:limLow>
                                <m:limLow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8000"/>
                                  </a:solidFill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  <a:blipFill rotWithShape="0">
                <a:blip r:embed="rId3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Limits/Series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60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) (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csc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cot</m:t>
                                          </m:r>
                                        </m:fName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) </m:t>
                                          </m:r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𝑑𝑥</m:t>
                                          </m:r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= 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cot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nary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0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𝑑𝑥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 ∧ 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 (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 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) 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 (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 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) 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cot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 (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csc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 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𝑑𝑥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= </m:t>
                                      </m:r>
                                      <m:func>
                                        <m:funcPr>
                                          <m:ctrlPr>
                                            <a:rPr lang="en-US" b="0" i="1" dirty="0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dirty="0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dirty="0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dirty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dirty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dirty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  <a:blipFill rotWithShape="0">
                <a:blip r:embed="rId2"/>
                <a:stretch>
                  <a:fillRect l="-1255" r="-5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6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9624" y="996696"/>
                <a:ext cx="9183624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.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𝑥𝑦𝑧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700" b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Query</m:t>
                          </m:r>
                          <m:r>
                            <a:rPr lang="en-US" i="1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99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i="1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𝑤h𝑒𝑟𝑒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∈{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4,0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8,4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5,1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,…} </m:t>
                      </m:r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i="1" dirty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 dirty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8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𝑦𝑧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𝑧𝑥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8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9624" y="996696"/>
                <a:ext cx="9183624" cy="5861304"/>
              </a:xfrm>
              <a:blipFill rotWithShape="0">
                <a:blip r:embed="rId3"/>
                <a:stretch>
                  <a:fillRect l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70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281" y="1142999"/>
                <a:ext cx="9186737" cy="55843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Polynomial Identity Testing: A classical result</a:t>
                </a:r>
              </a:p>
              <a:p>
                <a:r>
                  <a:rPr lang="en-US" dirty="0" smtClean="0"/>
                  <a:t>Problem: Given two polynomials P1 and P2, determine whether they are equivalent.</a:t>
                </a:r>
                <a:endParaRPr lang="en-US" sz="1000" dirty="0"/>
              </a:p>
              <a:p>
                <a:r>
                  <a:rPr lang="en-US" dirty="0" smtClean="0"/>
                  <a:t>The naïve deterministic algorithm of expanding polynomials to compare them term-wise is exponential.</a:t>
                </a:r>
                <a:endParaRPr lang="en-US" sz="1000" dirty="0"/>
              </a:p>
              <a:p>
                <a:r>
                  <a:rPr lang="en-US" dirty="0" smtClean="0"/>
                  <a:t>A simple randomized test is probabilistically sufficient:</a:t>
                </a:r>
              </a:p>
              <a:p>
                <a:pPr lvl="1"/>
                <a:r>
                  <a:rPr lang="en-US" dirty="0" smtClean="0"/>
                  <a:t>Choose random values r for polynomial variables x</a:t>
                </a:r>
              </a:p>
              <a:p>
                <a:pPr lvl="1"/>
                <a:r>
                  <a:rPr lang="en-US" dirty="0" smtClean="0"/>
                  <a:t>If P1(r) ≠ P2(r), then P1 is not equivalent to P2.</a:t>
                </a:r>
              </a:p>
              <a:p>
                <a:pPr lvl="1"/>
                <a:r>
                  <a:rPr lang="en-US" dirty="0" smtClean="0"/>
                  <a:t>Otherwise P1 is equivalent to P2 with high probability</a:t>
                </a:r>
              </a:p>
              <a:p>
                <a:pPr marL="57150" indent="0">
                  <a:buNone/>
                </a:pPr>
                <a:endParaRPr lang="en-US" sz="1000" dirty="0" smtClean="0">
                  <a:solidFill>
                    <a:schemeClr val="accent2"/>
                  </a:solidFill>
                </a:endParaRPr>
              </a:p>
              <a:p>
                <a:pPr marL="5715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Similar result holds for Analytic Functions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non-identical real-valued analytic </a:t>
                </a:r>
                <a:r>
                  <a:rPr lang="en-US" dirty="0" err="1"/>
                  <a:t>fns</a:t>
                </a:r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selected uniformly at random. </a:t>
                </a:r>
              </a:p>
              <a:p>
                <a:pPr marL="0" indent="0">
                  <a:buNone/>
                </a:pPr>
                <a:r>
                  <a:rPr lang="en-US" dirty="0"/>
                  <a:t>Then, with high probability over this selection,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81" y="1142999"/>
                <a:ext cx="9186737" cy="5584371"/>
              </a:xfrm>
              <a:blipFill rotWithShape="0">
                <a:blip r:embed="rId2"/>
                <a:stretch>
                  <a:fillRect l="-1327" t="-763" r="-1659" b="-3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Identity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5282"/>
      </p:ext>
    </p:extLst>
  </p:cSld>
  <p:clrMapOvr>
    <a:masterClrMapping/>
  </p:clrMapOvr>
  <p:transition advTm="2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320"/>
            <a:ext cx="8571452" cy="55168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</a:p>
          <a:p>
            <a:r>
              <a:rPr lang="en-US" sz="2200" dirty="0" smtClean="0"/>
              <a:t>Problems similar to a given problem.</a:t>
            </a:r>
          </a:p>
          <a:p>
            <a:pPr lvl="1"/>
            <a:r>
              <a:rPr lang="en-US" dirty="0" smtClean="0"/>
              <a:t>Avoid copyright issues</a:t>
            </a:r>
          </a:p>
          <a:p>
            <a:pPr lvl="1"/>
            <a:r>
              <a:rPr lang="en-US" dirty="0" smtClean="0"/>
              <a:t>Prevent cheating </a:t>
            </a:r>
            <a:r>
              <a:rPr lang="en-US" dirty="0"/>
              <a:t>in </a:t>
            </a:r>
            <a:r>
              <a:rPr lang="en-US" dirty="0" smtClean="0"/>
              <a:t>MOOCs (Unsynchronized instruction)</a:t>
            </a:r>
            <a:endParaRPr lang="en-US" dirty="0"/>
          </a:p>
          <a:p>
            <a:r>
              <a:rPr lang="en-US" sz="2200" dirty="0" smtClean="0"/>
              <a:t>Problems </a:t>
            </a:r>
            <a:r>
              <a:rPr lang="en-US" sz="2200" dirty="0"/>
              <a:t>of a given difficulty level and </a:t>
            </a:r>
            <a:r>
              <a:rPr lang="en-US" sz="2200" dirty="0" smtClean="0"/>
              <a:t>concept usage.</a:t>
            </a:r>
            <a:endParaRPr lang="en-US" sz="2200" dirty="0"/>
          </a:p>
          <a:p>
            <a:pPr lvl="1"/>
            <a:r>
              <a:rPr lang="en-US" dirty="0"/>
              <a:t>Generate progressions </a:t>
            </a:r>
            <a:endParaRPr lang="en-US" dirty="0" smtClean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personalized </a:t>
            </a:r>
            <a:r>
              <a:rPr lang="en-US" dirty="0" smtClean="0"/>
              <a:t>workflows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</a:p>
          <a:p>
            <a:pPr marL="400050"/>
            <a:r>
              <a:rPr lang="en-US" dirty="0" smtClean="0"/>
              <a:t>Procedural Content: Test input generation techniques</a:t>
            </a:r>
          </a:p>
          <a:p>
            <a:pPr marL="400050"/>
            <a:r>
              <a:rPr lang="en-US" dirty="0" smtClean="0"/>
              <a:t>Conceptual Content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</a:rPr>
              <a:t>Template based generalization</a:t>
            </a:r>
          </a:p>
          <a:p>
            <a:pPr marL="4000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34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4430" y="981497"/>
            <a:ext cx="9337326" cy="5756760"/>
          </a:xfrm>
        </p:spPr>
        <p:txBody>
          <a:bodyPr/>
          <a:lstStyle/>
          <a:p>
            <a:pPr marL="342991" indent="-342991">
              <a:buFont typeface="+mj-lt"/>
              <a:buAutoNum type="arabicPeriod"/>
            </a:pPr>
            <a:r>
              <a:rPr lang="en-US" sz="2100" dirty="0"/>
              <a:t>The principal characterized his pupils as _________ </a:t>
            </a:r>
            <a:r>
              <a:rPr lang="en-US" sz="2100" baseline="-25000" dirty="0"/>
              <a:t> </a:t>
            </a:r>
            <a:r>
              <a:rPr lang="en-US" sz="2100" dirty="0"/>
              <a:t> </a:t>
            </a:r>
            <a:r>
              <a:rPr lang="en-US" sz="2100" dirty="0" smtClean="0"/>
              <a:t>               because </a:t>
            </a:r>
            <a:r>
              <a:rPr lang="en-US" sz="2100" dirty="0"/>
              <a:t>they were pampered and spoiled by their indulgent parents.</a:t>
            </a:r>
          </a:p>
          <a:p>
            <a:pPr marL="342991" indent="-342991">
              <a:buFont typeface="+mj-lt"/>
              <a:buAutoNum type="arabicPeriod"/>
            </a:pPr>
            <a:endParaRPr lang="en-US" sz="700" dirty="0"/>
          </a:p>
          <a:p>
            <a:pPr marL="342991" indent="-342991">
              <a:buFont typeface="+mj-lt"/>
              <a:buAutoNum type="arabicPeriod"/>
            </a:pPr>
            <a:r>
              <a:rPr lang="en-US" sz="2100" dirty="0"/>
              <a:t>The commentator characterized the electorate as _________  because it was unpredictable and given to constantly shifting moods.</a:t>
            </a:r>
          </a:p>
          <a:p>
            <a:pPr marL="0" indent="0">
              <a:buNone/>
            </a:pPr>
            <a:endParaRPr lang="en-US" sz="750" dirty="0"/>
          </a:p>
          <a:p>
            <a:pPr marL="0" indent="0">
              <a:buNone/>
            </a:pPr>
            <a:r>
              <a:rPr lang="en-US" sz="2101" dirty="0"/>
              <a:t>(a) cosseted</a:t>
            </a:r>
          </a:p>
          <a:p>
            <a:pPr marL="0" indent="0">
              <a:buNone/>
            </a:pPr>
            <a:r>
              <a:rPr lang="en-US" sz="2101" dirty="0"/>
              <a:t>(b) disingenuous</a:t>
            </a:r>
          </a:p>
          <a:p>
            <a:pPr marL="0" indent="0">
              <a:buNone/>
            </a:pPr>
            <a:r>
              <a:rPr lang="en-US" sz="2101" dirty="0"/>
              <a:t>(c) corrosive</a:t>
            </a:r>
          </a:p>
          <a:p>
            <a:pPr marL="0" indent="0">
              <a:buNone/>
            </a:pPr>
            <a:r>
              <a:rPr lang="en-US" sz="2101" dirty="0"/>
              <a:t>(d) laconic</a:t>
            </a:r>
          </a:p>
          <a:p>
            <a:pPr marL="0" indent="0">
              <a:buNone/>
            </a:pPr>
            <a:r>
              <a:rPr lang="en-US" sz="2101" dirty="0"/>
              <a:t>(e) mercurial</a:t>
            </a:r>
          </a:p>
          <a:p>
            <a:pPr marL="0" indent="0">
              <a:buNone/>
            </a:pPr>
            <a:endParaRPr lang="en-US" sz="1125" dirty="0"/>
          </a:p>
          <a:p>
            <a:pPr marL="0" indent="0">
              <a:spcBef>
                <a:spcPts val="0"/>
              </a:spcBef>
              <a:buNone/>
            </a:pPr>
            <a:r>
              <a:rPr lang="en-US" sz="2251" dirty="0">
                <a:solidFill>
                  <a:srgbClr val="CC00CC"/>
                </a:solidFill>
              </a:rPr>
              <a:t>One of </a:t>
            </a:r>
            <a:r>
              <a:rPr lang="en-US" sz="2251" dirty="0" smtClean="0">
                <a:solidFill>
                  <a:srgbClr val="CC00CC"/>
                </a:solidFill>
              </a:rPr>
              <a:t>the problems </a:t>
            </a:r>
            <a:r>
              <a:rPr lang="en-US" sz="2251" dirty="0">
                <a:solidFill>
                  <a:srgbClr val="CC00CC"/>
                </a:solidFill>
              </a:rPr>
              <a:t>is a real </a:t>
            </a:r>
            <a:r>
              <a:rPr lang="en-US" sz="2251" dirty="0" smtClean="0">
                <a:solidFill>
                  <a:srgbClr val="CC00CC"/>
                </a:solidFill>
              </a:rPr>
              <a:t>problem from SAT </a:t>
            </a:r>
            <a:r>
              <a:rPr lang="en-US" sz="1700" dirty="0" smtClean="0">
                <a:solidFill>
                  <a:srgbClr val="CC00CC"/>
                </a:solidFill>
              </a:rPr>
              <a:t>(standardized US exam), </a:t>
            </a:r>
            <a:endParaRPr lang="en-US" sz="1700" dirty="0">
              <a:solidFill>
                <a:srgbClr val="CC00CC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51" dirty="0" smtClean="0">
                <a:solidFill>
                  <a:srgbClr val="CC00CC"/>
                </a:solidFill>
              </a:rPr>
              <a:t>while </a:t>
            </a:r>
            <a:r>
              <a:rPr lang="en-US" sz="2251" dirty="0">
                <a:solidFill>
                  <a:srgbClr val="CC00CC"/>
                </a:solidFill>
              </a:rPr>
              <a:t>the other one was automatically </a:t>
            </a:r>
            <a:r>
              <a:rPr lang="en-US" sz="2251" dirty="0" smtClean="0">
                <a:solidFill>
                  <a:srgbClr val="CC00CC"/>
                </a:solidFill>
              </a:rPr>
              <a:t>generated!</a:t>
            </a:r>
          </a:p>
          <a:p>
            <a:pPr marL="0" indent="0">
              <a:spcBef>
                <a:spcPts val="0"/>
              </a:spcBef>
              <a:buNone/>
            </a:pPr>
            <a:endParaRPr lang="en-US" sz="2251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From problem 1, we generate template T</a:t>
            </a:r>
            <a:r>
              <a:rPr lang="en-US" sz="1900" baseline="-25000" dirty="0" smtClean="0"/>
              <a:t>1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chemeClr val="accent2"/>
                </a:solidFill>
              </a:rPr>
              <a:t>*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000" dirty="0" smtClean="0">
                <a:solidFill>
                  <a:schemeClr val="accent2"/>
                </a:solidFill>
              </a:rPr>
              <a:t> characterized *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as *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3</a:t>
            </a:r>
            <a:r>
              <a:rPr lang="en-US" sz="2000" dirty="0" smtClean="0">
                <a:solidFill>
                  <a:schemeClr val="accent2"/>
                </a:solidFill>
              </a:rPr>
              <a:t> because *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We specialize T</a:t>
            </a:r>
            <a:r>
              <a:rPr lang="en-US" sz="1900" baseline="-25000" dirty="0" smtClean="0"/>
              <a:t>1</a:t>
            </a:r>
            <a:r>
              <a:rPr lang="en-US" sz="1900" dirty="0" smtClean="0"/>
              <a:t> to template T</a:t>
            </a:r>
            <a:r>
              <a:rPr lang="en-US" sz="1900" baseline="-25000" dirty="0"/>
              <a:t>2</a:t>
            </a:r>
            <a:r>
              <a:rPr lang="en-US" sz="1900" dirty="0" smtClean="0"/>
              <a:t>: </a:t>
            </a:r>
            <a:r>
              <a:rPr lang="en-US" sz="2000" dirty="0" smtClean="0">
                <a:solidFill>
                  <a:schemeClr val="accent2"/>
                </a:solidFill>
              </a:rPr>
              <a:t>*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000" dirty="0" smtClean="0">
                <a:solidFill>
                  <a:schemeClr val="accent2"/>
                </a:solidFill>
              </a:rPr>
              <a:t> characterized *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as mercurial because *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Problem 2 is an instance of T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. </a:t>
            </a:r>
            <a:endParaRPr lang="en-US" sz="19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Generation: Sentence Completion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0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71" y="1143000"/>
            <a:ext cx="8905835" cy="5029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C00000"/>
                </a:solidFill>
              </a:rPr>
              <a:t>Example-based </a:t>
            </a:r>
            <a:r>
              <a:rPr lang="en-US" dirty="0">
                <a:solidFill>
                  <a:srgbClr val="C00000"/>
                </a:solidFill>
              </a:rPr>
              <a:t>Learning in Computer-aided STEM Education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C00000"/>
                </a:solidFill>
              </a:rPr>
              <a:t>MSR Technical Report MSR-TR-2013-50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C00000"/>
                </a:solidFill>
              </a:rPr>
              <a:t>To </a:t>
            </a:r>
            <a:r>
              <a:rPr lang="en-US" dirty="0">
                <a:solidFill>
                  <a:srgbClr val="C00000"/>
                </a:solidFill>
              </a:rPr>
              <a:t>appear in </a:t>
            </a:r>
            <a:r>
              <a:rPr lang="en-US" dirty="0" smtClean="0">
                <a:solidFill>
                  <a:srgbClr val="C00000"/>
                </a:solidFill>
              </a:rPr>
              <a:t>CACM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59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320"/>
            <a:ext cx="8571452" cy="55168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</a:p>
          <a:p>
            <a:r>
              <a:rPr lang="en-US" sz="2200" dirty="0" smtClean="0"/>
              <a:t>Problems similar to a given problem.</a:t>
            </a:r>
          </a:p>
          <a:p>
            <a:pPr lvl="1"/>
            <a:r>
              <a:rPr lang="en-US" dirty="0" smtClean="0"/>
              <a:t>Avoid copyright issues</a:t>
            </a:r>
          </a:p>
          <a:p>
            <a:pPr lvl="1"/>
            <a:r>
              <a:rPr lang="en-US" dirty="0" smtClean="0"/>
              <a:t>Prevent cheating </a:t>
            </a:r>
            <a:r>
              <a:rPr lang="en-US" dirty="0"/>
              <a:t>in </a:t>
            </a:r>
            <a:r>
              <a:rPr lang="en-US" dirty="0" smtClean="0"/>
              <a:t>MOOCs (Unsynchronized instruction)</a:t>
            </a:r>
            <a:endParaRPr lang="en-US" dirty="0"/>
          </a:p>
          <a:p>
            <a:r>
              <a:rPr lang="en-US" sz="2200" dirty="0" smtClean="0"/>
              <a:t>Problems </a:t>
            </a:r>
            <a:r>
              <a:rPr lang="en-US" sz="2200" dirty="0"/>
              <a:t>of a given difficulty level and </a:t>
            </a:r>
            <a:r>
              <a:rPr lang="en-US" sz="2200" dirty="0" smtClean="0"/>
              <a:t>concept usage.</a:t>
            </a:r>
            <a:endParaRPr lang="en-US" sz="2200" dirty="0"/>
          </a:p>
          <a:p>
            <a:pPr lvl="1"/>
            <a:r>
              <a:rPr lang="en-US" dirty="0"/>
              <a:t>Generate progressions </a:t>
            </a:r>
            <a:endParaRPr lang="en-US" dirty="0" smtClean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personalized </a:t>
            </a:r>
            <a:r>
              <a:rPr lang="en-US" dirty="0" smtClean="0"/>
              <a:t>workflows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</a:p>
          <a:p>
            <a:pPr marL="400050"/>
            <a:r>
              <a:rPr lang="en-US" dirty="0" smtClean="0"/>
              <a:t>Procedural Content: Test input generation techniques</a:t>
            </a:r>
          </a:p>
          <a:p>
            <a:pPr marL="400050"/>
            <a:r>
              <a:rPr lang="en-US" dirty="0" smtClean="0"/>
              <a:t>Conceptual Content</a:t>
            </a:r>
          </a:p>
          <a:p>
            <a:pPr marL="800100" lvl="1"/>
            <a:r>
              <a:rPr lang="en-US" dirty="0" smtClean="0"/>
              <a:t>Template based generalization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</a:rPr>
              <a:t>Symbolic methods (solution generation in reverse)</a:t>
            </a:r>
            <a:endParaRPr lang="en-US" dirty="0">
              <a:solidFill>
                <a:srgbClr val="009900"/>
              </a:solidFill>
            </a:endParaRPr>
          </a:p>
          <a:p>
            <a:pPr marL="4000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2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05375578"/>
                  </p:ext>
                </p:extLst>
              </p:nvPr>
            </p:nvGraphicFramePr>
            <p:xfrm>
              <a:off x="239847" y="2195766"/>
              <a:ext cx="858936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42215"/>
                    <a:gridCol w="2428404"/>
                    <a:gridCol w="191874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Inference Rule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Premises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Conclusion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Modus Ponens (MP)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dirty="0" smtClean="0"/>
                            <a:t> 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Hypothetical</a:t>
                          </a:r>
                          <a:r>
                            <a:rPr lang="en-US" sz="1800" baseline="0" dirty="0" smtClean="0"/>
                            <a:t> Syllogism (HS)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180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Disjunctive Syllogism (DS)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1800" dirty="0" smtClean="0"/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Simplification (</a:t>
                          </a:r>
                          <a:r>
                            <a:rPr lang="en-US" sz="1800" dirty="0" err="1" smtClean="0"/>
                            <a:t>Simp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05375578"/>
                  </p:ext>
                </p:extLst>
              </p:nvPr>
            </p:nvGraphicFramePr>
            <p:xfrm>
              <a:off x="239847" y="2195766"/>
              <a:ext cx="858936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42215"/>
                    <a:gridCol w="2428404"/>
                    <a:gridCol w="191874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Inference Rule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Premises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Conclusion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Modus Ponens (MP)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4687" t="-106557" r="-79950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7937" t="-106557" r="-1270" b="-3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Hypothetical</a:t>
                          </a:r>
                          <a:r>
                            <a:rPr lang="en-US" sz="1800" baseline="0" dirty="0" smtClean="0"/>
                            <a:t> Syllogism (HS)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4687" t="-206557" r="-7995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7937" t="-206557" r="-1270" b="-2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Disjunctive Syllogism (DS)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4687" t="-306557" r="-7995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7937" t="-306557" r="-1270" b="-1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Simplification (</a:t>
                          </a:r>
                          <a:r>
                            <a:rPr lang="en-US" sz="1800" dirty="0" err="1" smtClean="0"/>
                            <a:t>Simp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4687" t="-406557" r="-7995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7937" t="-406557" r="-1270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028652" cy="609600"/>
          </a:xfrm>
        </p:spPr>
        <p:txBody>
          <a:bodyPr/>
          <a:lstStyle/>
          <a:p>
            <a:r>
              <a:rPr lang="en-US" dirty="0" smtClean="0"/>
              <a:t>Natural Deduction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63916973"/>
                  </p:ext>
                </p:extLst>
              </p:nvPr>
            </p:nvGraphicFramePr>
            <p:xfrm>
              <a:off x="209770" y="4205863"/>
              <a:ext cx="882872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68"/>
                    <a:gridCol w="2110154"/>
                    <a:gridCol w="3429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Replacement Rule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Proposition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Equiv. Proposition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Distribution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∨(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oMath>
                          </a14:m>
                          <a:r>
                            <a:rPr lang="en-US" sz="1800" dirty="0" smtClean="0"/>
                            <a:t> 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∧(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Double Negation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¬¬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Implication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Equivalence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∧(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63916973"/>
                  </p:ext>
                </p:extLst>
              </p:nvPr>
            </p:nvGraphicFramePr>
            <p:xfrm>
              <a:off x="209770" y="4205863"/>
              <a:ext cx="882872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68"/>
                    <a:gridCol w="2110154"/>
                    <a:gridCol w="3429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Replacement Rule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Proposition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Equiv. Proposition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Distribution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6358" t="-106557" r="-163873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7549" t="-106557" r="-710" b="-3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Double Negation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6358" t="-203226" r="-163873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7549" t="-203226" r="-710" b="-22096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Implication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6358" t="-308197" r="-16387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7549" t="-308197" r="-710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Equivalence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6358" t="-408197" r="-16387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7549" t="-408197" r="-71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-18181" y="6197288"/>
            <a:ext cx="924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Reference: Automatically </a:t>
            </a:r>
            <a:r>
              <a:rPr lang="en-US" sz="1800" dirty="0">
                <a:solidFill>
                  <a:srgbClr val="C00000"/>
                </a:solidFill>
              </a:rPr>
              <a:t>Generating Problems and Solutions for Natural Deduction</a:t>
            </a:r>
            <a:endParaRPr lang="en-US" sz="18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IJCAI 2013; Umair Ahmed, Sumit Gulwani, Amey Karkare</a:t>
            </a:r>
            <a:endParaRPr lang="en-US" sz="1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09074" y="1049315"/>
                <a:ext cx="346272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200" dirty="0" smtClean="0"/>
                  <a:t>Prove that: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200" b="0" dirty="0" smtClean="0"/>
                  <a:t>           and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74" y="1049315"/>
                <a:ext cx="3462727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2289" t="-3846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12354" y="1426345"/>
                <a:ext cx="21921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354" y="1426345"/>
                <a:ext cx="2192109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3611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52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19457" y="3911382"/>
              <a:ext cx="8705087" cy="2586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967"/>
                    <a:gridCol w="2194560"/>
                    <a:gridCol w="2139696"/>
                    <a:gridCol w="234086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</a:t>
                          </a:r>
                          <a:r>
                            <a:rPr lang="en-US" sz="2200" baseline="0" dirty="0" smtClean="0"/>
                            <a:t> 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Conclusion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∧(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≡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≡¬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19457" y="3911382"/>
              <a:ext cx="8705087" cy="2586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967"/>
                    <a:gridCol w="2194560"/>
                    <a:gridCol w="2139696"/>
                    <a:gridCol w="2340864"/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</a:t>
                          </a:r>
                          <a:r>
                            <a:rPr lang="en-US" sz="2200" baseline="0" dirty="0" smtClean="0"/>
                            <a:t> 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Conclusion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53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" t="-102667" r="-330330" b="-37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3056" t="-102667" r="-205556" b="-37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8006" t="-102667" r="-110826" b="-37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2396" t="-102667" r="-1302" b="-377333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" t="-217143" r="-330330" b="-3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3056" t="-217143" r="-205556" b="-3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8006" t="-217143" r="-110826" b="-3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2396" t="-217143" r="-1302" b="-304286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" t="-317143" r="-330330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3056" t="-317143" r="-205556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8006" t="-317143" r="-110826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2396" t="-317143" r="-1302" b="-204286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" t="-417143" r="-330330" b="-1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3056" t="-417143" r="-205556" b="-1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8006" t="-417143" r="-110826" b="-1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2396" t="-417143" r="-1302" b="-104286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" t="-517143" r="-330330" b="-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3056" t="-517143" r="-205556" b="-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8006" t="-517143" r="-110826" b="-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2396" t="-517143" r="-1302" b="-42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674" y="304800"/>
            <a:ext cx="8128416" cy="609600"/>
          </a:xfrm>
        </p:spPr>
        <p:txBody>
          <a:bodyPr/>
          <a:lstStyle/>
          <a:p>
            <a:r>
              <a:rPr lang="en-US" dirty="0" smtClean="0"/>
              <a:t>Similar Problem Generation: Natural Deduction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4"/>
              <p:cNvGraphicFramePr>
                <a:graphicFrameLocks/>
              </p:cNvGraphicFramePr>
              <p:nvPr/>
            </p:nvGraphicFramePr>
            <p:xfrm>
              <a:off x="188977" y="2134848"/>
              <a:ext cx="8705087" cy="85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967"/>
                    <a:gridCol w="2194560"/>
                    <a:gridCol w="2139696"/>
                    <a:gridCol w="234086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</a:t>
                          </a:r>
                          <a:r>
                            <a:rPr lang="en-US" sz="2200" baseline="0" dirty="0" smtClean="0"/>
                            <a:t> 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Conclusion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∨(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4"/>
              <p:cNvGraphicFramePr>
                <a:graphicFrameLocks/>
              </p:cNvGraphicFramePr>
              <p:nvPr/>
            </p:nvGraphicFramePr>
            <p:xfrm>
              <a:off x="188977" y="2134848"/>
              <a:ext cx="8705087" cy="85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967"/>
                    <a:gridCol w="2194560"/>
                    <a:gridCol w="2139696"/>
                    <a:gridCol w="2340864"/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</a:t>
                          </a:r>
                          <a:r>
                            <a:rPr lang="en-US" sz="2200" baseline="0" dirty="0" smtClean="0"/>
                            <a:t> 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Conclusion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01" t="-112857" r="-330330" b="-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3056" t="-112857" r="-205556" b="-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8006" t="-112857" r="-110826" b="-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2396" t="-112857" r="-1302" b="-17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Down Arrow 7"/>
          <p:cNvSpPr/>
          <p:nvPr/>
        </p:nvSpPr>
        <p:spPr bwMode="auto">
          <a:xfrm>
            <a:off x="4272196" y="3127756"/>
            <a:ext cx="284816" cy="649760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2022" y="3217696"/>
            <a:ext cx="2581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Similar Problems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852" y="944382"/>
            <a:ext cx="839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Similar Problems = those that have a minimal proof with the same sequence of inference rules as used by a minimal proof of given problem.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6122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Parameters:</a:t>
                </a:r>
              </a:p>
              <a:p>
                <a:pPr marL="0" indent="0">
                  <a:buNone/>
                </a:pPr>
                <a:r>
                  <a:rPr lang="en-US" dirty="0" smtClean="0"/>
                  <a:t># of premises = 3, Size of propositions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4</a:t>
                </a:r>
              </a:p>
              <a:p>
                <a:pPr marL="0" indent="0">
                  <a:buNone/>
                </a:pPr>
                <a:r>
                  <a:rPr lang="en-US" dirty="0" smtClean="0"/>
                  <a:t># of variables = 3, # of inference steps = 2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Inference rules = { DS, HS }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5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49900" y="304800"/>
            <a:ext cx="9433386" cy="609600"/>
          </a:xfrm>
        </p:spPr>
        <p:txBody>
          <a:bodyPr/>
          <a:lstStyle/>
          <a:p>
            <a:r>
              <a:rPr lang="en-US" dirty="0" smtClean="0"/>
              <a:t>Parameterized Problem Generation: Natural Deduction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/>
              </p:cNvGraphicFramePr>
              <p:nvPr/>
            </p:nvGraphicFramePr>
            <p:xfrm>
              <a:off x="502920" y="3794760"/>
              <a:ext cx="8065007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2927"/>
                    <a:gridCol w="2029968"/>
                    <a:gridCol w="1554480"/>
                    <a:gridCol w="162763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</a:t>
                          </a:r>
                          <a:r>
                            <a:rPr lang="en-US" sz="2200" baseline="0" dirty="0" smtClean="0"/>
                            <a:t> 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Conclusion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≡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≡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≡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≡¬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→¬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/>
              </p:cNvGraphicFramePr>
              <p:nvPr/>
            </p:nvGraphicFramePr>
            <p:xfrm>
              <a:off x="502920" y="3794760"/>
              <a:ext cx="8065007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2927"/>
                    <a:gridCol w="2029968"/>
                    <a:gridCol w="1554480"/>
                    <a:gridCol w="1627632"/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</a:t>
                          </a:r>
                          <a:r>
                            <a:rPr lang="en-US" sz="2200" baseline="0" dirty="0" smtClean="0"/>
                            <a:t> 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Premise 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Conclusion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4" t="-110000" r="-183761" b="-4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0419" t="-110000" r="-157485" b="-4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4902" t="-110000" r="-106275" b="-4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6255" t="-110000" r="-1498" b="-404286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4" t="-207042" r="-183761" b="-298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0419" t="-207042" r="-157485" b="-298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4902" t="-207042" r="-106275" b="-298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6255" t="-207042" r="-1498" b="-298592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4" t="-311429" r="-183761" b="-2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0419" t="-311429" r="-157485" b="-2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4902" t="-311429" r="-106275" b="-2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6255" t="-311429" r="-1498" b="-202857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4" t="-411429" r="-183761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0419" t="-411429" r="-157485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4902" t="-411429" r="-106275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6255" t="-411429" r="-1498" b="-102857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4" t="-511429" r="-183761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0419" t="-511429" r="-157485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4902" t="-511429" r="-106275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6255" t="-511429" r="-1498" b="-28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Down Arrow 5"/>
          <p:cNvSpPr/>
          <p:nvPr/>
        </p:nvSpPr>
        <p:spPr bwMode="auto">
          <a:xfrm>
            <a:off x="3760132" y="3036764"/>
            <a:ext cx="284816" cy="649760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9958" y="3126704"/>
            <a:ext cx="387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Parameterized Problems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03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Solution Generation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95401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5981" y="1158240"/>
            <a:ext cx="9289903" cy="5029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r>
              <a:rPr lang="en-US" dirty="0" smtClean="0"/>
              <a:t>Generate sample solutions to new problems.</a:t>
            </a:r>
          </a:p>
          <a:p>
            <a:r>
              <a:rPr lang="en-US" dirty="0" smtClean="0"/>
              <a:t>Generate customized solutions or complete unfinished ones.</a:t>
            </a:r>
          </a:p>
          <a:p>
            <a:r>
              <a:rPr lang="en-US" dirty="0" smtClean="0"/>
              <a:t>Inform solution characteristics during problem generation.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</a:rPr>
              <a:t>Procedural Content: Programming by Demonstration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43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06" y="962942"/>
            <a:ext cx="4692637" cy="242593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03" y="3327193"/>
            <a:ext cx="6261783" cy="25794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Generation: GCF Computation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1756" y="1035347"/>
            <a:ext cx="3417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Time-stamped sequence  of (location, value) pairs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0613" y="3979465"/>
            <a:ext cx="1978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Spreadsheet Program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 bwMode="auto">
          <a:xfrm>
            <a:off x="2160634" y="1724382"/>
            <a:ext cx="355663" cy="2148422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482" y="2434499"/>
            <a:ext cx="219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Programming by Demonstration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835679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chemeClr val="accent2"/>
                </a:solidFill>
              </a:rPr>
              <a:t>Can also be used to synthesize incorrect procedures from buggy traces!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89802" y="6271505"/>
            <a:ext cx="912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Reference: Programming </a:t>
            </a:r>
            <a:r>
              <a:rPr lang="en-US" sz="1800" dirty="0">
                <a:solidFill>
                  <a:srgbClr val="C00000"/>
                </a:solidFill>
              </a:rPr>
              <a:t>by Demonstration f</a:t>
            </a:r>
            <a:r>
              <a:rPr lang="en-US" sz="1800" dirty="0" smtClean="0">
                <a:solidFill>
                  <a:srgbClr val="C00000"/>
                </a:solidFill>
              </a:rPr>
              <a:t>ramework applied </a:t>
            </a:r>
            <a:r>
              <a:rPr lang="en-US" sz="1800" dirty="0">
                <a:solidFill>
                  <a:srgbClr val="C00000"/>
                </a:solidFill>
              </a:rPr>
              <a:t>to </a:t>
            </a:r>
            <a:r>
              <a:rPr lang="en-US" sz="1800" dirty="0" smtClean="0">
                <a:solidFill>
                  <a:srgbClr val="C00000"/>
                </a:solidFill>
              </a:rPr>
              <a:t>procedural </a:t>
            </a:r>
            <a:r>
              <a:rPr lang="en-US" sz="1800" dirty="0">
                <a:solidFill>
                  <a:srgbClr val="C00000"/>
                </a:solidFill>
              </a:rPr>
              <a:t>m</a:t>
            </a:r>
            <a:r>
              <a:rPr lang="en-US" sz="1800" dirty="0" smtClean="0">
                <a:solidFill>
                  <a:srgbClr val="C00000"/>
                </a:solidFill>
              </a:rPr>
              <a:t>ath </a:t>
            </a:r>
            <a:r>
              <a:rPr lang="en-US" sz="1800" dirty="0">
                <a:solidFill>
                  <a:srgbClr val="C00000"/>
                </a:solidFill>
              </a:rPr>
              <a:t>p</a:t>
            </a:r>
            <a:r>
              <a:rPr lang="en-US" sz="1800" dirty="0" smtClean="0">
                <a:solidFill>
                  <a:srgbClr val="C00000"/>
                </a:solidFill>
              </a:rPr>
              <a:t>roblems; Technical Report; Andersen, Gulwani, </a:t>
            </a:r>
            <a:r>
              <a:rPr lang="en-US" sz="1800" dirty="0" err="1" smtClean="0">
                <a:solidFill>
                  <a:srgbClr val="C00000"/>
                </a:solidFill>
              </a:rPr>
              <a:t>Popovic</a:t>
            </a:r>
            <a:r>
              <a:rPr lang="en-US" sz="1800" dirty="0" smtClean="0">
                <a:solidFill>
                  <a:srgbClr val="C00000"/>
                </a:solidFill>
              </a:rPr>
              <a:t>.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0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5981" y="1158240"/>
            <a:ext cx="9289903" cy="5029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r>
              <a:rPr lang="en-US" dirty="0" smtClean="0"/>
              <a:t>Generate sample solutions to new problems.</a:t>
            </a:r>
          </a:p>
          <a:p>
            <a:r>
              <a:rPr lang="en-US" dirty="0" smtClean="0"/>
              <a:t>Generate customized solutions or complete unfinished ones.</a:t>
            </a:r>
          </a:p>
          <a:p>
            <a:r>
              <a:rPr lang="en-US" dirty="0" smtClean="0"/>
              <a:t>Inform solution characteristics during problem generation.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</a:p>
          <a:p>
            <a:r>
              <a:rPr lang="en-US" dirty="0" smtClean="0"/>
              <a:t>Procedural Content: Programming by Demonstration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</a:rPr>
              <a:t>Conceptual Content</a:t>
            </a:r>
          </a:p>
          <a:p>
            <a:pPr lvl="1"/>
            <a:r>
              <a:rPr lang="en-US" dirty="0"/>
              <a:t>Perform reasoning over models </a:t>
            </a:r>
            <a:r>
              <a:rPr lang="en-US" sz="2100" dirty="0" smtClean="0"/>
              <a:t>(vs. abstract symbolic reasoning).</a:t>
            </a:r>
          </a:p>
          <a:p>
            <a:pPr lvl="1"/>
            <a:r>
              <a:rPr lang="en-US" dirty="0"/>
              <a:t>Reduce solution space to solutions with small </a:t>
            </a:r>
            <a:r>
              <a:rPr lang="en-US" dirty="0" smtClean="0"/>
              <a:t>length.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46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Connector 102"/>
          <p:cNvCxnSpPr/>
          <p:nvPr/>
        </p:nvCxnSpPr>
        <p:spPr bwMode="auto">
          <a:xfrm>
            <a:off x="7047749" y="2687757"/>
            <a:ext cx="50070" cy="3448064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8929" y="1037490"/>
            <a:ext cx="5052745" cy="12309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Given a </a:t>
            </a:r>
            <a:r>
              <a:rPr lang="en-US" sz="2800" dirty="0" smtClean="0">
                <a:solidFill>
                  <a:srgbClr val="C00000"/>
                </a:solidFill>
              </a:rPr>
              <a:t>triangle XYZ</a:t>
            </a:r>
            <a:r>
              <a:rPr lang="en-US" sz="2800" dirty="0" smtClean="0"/>
              <a:t>, construct </a:t>
            </a:r>
            <a:r>
              <a:rPr lang="en-US" sz="2800" dirty="0" smtClean="0">
                <a:solidFill>
                  <a:srgbClr val="008000"/>
                </a:solidFill>
              </a:rPr>
              <a:t>circle C</a:t>
            </a:r>
            <a:r>
              <a:rPr lang="en-US" sz="2800" dirty="0" smtClean="0"/>
              <a:t> such that C passes through X, Y, and Z.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11447585" y="520504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9364" y="237068"/>
            <a:ext cx="8530404" cy="609600"/>
          </a:xfrm>
        </p:spPr>
        <p:txBody>
          <a:bodyPr/>
          <a:lstStyle/>
          <a:p>
            <a:r>
              <a:rPr lang="en-US" sz="3000" dirty="0" smtClean="0"/>
              <a:t>Ruler/Compass based Geometry Constructions</a:t>
            </a:r>
            <a:endParaRPr lang="en-US" sz="3000" dirty="0"/>
          </a:p>
        </p:txBody>
      </p:sp>
      <p:cxnSp>
        <p:nvCxnSpPr>
          <p:cNvPr id="75" name="Straight Connector 74"/>
          <p:cNvCxnSpPr/>
          <p:nvPr/>
        </p:nvCxnSpPr>
        <p:spPr bwMode="auto">
          <a:xfrm flipV="1">
            <a:off x="4852793" y="2958933"/>
            <a:ext cx="2778700" cy="3024488"/>
          </a:xfrm>
          <a:prstGeom prst="line">
            <a:avLst/>
          </a:prstGeom>
          <a:noFill/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Oval 76"/>
          <p:cNvSpPr/>
          <p:nvPr/>
        </p:nvSpPr>
        <p:spPr bwMode="auto">
          <a:xfrm>
            <a:off x="5679913" y="2246768"/>
            <a:ext cx="2750913" cy="2698052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 flipV="1">
            <a:off x="6484390" y="4813930"/>
            <a:ext cx="1169963" cy="11309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flipH="1" flipV="1">
            <a:off x="5889444" y="4302765"/>
            <a:ext cx="646022" cy="565676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endCxn id="101" idx="6"/>
          </p:cNvCxnSpPr>
          <p:nvPr/>
        </p:nvCxnSpPr>
        <p:spPr bwMode="auto">
          <a:xfrm>
            <a:off x="5859433" y="4287100"/>
            <a:ext cx="1868856" cy="51921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6092879" y="4693032"/>
            <a:ext cx="48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X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8834" y="4100592"/>
            <a:ext cx="48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46733" y="4721607"/>
            <a:ext cx="48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793861" y="2317442"/>
            <a:ext cx="5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00"/>
                </a:solidFill>
              </a:rPr>
              <a:t>L1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511307" y="2551419"/>
            <a:ext cx="67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L2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97" name="Flowchart: Connector 96"/>
          <p:cNvSpPr/>
          <p:nvPr/>
        </p:nvSpPr>
        <p:spPr bwMode="auto">
          <a:xfrm>
            <a:off x="7021133" y="3536468"/>
            <a:ext cx="96796" cy="97977"/>
          </a:xfrm>
          <a:prstGeom prst="flowChartConnector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678067" y="3230381"/>
            <a:ext cx="49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812280" y="2278825"/>
            <a:ext cx="49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C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00" name="Flowchart: Connector 99"/>
          <p:cNvSpPr/>
          <p:nvPr/>
        </p:nvSpPr>
        <p:spPr bwMode="auto">
          <a:xfrm>
            <a:off x="6453910" y="4779939"/>
            <a:ext cx="96796" cy="97977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1" name="Flowchart: Connector 100"/>
          <p:cNvSpPr/>
          <p:nvPr/>
        </p:nvSpPr>
        <p:spPr bwMode="auto">
          <a:xfrm>
            <a:off x="7631493" y="4757321"/>
            <a:ext cx="96796" cy="97977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2" name="Flowchart: Connector 101"/>
          <p:cNvSpPr/>
          <p:nvPr/>
        </p:nvSpPr>
        <p:spPr bwMode="auto">
          <a:xfrm>
            <a:off x="5829683" y="4249616"/>
            <a:ext cx="96796" cy="97977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8181" y="6197288"/>
            <a:ext cx="924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Reference: Synthesizing Geometry Constructions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PLDI 2011; Gulwani, </a:t>
            </a:r>
            <a:r>
              <a:rPr lang="en-US" sz="1800" dirty="0" err="1" smtClean="0">
                <a:solidFill>
                  <a:srgbClr val="C00000"/>
                </a:solidFill>
              </a:rPr>
              <a:t>Korthikanti</a:t>
            </a:r>
            <a:r>
              <a:rPr lang="en-US" sz="1800" dirty="0" smtClean="0">
                <a:solidFill>
                  <a:srgbClr val="C00000"/>
                </a:solidFill>
              </a:rPr>
              <a:t>, Tiwari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991216"/>
      </p:ext>
    </p:extLst>
  </p:cSld>
  <p:clrMapOvr>
    <a:masterClrMapping/>
  </p:clrMapOvr>
  <p:transition advTm="520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7" grpId="2" animBg="1"/>
      <p:bldP spid="87" grpId="0"/>
      <p:bldP spid="96" grpId="0"/>
      <p:bldP spid="97" grpId="0" animBg="1"/>
      <p:bldP spid="98" grpId="0"/>
      <p:bldP spid="99" grpId="0"/>
      <p:bldP spid="99" grpId="1"/>
      <p:bldP spid="99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regular hexagon given a side.</a:t>
            </a:r>
          </a:p>
          <a:p>
            <a:endParaRPr lang="en-US" dirty="0" smtClean="0"/>
          </a:p>
          <a:p>
            <a:r>
              <a:rPr lang="en-US" dirty="0" smtClean="0"/>
              <a:t>Given 3 parallel lines, draw an equilateral triangle whose vertices lie on the parallel lines.</a:t>
            </a:r>
          </a:p>
          <a:p>
            <a:endParaRPr lang="en-US" dirty="0" smtClean="0"/>
          </a:p>
          <a:p>
            <a:r>
              <a:rPr lang="en-US" dirty="0" smtClean="0"/>
              <a:t>Given 4 points, draw a square whose sides contain those points.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 of Geometry Constructions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51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69450" y="1073552"/>
            <a:ext cx="9329197" cy="5029200"/>
          </a:xfrm>
        </p:spPr>
        <p:txBody>
          <a:bodyPr/>
          <a:lstStyle/>
          <a:p>
            <a:r>
              <a:rPr lang="en-US" dirty="0" smtClean="0"/>
              <a:t>Human learning </a:t>
            </a:r>
            <a:r>
              <a:rPr lang="en-US" smtClean="0"/>
              <a:t>is often structured </a:t>
            </a:r>
            <a:r>
              <a:rPr lang="en-US" dirty="0" smtClean="0"/>
              <a:t>around examples.</a:t>
            </a:r>
          </a:p>
          <a:p>
            <a:pPr lvl="1"/>
            <a:r>
              <a:rPr lang="en-US" dirty="0" smtClean="0"/>
              <a:t>Students master various concepts using examples.</a:t>
            </a:r>
          </a:p>
          <a:p>
            <a:pPr lvl="1"/>
            <a:r>
              <a:rPr lang="en-US" dirty="0" smtClean="0"/>
              <a:t>Teachers guess student misconceptions from erroneous demonstrations or provide feedback using counter-examples.</a:t>
            </a:r>
          </a:p>
          <a:p>
            <a:pPr lvl="1"/>
            <a:endParaRPr lang="en-US" sz="500" dirty="0"/>
          </a:p>
          <a:p>
            <a:r>
              <a:rPr lang="en-US" dirty="0" smtClean="0"/>
              <a:t>Example-based reasoning also used in Computer-aided Programming (CAP).</a:t>
            </a:r>
          </a:p>
          <a:p>
            <a:pPr lvl="1"/>
            <a:r>
              <a:rPr lang="en-US" dirty="0" smtClean="0"/>
              <a:t>Program analysis: test input generation for bug finding</a:t>
            </a:r>
          </a:p>
          <a:p>
            <a:pPr lvl="1"/>
            <a:r>
              <a:rPr lang="en-US" dirty="0" smtClean="0"/>
              <a:t>Program synthesis: programming by example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e.g., Flash Fill: an Excel 2013 feature [POPL 2011, CACM 2012]</a:t>
            </a:r>
          </a:p>
          <a:p>
            <a:pPr lvl="2"/>
            <a:endParaRPr lang="en-US" sz="500" dirty="0"/>
          </a:p>
          <a:p>
            <a:r>
              <a:rPr lang="en-US" dirty="0"/>
              <a:t>E</a:t>
            </a:r>
            <a:r>
              <a:rPr lang="en-US" dirty="0" smtClean="0"/>
              <a:t>xample-based reasoning techniques developed in CAP community can help automate several tasks in Education. </a:t>
            </a:r>
          </a:p>
          <a:p>
            <a:pPr lvl="1"/>
            <a:r>
              <a:rPr lang="en-US" dirty="0" smtClean="0"/>
              <a:t>Implications: CAP research can fuel research in Computer-aided Education &amp; vice versa.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Example-based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1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>
                <a:solidFill>
                  <a:schemeClr val="accent2"/>
                </a:solidFill>
              </a:rPr>
              <a:t>Types:</a:t>
            </a:r>
            <a:r>
              <a:rPr lang="en-US" dirty="0"/>
              <a:t> </a:t>
            </a:r>
            <a:r>
              <a:rPr lang="en-US" dirty="0" smtClean="0"/>
              <a:t>Point, Line, Circle</a:t>
            </a: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>
                <a:solidFill>
                  <a:schemeClr val="accent2"/>
                </a:solidFill>
              </a:rPr>
              <a:t>Methods:</a:t>
            </a:r>
          </a:p>
          <a:p>
            <a:r>
              <a:rPr lang="en-US" dirty="0"/>
              <a:t>Ruler(Point, Point) -&gt; Line </a:t>
            </a:r>
          </a:p>
          <a:p>
            <a:r>
              <a:rPr lang="en-US" dirty="0"/>
              <a:t>Compass(Point, Point) -&gt; Circle</a:t>
            </a:r>
          </a:p>
          <a:p>
            <a:r>
              <a:rPr lang="en-US" dirty="0"/>
              <a:t>Intersect(Circle, Circle) -&gt; Pair of Points</a:t>
            </a:r>
          </a:p>
          <a:p>
            <a:r>
              <a:rPr lang="en-US" dirty="0"/>
              <a:t>Intersect(Line, Circle) -&gt; Pair of Points</a:t>
            </a:r>
          </a:p>
          <a:p>
            <a:r>
              <a:rPr lang="en-US" dirty="0"/>
              <a:t>Intersect(Line, Line) -&gt; </a:t>
            </a:r>
            <a:r>
              <a:rPr lang="en-US" dirty="0" smtClean="0"/>
              <a:t>Point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Geometry Program: </a:t>
            </a:r>
            <a:r>
              <a:rPr lang="en-US" dirty="0" smtClean="0"/>
              <a:t>A straight-line composition of the above methods.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749" y="304800"/>
            <a:ext cx="8897815" cy="609600"/>
          </a:xfrm>
        </p:spPr>
        <p:txBody>
          <a:bodyPr/>
          <a:lstStyle/>
          <a:p>
            <a:r>
              <a:rPr lang="en-US" dirty="0" smtClean="0"/>
              <a:t>A Geometry Construction is a straight-line program!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30206"/>
      </p:ext>
    </p:extLst>
  </p:cSld>
  <p:clrMapOvr>
    <a:masterClrMapping/>
  </p:clrMapOvr>
  <p:transition advTm="4345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val 83"/>
          <p:cNvSpPr/>
          <p:nvPr/>
        </p:nvSpPr>
        <p:spPr bwMode="auto">
          <a:xfrm>
            <a:off x="6502337" y="4257402"/>
            <a:ext cx="2347291" cy="2280558"/>
          </a:xfrm>
          <a:prstGeom prst="ellips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684473" y="4564786"/>
            <a:ext cx="1701390" cy="1665790"/>
          </a:xfrm>
          <a:prstGeom prst="ellipse">
            <a:avLst/>
          </a:prstGeom>
          <a:noFill/>
          <a:ln w="127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046247" y="3992241"/>
            <a:ext cx="1704251" cy="1674106"/>
          </a:xfrm>
          <a:prstGeom prst="ellipse">
            <a:avLst/>
          </a:prstGeom>
          <a:noFill/>
          <a:ln w="127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852793" y="3558540"/>
            <a:ext cx="2778700" cy="3024488"/>
          </a:xfrm>
          <a:prstGeom prst="line">
            <a:avLst/>
          </a:prstGeom>
          <a:noFill/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5328857" y="4249782"/>
            <a:ext cx="2347291" cy="2280558"/>
          </a:xfrm>
          <a:prstGeom prst="ellips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047749" y="3287364"/>
            <a:ext cx="50070" cy="3448064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679913" y="2846375"/>
            <a:ext cx="2750913" cy="2698052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8930" y="1037490"/>
            <a:ext cx="7772400" cy="7737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a </a:t>
            </a:r>
            <a:r>
              <a:rPr lang="en-US" dirty="0" smtClean="0">
                <a:solidFill>
                  <a:srgbClr val="C00000"/>
                </a:solidFill>
              </a:rPr>
              <a:t>triangle XYZ</a:t>
            </a:r>
            <a:r>
              <a:rPr lang="en-US" dirty="0" smtClean="0"/>
              <a:t>, construct </a:t>
            </a:r>
            <a:r>
              <a:rPr lang="en-US" dirty="0" smtClean="0">
                <a:solidFill>
                  <a:srgbClr val="008000"/>
                </a:solidFill>
              </a:rPr>
              <a:t>circle C</a:t>
            </a:r>
            <a:r>
              <a:rPr lang="en-US" dirty="0" smtClean="0"/>
              <a:t> such that C passes through X, Y, and Z.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Geometry Program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6484390" y="5413537"/>
            <a:ext cx="1169963" cy="11309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 flipV="1">
            <a:off x="5889444" y="4902372"/>
            <a:ext cx="646022" cy="565676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endCxn id="70" idx="6"/>
          </p:cNvCxnSpPr>
          <p:nvPr/>
        </p:nvCxnSpPr>
        <p:spPr bwMode="auto">
          <a:xfrm>
            <a:off x="5859433" y="4886707"/>
            <a:ext cx="1868856" cy="51921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1447585" y="520504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1200" y="1872177"/>
            <a:ext cx="452937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endParaRPr lang="en-US" sz="2400" dirty="0" smtClean="0">
              <a:solidFill>
                <a:srgbClr val="FF9900"/>
              </a:solidFill>
            </a:endParaRP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9900"/>
                </a:solidFill>
              </a:rPr>
              <a:t>C1 = Compass(X,Y);</a:t>
            </a:r>
            <a:endParaRPr lang="en-US" sz="2400" dirty="0">
              <a:solidFill>
                <a:srgbClr val="FF9900"/>
              </a:solidFill>
            </a:endParaRP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9900"/>
                </a:solidFill>
              </a:rPr>
              <a:t>C2 = Compass(Y,X);</a:t>
            </a:r>
            <a:endParaRPr lang="en-US" sz="2400" dirty="0">
              <a:solidFill>
                <a:srgbClr val="FF9900"/>
              </a:solidFill>
            </a:endParaRP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9900"/>
                </a:solidFill>
              </a:rPr>
              <a:t>&lt;P1,P2&gt; = Intersect(C1,C2);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9900"/>
                </a:solidFill>
              </a:rPr>
              <a:t>L1 = Ruler(P1,P2);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3366FF"/>
                </a:solidFill>
              </a:rPr>
              <a:t>D1 = Compass(Z,X);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3366FF"/>
                </a:solidFill>
              </a:rPr>
              <a:t>D2 = Compass(X,Z);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300" dirty="0" smtClean="0">
                <a:solidFill>
                  <a:srgbClr val="3366FF"/>
                </a:solidFill>
              </a:rPr>
              <a:t>&lt;R1,R2&gt; = Intersect(D1,D2);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3366FF"/>
                </a:solidFill>
              </a:rPr>
              <a:t>L2 = Ruler(R1,R2);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8000"/>
                </a:solidFill>
              </a:rPr>
              <a:t>N = Intersect(L1,L2);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8000"/>
                </a:solidFill>
              </a:rPr>
              <a:t>C = Compass(N,X);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2879" y="5292639"/>
            <a:ext cx="48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X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88834" y="4700199"/>
            <a:ext cx="48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46733" y="5321214"/>
            <a:ext cx="48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08635" y="4096689"/>
            <a:ext cx="5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00"/>
                </a:solidFill>
              </a:rPr>
              <a:t>C1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96516" y="4118021"/>
            <a:ext cx="61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00"/>
                </a:solidFill>
              </a:rPr>
              <a:t>C2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04743" y="4394195"/>
            <a:ext cx="5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00"/>
                </a:solidFill>
              </a:rPr>
              <a:t>P</a:t>
            </a:r>
            <a:r>
              <a:rPr lang="en-US" sz="2400" dirty="0" smtClean="0">
                <a:solidFill>
                  <a:srgbClr val="FF9900"/>
                </a:solidFill>
              </a:rPr>
              <a:t>1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39409" y="6344576"/>
            <a:ext cx="5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00"/>
                </a:solidFill>
              </a:rPr>
              <a:t>P</a:t>
            </a:r>
            <a:r>
              <a:rPr lang="en-US" sz="2400" dirty="0">
                <a:solidFill>
                  <a:srgbClr val="FF9900"/>
                </a:solidFill>
              </a:rPr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93861" y="2917049"/>
            <a:ext cx="5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00"/>
                </a:solidFill>
              </a:rPr>
              <a:t>L1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56" name="Flowchart: Connector 55"/>
          <p:cNvSpPr/>
          <p:nvPr/>
        </p:nvSpPr>
        <p:spPr bwMode="auto">
          <a:xfrm>
            <a:off x="7028613" y="4385200"/>
            <a:ext cx="96796" cy="97977"/>
          </a:xfrm>
          <a:prstGeom prst="flowChartConnector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8" name="Flowchart: Connector 57"/>
          <p:cNvSpPr/>
          <p:nvPr/>
        </p:nvSpPr>
        <p:spPr bwMode="auto">
          <a:xfrm>
            <a:off x="7045608" y="6363955"/>
            <a:ext cx="96796" cy="97977"/>
          </a:xfrm>
          <a:prstGeom prst="flowChartConnector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79655" y="5994938"/>
            <a:ext cx="61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</a:rPr>
              <a:t>D</a:t>
            </a:r>
            <a:r>
              <a:rPr lang="en-US" sz="2400" dirty="0" smtClean="0">
                <a:solidFill>
                  <a:srgbClr val="3366FF"/>
                </a:solidFill>
              </a:rPr>
              <a:t>2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53733" y="4582818"/>
            <a:ext cx="61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D1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55561" y="4575198"/>
            <a:ext cx="5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</a:rPr>
              <a:t>R</a:t>
            </a:r>
            <a:r>
              <a:rPr lang="en-US" sz="2400" dirty="0" smtClean="0">
                <a:solidFill>
                  <a:srgbClr val="3366FF"/>
                </a:solidFill>
              </a:rPr>
              <a:t>1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68731" y="5578087"/>
            <a:ext cx="68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R</a:t>
            </a:r>
            <a:r>
              <a:rPr lang="en-US" sz="2400" dirty="0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63" name="Flowchart: Connector 62"/>
          <p:cNvSpPr/>
          <p:nvPr/>
        </p:nvSpPr>
        <p:spPr bwMode="auto">
          <a:xfrm>
            <a:off x="5678031" y="5609738"/>
            <a:ext cx="96796" cy="97977"/>
          </a:xfrm>
          <a:prstGeom prst="flowChartConnector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4" name="Flowchart: Connector 63"/>
          <p:cNvSpPr/>
          <p:nvPr/>
        </p:nvSpPr>
        <p:spPr bwMode="auto">
          <a:xfrm>
            <a:off x="6670824" y="4528061"/>
            <a:ext cx="96796" cy="97977"/>
          </a:xfrm>
          <a:prstGeom prst="flowChartConnector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11307" y="3151026"/>
            <a:ext cx="67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L2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66" name="Flowchart: Connector 65"/>
          <p:cNvSpPr/>
          <p:nvPr/>
        </p:nvSpPr>
        <p:spPr bwMode="auto">
          <a:xfrm>
            <a:off x="7021133" y="4136075"/>
            <a:ext cx="96796" cy="97977"/>
          </a:xfrm>
          <a:prstGeom prst="flowChartConnector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678067" y="3829988"/>
            <a:ext cx="49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66610" y="2592682"/>
            <a:ext cx="49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C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69" name="Flowchart: Connector 68"/>
          <p:cNvSpPr/>
          <p:nvPr/>
        </p:nvSpPr>
        <p:spPr bwMode="auto">
          <a:xfrm>
            <a:off x="6453910" y="5379546"/>
            <a:ext cx="96796" cy="97977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Flowchart: Connector 69"/>
          <p:cNvSpPr/>
          <p:nvPr/>
        </p:nvSpPr>
        <p:spPr bwMode="auto">
          <a:xfrm>
            <a:off x="7631493" y="5356928"/>
            <a:ext cx="96796" cy="97977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Flowchart: Connector 70"/>
          <p:cNvSpPr/>
          <p:nvPr/>
        </p:nvSpPr>
        <p:spPr bwMode="auto">
          <a:xfrm>
            <a:off x="5829683" y="4849223"/>
            <a:ext cx="96796" cy="97977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517563"/>
      </p:ext>
    </p:extLst>
  </p:cSld>
  <p:clrMapOvr>
    <a:masterClrMapping/>
  </p:clrMapOvr>
  <p:transition advTm="442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47" grpId="0" animBg="1"/>
      <p:bldP spid="36" grpId="0" animBg="1"/>
      <p:bldP spid="34" grpId="0" animBg="1"/>
      <p:bldP spid="17" grpId="0" animBg="1"/>
      <p:bldP spid="49" grpId="0"/>
      <p:bldP spid="50" grpId="0"/>
      <p:bldP spid="52" grpId="0"/>
      <p:bldP spid="54" grpId="0"/>
      <p:bldP spid="55" grpId="0"/>
      <p:bldP spid="56" grpId="0" animBg="1"/>
      <p:bldP spid="58" grpId="0" animBg="1"/>
      <p:bldP spid="59" grpId="0"/>
      <p:bldP spid="60" grpId="0"/>
      <p:bldP spid="61" grpId="0"/>
      <p:bldP spid="62" grpId="0"/>
      <p:bldP spid="63" grpId="0" animBg="1"/>
      <p:bldP spid="64" grpId="0" animBg="1"/>
      <p:bldP spid="65" grpId="0"/>
      <p:bldP spid="66" grpId="0" animBg="1"/>
      <p:bldP spid="67" grpId="0"/>
      <p:bldP spid="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37490"/>
            <a:ext cx="9028652" cy="55022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Spec = (Precondition, </a:t>
            </a:r>
            <a:r>
              <a:rPr lang="en-US" dirty="0" err="1" smtClean="0"/>
              <a:t>Postcondition</a:t>
            </a:r>
            <a:r>
              <a:rPr lang="en-US" dirty="0" smtClean="0"/>
              <a:t>), where each is an equality/inequality predicate over distance/slope constructs.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Example: </a:t>
            </a:r>
          </a:p>
          <a:p>
            <a:pPr marL="0" indent="0">
              <a:buNone/>
            </a:pPr>
            <a:r>
              <a:rPr lang="en-US" dirty="0" smtClean="0"/>
              <a:t>Given a </a:t>
            </a:r>
            <a:r>
              <a:rPr lang="en-US" dirty="0" smtClean="0">
                <a:solidFill>
                  <a:srgbClr val="C00000"/>
                </a:solidFill>
              </a:rPr>
              <a:t>triangle XYZ</a:t>
            </a:r>
            <a:r>
              <a:rPr lang="en-US" dirty="0" smtClean="0"/>
              <a:t>, construct </a:t>
            </a:r>
            <a:r>
              <a:rPr lang="en-US" dirty="0" smtClean="0">
                <a:solidFill>
                  <a:srgbClr val="008000"/>
                </a:solidFill>
              </a:rPr>
              <a:t>circle C</a:t>
            </a:r>
            <a:r>
              <a:rPr lang="en-US" dirty="0" smtClean="0"/>
              <a:t> such that C passes through X, Y, and Z.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Precondition: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Slope(X,Y) </a:t>
            </a:r>
            <a:r>
              <a:rPr lang="en-US" dirty="0" smtClean="0">
                <a:solidFill>
                  <a:srgbClr val="C00000"/>
                </a:solidFill>
                <a:latin typeface="Symbol"/>
                <a:sym typeface="Symbol"/>
              </a:rPr>
              <a:t></a:t>
            </a:r>
            <a:r>
              <a:rPr lang="en-US" dirty="0" smtClean="0">
                <a:solidFill>
                  <a:srgbClr val="C00000"/>
                </a:solidFill>
              </a:rPr>
              <a:t> Slope(X,Z) 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Æ</a:t>
            </a:r>
            <a:r>
              <a:rPr lang="en-US" dirty="0" smtClean="0">
                <a:solidFill>
                  <a:srgbClr val="C00000"/>
                </a:solidFill>
              </a:rPr>
              <a:t> Slope(X,Y) </a:t>
            </a:r>
            <a:r>
              <a:rPr lang="en-US" dirty="0" smtClean="0">
                <a:solidFill>
                  <a:srgbClr val="C00000"/>
                </a:solidFill>
                <a:latin typeface="Symbol"/>
                <a:sym typeface="Symbol"/>
              </a:rPr>
              <a:t></a:t>
            </a:r>
            <a:r>
              <a:rPr lang="en-US" dirty="0" smtClean="0">
                <a:solidFill>
                  <a:srgbClr val="C00000"/>
                </a:solidFill>
              </a:rPr>
              <a:t> Slope(Z,X)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Postcondition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8000"/>
                </a:solidFill>
              </a:rPr>
              <a:t>LiesOn</a:t>
            </a:r>
            <a:r>
              <a:rPr lang="en-US" dirty="0" smtClean="0">
                <a:solidFill>
                  <a:srgbClr val="008000"/>
                </a:solidFill>
              </a:rPr>
              <a:t>(X,C) </a:t>
            </a:r>
            <a:r>
              <a:rPr lang="en-US" dirty="0" smtClean="0">
                <a:solidFill>
                  <a:srgbClr val="008000"/>
                </a:solidFill>
                <a:latin typeface="cmsy10"/>
              </a:rPr>
              <a:t>Æ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LiesOn</a:t>
            </a:r>
            <a:r>
              <a:rPr lang="en-US" dirty="0" smtClean="0">
                <a:solidFill>
                  <a:srgbClr val="008000"/>
                </a:solidFill>
              </a:rPr>
              <a:t>(Y,C) </a:t>
            </a:r>
            <a:r>
              <a:rPr lang="en-US" dirty="0" smtClean="0">
                <a:solidFill>
                  <a:srgbClr val="008000"/>
                </a:solidFill>
                <a:latin typeface="cmsy10"/>
              </a:rPr>
              <a:t>Æ </a:t>
            </a:r>
            <a:r>
              <a:rPr lang="en-US" dirty="0" err="1" smtClean="0">
                <a:solidFill>
                  <a:srgbClr val="008000"/>
                </a:solidFill>
              </a:rPr>
              <a:t>LiesOn</a:t>
            </a:r>
            <a:r>
              <a:rPr lang="en-US" dirty="0" smtClean="0">
                <a:solidFill>
                  <a:srgbClr val="008000"/>
                </a:solidFill>
              </a:rPr>
              <a:t>(Z,C)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dirty="0" err="1" smtClean="0"/>
              <a:t>LiesOn</a:t>
            </a:r>
            <a:r>
              <a:rPr lang="en-US" dirty="0" smtClean="0"/>
              <a:t>(X,C)   </a:t>
            </a:r>
            <a:r>
              <a:rPr lang="en-US" dirty="0" smtClean="0">
                <a:latin typeface="cmsy10"/>
              </a:rPr>
              <a:t>´</a:t>
            </a:r>
            <a:r>
              <a:rPr lang="en-US" dirty="0" smtClean="0"/>
              <a:t>   Distance(</a:t>
            </a:r>
            <a:r>
              <a:rPr lang="en-US" dirty="0" err="1" smtClean="0"/>
              <a:t>X,Center</a:t>
            </a:r>
            <a:r>
              <a:rPr lang="en-US" dirty="0" smtClean="0"/>
              <a:t>(C)) = Radius(C)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for Geometry Constructions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11447585" y="520504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974364"/>
      </p:ext>
    </p:extLst>
  </p:cSld>
  <p:clrMapOvr>
    <a:masterClrMapping/>
  </p:clrMapOvr>
  <p:transition advTm="450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993" y="1056735"/>
            <a:ext cx="8578974" cy="5029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008000"/>
                </a:solidFill>
              </a:rPr>
              <a:t>Synthesis Algorithm:  </a:t>
            </a:r>
          </a:p>
          <a:p>
            <a:pPr marL="0" indent="0">
              <a:buNone/>
            </a:pPr>
            <a:r>
              <a:rPr lang="en-US" dirty="0" smtClean="0"/>
              <a:t>// First obtain a random input-output example.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Choose </a:t>
            </a:r>
            <a:r>
              <a:rPr lang="en-US" dirty="0">
                <a:solidFill>
                  <a:schemeClr val="accent2"/>
                </a:solidFill>
              </a:rPr>
              <a:t>I’ randomly from the set { I | Pre(I) </a:t>
            </a:r>
            <a:r>
              <a:rPr lang="en-US" dirty="0" smtClean="0">
                <a:solidFill>
                  <a:schemeClr val="accent2"/>
                </a:solidFill>
              </a:rPr>
              <a:t>}.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Compute </a:t>
            </a:r>
            <a:r>
              <a:rPr lang="en-US" dirty="0">
                <a:solidFill>
                  <a:schemeClr val="accent2"/>
                </a:solidFill>
              </a:rPr>
              <a:t>O’ </a:t>
            </a:r>
            <a:r>
              <a:rPr lang="en-US" dirty="0" err="1" smtClean="0">
                <a:solidFill>
                  <a:schemeClr val="accent2"/>
                </a:solidFill>
              </a:rPr>
              <a:t>s.t.</a:t>
            </a:r>
            <a:r>
              <a:rPr lang="en-US" dirty="0" smtClean="0">
                <a:solidFill>
                  <a:schemeClr val="accent2"/>
                </a:solidFill>
              </a:rPr>
              <a:t> Post(I’,O’) using numerical methods.</a:t>
            </a:r>
          </a:p>
          <a:p>
            <a:pPr marL="0" indent="0">
              <a:buNone/>
            </a:pPr>
            <a:r>
              <a:rPr lang="en-US" dirty="0" smtClean="0"/>
              <a:t>// Now obtain a construction that can generate O’ from I’ (using exhaustive search).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solidFill>
                  <a:schemeClr val="accent2"/>
                </a:solidFill>
              </a:rPr>
              <a:t>S := I’;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solidFill>
                  <a:schemeClr val="accent2"/>
                </a:solidFill>
              </a:rPr>
              <a:t>While (S does not contain O’)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     S := S </a:t>
            </a:r>
            <a:r>
              <a:rPr lang="en-US" dirty="0" smtClean="0">
                <a:solidFill>
                  <a:schemeClr val="accent2"/>
                </a:solidFill>
                <a:latin typeface="cmsy10"/>
              </a:rPr>
              <a:t>[</a:t>
            </a:r>
            <a:r>
              <a:rPr lang="en-US" dirty="0" smtClean="0">
                <a:solidFill>
                  <a:schemeClr val="accent2"/>
                </a:solidFill>
              </a:rPr>
              <a:t> { 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M(O</a:t>
            </a:r>
            <a:r>
              <a:rPr lang="en-US" baseline="-25000" dirty="0" smtClean="0">
                <a:solidFill>
                  <a:schemeClr val="accent2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chemeClr val="accent2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) | </a:t>
            </a:r>
            <a:r>
              <a:rPr lang="en-US" dirty="0" err="1">
                <a:solidFill>
                  <a:schemeClr val="accent2"/>
                </a:solidFill>
                <a:latin typeface="Comic Sans MS"/>
              </a:rPr>
              <a:t>O</a:t>
            </a:r>
            <a:r>
              <a:rPr lang="en-US" baseline="-25000" dirty="0" err="1" smtClean="0">
                <a:solidFill>
                  <a:schemeClr val="accent2"/>
                </a:solidFill>
                <a:latin typeface="Comic Sans MS"/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msy10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S, M </a:t>
            </a:r>
            <a:r>
              <a:rPr lang="en-US" dirty="0" smtClean="0">
                <a:solidFill>
                  <a:schemeClr val="accent2"/>
                </a:solidFill>
                <a:latin typeface="cmsy10"/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Methods }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solidFill>
                  <a:schemeClr val="accent2"/>
                </a:solidFill>
              </a:rPr>
              <a:t>Output construction steps for O’.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6605"/>
            <a:ext cx="9144000" cy="791305"/>
          </a:xfrm>
        </p:spPr>
        <p:txBody>
          <a:bodyPr/>
          <a:lstStyle/>
          <a:p>
            <a:r>
              <a:rPr lang="en-US" dirty="0" smtClean="0"/>
              <a:t>Idea 1: Search using random concrete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09830"/>
      </p:ext>
    </p:extLst>
  </p:cSld>
  <p:clrMapOvr>
    <a:masterClrMapping/>
  </p:clrMapOvr>
  <p:transition advTm="556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8930" y="1037490"/>
            <a:ext cx="7772400" cy="7737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a </a:t>
            </a:r>
            <a:r>
              <a:rPr lang="en-US" dirty="0" smtClean="0">
                <a:solidFill>
                  <a:srgbClr val="C00000"/>
                </a:solidFill>
              </a:rPr>
              <a:t>triangle XYZ</a:t>
            </a:r>
            <a:r>
              <a:rPr lang="en-US" dirty="0" smtClean="0"/>
              <a:t>, construct </a:t>
            </a:r>
            <a:r>
              <a:rPr lang="en-US" dirty="0" smtClean="0">
                <a:solidFill>
                  <a:srgbClr val="008000"/>
                </a:solidFill>
              </a:rPr>
              <a:t>circle C</a:t>
            </a:r>
            <a:r>
              <a:rPr lang="en-US" dirty="0" smtClean="0"/>
              <a:t> such that C passes through X, Y, and Z.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62102" y="270294"/>
            <a:ext cx="9613133" cy="609600"/>
          </a:xfrm>
        </p:spPr>
        <p:txBody>
          <a:bodyPr/>
          <a:lstStyle/>
          <a:p>
            <a:r>
              <a:rPr lang="en-US" sz="2900" dirty="0" smtClean="0"/>
              <a:t>Idea 2: Use high-level abstractions to reduce size</a:t>
            </a:r>
            <a:endParaRPr lang="en-US" sz="2900" dirty="0"/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11447585" y="520504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1200" y="2199984"/>
            <a:ext cx="480369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9900"/>
                </a:solidFill>
              </a:rPr>
              <a:t>C1 = Compass(X,Y);</a:t>
            </a:r>
            <a:endParaRPr lang="en-US" sz="2400" dirty="0">
              <a:solidFill>
                <a:srgbClr val="FF9900"/>
              </a:solidFill>
            </a:endParaRP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9900"/>
                </a:solidFill>
              </a:rPr>
              <a:t>C2 = Compass(Y,X);</a:t>
            </a:r>
            <a:endParaRPr lang="en-US" sz="2400" dirty="0">
              <a:solidFill>
                <a:srgbClr val="FF9900"/>
              </a:solidFill>
            </a:endParaRP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9900"/>
                </a:solidFill>
              </a:rPr>
              <a:t>&lt;P1,P2&gt; = Intersect(C1,C2);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9900"/>
                </a:solidFill>
              </a:rPr>
              <a:t>L1 = Ruler(P1,P2);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3366FF"/>
                </a:solidFill>
              </a:rPr>
              <a:t>D1 = Compass(Z,X);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3366FF"/>
                </a:solidFill>
              </a:rPr>
              <a:t>D2 = Compass(X,Z);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300" dirty="0" smtClean="0">
                <a:solidFill>
                  <a:srgbClr val="3366FF"/>
                </a:solidFill>
              </a:rPr>
              <a:t>&lt;R1,R2&gt; = Intersect(D1,D2);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3366FF"/>
                </a:solidFill>
              </a:rPr>
              <a:t>L2 = Ruler(R1,R2);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8000"/>
                </a:solidFill>
              </a:rPr>
              <a:t>N = Intersect(L1,L2);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8000"/>
                </a:solidFill>
              </a:rPr>
              <a:t>C = Compass(N,X);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90438" y="2624208"/>
            <a:ext cx="39225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endParaRPr lang="en-US" sz="2400" dirty="0" smtClean="0">
              <a:solidFill>
                <a:srgbClr val="FF9900"/>
              </a:solidFill>
            </a:endParaRP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9900"/>
                </a:solidFill>
              </a:rPr>
              <a:t>L1 = </a:t>
            </a:r>
            <a:r>
              <a:rPr lang="en-US" sz="2400" dirty="0" err="1" smtClean="0">
                <a:solidFill>
                  <a:srgbClr val="FF9900"/>
                </a:solidFill>
              </a:rPr>
              <a:t>PBisector</a:t>
            </a:r>
            <a:r>
              <a:rPr lang="en-US" sz="2400" dirty="0" smtClean="0">
                <a:solidFill>
                  <a:srgbClr val="FF9900"/>
                </a:solidFill>
              </a:rPr>
              <a:t>(X,Y);</a:t>
            </a:r>
            <a:endParaRPr lang="en-US" sz="2300" dirty="0" smtClean="0">
              <a:solidFill>
                <a:srgbClr val="3366FF"/>
              </a:solidFill>
            </a:endParaRP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3366FF"/>
                </a:solidFill>
              </a:rPr>
              <a:t>L2 = </a:t>
            </a:r>
            <a:r>
              <a:rPr lang="en-US" sz="2400" dirty="0" err="1" smtClean="0">
                <a:solidFill>
                  <a:srgbClr val="3366FF"/>
                </a:solidFill>
              </a:rPr>
              <a:t>PBisector</a:t>
            </a:r>
            <a:r>
              <a:rPr lang="en-US" sz="2400" dirty="0" smtClean="0">
                <a:solidFill>
                  <a:srgbClr val="3366FF"/>
                </a:solidFill>
              </a:rPr>
              <a:t>(X,Z);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8000"/>
                </a:solidFill>
              </a:rPr>
              <a:t>N = Intersect(L1,L2);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8000"/>
                </a:solidFill>
              </a:rPr>
              <a:t>C = Compass(N,X);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3855577" y="3511333"/>
            <a:ext cx="1100084" cy="559878"/>
          </a:xfrm>
          <a:prstGeom prst="rightArrow">
            <a:avLst/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258251"/>
      </p:ext>
    </p:extLst>
  </p:cSld>
  <p:clrMapOvr>
    <a:masterClrMapping/>
  </p:clrMapOvr>
  <p:transition advTm="82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4400" kern="0" dirty="0" smtClean="0"/>
              <a:t>Feedback Generation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2465463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3490" y="992100"/>
            <a:ext cx="9397334" cy="5364480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Makes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</a:t>
            </a:r>
            <a:r>
              <a:rPr lang="en-US" dirty="0" smtClean="0"/>
              <a:t>aves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Provides immediate insights on where students are struggling.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</a:rPr>
              <a:t>Procedural Content: Use PBE techniques to learn buggy procedures in a student’s mind.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26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8919148" cy="5029200"/>
          </a:xfrm>
        </p:spPr>
        <p:txBody>
          <a:bodyPr/>
          <a:lstStyle/>
          <a:p>
            <a:r>
              <a:rPr lang="en-US" dirty="0" err="1" smtClean="0"/>
              <a:t>Ashlock</a:t>
            </a:r>
            <a:r>
              <a:rPr lang="en-US" dirty="0" smtClean="0"/>
              <a:t> identified buggy </a:t>
            </a:r>
            <a:r>
              <a:rPr lang="en-US" dirty="0"/>
              <a:t>computational patterns </a:t>
            </a:r>
            <a:r>
              <a:rPr lang="en-US" dirty="0" smtClean="0"/>
              <a:t>for various procedures. Following are some bugs for addition.</a:t>
            </a:r>
            <a:endParaRPr lang="en-US" dirty="0"/>
          </a:p>
          <a:p>
            <a:pPr lvl="1"/>
            <a:r>
              <a:rPr lang="en-US" dirty="0" smtClean="0"/>
              <a:t>Add </a:t>
            </a:r>
            <a:r>
              <a:rPr lang="en-US" dirty="0"/>
              <a:t>each column and write the sum below each column, </a:t>
            </a:r>
            <a:r>
              <a:rPr lang="en-US" dirty="0" smtClean="0"/>
              <a:t>even if it is greater than nine.</a:t>
            </a:r>
          </a:p>
          <a:p>
            <a:pPr lvl="1"/>
            <a:r>
              <a:rPr lang="en-US" dirty="0" smtClean="0"/>
              <a:t>Add </a:t>
            </a:r>
            <a:r>
              <a:rPr lang="en-US" dirty="0"/>
              <a:t>each column, from left to right. If the sum </a:t>
            </a:r>
            <a:r>
              <a:rPr lang="en-US" dirty="0" smtClean="0"/>
              <a:t>&gt;</a:t>
            </a:r>
            <a:r>
              <a:rPr lang="en-US" dirty="0"/>
              <a:t> </a:t>
            </a:r>
            <a:r>
              <a:rPr lang="en-US" dirty="0" smtClean="0"/>
              <a:t>9, </a:t>
            </a:r>
            <a:r>
              <a:rPr lang="en-US" dirty="0"/>
              <a:t>write the tens digit beneath the column and the ones </a:t>
            </a:r>
            <a:r>
              <a:rPr lang="en-US" dirty="0" smtClean="0"/>
              <a:t>digit above </a:t>
            </a:r>
            <a:r>
              <a:rPr lang="en-US" dirty="0"/>
              <a:t>the column to the </a:t>
            </a:r>
            <a:r>
              <a:rPr lang="en-US" dirty="0" smtClean="0"/>
              <a:t>right.</a:t>
            </a:r>
          </a:p>
          <a:p>
            <a:r>
              <a:rPr lang="en-US" dirty="0"/>
              <a:t>Van Lehn identified &gt;100 bugs in subtraction alone.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Key Idea: </a:t>
            </a:r>
            <a:r>
              <a:rPr lang="en-US" dirty="0"/>
              <a:t>U</a:t>
            </a:r>
            <a:r>
              <a:rPr lang="en-US" dirty="0" smtClean="0"/>
              <a:t>se Programming by Demonstration technology (also used for solution synthesis for procedural problems) for synthesizing such buggy procedures.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799" y="304800"/>
            <a:ext cx="7925765" cy="609600"/>
          </a:xfrm>
        </p:spPr>
        <p:txBody>
          <a:bodyPr/>
          <a:lstStyle/>
          <a:p>
            <a:r>
              <a:rPr lang="en-US" dirty="0" smtClean="0"/>
              <a:t>Feedback Generation for Procedural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87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3490" y="992100"/>
            <a:ext cx="9397334" cy="5364480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Makes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</a:t>
            </a:r>
            <a:r>
              <a:rPr lang="en-US" dirty="0" smtClean="0"/>
              <a:t>aves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Provides immediate insights on where students are struggling.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Procedural Content: Use PBE techniques to learn buggy procedures in a student’s mind.</a:t>
            </a:r>
          </a:p>
          <a:p>
            <a:r>
              <a:rPr lang="en-US" dirty="0" smtClean="0"/>
              <a:t>Conceptual Content: Various feedback metrics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</a:rPr>
              <a:t>Counterexamples: Inputs on which the solution is not correct</a:t>
            </a:r>
            <a:endParaRPr lang="en-US" sz="2000" dirty="0" smtClean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33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 based Feedback: </a:t>
            </a:r>
            <a:r>
              <a:rPr lang="en-US" dirty="0" err="1" smtClean="0"/>
              <a:t>PexForFun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37" y="1007228"/>
            <a:ext cx="6340123" cy="577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80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Various tasks</a:t>
            </a:r>
          </a:p>
          <a:p>
            <a:r>
              <a:rPr lang="en-US" dirty="0" smtClean="0"/>
              <a:t>Problem Generation</a:t>
            </a:r>
          </a:p>
          <a:p>
            <a:r>
              <a:rPr lang="en-US" dirty="0" smtClean="0"/>
              <a:t>Solution Generation</a:t>
            </a:r>
          </a:p>
          <a:p>
            <a:r>
              <a:rPr lang="en-US" dirty="0" smtClean="0"/>
              <a:t>Feedback Generation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Various subject-domains</a:t>
            </a:r>
          </a:p>
          <a:p>
            <a:r>
              <a:rPr lang="en-US" dirty="0" smtClean="0"/>
              <a:t>Arithmetic, Algebra, Geometry</a:t>
            </a:r>
          </a:p>
          <a:p>
            <a:r>
              <a:rPr lang="en-US" dirty="0" smtClean="0"/>
              <a:t>Programming</a:t>
            </a:r>
            <a:r>
              <a:rPr lang="en-US" dirty="0"/>
              <a:t>, Automata, Logic</a:t>
            </a:r>
          </a:p>
          <a:p>
            <a:r>
              <a:rPr lang="en-US" dirty="0" smtClean="0"/>
              <a:t>Language Learning</a:t>
            </a:r>
          </a:p>
          <a:p>
            <a:r>
              <a:rPr lang="en-US" dirty="0" smtClean="0"/>
              <a:t>...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Computer-aided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04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7536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System;</a:t>
            </a:r>
          </a:p>
          <a:p>
            <a:pPr marL="0" indent="0">
              <a:buNone/>
            </a:pPr>
            <a:r>
              <a:rPr lang="en-US" dirty="0"/>
              <a:t>public class Program {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[] Puzzle(</a:t>
            </a:r>
            <a:r>
              <a:rPr lang="en-US" dirty="0" err="1"/>
              <a:t>int</a:t>
            </a:r>
            <a:r>
              <a:rPr lang="en-US" dirty="0"/>
              <a:t>[] a) {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b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a.Length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count = 0;</a:t>
            </a:r>
          </a:p>
          <a:p>
            <a:pPr marL="0" indent="0">
              <a:buNone/>
            </a:pPr>
            <a:r>
              <a:rPr lang="en-US" dirty="0" smtClean="0"/>
              <a:t>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a.Length</a:t>
            </a:r>
            <a:r>
              <a:rPr lang="en-US" dirty="0"/>
              <a:t>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&lt; 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--)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b[count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	count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/>
              <a:t>b;</a:t>
            </a:r>
          </a:p>
          <a:p>
            <a:pPr marL="0" indent="0">
              <a:buNone/>
            </a:pPr>
            <a:r>
              <a:rPr lang="en-US" dirty="0" smtClean="0"/>
              <a:t>} }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Buggy Program for Array Reverse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245215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6:28::50 AM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3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7536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System;</a:t>
            </a:r>
          </a:p>
          <a:p>
            <a:pPr marL="0" indent="0">
              <a:buNone/>
            </a:pPr>
            <a:r>
              <a:rPr lang="en-US" dirty="0"/>
              <a:t>public class Program {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[] Puzzle(</a:t>
            </a:r>
            <a:r>
              <a:rPr lang="en-US" dirty="0" err="1"/>
              <a:t>int</a:t>
            </a:r>
            <a:r>
              <a:rPr lang="en-US" dirty="0"/>
              <a:t>[] a) {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b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a.Length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count = 0;</a:t>
            </a:r>
          </a:p>
          <a:p>
            <a:pPr marL="0" indent="0">
              <a:buNone/>
            </a:pPr>
            <a:r>
              <a:rPr lang="en-US" dirty="0" smtClean="0"/>
              <a:t>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=a.Length-1</a:t>
            </a:r>
            <a:r>
              <a:rPr lang="en-US" dirty="0" smtClean="0"/>
              <a:t>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&lt; a.Length-1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--)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b[count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	count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/>
              <a:t>b;</a:t>
            </a:r>
          </a:p>
          <a:p>
            <a:pPr marL="0" indent="0">
              <a:buNone/>
            </a:pPr>
            <a:r>
              <a:rPr lang="en-US" dirty="0" smtClean="0"/>
              <a:t>} }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Buggy Program for Array Reverse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245215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6:32::01 AM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8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7536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System;</a:t>
            </a:r>
          </a:p>
          <a:p>
            <a:pPr marL="0" indent="0">
              <a:buNone/>
            </a:pPr>
            <a:r>
              <a:rPr lang="en-US" dirty="0"/>
              <a:t>public class Program {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[] Puzzle(</a:t>
            </a:r>
            <a:r>
              <a:rPr lang="en-US" dirty="0" err="1"/>
              <a:t>int</a:t>
            </a:r>
            <a:r>
              <a:rPr lang="en-US" dirty="0"/>
              <a:t>[] a) {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b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a.Length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count = 0;</a:t>
            </a:r>
          </a:p>
          <a:p>
            <a:pPr marL="0" indent="0">
              <a:buNone/>
            </a:pPr>
            <a:r>
              <a:rPr lang="en-US" dirty="0" smtClean="0"/>
              <a:t>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=a.Length-1</a:t>
            </a:r>
            <a:r>
              <a:rPr lang="en-US" dirty="0" smtClean="0"/>
              <a:t>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&lt; a.Length-1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--)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b[count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	count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/>
              <a:t>b;</a:t>
            </a:r>
          </a:p>
          <a:p>
            <a:pPr marL="0" indent="0">
              <a:buNone/>
            </a:pPr>
            <a:r>
              <a:rPr lang="en-US" dirty="0" smtClean="0"/>
              <a:t>} }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Buggy Program for Array Reverse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245215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6:32::32 AM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6185207"/>
            <a:ext cx="486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No change! Sign of </a:t>
            </a:r>
            <a:r>
              <a:rPr lang="en-US" sz="2400" dirty="0" err="1" smtClean="0">
                <a:solidFill>
                  <a:schemeClr val="accent2"/>
                </a:solidFill>
              </a:rPr>
              <a:t>Frustation</a:t>
            </a:r>
            <a:r>
              <a:rPr lang="en-US" sz="2400" dirty="0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44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7536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System;</a:t>
            </a:r>
          </a:p>
          <a:p>
            <a:pPr marL="0" indent="0">
              <a:buNone/>
            </a:pPr>
            <a:r>
              <a:rPr lang="en-US" dirty="0"/>
              <a:t>public class Program {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[] Puzzle(</a:t>
            </a:r>
            <a:r>
              <a:rPr lang="en-US" dirty="0" err="1"/>
              <a:t>int</a:t>
            </a:r>
            <a:r>
              <a:rPr lang="en-US" dirty="0"/>
              <a:t>[] a) {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b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a.Length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count = 0;</a:t>
            </a:r>
          </a:p>
          <a:p>
            <a:pPr marL="0" indent="0">
              <a:buNone/>
            </a:pPr>
            <a:r>
              <a:rPr lang="en-US" dirty="0" smtClean="0"/>
              <a:t>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&lt;= 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--)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b[count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	count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/>
              <a:t>b;</a:t>
            </a:r>
          </a:p>
          <a:p>
            <a:pPr marL="0" indent="0">
              <a:buNone/>
            </a:pPr>
            <a:r>
              <a:rPr lang="en-US" dirty="0" smtClean="0"/>
              <a:t>} }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Buggy Program for Array Reverse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245215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6:33::19 AM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83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7536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System;</a:t>
            </a:r>
          </a:p>
          <a:p>
            <a:pPr marL="0" indent="0">
              <a:buNone/>
            </a:pPr>
            <a:r>
              <a:rPr lang="en-US" dirty="0"/>
              <a:t>public class Program {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[] Puzzle(</a:t>
            </a:r>
            <a:r>
              <a:rPr lang="en-US" dirty="0" err="1"/>
              <a:t>int</a:t>
            </a:r>
            <a:r>
              <a:rPr lang="en-US" dirty="0"/>
              <a:t>[] a) {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b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a.Length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count = 0;</a:t>
            </a:r>
          </a:p>
          <a:p>
            <a:pPr marL="0" indent="0">
              <a:buNone/>
            </a:pPr>
            <a:r>
              <a:rPr lang="en-US" dirty="0" smtClean="0"/>
              <a:t>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&lt; 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--)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{	</a:t>
            </a:r>
            <a:r>
              <a:rPr lang="en-US" dirty="0" err="1" smtClean="0"/>
              <a:t>Console.Writeline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b[count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	count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/>
              <a:t>b;</a:t>
            </a:r>
          </a:p>
          <a:p>
            <a:pPr marL="0" indent="0">
              <a:buNone/>
            </a:pPr>
            <a:r>
              <a:rPr lang="en-US" dirty="0" smtClean="0"/>
              <a:t>} }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Buggy Program for Array Reverse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245215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6:33::55 AM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634" y="6185207"/>
            <a:ext cx="7742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Same as initial attempt except </a:t>
            </a:r>
            <a:r>
              <a:rPr lang="en-US" sz="2400" dirty="0" err="1" smtClean="0">
                <a:solidFill>
                  <a:schemeClr val="accent2"/>
                </a:solidFill>
              </a:rPr>
              <a:t>Console.Writeline</a:t>
            </a:r>
            <a:r>
              <a:rPr lang="en-US" sz="2400" dirty="0" smtClean="0">
                <a:solidFill>
                  <a:schemeClr val="accent2"/>
                </a:solidFill>
              </a:rPr>
              <a:t>!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41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7536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System;</a:t>
            </a:r>
          </a:p>
          <a:p>
            <a:pPr marL="0" indent="0">
              <a:buNone/>
            </a:pPr>
            <a:r>
              <a:rPr lang="en-US" dirty="0"/>
              <a:t>public class Program {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[] Puzzle(</a:t>
            </a:r>
            <a:r>
              <a:rPr lang="en-US" dirty="0" err="1"/>
              <a:t>int</a:t>
            </a:r>
            <a:r>
              <a:rPr lang="en-US" dirty="0"/>
              <a:t>[] a) {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b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a.Length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count = 0;</a:t>
            </a:r>
          </a:p>
          <a:p>
            <a:pPr marL="0" indent="0">
              <a:buNone/>
            </a:pPr>
            <a:r>
              <a:rPr lang="en-US" dirty="0" smtClean="0"/>
              <a:t>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&lt; 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--)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{	</a:t>
            </a:r>
            <a:r>
              <a:rPr lang="en-US" dirty="0" err="1" smtClean="0"/>
              <a:t>Console.Writeline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b[count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	count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/>
              <a:t>b;</a:t>
            </a:r>
          </a:p>
          <a:p>
            <a:pPr marL="0" indent="0">
              <a:buNone/>
            </a:pPr>
            <a:r>
              <a:rPr lang="en-US" dirty="0" smtClean="0"/>
              <a:t>} }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Buggy Program for Array Reverse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245215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6:34::06 AM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6185207"/>
            <a:ext cx="486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No change! Sign of </a:t>
            </a:r>
            <a:r>
              <a:rPr lang="en-US" sz="2400" dirty="0" err="1" smtClean="0">
                <a:solidFill>
                  <a:schemeClr val="accent2"/>
                </a:solidFill>
              </a:rPr>
              <a:t>Frustation</a:t>
            </a:r>
            <a:r>
              <a:rPr lang="en-US" sz="2400" dirty="0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9249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7536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System;</a:t>
            </a:r>
          </a:p>
          <a:p>
            <a:pPr marL="0" indent="0">
              <a:buNone/>
            </a:pPr>
            <a:r>
              <a:rPr lang="en-US" dirty="0"/>
              <a:t>public class Program {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[] Puzzle(</a:t>
            </a:r>
            <a:r>
              <a:rPr lang="en-US" dirty="0" err="1"/>
              <a:t>int</a:t>
            </a:r>
            <a:r>
              <a:rPr lang="en-US" dirty="0"/>
              <a:t>[] a) {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b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a.Length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count = 0;</a:t>
            </a:r>
          </a:p>
          <a:p>
            <a:pPr marL="0" indent="0">
              <a:buNone/>
            </a:pPr>
            <a:r>
              <a:rPr lang="en-US" dirty="0" smtClean="0"/>
              <a:t>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&lt;= 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--)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{	</a:t>
            </a:r>
            <a:r>
              <a:rPr lang="en-US" dirty="0" err="1" smtClean="0"/>
              <a:t>Console.Writeline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b[count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	count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/>
              <a:t>b;</a:t>
            </a:r>
          </a:p>
          <a:p>
            <a:pPr marL="0" indent="0">
              <a:buNone/>
            </a:pPr>
            <a:r>
              <a:rPr lang="en-US" dirty="0" smtClean="0"/>
              <a:t>} }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Buggy Program for Array Reverse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245215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6:34::56 AM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6185207"/>
            <a:ext cx="527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The student has tried this before!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26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7536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System;</a:t>
            </a:r>
          </a:p>
          <a:p>
            <a:pPr marL="0" indent="0">
              <a:buNone/>
            </a:pPr>
            <a:r>
              <a:rPr lang="en-US" dirty="0"/>
              <a:t>public class Program {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[] Puzzle(</a:t>
            </a:r>
            <a:r>
              <a:rPr lang="en-US" dirty="0" err="1"/>
              <a:t>int</a:t>
            </a:r>
            <a:r>
              <a:rPr lang="en-US" dirty="0"/>
              <a:t>[] a) {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b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a.Length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count = 0;</a:t>
            </a:r>
          </a:p>
          <a:p>
            <a:pPr marL="0" indent="0">
              <a:buNone/>
            </a:pPr>
            <a:r>
              <a:rPr lang="en-US" dirty="0" smtClean="0"/>
              <a:t>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&lt; 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--)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b[count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	count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/>
              <a:t>b;</a:t>
            </a:r>
          </a:p>
          <a:p>
            <a:pPr marL="0" indent="0">
              <a:buNone/>
            </a:pPr>
            <a:r>
              <a:rPr lang="en-US" dirty="0" smtClean="0"/>
              <a:t>} }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Buggy Program for Array Reverse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245215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6:36::24 AM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6185207"/>
            <a:ext cx="527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Same as initial attempt!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07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7536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System;</a:t>
            </a:r>
          </a:p>
          <a:p>
            <a:pPr marL="0" indent="0">
              <a:buNone/>
            </a:pPr>
            <a:r>
              <a:rPr lang="en-US" dirty="0"/>
              <a:t>public class Program {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[] Puzzle(</a:t>
            </a:r>
            <a:r>
              <a:rPr lang="en-US" dirty="0" err="1"/>
              <a:t>int</a:t>
            </a:r>
            <a:r>
              <a:rPr lang="en-US" dirty="0"/>
              <a:t>[] a) {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b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a.Length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count = 0;</a:t>
            </a:r>
          </a:p>
          <a:p>
            <a:pPr marL="0" indent="0">
              <a:buNone/>
            </a:pPr>
            <a:r>
              <a:rPr lang="en-US" dirty="0" smtClean="0"/>
              <a:t>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=a.Length-1</a:t>
            </a:r>
            <a:r>
              <a:rPr lang="en-US" dirty="0" smtClean="0"/>
              <a:t>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&lt; a.Length-1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--)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b[count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	count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/>
              <a:t>b;</a:t>
            </a:r>
          </a:p>
          <a:p>
            <a:pPr marL="0" indent="0">
              <a:buNone/>
            </a:pPr>
            <a:r>
              <a:rPr lang="en-US" dirty="0" smtClean="0"/>
              <a:t>} }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Buggy Program for Array Reverse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245215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6:37::39 AM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6185207"/>
            <a:ext cx="527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The student has tried this before!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30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7536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System;</a:t>
            </a:r>
          </a:p>
          <a:p>
            <a:pPr marL="0" indent="0">
              <a:buNone/>
            </a:pPr>
            <a:r>
              <a:rPr lang="en-US" dirty="0"/>
              <a:t>public class Program {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[] Puzzle(</a:t>
            </a:r>
            <a:r>
              <a:rPr lang="en-US" dirty="0" err="1"/>
              <a:t>int</a:t>
            </a:r>
            <a:r>
              <a:rPr lang="en-US" dirty="0"/>
              <a:t>[] a) {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b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a.Length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count = 0;</a:t>
            </a:r>
          </a:p>
          <a:p>
            <a:pPr marL="0" indent="0">
              <a:buNone/>
            </a:pPr>
            <a:r>
              <a:rPr lang="en-US" dirty="0" smtClean="0"/>
              <a:t>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&gt; 0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--)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b[count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	count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/>
              <a:t>b;</a:t>
            </a:r>
          </a:p>
          <a:p>
            <a:pPr marL="0" indent="0">
              <a:buNone/>
            </a:pPr>
            <a:r>
              <a:rPr lang="en-US" dirty="0" smtClean="0"/>
              <a:t>} }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Buggy Program for Array Reverse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245215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6:38::11 AM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680" y="6185207"/>
            <a:ext cx="768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Almost correct! </a:t>
            </a:r>
            <a:r>
              <a:rPr lang="en-US" sz="2400" dirty="0" smtClean="0">
                <a:solidFill>
                  <a:schemeClr val="accent2"/>
                </a:solidFill>
              </a:rPr>
              <a:t>(a[i-1] instead of a[</a:t>
            </a:r>
            <a:r>
              <a:rPr lang="en-US" sz="2400" dirty="0" err="1" smtClean="0">
                <a:solidFill>
                  <a:schemeClr val="accent2"/>
                </a:solidFill>
              </a:rPr>
              <a:t>i</a:t>
            </a:r>
            <a:r>
              <a:rPr lang="en-US" sz="2400" dirty="0" smtClean="0">
                <a:solidFill>
                  <a:schemeClr val="accent2"/>
                </a:solidFill>
              </a:rPr>
              <a:t>] in loop body)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78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9862" y="1023079"/>
            <a:ext cx="8818790" cy="5647543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Procedural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Mathematical Procedures</a:t>
            </a:r>
          </a:p>
          <a:p>
            <a:pPr lvl="2"/>
            <a:r>
              <a:rPr lang="en-US" dirty="0" smtClean="0"/>
              <a:t>Addition, Long division, GCD/LCM, Gaussian Elimination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Algorithmic Procedures </a:t>
            </a:r>
          </a:p>
          <a:p>
            <a:pPr lvl="2"/>
            <a:r>
              <a:rPr lang="en-US" dirty="0" smtClean="0"/>
              <a:t>Students asked to show understanding of classical algorithms on specific inputs.</a:t>
            </a:r>
          </a:p>
          <a:p>
            <a:pPr lvl="3"/>
            <a:r>
              <a:rPr lang="en-US" dirty="0" smtClean="0"/>
              <a:t>BFS, insertion sort, shortest path</a:t>
            </a:r>
          </a:p>
          <a:p>
            <a:pPr lvl="3"/>
            <a:r>
              <a:rPr lang="en-US" dirty="0" smtClean="0"/>
              <a:t>translating regular expression into an automaton.</a:t>
            </a:r>
            <a:endParaRPr lang="en-US" dirty="0"/>
          </a:p>
          <a:p>
            <a:r>
              <a:rPr lang="en-US" u="sng" dirty="0" smtClean="0">
                <a:solidFill>
                  <a:schemeClr val="accent2"/>
                </a:solidFill>
              </a:rPr>
              <a:t>Conceptual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Proofs</a:t>
            </a:r>
          </a:p>
          <a:p>
            <a:pPr lvl="2"/>
            <a:r>
              <a:rPr lang="en-US" dirty="0" smtClean="0"/>
              <a:t>Algebraic theorems, Natural deduction, Non-regularity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Constructions</a:t>
            </a:r>
          </a:p>
          <a:p>
            <a:pPr lvl="2"/>
            <a:r>
              <a:rPr lang="en-US" dirty="0" smtClean="0"/>
              <a:t>Geometric ruler/compass based constructions, Automata constructions, Algorithms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71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7536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System;</a:t>
            </a:r>
          </a:p>
          <a:p>
            <a:pPr marL="0" indent="0">
              <a:buNone/>
            </a:pPr>
            <a:r>
              <a:rPr lang="en-US" dirty="0"/>
              <a:t>public class Program {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[] Puzzle(</a:t>
            </a:r>
            <a:r>
              <a:rPr lang="en-US" dirty="0" err="1"/>
              <a:t>int</a:t>
            </a:r>
            <a:r>
              <a:rPr lang="en-US" dirty="0"/>
              <a:t>[] a) {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b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a.Length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count = 0;</a:t>
            </a:r>
          </a:p>
          <a:p>
            <a:pPr marL="0" indent="0">
              <a:buNone/>
            </a:pPr>
            <a:r>
              <a:rPr lang="en-US" dirty="0" smtClean="0"/>
              <a:t>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&gt;= 0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--)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b[count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	count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/>
              <a:t>b;</a:t>
            </a:r>
          </a:p>
          <a:p>
            <a:pPr marL="0" indent="0">
              <a:buNone/>
            </a:pPr>
            <a:r>
              <a:rPr lang="en-US" dirty="0" smtClean="0"/>
              <a:t>} }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Buggy Program for Array Reverse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245215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6:38::44 AM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6185207"/>
            <a:ext cx="527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Student going in wrong direction!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9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7536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System;</a:t>
            </a:r>
          </a:p>
          <a:p>
            <a:pPr marL="0" indent="0">
              <a:buNone/>
            </a:pPr>
            <a:r>
              <a:rPr lang="en-US" dirty="0"/>
              <a:t>public class Program {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[] Puzzle(</a:t>
            </a:r>
            <a:r>
              <a:rPr lang="en-US" dirty="0" err="1"/>
              <a:t>int</a:t>
            </a:r>
            <a:r>
              <a:rPr lang="en-US" dirty="0"/>
              <a:t>[] a) {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b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a.Length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count = 0;</a:t>
            </a:r>
          </a:p>
          <a:p>
            <a:pPr marL="0" indent="0">
              <a:buNone/>
            </a:pPr>
            <a:r>
              <a:rPr lang="en-US" dirty="0" smtClean="0"/>
              <a:t>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&lt; 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--)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b[count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	count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/>
              <a:t>b;</a:t>
            </a:r>
          </a:p>
          <a:p>
            <a:pPr marL="0" indent="0">
              <a:buNone/>
            </a:pPr>
            <a:r>
              <a:rPr lang="en-US" dirty="0" smtClean="0"/>
              <a:t>} }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Buggy Program for Array Reverse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245215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6:39::33 AM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6185207"/>
            <a:ext cx="527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Back to bigger error!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03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7536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System;</a:t>
            </a:r>
          </a:p>
          <a:p>
            <a:pPr marL="0" indent="0">
              <a:buNone/>
            </a:pPr>
            <a:r>
              <a:rPr lang="en-US" dirty="0"/>
              <a:t>public class Program {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[] Puzzle(</a:t>
            </a:r>
            <a:r>
              <a:rPr lang="en-US" dirty="0" err="1"/>
              <a:t>int</a:t>
            </a:r>
            <a:r>
              <a:rPr lang="en-US" dirty="0"/>
              <a:t>[] a) {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b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a.Length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count = 0;</a:t>
            </a:r>
          </a:p>
          <a:p>
            <a:pPr marL="0" indent="0">
              <a:buNone/>
            </a:pPr>
            <a:r>
              <a:rPr lang="en-US" dirty="0" smtClean="0"/>
              <a:t>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&lt; 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--)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b[count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	count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/>
              <a:t>b;</a:t>
            </a:r>
          </a:p>
          <a:p>
            <a:pPr marL="0" indent="0">
              <a:buNone/>
            </a:pPr>
            <a:r>
              <a:rPr lang="en-US" dirty="0" smtClean="0"/>
              <a:t>} }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Buggy Program for Array Reverse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245215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6:39::45 AM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6185207"/>
            <a:ext cx="486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No change! </a:t>
            </a:r>
            <a:r>
              <a:rPr lang="en-US" sz="2400" dirty="0" err="1" smtClean="0">
                <a:solidFill>
                  <a:schemeClr val="accent2"/>
                </a:solidFill>
              </a:rPr>
              <a:t>Frustation</a:t>
            </a:r>
            <a:r>
              <a:rPr lang="en-US" sz="2400" dirty="0" smtClean="0">
                <a:solidFill>
                  <a:schemeClr val="accent2"/>
                </a:solidFill>
              </a:rPr>
              <a:t>!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05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7536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System;</a:t>
            </a:r>
          </a:p>
          <a:p>
            <a:pPr marL="0" indent="0">
              <a:buNone/>
            </a:pPr>
            <a:r>
              <a:rPr lang="en-US" dirty="0"/>
              <a:t>public class Program {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[] Puzzle(</a:t>
            </a:r>
            <a:r>
              <a:rPr lang="en-US" dirty="0" err="1"/>
              <a:t>int</a:t>
            </a:r>
            <a:r>
              <a:rPr lang="en-US" dirty="0"/>
              <a:t>[] a) {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b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a.Length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count = 0;</a:t>
            </a:r>
          </a:p>
          <a:p>
            <a:pPr marL="0" indent="0">
              <a:buNone/>
            </a:pPr>
            <a:r>
              <a:rPr lang="en-US" dirty="0" smtClean="0"/>
              <a:t>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&lt; 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--)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b[count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	count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/>
              <a:t>b;</a:t>
            </a:r>
          </a:p>
          <a:p>
            <a:pPr marL="0" indent="0">
              <a:buNone/>
            </a:pPr>
            <a:r>
              <a:rPr lang="en-US" dirty="0" smtClean="0"/>
              <a:t>} }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Buggy Program for Array Reverse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245215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6:40::27 AM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6185207"/>
            <a:ext cx="486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No change! More </a:t>
            </a:r>
            <a:r>
              <a:rPr lang="en-US" sz="2400" dirty="0" err="1" smtClean="0">
                <a:solidFill>
                  <a:schemeClr val="accent2"/>
                </a:solidFill>
              </a:rPr>
              <a:t>Frustation</a:t>
            </a:r>
            <a:r>
              <a:rPr lang="en-US" sz="2400" dirty="0" smtClean="0">
                <a:solidFill>
                  <a:schemeClr val="accent2"/>
                </a:solidFill>
              </a:rPr>
              <a:t>!!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47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7536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System;</a:t>
            </a:r>
          </a:p>
          <a:p>
            <a:pPr marL="0" indent="0">
              <a:buNone/>
            </a:pPr>
            <a:r>
              <a:rPr lang="en-US" dirty="0"/>
              <a:t>public class Program {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[] Puzzle(</a:t>
            </a:r>
            <a:r>
              <a:rPr lang="en-US" dirty="0" err="1"/>
              <a:t>int</a:t>
            </a:r>
            <a:r>
              <a:rPr lang="en-US" dirty="0"/>
              <a:t>[] a) {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/>
              <a:t>[] b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a.Length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count = 0;</a:t>
            </a:r>
          </a:p>
          <a:p>
            <a:pPr marL="0" indent="0">
              <a:buNone/>
            </a:pPr>
            <a:r>
              <a:rPr lang="en-US" dirty="0" smtClean="0"/>
              <a:t>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&lt; </a:t>
            </a:r>
            <a:r>
              <a:rPr lang="en-US" dirty="0" err="1" smtClean="0">
                <a:solidFill>
                  <a:srgbClr val="FF0000"/>
                </a:solidFill>
              </a:rPr>
              <a:t>a.Length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--)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b[count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 smtClean="0"/>
              <a:t>		count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/>
              <a:t>b;</a:t>
            </a:r>
          </a:p>
          <a:p>
            <a:pPr marL="0" indent="0">
              <a:buNone/>
            </a:pPr>
            <a:r>
              <a:rPr lang="en-US" dirty="0" smtClean="0"/>
              <a:t>} }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Buggy Program for Array Reverse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245215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6:40::57 AM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6185207"/>
            <a:ext cx="635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No change! Too </a:t>
            </a:r>
            <a:r>
              <a:rPr lang="en-US" sz="2400" dirty="0" err="1" smtClean="0">
                <a:solidFill>
                  <a:schemeClr val="accent2"/>
                </a:solidFill>
              </a:rPr>
              <a:t>Frustated</a:t>
            </a:r>
            <a:r>
              <a:rPr lang="en-US" sz="2400" dirty="0" smtClean="0">
                <a:solidFill>
                  <a:schemeClr val="accent2"/>
                </a:solidFill>
              </a:rPr>
              <a:t> now!!! Gives up.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29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Gill Sans MT" panose="020B0502020104020203" pitchFamily="34" charset="0"/>
              </a:rPr>
              <a:t>"</a:t>
            </a:r>
            <a:r>
              <a:rPr lang="en-US" i="1" dirty="0">
                <a:latin typeface="Gill Sans MT" panose="020B0502020104020203" pitchFamily="34" charset="0"/>
              </a:rPr>
              <a:t>Not only did it take </a:t>
            </a:r>
            <a:r>
              <a:rPr lang="en-US" b="1" i="1" dirty="0">
                <a:solidFill>
                  <a:srgbClr val="00B0F0"/>
                </a:solidFill>
                <a:latin typeface="Gill Sans MT" panose="020B0502020104020203" pitchFamily="34" charset="0"/>
              </a:rPr>
              <a:t>1-2 weeks </a:t>
            </a:r>
            <a:r>
              <a:rPr lang="en-US" i="1" dirty="0">
                <a:latin typeface="Gill Sans MT" panose="020B0502020104020203" pitchFamily="34" charset="0"/>
              </a:rPr>
              <a:t>to grade problem, but the comments were </a:t>
            </a:r>
            <a:r>
              <a:rPr lang="en-US" b="1" i="1" dirty="0">
                <a:solidFill>
                  <a:srgbClr val="00B0F0"/>
                </a:solidFill>
                <a:latin typeface="Gill Sans MT" panose="020B0502020104020203" pitchFamily="34" charset="0"/>
              </a:rPr>
              <a:t>entirely unhelpful </a:t>
            </a:r>
            <a:r>
              <a:rPr lang="en-US" i="1" dirty="0">
                <a:latin typeface="Gill Sans MT" panose="020B0502020104020203" pitchFamily="34" charset="0"/>
              </a:rPr>
              <a:t>in actually helping us fix our errors. …. Apparently they don't read the code -- they just ran their tests and docked points mercilessly. What if I just had </a:t>
            </a:r>
            <a:r>
              <a:rPr lang="en-US" b="1" i="1" dirty="0">
                <a:solidFill>
                  <a:srgbClr val="00B0F0"/>
                </a:solidFill>
                <a:latin typeface="Gill Sans MT" panose="020B0502020104020203" pitchFamily="34" charset="0"/>
              </a:rPr>
              <a:t>a simple typo</a:t>
            </a:r>
            <a:r>
              <a:rPr lang="en-US" i="1" dirty="0">
                <a:latin typeface="Gill Sans MT" panose="020B0502020104020203" pitchFamily="34" charset="0"/>
              </a:rPr>
              <a:t>, but my </a:t>
            </a:r>
            <a:r>
              <a:rPr lang="en-US" b="1" i="1" dirty="0">
                <a:solidFill>
                  <a:srgbClr val="00B0F0"/>
                </a:solidFill>
                <a:latin typeface="Gill Sans MT" panose="020B0502020104020203" pitchFamily="34" charset="0"/>
              </a:rPr>
              <a:t>algorithm was fine</a:t>
            </a:r>
            <a:r>
              <a:rPr lang="en-US" i="1" dirty="0">
                <a:latin typeface="Gill Sans MT" panose="020B0502020104020203" pitchFamily="34" charset="0"/>
              </a:rPr>
              <a:t>? </a:t>
            </a:r>
            <a:r>
              <a:rPr lang="en-US" i="1" dirty="0" smtClean="0">
                <a:latin typeface="Gill Sans MT" panose="020B0502020104020203" pitchFamily="34" charset="0"/>
              </a:rPr>
              <a:t>....“</a:t>
            </a:r>
          </a:p>
          <a:p>
            <a:pPr marL="0" indent="0">
              <a:buNone/>
            </a:pPr>
            <a:endParaRPr lang="en-US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- Student Feedback from MIT 6.00 course, 2013.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Counterexamples are not sufficient!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15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3490" y="992100"/>
            <a:ext cx="9397334" cy="5364480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Makes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</a:t>
            </a:r>
            <a:r>
              <a:rPr lang="en-US" dirty="0" smtClean="0"/>
              <a:t>aves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Provides immediate insights on where students are struggling.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Procedural Content: Use PBE techniques to learn buggy procedures in a student’s mind.</a:t>
            </a:r>
          </a:p>
          <a:p>
            <a:r>
              <a:rPr lang="en-US" dirty="0" smtClean="0"/>
              <a:t>Conceptual Content: Various feedback metrics</a:t>
            </a:r>
            <a:endParaRPr lang="en-US" dirty="0"/>
          </a:p>
          <a:p>
            <a:pPr lvl="1"/>
            <a:r>
              <a:rPr lang="en-US" dirty="0" smtClean="0"/>
              <a:t>Counterexamples: Inputs on which the solution is not correct.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9900"/>
                </a:solidFill>
              </a:rPr>
              <a:t>Edit distance to a nearest correct solution.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61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6174" y="1142999"/>
            <a:ext cx="8809897" cy="56046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Array Index</a:t>
            </a:r>
            <a:r>
              <a:rPr lang="en-US" dirty="0" smtClean="0"/>
              <a:t>:    v[a] -&gt;  </a:t>
            </a:r>
            <a:r>
              <a:rPr lang="en-US" dirty="0" smtClean="0">
                <a:solidFill>
                  <a:srgbClr val="C00000"/>
                </a:solidFill>
              </a:rPr>
              <a:t>v[{a+1, a-1}]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Increment:       </a:t>
            </a:r>
            <a:r>
              <a:rPr lang="en-US" dirty="0" smtClean="0"/>
              <a:t>v++  -&gt;  </a:t>
            </a:r>
            <a:r>
              <a:rPr lang="en-US" dirty="0" smtClean="0">
                <a:solidFill>
                  <a:srgbClr val="C00000"/>
                </a:solidFill>
              </a:rPr>
              <a:t>{ ++v, v--, --v }</a:t>
            </a:r>
          </a:p>
          <a:p>
            <a:pPr marL="0" indent="0">
              <a:buNone/>
            </a:pPr>
            <a:endParaRPr lang="en-US" sz="15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Conditional:       </a:t>
            </a:r>
            <a:r>
              <a:rPr lang="en-US" dirty="0" smtClean="0"/>
              <a:t>a </a:t>
            </a:r>
            <a:r>
              <a:rPr lang="en-US" dirty="0"/>
              <a:t>op b  -&gt;  </a:t>
            </a:r>
            <a:r>
              <a:rPr lang="en-US" dirty="0" smtClean="0">
                <a:solidFill>
                  <a:srgbClr val="C00000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ops b</a:t>
            </a:r>
          </a:p>
          <a:p>
            <a:pPr marL="0" indent="0">
              <a:buNone/>
            </a:pPr>
            <a:r>
              <a:rPr lang="en-US" dirty="0"/>
              <a:t>			           </a:t>
            </a:r>
            <a:r>
              <a:rPr lang="en-US" dirty="0" smtClean="0"/>
              <a:t>where </a:t>
            </a:r>
            <a:r>
              <a:rPr lang="en-US" dirty="0"/>
              <a:t>ops = { &lt;, &gt;, &lt;=, &gt;=, ==, != }</a:t>
            </a:r>
          </a:p>
          <a:p>
            <a:pPr marL="0" indent="0">
              <a:buNone/>
            </a:pPr>
            <a:endParaRPr lang="en-US" sz="15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Initialization</a:t>
            </a:r>
            <a:r>
              <a:rPr lang="en-US" dirty="0">
                <a:solidFill>
                  <a:schemeClr val="accent2"/>
                </a:solidFill>
              </a:rPr>
              <a:t>:    </a:t>
            </a:r>
            <a:r>
              <a:rPr lang="en-US" dirty="0"/>
              <a:t>v=n  -&gt; </a:t>
            </a:r>
            <a:r>
              <a:rPr lang="en-US" dirty="0">
                <a:solidFill>
                  <a:srgbClr val="C00000"/>
                </a:solidFill>
              </a:rPr>
              <a:t> v={n+1, n-1, 0}</a:t>
            </a:r>
          </a:p>
          <a:p>
            <a:pPr marL="0" indent="0">
              <a:buNone/>
            </a:pPr>
            <a:endParaRPr lang="en-US" sz="1500" b="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Return Value:    </a:t>
            </a:r>
            <a:r>
              <a:rPr lang="en-US" dirty="0" smtClean="0"/>
              <a:t>return v  -&gt;  </a:t>
            </a:r>
            <a:r>
              <a:rPr lang="en-US" dirty="0" smtClean="0">
                <a:solidFill>
                  <a:srgbClr val="C00000"/>
                </a:solidFill>
              </a:rPr>
              <a:t>return ?v</a:t>
            </a:r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Key Idea: </a:t>
            </a:r>
            <a:r>
              <a:rPr lang="en-US" sz="2200" dirty="0" smtClean="0"/>
              <a:t>Finding minimal set of such changes that convert a buggy solution into a correct one is phrased as a sketch problem. </a:t>
            </a:r>
            <a:endParaRPr lang="en-US" sz="22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6175" y="304800"/>
            <a:ext cx="8809896" cy="609600"/>
          </a:xfrm>
        </p:spPr>
        <p:txBody>
          <a:bodyPr/>
          <a:lstStyle/>
          <a:p>
            <a:r>
              <a:rPr lang="en-US" dirty="0" smtClean="0"/>
              <a:t>Correction Model for Programming Assignments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531" y="6204762"/>
            <a:ext cx="89945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900" dirty="0" smtClean="0">
                <a:solidFill>
                  <a:srgbClr val="C00000"/>
                </a:solidFill>
              </a:rPr>
              <a:t>Reference: </a:t>
            </a:r>
            <a:r>
              <a:rPr lang="en-US" sz="1900" i="1" dirty="0">
                <a:solidFill>
                  <a:srgbClr val="C00000"/>
                </a:solidFill>
              </a:rPr>
              <a:t>Automated Feedback Generation for Introductory Programming </a:t>
            </a:r>
            <a:r>
              <a:rPr lang="en-US" sz="1900" i="1" dirty="0" smtClean="0">
                <a:solidFill>
                  <a:srgbClr val="C00000"/>
                </a:solidFill>
              </a:rPr>
              <a:t>Assignments</a:t>
            </a:r>
            <a:r>
              <a:rPr lang="en-US" sz="1900" dirty="0" smtClean="0">
                <a:solidFill>
                  <a:srgbClr val="C00000"/>
                </a:solidFill>
              </a:rPr>
              <a:t>; PLDI 2013; Singh, Gulwani, Solar-</a:t>
            </a:r>
            <a:r>
              <a:rPr lang="en-US" sz="1900" dirty="0" err="1" smtClean="0">
                <a:solidFill>
                  <a:srgbClr val="C00000"/>
                </a:solidFill>
              </a:rPr>
              <a:t>Lezama</a:t>
            </a:r>
            <a:endParaRPr lang="en-US" sz="19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34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Reverse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05714"/>
            <a:ext cx="43243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2244"/>
            <a:ext cx="406610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608080" y="2742606"/>
            <a:ext cx="662689" cy="322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55004" y="2722507"/>
            <a:ext cx="1302610" cy="358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95459" y="4012190"/>
            <a:ext cx="101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 = 1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4024" y="4462946"/>
            <a:ext cx="213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 &lt;= 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a.Length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cxnSp>
        <p:nvCxnSpPr>
          <p:cNvPr id="12" name="Curved Connector 11"/>
          <p:cNvCxnSpPr>
            <a:stCxn id="8" idx="4"/>
            <a:endCxn id="10" idx="0"/>
          </p:cNvCxnSpPr>
          <p:nvPr/>
        </p:nvCxnSpPr>
        <p:spPr>
          <a:xfrm rot="16200000" flipH="1">
            <a:off x="1696754" y="3308060"/>
            <a:ext cx="946800" cy="46145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9" idx="4"/>
            <a:endCxn id="11" idx="0"/>
          </p:cNvCxnSpPr>
          <p:nvPr/>
        </p:nvCxnSpPr>
        <p:spPr>
          <a:xfrm rot="16200000" flipH="1">
            <a:off x="2313368" y="3674097"/>
            <a:ext cx="1381790" cy="19590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260424" y="4261794"/>
            <a:ext cx="777769" cy="383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02133" y="3402678"/>
            <a:ext cx="1439645" cy="379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79335" y="5607718"/>
            <a:ext cx="115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--back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04024" y="4331059"/>
            <a:ext cx="213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front &lt;= back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cxnSp>
        <p:nvCxnSpPr>
          <p:cNvPr id="30" name="Curved Connector 29"/>
          <p:cNvCxnSpPr>
            <a:stCxn id="26" idx="4"/>
            <a:endCxn id="28" idx="0"/>
          </p:cNvCxnSpPr>
          <p:nvPr/>
        </p:nvCxnSpPr>
        <p:spPr>
          <a:xfrm rot="16200000" flipH="1">
            <a:off x="5421749" y="4872711"/>
            <a:ext cx="962567" cy="50744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7" idx="6"/>
            <a:endCxn id="29" idx="0"/>
          </p:cNvCxnSpPr>
          <p:nvPr/>
        </p:nvCxnSpPr>
        <p:spPr>
          <a:xfrm>
            <a:off x="7141778" y="3592432"/>
            <a:ext cx="530439" cy="738627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8450" y="6673718"/>
            <a:ext cx="8896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u="sng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26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6" grpId="0" animBg="1"/>
      <p:bldP spid="27" grpId="0" animBg="1"/>
      <p:bldP spid="28" grpId="0"/>
      <p:bldP spid="2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13,365 incorrect attempts for 13 Python problems.</a:t>
            </a:r>
          </a:p>
          <a:p>
            <a:pPr marL="0" indent="0">
              <a:buNone/>
            </a:pPr>
            <a:r>
              <a:rPr lang="en-US" dirty="0" smtClean="0"/>
              <a:t>(obtained from Introductory Programming course at MIT and its MOOC version on the </a:t>
            </a:r>
            <a:r>
              <a:rPr lang="en-US" dirty="0" err="1" smtClean="0"/>
              <a:t>EdX</a:t>
            </a:r>
            <a:r>
              <a:rPr lang="en-US" dirty="0" smtClean="0"/>
              <a:t> platform)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Average time for feedback = 10 </a:t>
            </a:r>
            <a:r>
              <a:rPr lang="en-US" dirty="0" smtClean="0"/>
              <a:t>seconds</a:t>
            </a:r>
          </a:p>
          <a:p>
            <a:r>
              <a:rPr lang="en-US" dirty="0" smtClean="0"/>
              <a:t>Feedback generated for 64% of those attempts.</a:t>
            </a:r>
          </a:p>
          <a:p>
            <a:r>
              <a:rPr lang="en-US" dirty="0" smtClean="0"/>
              <a:t>Reasons for failure to generate feedback</a:t>
            </a:r>
          </a:p>
          <a:p>
            <a:pPr lvl="1"/>
            <a:r>
              <a:rPr lang="en-US" dirty="0" smtClean="0"/>
              <a:t>Completely incorrect solutions</a:t>
            </a:r>
          </a:p>
          <a:p>
            <a:pPr lvl="1"/>
            <a:r>
              <a:rPr lang="en-US" dirty="0" smtClean="0"/>
              <a:t>Big conceptual errors</a:t>
            </a:r>
          </a:p>
          <a:p>
            <a:pPr lvl="1"/>
            <a:r>
              <a:rPr lang="en-US" dirty="0" smtClean="0"/>
              <a:t>Timeout (4 min)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4990" y="6328191"/>
            <a:ext cx="899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accessible at: http://sketch1.csail.mit.edu/python-autofeedback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72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Problem Generation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96694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3490" y="902159"/>
            <a:ext cx="9042142" cy="585432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Makes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</a:t>
            </a:r>
            <a:r>
              <a:rPr lang="en-US" dirty="0" smtClean="0"/>
              <a:t>aves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Provides immediate insights on where students are struggling.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mistake.</a:t>
            </a:r>
          </a:p>
          <a:p>
            <a:endParaRPr lang="en-US" sz="500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Procedural Content: Use PBE techniques to learn buggy procedures in a student’s mind.</a:t>
            </a:r>
          </a:p>
          <a:p>
            <a:r>
              <a:rPr lang="en-US" dirty="0" smtClean="0"/>
              <a:t>Conceptual Content: Various feedback metrics</a:t>
            </a:r>
            <a:endParaRPr lang="en-US" dirty="0"/>
          </a:p>
          <a:p>
            <a:pPr lvl="1"/>
            <a:r>
              <a:rPr lang="en-US" dirty="0" smtClean="0"/>
              <a:t>Counterexamples: Inputs on which the solution is not correct.</a:t>
            </a:r>
          </a:p>
          <a:p>
            <a:pPr lvl="1"/>
            <a:r>
              <a:rPr lang="en-US" sz="2000" dirty="0" smtClean="0"/>
              <a:t>Edit distance to a nearest correct solution.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9900"/>
                </a:solidFill>
              </a:rPr>
              <a:t>Edit distance to the problem description (of a nearest corresponding problem description).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18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State Automata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4871" y="1023053"/>
            <a:ext cx="87242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Draw a</a:t>
            </a:r>
            <a:r>
              <a:rPr lang="en-US" sz="2200" dirty="0" smtClean="0"/>
              <a:t> </a:t>
            </a:r>
            <a:r>
              <a:rPr lang="en-US" sz="2200" dirty="0"/>
              <a:t>DFA </a:t>
            </a:r>
            <a:r>
              <a:rPr lang="en-US" sz="2200" dirty="0" smtClean="0"/>
              <a:t>that accepts: { </a:t>
            </a:r>
            <a:r>
              <a:rPr lang="en-US" sz="2200" i="1" dirty="0"/>
              <a:t>s</a:t>
            </a:r>
            <a:r>
              <a:rPr lang="en-US" sz="2200" dirty="0"/>
              <a:t> | ‘</a:t>
            </a:r>
            <a:r>
              <a:rPr lang="en-US" sz="2200" i="1" dirty="0" err="1"/>
              <a:t>ab</a:t>
            </a:r>
            <a:r>
              <a:rPr lang="en-US" sz="2200" dirty="0"/>
              <a:t>’ appears in </a:t>
            </a:r>
            <a:r>
              <a:rPr lang="en-US" sz="2200" i="1" dirty="0"/>
              <a:t>s</a:t>
            </a:r>
            <a:r>
              <a:rPr lang="en-US" sz="2200" dirty="0"/>
              <a:t> exactly </a:t>
            </a:r>
            <a:r>
              <a:rPr lang="en-US" sz="2200" i="1" dirty="0"/>
              <a:t>2</a:t>
            </a:r>
            <a:r>
              <a:rPr lang="en-US" sz="2200" dirty="0"/>
              <a:t> times }</a:t>
            </a:r>
          </a:p>
        </p:txBody>
      </p:sp>
      <p:pic>
        <p:nvPicPr>
          <p:cNvPr id="12" name="Picture 11" descr="Screen Shot 2013-05-29 at 11.24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" y="3223381"/>
            <a:ext cx="4945673" cy="10041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57695" y="3164519"/>
            <a:ext cx="3894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Grade:</a:t>
            </a:r>
            <a:r>
              <a:rPr lang="en-US" dirty="0"/>
              <a:t> 6/10</a:t>
            </a:r>
          </a:p>
          <a:p>
            <a:pPr>
              <a:spcBef>
                <a:spcPts val="0"/>
              </a:spcBef>
            </a:pPr>
            <a:r>
              <a:rPr lang="en-US" b="1" dirty="0"/>
              <a:t>Feedback: </a:t>
            </a:r>
            <a:r>
              <a:rPr lang="en-US" dirty="0"/>
              <a:t>The DFA is incorrect on the string ‘</a:t>
            </a:r>
            <a:r>
              <a:rPr lang="en-US" i="1" dirty="0" err="1"/>
              <a:t>ababb</a:t>
            </a:r>
            <a:r>
              <a:rPr lang="en-US" dirty="0"/>
              <a:t>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7837" y="1490189"/>
            <a:ext cx="350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Grade:</a:t>
            </a:r>
            <a:r>
              <a:rPr lang="en-US" dirty="0" smtClean="0"/>
              <a:t> 9/10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Feedback: </a:t>
            </a:r>
            <a:r>
              <a:rPr lang="en-US" dirty="0" smtClean="0"/>
              <a:t>One more state should be made final</a:t>
            </a:r>
          </a:p>
        </p:txBody>
      </p:sp>
      <p:pic>
        <p:nvPicPr>
          <p:cNvPr id="10" name="Picture 9" descr="Screen Shot 2013-05-29 at 11.01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" y="4710490"/>
            <a:ext cx="4260954" cy="10460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01981" y="4660855"/>
            <a:ext cx="4557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Grade:</a:t>
            </a:r>
            <a:r>
              <a:rPr lang="en-US" dirty="0" smtClean="0"/>
              <a:t> 5/10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Feedback: </a:t>
            </a:r>
            <a:r>
              <a:rPr lang="en-US" dirty="0" smtClean="0"/>
              <a:t>The DFA accepts          {</a:t>
            </a:r>
            <a:r>
              <a:rPr lang="en-US" i="1" dirty="0" smtClean="0"/>
              <a:t>s </a:t>
            </a:r>
            <a:r>
              <a:rPr lang="en-US" dirty="0" smtClean="0"/>
              <a:t>| ‘</a:t>
            </a:r>
            <a:r>
              <a:rPr lang="en-US" i="1" dirty="0" err="1"/>
              <a:t>ab</a:t>
            </a:r>
            <a:r>
              <a:rPr lang="en-US" dirty="0"/>
              <a:t>’ appears in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smtClean="0">
                <a:solidFill>
                  <a:srgbClr val="3366FF"/>
                </a:solidFill>
              </a:rPr>
              <a:t>at least</a:t>
            </a:r>
            <a:r>
              <a:rPr lang="en-US" dirty="0" smtClean="0"/>
              <a:t> </a:t>
            </a:r>
            <a:r>
              <a:rPr lang="en-US" i="1" dirty="0" smtClean="0"/>
              <a:t>2</a:t>
            </a:r>
            <a:r>
              <a:rPr lang="en-US" dirty="0" smtClean="0"/>
              <a:t> times}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19526" y="5754682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3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8058" y="2573320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8058" y="4150208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7655" y="2553858"/>
            <a:ext cx="5626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Based on Edit-distance to a correct solution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7006" y="4159766"/>
            <a:ext cx="3461646" cy="39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Based on counterexamples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61740" y="5820205"/>
            <a:ext cx="6501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Based on Edit-distance to the problem description</a:t>
            </a:r>
            <a:endParaRPr lang="en-US" dirty="0">
              <a:solidFill>
                <a:srgbClr val="0099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83528" y="1476535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 descr="Screen Shot 2013-05-29 at 11.13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" y="1561262"/>
            <a:ext cx="4945672" cy="865652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 bwMode="auto">
          <a:xfrm>
            <a:off x="109758" y="3081752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09758" y="4609125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-60403" y="6230285"/>
            <a:ext cx="772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Reference: </a:t>
            </a:r>
            <a:r>
              <a:rPr lang="en-US" i="1" dirty="0" smtClean="0">
                <a:solidFill>
                  <a:srgbClr val="C00000"/>
                </a:solidFill>
              </a:rPr>
              <a:t>Automated Grading of DFA Constructions,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IJCAI 2013; </a:t>
            </a:r>
            <a:r>
              <a:rPr lang="en-US" dirty="0" err="1" smtClean="0">
                <a:solidFill>
                  <a:srgbClr val="C00000"/>
                </a:solidFill>
              </a:rPr>
              <a:t>Alur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d’Antoni</a:t>
            </a:r>
            <a:r>
              <a:rPr lang="en-US" dirty="0" smtClean="0">
                <a:solidFill>
                  <a:srgbClr val="C00000"/>
                </a:solidFill>
              </a:rPr>
              <a:t>, Gulwani, Kini, </a:t>
            </a:r>
            <a:r>
              <a:rPr lang="en-US" dirty="0" err="1" smtClean="0">
                <a:solidFill>
                  <a:srgbClr val="C00000"/>
                </a:solidFill>
              </a:rPr>
              <a:t>Viswanathan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52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71" y="978110"/>
            <a:ext cx="9099029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800+ attempts to 6 automata problems (obtained from automata course at UIUC) graded by tool and 2 instructors.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300" dirty="0" smtClean="0"/>
              <a:t>Out of 131 attempts for one of those problems:</a:t>
            </a:r>
          </a:p>
          <a:p>
            <a:pPr lvl="1"/>
            <a:r>
              <a:rPr lang="en-US" dirty="0" smtClean="0"/>
              <a:t>6 attempts: instructors were </a:t>
            </a:r>
            <a:r>
              <a:rPr lang="en-US" dirty="0" smtClean="0">
                <a:solidFill>
                  <a:schemeClr val="accent2"/>
                </a:solidFill>
              </a:rPr>
              <a:t>incorrect </a:t>
            </a:r>
            <a:r>
              <a:rPr lang="en-US" dirty="0" smtClean="0"/>
              <a:t>(gave full marks to an incorrect attempt) </a:t>
            </a:r>
          </a:p>
          <a:p>
            <a:pPr lvl="1"/>
            <a:r>
              <a:rPr lang="en-US" dirty="0" smtClean="0"/>
              <a:t>20 attempts: instructors were </a:t>
            </a:r>
            <a:r>
              <a:rPr lang="en-US" dirty="0" smtClean="0">
                <a:solidFill>
                  <a:schemeClr val="accent2"/>
                </a:solidFill>
              </a:rPr>
              <a:t>inconsistent </a:t>
            </a:r>
            <a:r>
              <a:rPr lang="en-US" dirty="0" smtClean="0"/>
              <a:t>(gave different marks to syntactically equivalent attempts)</a:t>
            </a:r>
          </a:p>
          <a:p>
            <a:pPr lvl="1"/>
            <a:r>
              <a:rPr lang="en-US" dirty="0" smtClean="0"/>
              <a:t>34 attempts: &gt;= 3 point discrepancy between instructor and tool; in 20 of those, </a:t>
            </a:r>
            <a:r>
              <a:rPr lang="en-US" dirty="0" smtClean="0">
                <a:solidFill>
                  <a:schemeClr val="accent2"/>
                </a:solidFill>
              </a:rPr>
              <a:t>instructor agreed that tool was more fair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More agreement between instructor/tool than instructors. </a:t>
            </a:r>
            <a:endParaRPr lang="en-US" dirty="0"/>
          </a:p>
          <a:p>
            <a:r>
              <a:rPr lang="en-US" dirty="0" smtClean="0"/>
              <a:t>Instructors concluded </a:t>
            </a:r>
            <a:r>
              <a:rPr lang="en-US" dirty="0"/>
              <a:t>that </a:t>
            </a:r>
            <a:r>
              <a:rPr lang="en-US" dirty="0" smtClean="0"/>
              <a:t>tool should be </a:t>
            </a:r>
            <a:r>
              <a:rPr lang="en-US" dirty="0"/>
              <a:t>preferred </a:t>
            </a:r>
            <a:r>
              <a:rPr lang="en-US" dirty="0" smtClean="0"/>
              <a:t>over humans for </a:t>
            </a:r>
            <a:r>
              <a:rPr lang="en-US" dirty="0"/>
              <a:t>consistency &amp; scalability.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4990" y="6388151"/>
            <a:ext cx="899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accessible at: http://www.automatatutor.com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46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5200" y="1142999"/>
            <a:ext cx="9369671" cy="530743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Technical Perspective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Aspects:</a:t>
            </a:r>
            <a:r>
              <a:rPr lang="en-US" dirty="0"/>
              <a:t> </a:t>
            </a:r>
            <a:r>
              <a:rPr lang="en-US" dirty="0" smtClean="0"/>
              <a:t>Problem/Solution/Feedback Generation</a:t>
            </a:r>
            <a:endParaRPr lang="en-US" dirty="0"/>
          </a:p>
          <a:p>
            <a:pPr lvl="1"/>
            <a:r>
              <a:rPr lang="en-US" dirty="0">
                <a:solidFill>
                  <a:schemeClr val="accent2"/>
                </a:solidFill>
              </a:rPr>
              <a:t>Domains:</a:t>
            </a:r>
            <a:r>
              <a:rPr lang="en-US" dirty="0"/>
              <a:t> </a:t>
            </a:r>
            <a:r>
              <a:rPr lang="en-US" dirty="0" smtClean="0"/>
              <a:t>Math, </a:t>
            </a:r>
            <a:r>
              <a:rPr lang="en-US" dirty="0"/>
              <a:t>Programming, </a:t>
            </a:r>
            <a:r>
              <a:rPr lang="en-US" dirty="0" smtClean="0"/>
              <a:t>Logic, Language Learning, ...</a:t>
            </a:r>
          </a:p>
          <a:p>
            <a:pPr lvl="1"/>
            <a:endParaRPr lang="en-US" sz="1000" dirty="0"/>
          </a:p>
          <a:p>
            <a:r>
              <a:rPr lang="en-US" dirty="0" smtClean="0">
                <a:solidFill>
                  <a:schemeClr val="accent6"/>
                </a:solidFill>
              </a:rPr>
              <a:t>Inter-disciplinary research area</a:t>
            </a:r>
          </a:p>
          <a:p>
            <a:pPr lvl="1"/>
            <a:r>
              <a:rPr lang="en-US" dirty="0" smtClean="0"/>
              <a:t>Computer-aided Programming techniques</a:t>
            </a:r>
          </a:p>
          <a:p>
            <a:pPr lvl="1"/>
            <a:r>
              <a:rPr lang="en-US" dirty="0"/>
              <a:t>Natural language processing (for word problems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Machine learning (leverage large amounts of student data)</a:t>
            </a:r>
          </a:p>
          <a:p>
            <a:pPr lvl="1"/>
            <a:r>
              <a:rPr lang="en-US" dirty="0" smtClean="0"/>
              <a:t>HCI (leverage large populations of students and teachers) </a:t>
            </a:r>
          </a:p>
          <a:p>
            <a:pPr lvl="1"/>
            <a:endParaRPr lang="en-US" sz="1000" dirty="0"/>
          </a:p>
          <a:p>
            <a:r>
              <a:rPr lang="en-US" dirty="0">
                <a:solidFill>
                  <a:schemeClr val="accent2"/>
                </a:solidFill>
              </a:rPr>
              <a:t>Value Proposition: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Short term: </a:t>
            </a:r>
            <a:r>
              <a:rPr lang="en-US" dirty="0" smtClean="0"/>
              <a:t>Improve Education (personalized + interactive)</a:t>
            </a:r>
            <a:endParaRPr lang="en-US" dirty="0"/>
          </a:p>
          <a:p>
            <a:pPr lvl="1"/>
            <a:r>
              <a:rPr lang="en-US" dirty="0">
                <a:solidFill>
                  <a:schemeClr val="accent2"/>
                </a:solidFill>
              </a:rPr>
              <a:t>Long Term:</a:t>
            </a:r>
            <a:r>
              <a:rPr lang="en-US" dirty="0"/>
              <a:t> Ultra-intelligent computer, Model of human mind</a:t>
            </a:r>
            <a:r>
              <a:rPr lang="en-US" dirty="0" smtClean="0"/>
              <a:t>,</a:t>
            </a:r>
          </a:p>
          <a:p>
            <a:pPr marL="457200" lvl="1" indent="0">
              <a:buNone/>
            </a:pPr>
            <a:r>
              <a:rPr lang="en-US" dirty="0" smtClean="0"/>
              <a:t>    Inter-stellar </a:t>
            </a:r>
            <a:r>
              <a:rPr lang="en-US" dirty="0"/>
              <a:t>travel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Aided Education: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86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320"/>
            <a:ext cx="8571452" cy="55168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</a:p>
          <a:p>
            <a:r>
              <a:rPr lang="en-US" sz="2200" dirty="0" smtClean="0"/>
              <a:t>Problems similar to a given problem.</a:t>
            </a:r>
          </a:p>
          <a:p>
            <a:pPr lvl="1"/>
            <a:r>
              <a:rPr lang="en-US" dirty="0" smtClean="0"/>
              <a:t>Avoid copyright issues</a:t>
            </a:r>
          </a:p>
          <a:p>
            <a:pPr lvl="1"/>
            <a:r>
              <a:rPr lang="en-US" dirty="0" smtClean="0"/>
              <a:t>Prevent cheating </a:t>
            </a:r>
            <a:r>
              <a:rPr lang="en-US" dirty="0"/>
              <a:t>in </a:t>
            </a:r>
            <a:r>
              <a:rPr lang="en-US" dirty="0" smtClean="0"/>
              <a:t>MOOCs (Unsynchronized instruction)</a:t>
            </a:r>
            <a:endParaRPr lang="en-US" dirty="0"/>
          </a:p>
          <a:p>
            <a:r>
              <a:rPr lang="en-US" sz="2200" dirty="0" smtClean="0"/>
              <a:t>Problems </a:t>
            </a:r>
            <a:r>
              <a:rPr lang="en-US" sz="2200" dirty="0"/>
              <a:t>of a given difficulty level and </a:t>
            </a:r>
            <a:r>
              <a:rPr lang="en-US" sz="2200" dirty="0" smtClean="0"/>
              <a:t>concept usage.</a:t>
            </a:r>
            <a:endParaRPr lang="en-US" sz="2200" dirty="0"/>
          </a:p>
          <a:p>
            <a:pPr lvl="1"/>
            <a:r>
              <a:rPr lang="en-US" dirty="0"/>
              <a:t>Generate progressions </a:t>
            </a:r>
            <a:endParaRPr lang="en-US" dirty="0" smtClean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personalized </a:t>
            </a:r>
            <a:r>
              <a:rPr lang="en-US" dirty="0" smtClean="0"/>
              <a:t>workflows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</a:rPr>
              <a:t>Procedural Content: Test input generation techniques</a:t>
            </a:r>
          </a:p>
          <a:p>
            <a:pPr marL="4000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2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0" y="3872060"/>
            <a:ext cx="7179217" cy="250722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341"/>
              </p:ext>
            </p:extLst>
          </p:nvPr>
        </p:nvGraphicFramePr>
        <p:xfrm>
          <a:off x="360700" y="963120"/>
          <a:ext cx="392018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182"/>
              </a:tblGrid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Concept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digit addition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digit w/o carry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carry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Two single carries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Double</a:t>
                      </a:r>
                      <a:r>
                        <a:rPr lang="en-US" baseline="0" dirty="0" smtClean="0"/>
                        <a:t> carry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Triple carry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Extra digit in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/p</a:t>
                      </a:r>
                      <a:r>
                        <a:rPr lang="en-US" baseline="0" dirty="0" smtClean="0"/>
                        <a:t> &amp; new digit in </a:t>
                      </a:r>
                      <a:r>
                        <a:rPr lang="en-US" dirty="0" smtClean="0"/>
                        <a:t>o/p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Generation: Addition Procedure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60180" y="6263276"/>
            <a:ext cx="914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Reference: A </a:t>
            </a:r>
            <a:r>
              <a:rPr lang="en-US" sz="1800" dirty="0">
                <a:solidFill>
                  <a:srgbClr val="C00000"/>
                </a:solidFill>
              </a:rPr>
              <a:t>Trace-based Framework for Analyzing and </a:t>
            </a:r>
            <a:r>
              <a:rPr lang="en-US" sz="1800" dirty="0" smtClean="0">
                <a:solidFill>
                  <a:srgbClr val="C00000"/>
                </a:solidFill>
              </a:rPr>
              <a:t>Synthesizing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Educational Progressions; CHI 2013; Andersen, Gulwani, </a:t>
            </a:r>
            <a:r>
              <a:rPr lang="en-US" sz="1800" dirty="0" err="1" smtClean="0">
                <a:solidFill>
                  <a:srgbClr val="C00000"/>
                </a:solidFill>
              </a:rPr>
              <a:t>Popovic</a:t>
            </a:r>
            <a:r>
              <a:rPr lang="en-US" sz="1800" dirty="0" smtClean="0">
                <a:solidFill>
                  <a:srgbClr val="C00000"/>
                </a:solidFill>
              </a:rPr>
              <a:t>.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36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0" y="3872060"/>
            <a:ext cx="7179217" cy="250722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894322"/>
              </p:ext>
            </p:extLst>
          </p:nvPr>
        </p:nvGraphicFramePr>
        <p:xfrm>
          <a:off x="360700" y="963120"/>
          <a:ext cx="651907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182"/>
                <a:gridCol w="2598889"/>
              </a:tblGrid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Concept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Trace Characteristic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digit addition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digit w/o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LL+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(LC) L*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Two single carries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(LC) L+ (LC) L*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Double</a:t>
                      </a:r>
                      <a:r>
                        <a:rPr lang="en-US" baseline="0" dirty="0" smtClean="0"/>
                        <a:t>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(LCLC) L*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Triple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(LCLCLCLC)</a:t>
                      </a:r>
                      <a:r>
                        <a:rPr lang="en-US" baseline="0" dirty="0" smtClean="0"/>
                        <a:t> L*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Extra digit in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/p</a:t>
                      </a:r>
                      <a:r>
                        <a:rPr lang="en-US" baseline="0" dirty="0" smtClean="0"/>
                        <a:t> &amp; new digit in </a:t>
                      </a:r>
                      <a:r>
                        <a:rPr lang="en-US" dirty="0" smtClean="0"/>
                        <a:t>o/p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CLDCE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Generation: Addition Procedure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60180" y="6263276"/>
            <a:ext cx="914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Reference: A </a:t>
            </a:r>
            <a:r>
              <a:rPr lang="en-US" sz="1800" dirty="0">
                <a:solidFill>
                  <a:srgbClr val="C00000"/>
                </a:solidFill>
              </a:rPr>
              <a:t>Trace-based Framework for Analyzing and </a:t>
            </a:r>
            <a:r>
              <a:rPr lang="en-US" sz="1800" dirty="0" smtClean="0">
                <a:solidFill>
                  <a:srgbClr val="C00000"/>
                </a:solidFill>
              </a:rPr>
              <a:t>Synthesizing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Educational Progressions; CHI 2013; Andersen, Gulwani, </a:t>
            </a:r>
            <a:r>
              <a:rPr lang="en-US" sz="1800" dirty="0" err="1" smtClean="0">
                <a:solidFill>
                  <a:srgbClr val="C00000"/>
                </a:solidFill>
              </a:rPr>
              <a:t>Popovic</a:t>
            </a:r>
            <a:r>
              <a:rPr lang="en-US" sz="1800" dirty="0" smtClean="0">
                <a:solidFill>
                  <a:srgbClr val="C00000"/>
                </a:solidFill>
              </a:rPr>
              <a:t>.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47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9|3.6|2.7|3.2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|3.9|2.3|4.5|1.4|0.4|0.4|0.5|2.4|4.6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109434</TotalTime>
  <Words>3313</Words>
  <Application>Microsoft Office PowerPoint</Application>
  <PresentationFormat>On-screen Show (4:3)</PresentationFormat>
  <Paragraphs>920</Paragraphs>
  <Slides>63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6" baseType="lpstr">
      <vt:lpstr>Comic Sans MS</vt:lpstr>
      <vt:lpstr>Wingdings</vt:lpstr>
      <vt:lpstr>Calibri</vt:lpstr>
      <vt:lpstr>Symbol</vt:lpstr>
      <vt:lpstr>MT Extra</vt:lpstr>
      <vt:lpstr>cmsy10</vt:lpstr>
      <vt:lpstr>Times New Roman</vt:lpstr>
      <vt:lpstr>Consolas</vt:lpstr>
      <vt:lpstr>Tahoma</vt:lpstr>
      <vt:lpstr>Gill Sans MT</vt:lpstr>
      <vt:lpstr>Cambria Math</vt:lpstr>
      <vt:lpstr>Default Design</vt:lpstr>
      <vt:lpstr>2_Default Design</vt:lpstr>
      <vt:lpstr>PowerPoint Presentation</vt:lpstr>
      <vt:lpstr>Reference</vt:lpstr>
      <vt:lpstr>Example-based Learning</vt:lpstr>
      <vt:lpstr>Computer-aided Education</vt:lpstr>
      <vt:lpstr>Content Classification</vt:lpstr>
      <vt:lpstr>Problem Generation</vt:lpstr>
      <vt:lpstr>Problem Generation</vt:lpstr>
      <vt:lpstr>Problem Generation: Addition Procedure</vt:lpstr>
      <vt:lpstr>Problem Generation: Addition Procedure</vt:lpstr>
      <vt:lpstr>Problem Generation: Addition Procedure</vt:lpstr>
      <vt:lpstr>Problem Generation</vt:lpstr>
      <vt:lpstr>Trigonometry Problem</vt:lpstr>
      <vt:lpstr>Trigonometry Problem</vt:lpstr>
      <vt:lpstr>Limits/Series Problem</vt:lpstr>
      <vt:lpstr>Integration Problem</vt:lpstr>
      <vt:lpstr>Determinant Problem</vt:lpstr>
      <vt:lpstr>Randomized Identity Testing</vt:lpstr>
      <vt:lpstr>Problem Generation</vt:lpstr>
      <vt:lpstr>Problem Generation: Sentence Completion</vt:lpstr>
      <vt:lpstr>Problem Generation</vt:lpstr>
      <vt:lpstr>Natural Deduction</vt:lpstr>
      <vt:lpstr>Similar Problem Generation: Natural Deduction</vt:lpstr>
      <vt:lpstr>Parameterized Problem Generation: Natural Deduction</vt:lpstr>
      <vt:lpstr>Solution Generation</vt:lpstr>
      <vt:lpstr>Solution Generation</vt:lpstr>
      <vt:lpstr>Solution Generation: GCF Computation</vt:lpstr>
      <vt:lpstr>Solution Generation</vt:lpstr>
      <vt:lpstr>Ruler/Compass based Geometry Constructions</vt:lpstr>
      <vt:lpstr>Other Examples of Geometry Constructions</vt:lpstr>
      <vt:lpstr>A Geometry Construction is a straight-line program!</vt:lpstr>
      <vt:lpstr>Example: Geometry Program</vt:lpstr>
      <vt:lpstr>Specification for Geometry Constructions</vt:lpstr>
      <vt:lpstr>Idea 1: Search using random concrete models</vt:lpstr>
      <vt:lpstr>Idea 2: Use high-level abstractions to reduce size</vt:lpstr>
      <vt:lpstr>PowerPoint Presentation</vt:lpstr>
      <vt:lpstr>Feedback Generation</vt:lpstr>
      <vt:lpstr>Feedback Generation for Procedural Problems</vt:lpstr>
      <vt:lpstr>Feedback Generation</vt:lpstr>
      <vt:lpstr>Counterexample based Feedback: PexForFun</vt:lpstr>
      <vt:lpstr>Buggy Program for Array Reverse</vt:lpstr>
      <vt:lpstr>Buggy Program for Array Reverse</vt:lpstr>
      <vt:lpstr>Buggy Program for Array Reverse</vt:lpstr>
      <vt:lpstr>Buggy Program for Array Reverse</vt:lpstr>
      <vt:lpstr>Buggy Program for Array Reverse</vt:lpstr>
      <vt:lpstr>Buggy Program for Array Reverse</vt:lpstr>
      <vt:lpstr>Buggy Program for Array Reverse</vt:lpstr>
      <vt:lpstr>Buggy Program for Array Reverse</vt:lpstr>
      <vt:lpstr>Buggy Program for Array Reverse</vt:lpstr>
      <vt:lpstr>Buggy Program for Array Reverse</vt:lpstr>
      <vt:lpstr>Buggy Program for Array Reverse</vt:lpstr>
      <vt:lpstr>Buggy Program for Array Reverse</vt:lpstr>
      <vt:lpstr>Buggy Program for Array Reverse</vt:lpstr>
      <vt:lpstr>Buggy Program for Array Reverse</vt:lpstr>
      <vt:lpstr>Buggy Program for Array Reverse</vt:lpstr>
      <vt:lpstr>Counterexamples are not sufficient!</vt:lpstr>
      <vt:lpstr>Feedback Generation</vt:lpstr>
      <vt:lpstr>Correction Model for Programming Assignments</vt:lpstr>
      <vt:lpstr>Array Reverse</vt:lpstr>
      <vt:lpstr>Experimental Results</vt:lpstr>
      <vt:lpstr>Feedback Synthesis</vt:lpstr>
      <vt:lpstr>Finite State Automata</vt:lpstr>
      <vt:lpstr>Experimental Results</vt:lpstr>
      <vt:lpstr>Computer Aided Education: 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Sumit Gulwani</cp:lastModifiedBy>
  <cp:revision>6641</cp:revision>
  <cp:lastPrinted>2011-01-25T02:43:07Z</cp:lastPrinted>
  <dcterms:created xsi:type="dcterms:W3CDTF">1601-01-01T00:00:00Z</dcterms:created>
  <dcterms:modified xsi:type="dcterms:W3CDTF">2013-12-31T10:34:49Z</dcterms:modified>
</cp:coreProperties>
</file>