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57"/>
  </p:notesMasterIdLst>
  <p:handoutMasterIdLst>
    <p:handoutMasterId r:id="rId58"/>
  </p:handoutMasterIdLst>
  <p:sldIdLst>
    <p:sldId id="976" r:id="rId3"/>
    <p:sldId id="1952" r:id="rId4"/>
    <p:sldId id="1922" r:id="rId5"/>
    <p:sldId id="1923" r:id="rId6"/>
    <p:sldId id="1924" r:id="rId7"/>
    <p:sldId id="1925" r:id="rId8"/>
    <p:sldId id="1926" r:id="rId9"/>
    <p:sldId id="1927" r:id="rId10"/>
    <p:sldId id="1928" r:id="rId11"/>
    <p:sldId id="1929" r:id="rId12"/>
    <p:sldId id="1930" r:id="rId13"/>
    <p:sldId id="1931" r:id="rId14"/>
    <p:sldId id="1932" r:id="rId15"/>
    <p:sldId id="1933" r:id="rId16"/>
    <p:sldId id="1934" r:id="rId17"/>
    <p:sldId id="1939" r:id="rId18"/>
    <p:sldId id="1941" r:id="rId19"/>
    <p:sldId id="1942" r:id="rId20"/>
    <p:sldId id="1943" r:id="rId21"/>
    <p:sldId id="1944" r:id="rId22"/>
    <p:sldId id="1945" r:id="rId23"/>
    <p:sldId id="1946" r:id="rId24"/>
    <p:sldId id="1903" r:id="rId25"/>
    <p:sldId id="1951" r:id="rId26"/>
    <p:sldId id="1950" r:id="rId27"/>
    <p:sldId id="1908" r:id="rId28"/>
    <p:sldId id="1910" r:id="rId29"/>
    <p:sldId id="1954" r:id="rId30"/>
    <p:sldId id="1948" r:id="rId31"/>
    <p:sldId id="1955" r:id="rId32"/>
    <p:sldId id="1884" r:id="rId33"/>
    <p:sldId id="1889" r:id="rId34"/>
    <p:sldId id="1885" r:id="rId35"/>
    <p:sldId id="1660" r:id="rId36"/>
    <p:sldId id="1666" r:id="rId37"/>
    <p:sldId id="1668" r:id="rId38"/>
    <p:sldId id="1670" r:id="rId39"/>
    <p:sldId id="1674" r:id="rId40"/>
    <p:sldId id="1887" r:id="rId41"/>
    <p:sldId id="1918" r:id="rId42"/>
    <p:sldId id="1701" r:id="rId43"/>
    <p:sldId id="1702" r:id="rId44"/>
    <p:sldId id="1919" r:id="rId45"/>
    <p:sldId id="1913" r:id="rId46"/>
    <p:sldId id="1914" r:id="rId47"/>
    <p:sldId id="1915" r:id="rId48"/>
    <p:sldId id="1916" r:id="rId49"/>
    <p:sldId id="1917" r:id="rId50"/>
    <p:sldId id="1921" r:id="rId51"/>
    <p:sldId id="1920" r:id="rId52"/>
    <p:sldId id="1704" r:id="rId53"/>
    <p:sldId id="1706" r:id="rId54"/>
    <p:sldId id="1871" r:id="rId55"/>
    <p:sldId id="1785" r:id="rId56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Segoe UI Light" panose="020B0502040204020203" pitchFamily="34" charset="0"/>
      <p:regular r:id="rId63"/>
      <p:italic r:id="rId64"/>
    </p:embeddedFont>
    <p:embeddedFont>
      <p:font typeface="Cambria Math" panose="02040503050406030204" pitchFamily="18" charset="0"/>
      <p:regular r:id="rId65"/>
    </p:embeddedFont>
    <p:embeddedFont>
      <p:font typeface="Segoe UI Semilight" panose="020B0402040204020203" pitchFamily="34" charset="0"/>
      <p:regular r:id="rId66"/>
      <p:italic r:id="rId67"/>
    </p:embeddedFont>
    <p:embeddedFont>
      <p:font typeface="Comic Sans MS" panose="030F0702030302020204" pitchFamily="66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  <p:embeddedFont>
      <p:font typeface="MT Extra" panose="05050102010205020202" pitchFamily="18" charset="2"/>
      <p:regular r:id="rId74"/>
    </p:embeddedFont>
    <p:embeddedFont>
      <p:font typeface="Gill Sans MT" panose="020B0502020104020203" pitchFamily="34" charset="0"/>
      <p:regular r:id="rId75"/>
      <p:bold r:id="rId76"/>
      <p:italic r:id="rId77"/>
      <p:boldItalic r:id="rId78"/>
    </p:embeddedFont>
    <p:embeddedFont>
      <p:font typeface="Consolas" panose="020B0609020204030204" pitchFamily="49" charset="0"/>
      <p:regular r:id="rId79"/>
      <p:bold r:id="rId80"/>
      <p:italic r:id="rId81"/>
      <p:boldItalic r:id="rId82"/>
    </p:embeddedFont>
  </p:embeddedFontLst>
  <p:custDataLst>
    <p:tags r:id="rId8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00"/>
    <a:srgbClr val="CC00CC"/>
    <a:srgbClr val="FF9900"/>
    <a:srgbClr val="CC6600"/>
    <a:srgbClr val="0080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04" autoAdjust="0"/>
    <p:restoredTop sz="85132" autoAdjust="0"/>
  </p:normalViewPr>
  <p:slideViewPr>
    <p:cSldViewPr snapToGrid="0">
      <p:cViewPr varScale="1">
        <p:scale>
          <a:sx n="75" d="100"/>
          <a:sy n="75" d="100"/>
        </p:scale>
        <p:origin x="1526" y="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tags" Target="tags/tag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4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DeduceIt</a:t>
            </a:r>
            <a:endParaRPr lang="en-US" dirty="0" smtClean="0"/>
          </a:p>
          <a:p>
            <a:r>
              <a:rPr lang="en-US" dirty="0" err="1" smtClean="0"/>
              <a:t>CodeWebs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9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2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4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8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5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2587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55" r:id="rId4"/>
    <p:sldLayoutId id="2147483756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wdp"/><Relationship Id="rId9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1" y="1850655"/>
            <a:ext cx="3453085" cy="345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3634" y="9366"/>
            <a:ext cx="910036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2"/>
                </a:solidFill>
              </a:rPr>
              <a:t>Formal Methods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dirty="0" smtClean="0"/>
              <a:t>in</a:t>
            </a:r>
            <a:endParaRPr lang="en-US" sz="35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393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 smtClean="0"/>
              <a:t>Invited Talk @ </a:t>
            </a:r>
            <a:r>
              <a:rPr lang="en-US" sz="3000" dirty="0" err="1" smtClean="0"/>
              <a:t>CBSoft</a:t>
            </a:r>
            <a:r>
              <a:rPr lang="en-US" sz="3000" dirty="0" smtClean="0"/>
              <a:t> </a:t>
            </a:r>
          </a:p>
          <a:p>
            <a:pPr algn="r">
              <a:spcBef>
                <a:spcPts val="500"/>
              </a:spcBef>
            </a:pPr>
            <a:r>
              <a:rPr lang="en-US" sz="3000" dirty="0" smtClean="0"/>
              <a:t>Sep 2015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latin typeface="Comic Sans MS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53" y="2084439"/>
            <a:ext cx="2918449" cy="2918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82537" y="1198520"/>
            <a:ext cx="9100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CC3300"/>
                </a:solidFill>
              </a:rPr>
              <a:t>Data Wrangling </a:t>
            </a:r>
            <a:r>
              <a:rPr lang="en-US" sz="4400" dirty="0" smtClean="0"/>
              <a:t>&amp;</a:t>
            </a:r>
            <a:r>
              <a:rPr lang="en-US" sz="4400" dirty="0" smtClean="0">
                <a:solidFill>
                  <a:srgbClr val="CC6600"/>
                </a:solidFill>
              </a:rPr>
              <a:t> </a:t>
            </a:r>
            <a:r>
              <a:rPr lang="en-US" sz="4400" dirty="0" smtClean="0">
                <a:solidFill>
                  <a:srgbClr val="009900"/>
                </a:solidFill>
              </a:rPr>
              <a:t>Education</a:t>
            </a:r>
            <a:endParaRPr lang="en-US" sz="4400" dirty="0">
              <a:solidFill>
                <a:srgbClr val="0099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2946" y="1085618"/>
            <a:ext cx="7886700" cy="44002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Trifacta: small, guided steps </a:t>
            </a:r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0" y="1675692"/>
            <a:ext cx="2462893" cy="17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24" y="1535265"/>
            <a:ext cx="1006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65507" y="1573920"/>
            <a:ext cx="3786145" cy="1314856"/>
            <a:chOff x="5999020" y="955547"/>
            <a:chExt cx="5048193" cy="1753141"/>
          </a:xfrm>
        </p:grpSpPr>
        <p:sp>
          <p:nvSpPr>
            <p:cNvPr id="8" name="TextBox 7"/>
            <p:cNvSpPr txBox="1"/>
            <p:nvPr/>
          </p:nvSpPr>
          <p:spPr>
            <a:xfrm>
              <a:off x="5999020" y="955547"/>
              <a:ext cx="1266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963" y="1013238"/>
              <a:ext cx="35242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5654" y="3579004"/>
            <a:ext cx="4281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 provides a series of small transformations: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5191"/>
            <a:ext cx="6109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From: Skills of the Agile Data Wrangler (tutorial by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Hellerstein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Heer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6729" y="3880783"/>
            <a:ext cx="2144606" cy="1527029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682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1. 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73202" y="3894490"/>
            <a:ext cx="2250809" cy="1445231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6243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42153" y="3884396"/>
            <a:ext cx="2305379" cy="1441865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2903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30641" y="2986303"/>
            <a:ext cx="2240742" cy="651477"/>
            <a:chOff x="8174188" y="2838736"/>
            <a:chExt cx="2987655" cy="868635"/>
          </a:xfrm>
        </p:grpSpPr>
        <p:sp>
          <p:nvSpPr>
            <p:cNvPr id="24" name="TextBox 23"/>
            <p:cNvSpPr txBox="1"/>
            <p:nvPr/>
          </p:nvSpPr>
          <p:spPr>
            <a:xfrm>
              <a:off x="8174188" y="3276485"/>
              <a:ext cx="29876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9286495" y="2838736"/>
              <a:ext cx="387801" cy="43774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246296" y="2404444"/>
            <a:ext cx="1053298" cy="335313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82" y="2690592"/>
            <a:ext cx="160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FlashRelate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2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61888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1031508"/>
            <a:ext cx="9214338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000" dirty="0" err="1" smtClean="0"/>
              <a:t>FlashExtract</a:t>
            </a:r>
            <a:r>
              <a:rPr lang="en-US" sz="2000" dirty="0" smtClean="0"/>
              <a:t>: </a:t>
            </a:r>
            <a:r>
              <a:rPr lang="en-US" sz="2000" dirty="0"/>
              <a:t>E</a:t>
            </a:r>
            <a:r>
              <a:rPr lang="en-US" sz="2000" dirty="0" smtClean="0"/>
              <a:t>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2014; </a:t>
            </a:r>
            <a:r>
              <a:rPr lang="en-US" sz="1800" dirty="0" err="1" smtClean="0">
                <a:solidFill>
                  <a:srgbClr val="C00000"/>
                </a:solidFill>
              </a:rPr>
              <a:t>Powershell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convertFrom</a:t>
            </a:r>
            <a:r>
              <a:rPr lang="en-US" sz="1800" dirty="0" smtClean="0">
                <a:solidFill>
                  <a:srgbClr val="C00000"/>
                </a:solidFill>
              </a:rPr>
              <a:t>-string cmdlet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200" dirty="0" smtClean="0"/>
              <a:t>Flash Fill: Excel feature for Syntactic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POPL 2011, CAV 2015]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200" dirty="0" err="1" smtClean="0"/>
              <a:t>FlashNormalize</a:t>
            </a:r>
            <a:r>
              <a:rPr lang="en-US" sz="2200" dirty="0" smtClean="0"/>
              <a:t>: Text normalization </a:t>
            </a:r>
            <a:r>
              <a:rPr lang="en-US" sz="1900" dirty="0" smtClean="0">
                <a:solidFill>
                  <a:srgbClr val="C00000"/>
                </a:solidFill>
              </a:rPr>
              <a:t>[IJCAI 2015]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 err="1"/>
              <a:t>FlashRelate</a:t>
            </a:r>
            <a:r>
              <a:rPr lang="en-US" sz="2200" dirty="0"/>
              <a:t>: Extract data from spreadsheets </a:t>
            </a:r>
            <a:r>
              <a:rPr lang="en-US" sz="1900" dirty="0">
                <a:solidFill>
                  <a:srgbClr val="C00000"/>
                </a:solidFill>
              </a:rPr>
              <a:t>[PLDI </a:t>
            </a:r>
            <a:r>
              <a:rPr lang="en-US" sz="1900" dirty="0" smtClean="0">
                <a:solidFill>
                  <a:srgbClr val="C00000"/>
                </a:solidFill>
              </a:rPr>
              <a:t>2015, PLDI 2011]</a:t>
            </a:r>
            <a:endParaRPr lang="en-US" sz="1900" dirty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7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698" y="4968858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7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48" y="1766048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455" y="1022636"/>
            <a:ext cx="7792239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Rank score of a program: </a:t>
            </a:r>
            <a:r>
              <a:rPr lang="en-US" dirty="0" smtClean="0">
                <a:solidFill>
                  <a:schemeClr val="accent2"/>
                </a:solidFill>
              </a:rPr>
              <a:t>Weighted combination of various features.</a:t>
            </a:r>
          </a:p>
          <a:p>
            <a:r>
              <a:rPr lang="en-US" dirty="0" smtClean="0"/>
              <a:t>Weights are learned using machine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Program features</a:t>
            </a:r>
          </a:p>
          <a:p>
            <a:r>
              <a:rPr lang="en-US" sz="2200" dirty="0" smtClean="0"/>
              <a:t>Number of constants</a:t>
            </a:r>
          </a:p>
          <a:p>
            <a:r>
              <a:rPr lang="en-US" sz="2200" dirty="0" smtClean="0"/>
              <a:t>Size of constants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Features over user data: </a:t>
            </a:r>
            <a:r>
              <a:rPr lang="en-US" sz="2200" dirty="0" smtClean="0"/>
              <a:t>Similarity of generated output (or even intermediate values) over various user inputs</a:t>
            </a:r>
          </a:p>
          <a:p>
            <a:r>
              <a:rPr lang="en-US" sz="2200" dirty="0" err="1" smtClean="0"/>
              <a:t>IsYear</a:t>
            </a:r>
            <a:r>
              <a:rPr lang="en-US" sz="2200" dirty="0" smtClean="0"/>
              <a:t>, Numeric Deviation, Number of characters</a:t>
            </a:r>
          </a:p>
          <a:p>
            <a:r>
              <a:rPr lang="en-US" sz="2200" dirty="0" err="1" smtClean="0"/>
              <a:t>IsPersonName</a:t>
            </a:r>
            <a:endParaRPr lang="en-US" sz="22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Scheme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90" y="6101081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677320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</a:rPr>
              <a:t> Ranking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</a:t>
            </a:r>
            <a:r>
              <a:rPr lang="en-US" dirty="0" err="1" smtClean="0"/>
              <a:t>fall-back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Synthesize multiple programs and rank them.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 Interaction Models</a:t>
            </a:r>
          </a:p>
          <a:p>
            <a:pPr lvl="1"/>
            <a:r>
              <a:rPr lang="en-US" dirty="0" smtClean="0"/>
              <a:t>Communicate actionable information to the user.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1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2" y="1319401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9103"/>
            <a:ext cx="7772400" cy="609600"/>
          </a:xfrm>
        </p:spPr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96" y="2382344"/>
            <a:ext cx="1479366" cy="145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279" y="3332391"/>
            <a:ext cx="319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Software developer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3" y="981350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community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1543" y="964276"/>
            <a:ext cx="3717739" cy="28088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4471" y="2965839"/>
            <a:ext cx="18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End Users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5251" y="970250"/>
            <a:ext cx="51593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Two orders of magnitude more computer users.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repetitive tasks.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72" y="2423649"/>
            <a:ext cx="1582198" cy="140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279" y="5838703"/>
            <a:ext cx="851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/>
                </a:solidFill>
              </a:rPr>
              <a:t>Formal methods </a:t>
            </a:r>
            <a:r>
              <a:rPr lang="en-US" sz="2400" dirty="0" smtClean="0"/>
              <a:t>can play a significant role!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400" dirty="0" smtClean="0"/>
              <a:t>(in </a:t>
            </a:r>
            <a:r>
              <a:rPr lang="en-US" sz="2400" dirty="0"/>
              <a:t>conjunction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chemeClr val="accent2"/>
                </a:solidFill>
              </a:rPr>
              <a:t>ML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HCI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74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sz="21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UIST 2015] Mayer, Soares, Grechkin, Le, Marron, Polozov, Singh, Zorn, Gulwani</a:t>
            </a:r>
            <a:endParaRPr lang="en-US" sz="2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50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698" y="4968858"/>
            <a:ext cx="8336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Challenge 2: </a:t>
            </a:r>
            <a:r>
              <a:rPr lang="en-US" sz="2400" dirty="0" smtClean="0"/>
              <a:t>Designing efficient </a:t>
            </a:r>
            <a:r>
              <a:rPr lang="en-US" sz="2400" dirty="0"/>
              <a:t>search </a:t>
            </a:r>
            <a:r>
              <a:rPr lang="en-US" sz="2400" dirty="0" smtClean="0"/>
              <a:t>algorithm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16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en-US" dirty="0" smtClean="0"/>
                  <a:t>Key Ideas</a:t>
                </a:r>
              </a:p>
              <a:p>
                <a:pPr marL="400050"/>
                <a:r>
                  <a:rPr lang="en-US" dirty="0" smtClean="0"/>
                  <a:t>Restrict search to an appropriately designed domain-specific language (DSL) specified as a grammar.</a:t>
                </a:r>
                <a:endParaRPr lang="en-US" dirty="0"/>
              </a:p>
              <a:p>
                <a:pPr lvl="1"/>
                <a:r>
                  <a:rPr lang="en-US" dirty="0"/>
                  <a:t>Expressive enough to cover wide range of tasks</a:t>
                </a:r>
              </a:p>
              <a:p>
                <a:pPr lvl="1"/>
                <a:r>
                  <a:rPr lang="en-US" dirty="0"/>
                  <a:t>Restricted enough to enable efficient search</a:t>
                </a:r>
              </a:p>
              <a:p>
                <a:pPr marL="400050"/>
                <a:endParaRPr lang="en-US" dirty="0" smtClean="0"/>
              </a:p>
              <a:p>
                <a:pPr marL="400050"/>
                <a:r>
                  <a:rPr lang="en-US" dirty="0" smtClean="0"/>
                  <a:t>Specialize the search algorithm to the DSL.</a:t>
                </a:r>
              </a:p>
              <a:p>
                <a:pPr marL="800100" lvl="1"/>
                <a:r>
                  <a:rPr lang="en-US" dirty="0" smtClean="0"/>
                  <a:t>Leverage semantic properties of DSL operators.</a:t>
                </a:r>
              </a:p>
              <a:p>
                <a:pPr marL="800100" lvl="1"/>
                <a:r>
                  <a:rPr lang="en-US" dirty="0" smtClean="0"/>
                  <a:t>Deductive search that leverages divide-and-conquer method</a:t>
                </a:r>
              </a:p>
              <a:p>
                <a:pPr marL="1200150" lvl="2"/>
                <a:r>
                  <a:rPr lang="en-US" dirty="0" smtClean="0"/>
                  <a:t>“synthesize </a:t>
                </a:r>
                <a:r>
                  <a:rPr lang="en-US" dirty="0"/>
                  <a:t>expr of type e that 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” is reduced to </a:t>
                </a:r>
                <a:r>
                  <a:rPr lang="en-US" dirty="0" smtClean="0"/>
                  <a:t>simpler </a:t>
                </a:r>
                <a:r>
                  <a:rPr lang="en-US" dirty="0"/>
                  <a:t>problems (over </a:t>
                </a:r>
                <a:r>
                  <a:rPr lang="en-US" dirty="0" smtClean="0"/>
                  <a:t>sub-expr </a:t>
                </a:r>
                <a:r>
                  <a:rPr lang="en-US" dirty="0"/>
                  <a:t>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800100" lvl="1"/>
                <a:endParaRPr lang="en-US" dirty="0" smtClean="0"/>
              </a:p>
              <a:p>
                <a:pPr marL="400050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  <a:blipFill>
                <a:blip r:embed="rId2"/>
                <a:stretch>
                  <a:fillRect l="-821" t="-970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1904976"/>
            <a:ext cx="2438740" cy="243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38" y="5929525"/>
            <a:ext cx="905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“Spreadsheet Data Manipulation using Examples”                     [CACM 2012 Research Highlights] Gulwani, Harris, Singh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9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3116" y="4549676"/>
            <a:ext cx="863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Challenge 2: </a:t>
            </a:r>
            <a:r>
              <a:rPr lang="en-US" sz="2400" dirty="0" smtClean="0"/>
              <a:t>Designing an efficient </a:t>
            </a:r>
            <a:r>
              <a:rPr lang="en-US" sz="2400" dirty="0"/>
              <a:t>search </a:t>
            </a:r>
            <a:r>
              <a:rPr lang="en-US" sz="2400" dirty="0" smtClean="0"/>
              <a:t>algorithm.</a:t>
            </a:r>
          </a:p>
          <a:p>
            <a:r>
              <a:rPr lang="en-US" sz="2400" dirty="0" smtClean="0"/>
              <a:t>Challenge 3: Lowering the barrier to design &amp; development. </a:t>
            </a:r>
          </a:p>
        </p:txBody>
      </p:sp>
    </p:spTree>
    <p:extLst>
      <p:ext uri="{BB962C8B-B14F-4D97-AF65-F5344CB8AC3E}">
        <p14:creationId xmlns:p14="http://schemas.microsoft.com/office/powerpoint/2010/main" val="4164813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0" y="982227"/>
            <a:ext cx="9457405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Developing a domain-specific robust search method </a:t>
            </a:r>
            <a:r>
              <a:rPr lang="en-US" dirty="0"/>
              <a:t>is </a:t>
            </a:r>
            <a:r>
              <a:rPr lang="en-US" dirty="0" smtClean="0"/>
              <a:t>costly:</a:t>
            </a:r>
          </a:p>
          <a:p>
            <a:pPr marL="400050"/>
            <a:r>
              <a:rPr lang="en-US" sz="2200" dirty="0" smtClean="0"/>
              <a:t>Requires domain-specific algorithmic </a:t>
            </a:r>
            <a:r>
              <a:rPr lang="en-US" sz="2200" dirty="0"/>
              <a:t>insights. </a:t>
            </a:r>
          </a:p>
          <a:p>
            <a:pPr marL="400050"/>
            <a:r>
              <a:rPr lang="en-US" sz="2200" dirty="0"/>
              <a:t>Robust implementation requires </a:t>
            </a:r>
            <a:r>
              <a:rPr lang="en-US" sz="2200" dirty="0" smtClean="0"/>
              <a:t>good engineering.</a:t>
            </a:r>
            <a:endParaRPr lang="en-US" sz="2200" dirty="0"/>
          </a:p>
          <a:p>
            <a:pPr marL="400050"/>
            <a:r>
              <a:rPr lang="en-US" sz="2200" dirty="0"/>
              <a:t>DSL extensions/modifications are not easy</a:t>
            </a:r>
            <a:r>
              <a:rPr lang="en-US" sz="2200" dirty="0" smtClean="0"/>
              <a:t>.</a:t>
            </a:r>
          </a:p>
          <a:p>
            <a:pPr marL="400050"/>
            <a:endParaRPr lang="en-US" sz="10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9900"/>
                </a:solidFill>
              </a:rPr>
              <a:t>Key Ideas: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PBE algorithms employ a divide </a:t>
            </a:r>
            <a:r>
              <a:rPr lang="en-US" dirty="0"/>
              <a:t>and conquer </a:t>
            </a:r>
            <a:r>
              <a:rPr lang="en-US" dirty="0" smtClean="0"/>
              <a:t>strategy, where synthesis </a:t>
            </a:r>
            <a:r>
              <a:rPr lang="en-US" dirty="0"/>
              <a:t>problem for an expression F(e1,e2) is reduced to synthesis problems for sub-expressions e1 and e2.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The divide-and-conquer strategy can be refactored out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sz="1500" dirty="0"/>
          </a:p>
          <a:p>
            <a:endParaRPr lang="en-US" sz="500" dirty="0" smtClean="0"/>
          </a:p>
          <a:p>
            <a:r>
              <a:rPr lang="en-US" dirty="0" smtClean="0"/>
              <a:t>Reduction </a:t>
            </a:r>
            <a:r>
              <a:rPr lang="en-US" dirty="0"/>
              <a:t>depends on the logical properties of operator F.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Operator properties can be captured in a modular manner for reuse inside other DSLs.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Lowering the barrier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46" y="2860554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39" y="1143000"/>
            <a:ext cx="893871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A </a:t>
            </a:r>
            <a:r>
              <a:rPr lang="en-US" dirty="0">
                <a:solidFill>
                  <a:srgbClr val="009900"/>
                </a:solidFill>
              </a:rPr>
              <a:t>generic search algorithm parameterized by DSL, ranking features, strategy choices. </a:t>
            </a:r>
          </a:p>
          <a:p>
            <a:r>
              <a:rPr lang="en-US" dirty="0"/>
              <a:t>Much like parser generators</a:t>
            </a:r>
          </a:p>
          <a:p>
            <a:r>
              <a:rPr lang="en-US" dirty="0" err="1"/>
              <a:t>SyGus</a:t>
            </a:r>
            <a:r>
              <a:rPr lang="en-US" sz="1800" dirty="0">
                <a:solidFill>
                  <a:srgbClr val="C00000"/>
                </a:solidFill>
              </a:rPr>
              <a:t> [Alur et.al, FMCAD 2013] </a:t>
            </a:r>
            <a:r>
              <a:rPr lang="en-US" dirty="0"/>
              <a:t>and Rosette </a:t>
            </a:r>
            <a:r>
              <a:rPr lang="en-US" sz="1800" dirty="0">
                <a:solidFill>
                  <a:srgbClr val="C00000"/>
                </a:solidFill>
              </a:rPr>
              <a:t>[Torlak et.al., PLDI 2014]</a:t>
            </a:r>
            <a:r>
              <a:rPr lang="en-US" dirty="0"/>
              <a:t> are great initial efforts but too general.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FlashMeta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38" y="6050105"/>
            <a:ext cx="893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en-US" sz="2200" i="1" dirty="0" err="1" smtClean="0">
                <a:solidFill>
                  <a:srgbClr val="C00000"/>
                </a:solidFill>
              </a:rPr>
              <a:t>FlashMeta</a:t>
            </a:r>
            <a:r>
              <a:rPr lang="en-US" sz="2200" i="1" dirty="0" smtClean="0">
                <a:solidFill>
                  <a:srgbClr val="C00000"/>
                </a:solidFill>
              </a:rPr>
              <a:t>: A Framework for Inductive Program Synthesis</a:t>
            </a:r>
            <a:r>
              <a:rPr lang="en-US" sz="2200" dirty="0" smtClean="0">
                <a:solidFill>
                  <a:srgbClr val="C00000"/>
                </a:solidFill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[OOPSLA 2015] Alex Polozov, Sumit Gulwani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5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68756"/>
              </p:ext>
            </p:extLst>
          </p:nvPr>
        </p:nvGraphicFramePr>
        <p:xfrm>
          <a:off x="894948" y="1933570"/>
          <a:ext cx="221790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PBE technology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6899"/>
              </p:ext>
            </p:extLst>
          </p:nvPr>
        </p:nvGraphicFramePr>
        <p:xfrm>
          <a:off x="3163342" y="1933570"/>
          <a:ext cx="24384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28764"/>
              </p:ext>
            </p:extLst>
          </p:nvPr>
        </p:nvGraphicFramePr>
        <p:xfrm>
          <a:off x="5656401" y="1941065"/>
          <a:ext cx="243840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300263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300261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221801"/>
            <a:ext cx="935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757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143000"/>
            <a:ext cx="8647888" cy="2406445"/>
          </a:xfrm>
        </p:spPr>
        <p:txBody>
          <a:bodyPr/>
          <a:lstStyle/>
          <a:p>
            <a:r>
              <a:rPr lang="en-US" dirty="0" smtClean="0"/>
              <a:t>Other application domains (E.g., robotics).</a:t>
            </a:r>
          </a:p>
          <a:p>
            <a:endParaRPr lang="en-US" sz="1200" dirty="0"/>
          </a:p>
          <a:p>
            <a:r>
              <a:rPr lang="en-US" dirty="0" smtClean="0"/>
              <a:t>Integration with existing programming environments.</a:t>
            </a:r>
          </a:p>
          <a:p>
            <a:endParaRPr lang="en-US" sz="1200" dirty="0"/>
          </a:p>
          <a:p>
            <a:r>
              <a:rPr lang="en-US" dirty="0"/>
              <a:t>Multi-modal intent specification using combination of </a:t>
            </a:r>
            <a:r>
              <a:rPr lang="en-US" dirty="0" smtClean="0"/>
              <a:t>Examples </a:t>
            </a:r>
            <a:r>
              <a:rPr lang="en-US" dirty="0"/>
              <a:t>and NL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815" y="324464"/>
            <a:ext cx="8253919" cy="6096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 directions in Programming by Examples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" y="3758381"/>
            <a:ext cx="2842458" cy="2750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29" y="3624103"/>
            <a:ext cx="2870199" cy="288458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3854245" y="4746019"/>
            <a:ext cx="1244665" cy="307762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99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105" y="1221248"/>
            <a:ext cx="1845878" cy="2245988"/>
            <a:chOff x="5598983" y="1651978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651978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97856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240" y="1338981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19" y="1393222"/>
            <a:ext cx="1514520" cy="1514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685" y="3100464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56397" y="1136615"/>
            <a:ext cx="2128354" cy="2355539"/>
            <a:chOff x="6804059" y="1063474"/>
            <a:chExt cx="2128354" cy="23555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519" y="1063474"/>
              <a:ext cx="1678629" cy="193123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04059" y="3018903"/>
              <a:ext cx="2128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 Grechkin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96197" y="5843680"/>
            <a:ext cx="178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34" y="4043091"/>
            <a:ext cx="1621408" cy="174335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59560" y="1429899"/>
            <a:ext cx="1752854" cy="2025320"/>
            <a:chOff x="3372154" y="3762021"/>
            <a:chExt cx="1752854" cy="20253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5173" y="4026018"/>
            <a:ext cx="1940755" cy="2201447"/>
            <a:chOff x="2572369" y="4123534"/>
            <a:chExt cx="1940755" cy="22014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147" y="4123534"/>
              <a:ext cx="1454445" cy="17916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572369" y="5924871"/>
              <a:ext cx="194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Rishabh Singh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382" y="3964435"/>
            <a:ext cx="1780162" cy="2279355"/>
            <a:chOff x="5779766" y="1052058"/>
            <a:chExt cx="1780162" cy="22793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42" name="Content Placeholder 4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24" y="3923109"/>
            <a:ext cx="1286286" cy="1904244"/>
          </a:xfrm>
        </p:spPr>
      </p:pic>
      <p:sp>
        <p:nvSpPr>
          <p:cNvPr id="46" name="TextBox 45"/>
          <p:cNvSpPr txBox="1"/>
          <p:nvPr/>
        </p:nvSpPr>
        <p:spPr>
          <a:xfrm>
            <a:off x="5748840" y="5908887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72977" y="3879984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226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Spreadsheet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5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2" y="1319401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9103"/>
            <a:ext cx="7772400" cy="609600"/>
          </a:xfrm>
        </p:spPr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96" y="2382344"/>
            <a:ext cx="1479366" cy="145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279" y="3332391"/>
            <a:ext cx="319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Software developer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8824" y="981350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our community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1543" y="964276"/>
            <a:ext cx="3717739" cy="28088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73" y="4050899"/>
            <a:ext cx="5528115" cy="978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34471" y="2965839"/>
            <a:ext cx="18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End Users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2048" y="5011069"/>
            <a:ext cx="339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Students &amp; Teachers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5251" y="970250"/>
            <a:ext cx="51593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Two orders of magnitude more computer users.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repetitive tasks.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72" y="2423649"/>
            <a:ext cx="1582198" cy="140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279" y="5838703"/>
            <a:ext cx="851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/>
                </a:solidFill>
              </a:rPr>
              <a:t>Formal methods </a:t>
            </a:r>
            <a:r>
              <a:rPr lang="en-US" sz="2400" dirty="0" smtClean="0"/>
              <a:t>can play a significant role!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2400" dirty="0" smtClean="0"/>
              <a:t>(in </a:t>
            </a:r>
            <a:r>
              <a:rPr lang="en-US" sz="2400" dirty="0"/>
              <a:t>conjunction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chemeClr val="accent2"/>
                </a:solidFill>
              </a:rPr>
              <a:t>ML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HCI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7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43" y="2301625"/>
            <a:ext cx="3992146" cy="3629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Repetitive tasks</a:t>
            </a:r>
          </a:p>
          <a:p>
            <a:r>
              <a:rPr lang="en-US" dirty="0" smtClean="0"/>
              <a:t>Problem Generation</a:t>
            </a:r>
          </a:p>
          <a:p>
            <a:r>
              <a:rPr lang="en-US" dirty="0" smtClean="0"/>
              <a:t>Feedback Generation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subject domains</a:t>
            </a:r>
          </a:p>
          <a:p>
            <a:r>
              <a:rPr lang="en-US" dirty="0" smtClean="0"/>
              <a:t>Math, Logic</a:t>
            </a:r>
          </a:p>
          <a:p>
            <a:r>
              <a:rPr lang="en-US" dirty="0" smtClean="0"/>
              <a:t>Automata, Programming</a:t>
            </a:r>
          </a:p>
          <a:p>
            <a:r>
              <a:rPr lang="en-US" dirty="0" smtClean="0"/>
              <a:t>Language Learning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Tutoring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12" y="900228"/>
            <a:ext cx="3143689" cy="3658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3640"/>
            <a:ext cx="90286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[CACM 2014] “</a:t>
            </a:r>
            <a:r>
              <a:rPr lang="en-US" sz="1900" i="1" dirty="0" smtClean="0">
                <a:solidFill>
                  <a:srgbClr val="C00000"/>
                </a:solidFill>
              </a:rPr>
              <a:t>Example-based </a:t>
            </a:r>
            <a:r>
              <a:rPr lang="en-US" sz="1900" i="1" dirty="0">
                <a:solidFill>
                  <a:srgbClr val="C00000"/>
                </a:solidFill>
              </a:rPr>
              <a:t>Learning in Computer-aided STEM </a:t>
            </a:r>
            <a:r>
              <a:rPr lang="en-US" sz="1900" i="1" dirty="0" smtClean="0">
                <a:solidFill>
                  <a:srgbClr val="C00000"/>
                </a:solidFill>
              </a:rPr>
              <a:t>Education</a:t>
            </a:r>
            <a:r>
              <a:rPr lang="en-US" sz="1900" dirty="0" smtClean="0">
                <a:solidFill>
                  <a:srgbClr val="C00000"/>
                </a:solidFill>
              </a:rPr>
              <a:t>”;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975" y="979537"/>
            <a:ext cx="3888030" cy="364117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1974715" y="3696513"/>
            <a:ext cx="4303374" cy="17657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51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Test input generation techniques</a:t>
            </a:r>
            <a:endParaRPr lang="en-US" sz="2200" dirty="0" smtClean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2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0700" y="963120"/>
          <a:ext cx="83914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+8765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+ 8757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+ 8857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+ 8667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</a:t>
                      </a:r>
                      <a:r>
                        <a:rPr lang="en-US" baseline="0" dirty="0" smtClean="0"/>
                        <a:t> + 8767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9234 + 900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50" dirty="0" smtClean="0">
                <a:solidFill>
                  <a:srgbClr val="C00000"/>
                </a:solidFill>
              </a:rPr>
              <a:t>“A </a:t>
            </a:r>
            <a:r>
              <a:rPr lang="en-US" sz="175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750" dirty="0" smtClean="0">
                <a:solidFill>
                  <a:srgbClr val="C00000"/>
                </a:solidFill>
              </a:rPr>
              <a:t>Synthesizing</a:t>
            </a:r>
            <a:r>
              <a:rPr lang="en-US" sz="1750" dirty="0">
                <a:solidFill>
                  <a:srgbClr val="C00000"/>
                </a:solidFill>
              </a:rPr>
              <a:t> </a:t>
            </a:r>
            <a:r>
              <a:rPr lang="en-US" sz="1750" dirty="0" smtClean="0">
                <a:solidFill>
                  <a:srgbClr val="C00000"/>
                </a:solidFill>
              </a:rPr>
              <a:t>Educational Progressions” [CHI 2013] </a:t>
            </a:r>
            <a:r>
              <a:rPr lang="en-US" sz="1800" dirty="0" smtClean="0">
                <a:solidFill>
                  <a:srgbClr val="C00000"/>
                </a:solidFill>
              </a:rPr>
              <a:t>Andersen, Gulwani, Popovic.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15448" y="949975"/>
            <a:ext cx="2671735" cy="31940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87182" y="985552"/>
            <a:ext cx="2141469" cy="30806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6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Test input generation techniques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Problem Generation: Algebra (Trigonometry)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0336" y="4834647"/>
            <a:ext cx="6661204" cy="12062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Algebra (Limits)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0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Algebra (Determinant)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430" y="946328"/>
            <a:ext cx="9397722" cy="4000810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principal characterized his pupils as _________ </a:t>
            </a:r>
            <a:r>
              <a:rPr lang="en-US" sz="2100" baseline="-25000" dirty="0"/>
              <a:t> </a:t>
            </a:r>
            <a:r>
              <a:rPr lang="en-US" sz="2100" dirty="0"/>
              <a:t> </a:t>
            </a:r>
            <a:r>
              <a:rPr lang="en-US" sz="2100" dirty="0" smtClean="0"/>
              <a:t>               because </a:t>
            </a:r>
            <a:r>
              <a:rPr lang="en-US" sz="2100" dirty="0"/>
              <a:t>they were pampered and spoiled by their indulgent parents</a:t>
            </a:r>
            <a:r>
              <a:rPr lang="en-US" sz="2100" dirty="0" smtClean="0"/>
              <a:t>.</a:t>
            </a:r>
            <a:endParaRPr lang="en-US" sz="700" dirty="0"/>
          </a:p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commentator characterized the electorate as _________  because it was unpredictable and given to constantly shifting moods</a:t>
            </a:r>
            <a:r>
              <a:rPr lang="en-US" sz="2100" dirty="0" smtClean="0"/>
              <a:t>.</a:t>
            </a:r>
            <a:endParaRPr lang="en-US" sz="750" dirty="0"/>
          </a:p>
          <a:p>
            <a:pPr marL="0" indent="0">
              <a:buNone/>
            </a:pPr>
            <a:r>
              <a:rPr lang="en-US" sz="2101" dirty="0"/>
              <a:t>(a) c</a:t>
            </a:r>
            <a:r>
              <a:rPr lang="en-US" sz="2101" dirty="0" smtClean="0"/>
              <a:t>osseted                   (b</a:t>
            </a:r>
            <a:r>
              <a:rPr lang="en-US" sz="2101" dirty="0"/>
              <a:t>) </a:t>
            </a:r>
            <a:r>
              <a:rPr lang="en-US" sz="2101" dirty="0" smtClean="0"/>
              <a:t>disingenuous           (c</a:t>
            </a:r>
            <a:r>
              <a:rPr lang="en-US" sz="2101" dirty="0"/>
              <a:t>) c</a:t>
            </a:r>
            <a:r>
              <a:rPr lang="en-US" sz="2101" dirty="0" smtClean="0"/>
              <a:t>orrosive                               (d</a:t>
            </a:r>
            <a:r>
              <a:rPr lang="en-US" sz="2101" dirty="0"/>
              <a:t>) </a:t>
            </a:r>
            <a:r>
              <a:rPr lang="en-US" sz="2101" dirty="0" smtClean="0"/>
              <a:t>laconic                      (e</a:t>
            </a:r>
            <a:r>
              <a:rPr lang="en-US" sz="2101" dirty="0"/>
              <a:t>) </a:t>
            </a:r>
            <a:r>
              <a:rPr lang="en-US" sz="2101" dirty="0" smtClean="0"/>
              <a:t>mercurial</a:t>
            </a: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</a:rPr>
              <a:t>the problems </a:t>
            </a:r>
            <a:r>
              <a:rPr lang="en-US" sz="2251" dirty="0">
                <a:solidFill>
                  <a:srgbClr val="CC00CC"/>
                </a:solidFill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</a:rPr>
              <a:t>(standardized US exam), </a:t>
            </a:r>
            <a:endParaRPr lang="en-US" sz="17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</a:rPr>
              <a:t>while </a:t>
            </a:r>
            <a:r>
              <a:rPr lang="en-US" sz="2251" dirty="0">
                <a:solidFill>
                  <a:srgbClr val="CC00CC"/>
                </a:solidFill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From problem 1, we generate: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template T</a:t>
            </a:r>
            <a:r>
              <a:rPr lang="en-US" sz="2200" baseline="-25000" dirty="0" smtClean="0"/>
              <a:t>1</a:t>
            </a:r>
            <a:r>
              <a:rPr lang="en-US" sz="2200" dirty="0"/>
              <a:t> =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200" dirty="0" smtClean="0">
                <a:solidFill>
                  <a:schemeClr val="accent2"/>
                </a:solidFill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 as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200" dirty="0" smtClean="0">
                <a:solidFill>
                  <a:schemeClr val="accent2"/>
                </a:solidFill>
              </a:rPr>
              <a:t> because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We specialize T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template T</a:t>
            </a:r>
            <a:r>
              <a:rPr lang="en-US" sz="2200" baseline="-25000" dirty="0" smtClean="0"/>
              <a:t>2</a:t>
            </a:r>
            <a:r>
              <a:rPr lang="en-US" sz="2200" dirty="0"/>
              <a:t> =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200" dirty="0" smtClean="0">
                <a:solidFill>
                  <a:schemeClr val="accent2"/>
                </a:solidFill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 as mercurial because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Problem 2 is an instance of T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Sentence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91064" y="5565239"/>
            <a:ext cx="3113903" cy="40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ound using web search!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87" y="6218209"/>
            <a:ext cx="750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KDD 2014: “</a:t>
            </a:r>
            <a:r>
              <a:rPr lang="en-US" i="1" dirty="0" err="1">
                <a:solidFill>
                  <a:srgbClr val="C00000"/>
                </a:solidFill>
              </a:rPr>
              <a:t>LaSEWeb</a:t>
            </a:r>
            <a:r>
              <a:rPr lang="en-US" i="1" dirty="0">
                <a:solidFill>
                  <a:srgbClr val="C00000"/>
                </a:solidFill>
              </a:rPr>
              <a:t>: Automating Search Strategies Over Semi-structured Web </a:t>
            </a:r>
            <a:r>
              <a:rPr lang="en-US" i="1" dirty="0" smtClean="0">
                <a:solidFill>
                  <a:srgbClr val="C00000"/>
                </a:solidFill>
              </a:rPr>
              <a:t>Data”; </a:t>
            </a:r>
            <a:r>
              <a:rPr lang="en-US" dirty="0" smtClean="0">
                <a:solidFill>
                  <a:srgbClr val="C00000"/>
                </a:solidFill>
              </a:rPr>
              <a:t>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76087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Counterexamples</a:t>
            </a:r>
            <a:endParaRPr lang="en-US" sz="2200" dirty="0" smtClean="0"/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57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Nearest correct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25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Feedback Synthesis: Programming (Array Reverse)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0403" y="6195116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2013: “</a:t>
            </a:r>
            <a:r>
              <a:rPr lang="en-US" i="1" dirty="0">
                <a:solidFill>
                  <a:srgbClr val="C00000"/>
                </a:solidFill>
              </a:rPr>
              <a:t>Automated Feedback Generation for Introductory Programming Assignments</a:t>
            </a:r>
            <a:r>
              <a:rPr lang="en-US" i="1" dirty="0" smtClean="0">
                <a:solidFill>
                  <a:srgbClr val="C00000"/>
                </a:solidFill>
              </a:rPr>
              <a:t>”;</a:t>
            </a:r>
            <a:r>
              <a:rPr lang="en-US" dirty="0" smtClean="0">
                <a:solidFill>
                  <a:srgbClr val="C00000"/>
                </a:solidFill>
              </a:rPr>
              <a:t> Singh, Gulwani, Solar-Lezama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/>
              <a:t>(obtained from Introductory Programming course at MIT and its MOOC version on the </a:t>
            </a:r>
            <a:r>
              <a:rPr lang="en-US" dirty="0" err="1" smtClean="0"/>
              <a:t>EdX</a:t>
            </a:r>
            <a:r>
              <a:rPr lang="en-US" dirty="0" smtClean="0"/>
              <a:t> platform)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Average time for feedback = 10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Feedback generated for 64% of those attempts.</a:t>
            </a:r>
          </a:p>
          <a:p>
            <a:r>
              <a:rPr lang="en-US" dirty="0" smtClean="0"/>
              <a:t>Reasons for failure to generate feedback</a:t>
            </a:r>
          </a:p>
          <a:p>
            <a:pPr lvl="1"/>
            <a:r>
              <a:rPr lang="en-US" dirty="0" smtClean="0"/>
              <a:t>Large number of errors</a:t>
            </a:r>
          </a:p>
          <a:p>
            <a:pPr lvl="1"/>
            <a:r>
              <a:rPr lang="en-US" dirty="0" smtClean="0"/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r>
              <a:rPr lang="en-US" sz="2200" dirty="0" smtClean="0"/>
              <a:t>Nearest correct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Strategy-level feedback</a:t>
            </a: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77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8" y="1951795"/>
            <a:ext cx="4282440" cy="4305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Anagram Problem: Counting Strategy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Strategy: </a:t>
            </a:r>
            <a:r>
              <a:rPr lang="en-US" dirty="0" smtClean="0"/>
              <a:t>For every character in one string, count and compare the number of occurrences in another.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: “Count the number of characters in each string in a pre-processing phase to amortize the cost.”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Problem:</a:t>
            </a:r>
            <a:r>
              <a:rPr lang="en-US" sz="2400" dirty="0" smtClean="0"/>
              <a:t> Are two input strings permutations of each other?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800049"/>
      </p:ext>
    </p:extLst>
  </p:cSld>
  <p:clrMapOvr>
    <a:masterClrMapping/>
  </p:clrMapOvr>
  <p:transition advTm="68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Anagram Problem: Sorting Strategy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Strategy: </a:t>
            </a:r>
            <a:r>
              <a:rPr lang="en-US" dirty="0" smtClean="0"/>
              <a:t>Sort and compare the two input strings.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: “Instead of sorting, compare occurrences of each character.”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Problem:</a:t>
            </a:r>
            <a:r>
              <a:rPr lang="en-US" sz="2400" dirty="0" smtClean="0"/>
              <a:t> Are two input strings permutations of each other?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387"/>
            <a:ext cx="4716780" cy="2834640"/>
          </a:xfrm>
        </p:spPr>
      </p:pic>
    </p:spTree>
    <p:extLst>
      <p:ext uri="{BB962C8B-B14F-4D97-AF65-F5344CB8AC3E}">
        <p14:creationId xmlns:p14="http://schemas.microsoft.com/office/powerpoint/2010/main" val="2417605810"/>
      </p:ext>
    </p:extLst>
  </p:cSld>
  <p:clrMapOvr>
    <a:masterClrMapping/>
  </p:clrMapOvr>
  <p:transition advTm="2984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154" y="304800"/>
            <a:ext cx="7883769" cy="609600"/>
          </a:xfrm>
        </p:spPr>
        <p:txBody>
          <a:bodyPr/>
          <a:lstStyle/>
          <a:p>
            <a:r>
              <a:rPr lang="en-US" dirty="0" smtClean="0"/>
              <a:t>Different implementations: Counting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" y="1428750"/>
            <a:ext cx="4282440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71" y="2353114"/>
            <a:ext cx="4175760" cy="2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298136"/>
      </p:ext>
    </p:extLst>
  </p:cSld>
  <p:clrMapOvr>
    <a:masterClrMapping/>
  </p:clrMapOvr>
  <p:transition advTm="11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implementations: Sorting strategy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" y="2210970"/>
            <a:ext cx="4104261" cy="246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90" y="1765496"/>
            <a:ext cx="4869229" cy="3111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305658"/>
      </p:ext>
    </p:extLst>
  </p:cSld>
  <p:clrMapOvr>
    <a:masterClrMapping/>
  </p:clrMapOvr>
  <p:transition advTm="13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documents various strategies and associated feedback. </a:t>
            </a:r>
          </a:p>
          <a:p>
            <a:pPr lvl="1"/>
            <a:r>
              <a:rPr lang="en-US" dirty="0" smtClean="0"/>
              <a:t>Strategies can potentially be automatically inferred from student data.</a:t>
            </a:r>
          </a:p>
          <a:p>
            <a:endParaRPr lang="en-US" dirty="0"/>
          </a:p>
          <a:p>
            <a:r>
              <a:rPr lang="en-US" dirty="0" smtClean="0"/>
              <a:t>Computer identifies the strategy used by a student implementation and passes on the associated feedback.</a:t>
            </a:r>
          </a:p>
          <a:p>
            <a:pPr lvl="1"/>
            <a:r>
              <a:rPr lang="en-US" dirty="0" smtClean="0"/>
              <a:t>Different implementations that employ the same strategy produce the same sequence of “key values”.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Strategy-level Feedback Generation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8873" y="6261298"/>
            <a:ext cx="920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60" dirty="0" smtClean="0">
                <a:solidFill>
                  <a:srgbClr val="C00000"/>
                </a:solidFill>
              </a:rPr>
              <a:t>FSE 2014: “</a:t>
            </a:r>
            <a:r>
              <a:rPr lang="en-US" sz="1800" i="1" dirty="0">
                <a:solidFill>
                  <a:srgbClr val="C00000"/>
                </a:solidFill>
              </a:rPr>
              <a:t>Feedback Generation for Performance Problems in Introductory Programming Assignments</a:t>
            </a:r>
            <a:r>
              <a:rPr lang="en-US" sz="1660" i="1" dirty="0" smtClean="0">
                <a:solidFill>
                  <a:srgbClr val="C00000"/>
                </a:solidFill>
              </a:rPr>
              <a:t>”</a:t>
            </a:r>
            <a:r>
              <a:rPr lang="en-US" sz="1660" dirty="0" smtClean="0">
                <a:solidFill>
                  <a:srgbClr val="C00000"/>
                </a:solidFill>
              </a:rPr>
              <a:t> Gulwani, Radicek, Zuleger</a:t>
            </a:r>
            <a:endParaRPr lang="en-US" sz="166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8653"/>
      </p:ext>
    </p:extLst>
  </p:cSld>
  <p:clrMapOvr>
    <a:masterClrMapping/>
  </p:clrMapOvr>
  <p:transition advTm="54486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" y="969325"/>
            <a:ext cx="5311140" cy="4396740"/>
          </a:xfrm>
        </p:spPr>
      </p:pic>
      <p:sp>
        <p:nvSpPr>
          <p:cNvPr id="6" name="TextBox 5"/>
          <p:cNvSpPr txBox="1"/>
          <p:nvPr/>
        </p:nvSpPr>
        <p:spPr>
          <a:xfrm>
            <a:off x="3774251" y="5056591"/>
            <a:ext cx="28210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inspection steps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7564" y="2751154"/>
            <a:ext cx="39578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matched implementations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0641" y="304800"/>
            <a:ext cx="9452919" cy="609600"/>
          </a:xfrm>
        </p:spPr>
        <p:txBody>
          <a:bodyPr/>
          <a:lstStyle/>
          <a:p>
            <a:r>
              <a:rPr lang="en-US" dirty="0" smtClean="0"/>
              <a:t>Some Results: </a:t>
            </a:r>
            <a:r>
              <a:rPr lang="en-US" sz="2600" dirty="0" smtClean="0"/>
              <a:t>Documentation of teacher effort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34779" y="5634501"/>
            <a:ext cx="890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When a student implementation doesn’t match any strategy: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 teacher inspects it to refine or add a (new)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493017"/>
      </p:ext>
    </p:extLst>
  </p:cSld>
  <p:clrMapOvr>
    <a:masterClrMapping/>
  </p:clrMapOvr>
  <p:transition advTm="1080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87574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r>
              <a:rPr lang="en-US" sz="2200" dirty="0" smtClean="0"/>
              <a:t>Nearest correct solution</a:t>
            </a:r>
          </a:p>
          <a:p>
            <a:r>
              <a:rPr lang="en-US" sz="2200" dirty="0" smtClean="0"/>
              <a:t>Strategy-level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Nearest problem description (corresponding to student solution)</a:t>
            </a:r>
          </a:p>
          <a:p>
            <a:endParaRPr lang="en-US" sz="2200" dirty="0" smtClean="0"/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19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Synthesis: Finite State Automata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Draw a</a:t>
            </a:r>
            <a:r>
              <a:rPr lang="en-US" sz="2200" dirty="0" smtClean="0"/>
              <a:t> </a:t>
            </a:r>
            <a:r>
              <a:rPr lang="en-US" sz="2200" dirty="0"/>
              <a:t>DFA </a:t>
            </a:r>
            <a:r>
              <a:rPr lang="en-US" sz="2200" dirty="0" smtClean="0"/>
              <a:t>that accepts: { </a:t>
            </a:r>
            <a:r>
              <a:rPr lang="en-US" sz="2200" i="1" dirty="0"/>
              <a:t>s</a:t>
            </a:r>
            <a:r>
              <a:rPr lang="en-US" sz="2200" dirty="0"/>
              <a:t> | ‘</a:t>
            </a:r>
            <a:r>
              <a:rPr lang="en-US" sz="2200" i="1" dirty="0" err="1"/>
              <a:t>ab</a:t>
            </a:r>
            <a:r>
              <a:rPr lang="en-US" sz="2200" dirty="0"/>
              <a:t>’ appears in </a:t>
            </a:r>
            <a:r>
              <a:rPr lang="en-US" sz="2200" i="1" dirty="0"/>
              <a:t>s</a:t>
            </a:r>
            <a:r>
              <a:rPr lang="en-US" sz="2200" dirty="0"/>
              <a:t> exactly </a:t>
            </a:r>
            <a:r>
              <a:rPr lang="en-US" sz="2200" i="1" dirty="0"/>
              <a:t>2</a:t>
            </a:r>
            <a:r>
              <a:rPr lang="en-US" sz="2200" dirty="0"/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Grade:</a:t>
            </a:r>
            <a:r>
              <a:rPr lang="en-US" dirty="0"/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/>
              <a:t>Feedback: </a:t>
            </a:r>
            <a:r>
              <a:rPr lang="en-US" dirty="0"/>
              <a:t>The DFA is incorrect on the string ‘</a:t>
            </a:r>
            <a:r>
              <a:rPr lang="en-US" i="1" dirty="0" err="1"/>
              <a:t>ababb</a:t>
            </a:r>
            <a:r>
              <a:rPr lang="en-US" dirty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The DFA accepts          {</a:t>
            </a:r>
            <a:r>
              <a:rPr lang="en-US" i="1" dirty="0" smtClean="0"/>
              <a:t>s </a:t>
            </a:r>
            <a:r>
              <a:rPr lang="en-US" dirty="0" smtClean="0"/>
              <a:t>| ‘</a:t>
            </a:r>
            <a:r>
              <a:rPr lang="en-US" i="1" dirty="0" err="1"/>
              <a:t>ab</a:t>
            </a:r>
            <a:r>
              <a:rPr lang="en-US" dirty="0"/>
              <a:t>’ appears in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at least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r>
              <a:rPr lang="en-US" dirty="0" smtClean="0"/>
              <a:t> times}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2055" y="2554278"/>
            <a:ext cx="56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correct solution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counterexamples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2823" y="5776287"/>
            <a:ext cx="474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problem description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IJCAI 2013: “</a:t>
            </a:r>
            <a:r>
              <a:rPr lang="en-US" i="1" dirty="0" smtClean="0">
                <a:solidFill>
                  <a:srgbClr val="C00000"/>
                </a:solidFill>
              </a:rPr>
              <a:t>Automated Grading of DFA Constructions”;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Alur, </a:t>
            </a:r>
            <a:r>
              <a:rPr lang="en-US" dirty="0" err="1" smtClean="0">
                <a:solidFill>
                  <a:srgbClr val="C00000"/>
                </a:solidFill>
              </a:rPr>
              <a:t>d’Antoni</a:t>
            </a:r>
            <a:r>
              <a:rPr lang="en-US" dirty="0" smtClean="0">
                <a:solidFill>
                  <a:srgbClr val="C00000"/>
                </a:solidFill>
              </a:rPr>
              <a:t>, Gulwani, Kini, Viswanathan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4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Tool has been used at 10+ Universities.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An initial case study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800+ attempts to 6 automata problems graded by tool and 2 instructors.</a:t>
            </a:r>
            <a:endParaRPr lang="en-US" sz="1000" dirty="0"/>
          </a:p>
          <a:p>
            <a:r>
              <a:rPr lang="en-US" sz="2200" dirty="0" smtClean="0"/>
              <a:t>95% problems graded in &lt;6 seconds each</a:t>
            </a:r>
          </a:p>
          <a:p>
            <a:r>
              <a:rPr lang="en-US" sz="2200" dirty="0" smtClean="0"/>
              <a:t>Out of 131 attempts for one of those problems:</a:t>
            </a:r>
          </a:p>
          <a:p>
            <a:pPr lvl="1"/>
            <a:r>
              <a:rPr lang="en-US" dirty="0" smtClean="0"/>
              <a:t>6 attempts: </a:t>
            </a:r>
            <a:r>
              <a:rPr lang="en-US" dirty="0" smtClean="0">
                <a:solidFill>
                  <a:schemeClr val="accent2"/>
                </a:solidFill>
              </a:rPr>
              <a:t>instructors were incorrect </a:t>
            </a:r>
            <a:r>
              <a:rPr lang="en-US" dirty="0" smtClean="0"/>
              <a:t>(gave full marks to an incorrect attempt) </a:t>
            </a:r>
          </a:p>
          <a:p>
            <a:pPr lvl="1"/>
            <a:r>
              <a:rPr lang="en-US" dirty="0" smtClean="0"/>
              <a:t>20 attempts: </a:t>
            </a:r>
            <a:r>
              <a:rPr lang="en-US" dirty="0" smtClean="0">
                <a:solidFill>
                  <a:schemeClr val="accent2"/>
                </a:solidFill>
              </a:rPr>
              <a:t>instructors were inconsistent </a:t>
            </a:r>
            <a:r>
              <a:rPr lang="en-US" dirty="0" smtClean="0"/>
              <a:t>(gave different marks to syntactically equivalent attempts)</a:t>
            </a:r>
          </a:p>
          <a:p>
            <a:pPr lvl="1"/>
            <a:r>
              <a:rPr lang="en-US" dirty="0" smtClean="0"/>
              <a:t>34 attempts: &gt;= 3 point discrepancy between instructor &amp; tool; in 20 of those, </a:t>
            </a:r>
            <a:r>
              <a:rPr lang="en-US" dirty="0" smtClean="0">
                <a:solidFill>
                  <a:schemeClr val="accent2"/>
                </a:solidFill>
              </a:rPr>
              <a:t>instructor agreed that tool was more fair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sz="2200" dirty="0" smtClean="0"/>
              <a:t>Instructors concluded </a:t>
            </a:r>
            <a:r>
              <a:rPr lang="en-US" sz="2200" dirty="0"/>
              <a:t>that </a:t>
            </a:r>
            <a:r>
              <a:rPr lang="en-US" sz="2200" dirty="0" smtClean="0"/>
              <a:t>tool should be </a:t>
            </a:r>
            <a:r>
              <a:rPr lang="en-US" sz="2200" dirty="0"/>
              <a:t>preferred </a:t>
            </a:r>
            <a:r>
              <a:rPr lang="en-US" sz="2200" dirty="0" smtClean="0"/>
              <a:t>over humans for </a:t>
            </a:r>
            <a:r>
              <a:rPr lang="en-US" sz="2200" dirty="0"/>
              <a:t>consistency &amp; scalability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247" y="1143000"/>
            <a:ext cx="8594013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Domain-specific natural language understanding to deal with word </a:t>
            </a:r>
            <a:r>
              <a:rPr lang="en-US" dirty="0" smtClean="0"/>
              <a:t>problems.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Leverage large amounts of student data.</a:t>
            </a:r>
          </a:p>
          <a:p>
            <a:pPr lvl="1"/>
            <a:r>
              <a:rPr lang="en-US" dirty="0" smtClean="0"/>
              <a:t>Repair incorrect solution using a nearest correct solution </a:t>
            </a: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DeduceIt</a:t>
            </a:r>
            <a:r>
              <a:rPr lang="en-US" sz="1800" dirty="0">
                <a:solidFill>
                  <a:srgbClr val="C00000"/>
                </a:solidFill>
              </a:rPr>
              <a:t>/</a:t>
            </a:r>
            <a:r>
              <a:rPr lang="en-US" sz="1800" dirty="0" smtClean="0">
                <a:solidFill>
                  <a:srgbClr val="C00000"/>
                </a:solidFill>
              </a:rPr>
              <a:t>Aiken et.al./UIST 2013]</a:t>
            </a:r>
          </a:p>
          <a:p>
            <a:pPr lvl="1"/>
            <a:r>
              <a:rPr lang="en-US" dirty="0" smtClean="0"/>
              <a:t>Clustering for power-grading                                      </a:t>
            </a: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CodeWebs</a:t>
            </a:r>
            <a:r>
              <a:rPr lang="en-US" sz="1800" dirty="0" smtClean="0">
                <a:solidFill>
                  <a:srgbClr val="C00000"/>
                </a:solidFill>
              </a:rPr>
              <a:t>/Nguyen et.al./WWW 2014]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Leverage large populations of students and teachers.</a:t>
            </a:r>
          </a:p>
          <a:p>
            <a:pPr lvl="1"/>
            <a:r>
              <a:rPr lang="en-US" dirty="0" smtClean="0"/>
              <a:t>Peer-grading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96" y="304800"/>
            <a:ext cx="8583176" cy="609600"/>
          </a:xfrm>
        </p:spPr>
        <p:txBody>
          <a:bodyPr/>
          <a:lstStyle/>
          <a:p>
            <a:r>
              <a:rPr lang="en-US" dirty="0" smtClean="0"/>
              <a:t>Future Directions in Intelligent Tutoring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3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961998"/>
            <a:ext cx="8911920" cy="66839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90" y="1110899"/>
            <a:ext cx="8898193" cy="5677523"/>
          </a:xfrm>
        </p:spPr>
        <p:txBody>
          <a:bodyPr/>
          <a:lstStyle/>
          <a:p>
            <a:r>
              <a:rPr lang="en-US" dirty="0" smtClean="0"/>
              <a:t>Billions of non-programmers now have computing devices.</a:t>
            </a:r>
          </a:p>
          <a:p>
            <a:pPr lvl="1"/>
            <a:r>
              <a:rPr lang="en-US" dirty="0" smtClean="0"/>
              <a:t>But they struggle </a:t>
            </a:r>
            <a:r>
              <a:rPr lang="en-US" smtClean="0"/>
              <a:t>with repetitive tasks.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Formal methods play a significant role in developing solutions to automate repetitive tasks for the masses!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Language design, Search algorithms, Test input generation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important applications with large scale societal impact.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End-User Programming using examples: </a:t>
            </a:r>
            <a:r>
              <a:rPr lang="en-US" sz="2200" dirty="0" smtClean="0"/>
              <a:t>Data wrangling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Intelligent Tutoring Systems: </a:t>
            </a:r>
            <a:r>
              <a:rPr lang="en-US" sz="2200" dirty="0"/>
              <a:t>P</a:t>
            </a:r>
            <a:r>
              <a:rPr lang="en-US" sz="2200" dirty="0" smtClean="0"/>
              <a:t>roblem &amp; </a:t>
            </a:r>
            <a:r>
              <a:rPr lang="en-US" sz="2200" dirty="0"/>
              <a:t>F</a:t>
            </a:r>
            <a:r>
              <a:rPr lang="en-US" sz="2200" dirty="0" smtClean="0"/>
              <a:t>eedback synthesis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434748"/>
            <a:ext cx="9296400" cy="3281121"/>
          </a:xfrm>
        </p:spPr>
        <p:txBody>
          <a:bodyPr/>
          <a:lstStyle/>
          <a:p>
            <a:r>
              <a:rPr lang="en-US" dirty="0" smtClean="0"/>
              <a:t>Data locked up in silos in various formats</a:t>
            </a:r>
          </a:p>
          <a:p>
            <a:pPr lvl="1"/>
            <a:endParaRPr lang="en-US" sz="5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Flexible organization for viewing but challenging to manipulate.</a:t>
            </a:r>
            <a:endParaRPr lang="en-US" sz="1500" dirty="0"/>
          </a:p>
          <a:p>
            <a:r>
              <a:rPr lang="en-US" dirty="0"/>
              <a:t>W</a:t>
            </a:r>
            <a:r>
              <a:rPr lang="en-US" dirty="0" smtClean="0"/>
              <a:t>rangling workflow: Extraction, Transformation, Formatting</a:t>
            </a:r>
            <a:endParaRPr lang="en-US" sz="2000" dirty="0"/>
          </a:p>
          <a:p>
            <a:r>
              <a:rPr lang="en-US" dirty="0" smtClean="0">
                <a:solidFill>
                  <a:srgbClr val="C00000"/>
                </a:solidFill>
              </a:rPr>
              <a:t>Data scientists spend 80% of their time wrangling data.</a:t>
            </a:r>
            <a:endParaRPr lang="en-US" dirty="0"/>
          </a:p>
          <a:p>
            <a:r>
              <a:rPr lang="en-US" dirty="0" smtClean="0"/>
              <a:t>Programming by Examples (PBE) can enable easier &amp; faster data wrangling experience.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96462" y="3848729"/>
            <a:ext cx="6191152" cy="903388"/>
            <a:chOff x="734081" y="1655946"/>
            <a:chExt cx="7618731" cy="1111694"/>
          </a:xfrm>
        </p:grpSpPr>
        <p:pic>
          <p:nvPicPr>
            <p:cNvPr id="5" name="Picture 14" descr="TXT File Icon 512x512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81" y="1749326"/>
              <a:ext cx="1174314" cy="101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http://icons.iconarchive.com/icons/deleket/soft-scraps/256/Web-HTM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26" y="1749326"/>
              <a:ext cx="1147606" cy="98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file2cart.com/images/support1/xm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009" y="1655946"/>
              <a:ext cx="1031371" cy="10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encrypted-tbn1.gstatic.com/images?q=tbn:ANd9GcRacT9p4i6WV9ptugEy1-U0fk0OU16n6m-hHRxiCWRVN2J_w27YJfa0gTT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03" y="1743840"/>
              <a:ext cx="919162" cy="919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encrypted-tbn0.gstatic.com/images?q=tbn:ANd9GcTDJUz-taIMcOOvGRtTsm9ccPVTQTdjb-MEjO5E7GqwEZeK52lj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840" y="1804491"/>
              <a:ext cx="8763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encrypted-tbn1.gstatic.com/images?q=tbn:ANd9GcQ89O-zS2iMFPwuaNNIpjzMgkMSeLR9yyXLJFR0OFt1KrS16j0lG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512" y="1765271"/>
              <a:ext cx="8763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5" y="945417"/>
            <a:ext cx="2428127" cy="234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1" y="1012348"/>
            <a:ext cx="2309269" cy="232087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3684838" y="1851563"/>
            <a:ext cx="1231291" cy="28203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0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53363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121869</TotalTime>
  <Words>2550</Words>
  <Application>Microsoft Office PowerPoint</Application>
  <PresentationFormat>On-screen Show (4:3)</PresentationFormat>
  <Paragraphs>570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Calibri</vt:lpstr>
      <vt:lpstr>Segoe UI Light</vt:lpstr>
      <vt:lpstr>Cambria Math</vt:lpstr>
      <vt:lpstr>Wingdings</vt:lpstr>
      <vt:lpstr>Arial</vt:lpstr>
      <vt:lpstr>Times New Roman</vt:lpstr>
      <vt:lpstr>Segoe UI Semilight</vt:lpstr>
      <vt:lpstr>Comic Sans MS</vt:lpstr>
      <vt:lpstr>Tahoma</vt:lpstr>
      <vt:lpstr>MT Extra</vt:lpstr>
      <vt:lpstr>Gill Sans MT</vt:lpstr>
      <vt:lpstr>Consolas</vt:lpstr>
      <vt:lpstr>Default Design</vt:lpstr>
      <vt:lpstr>2_Default Design</vt:lpstr>
      <vt:lpstr>PowerPoint Presentation</vt:lpstr>
      <vt:lpstr>The New Opportunity</vt:lpstr>
      <vt:lpstr>Spreadsheet help forums</vt:lpstr>
      <vt:lpstr>Typical help-forum interaction</vt:lpstr>
      <vt:lpstr>Flash Fill (Excel 2013 feature) demo</vt:lpstr>
      <vt:lpstr>Data Wrangling</vt:lpstr>
      <vt:lpstr>Data Science Class Assignment</vt:lpstr>
      <vt:lpstr>PowerPoint Presentation</vt:lpstr>
      <vt:lpstr>FlashExtract</vt:lpstr>
      <vt:lpstr>FlashExtract</vt:lpstr>
      <vt:lpstr>Trifacta: small, guided steps </vt:lpstr>
      <vt:lpstr>PowerPoint Presentation</vt:lpstr>
      <vt:lpstr>PBE tools for Data Manipulation</vt:lpstr>
      <vt:lpstr>Programming by Examples</vt:lpstr>
      <vt:lpstr>Dealing with Ambiguity</vt:lpstr>
      <vt:lpstr>Ranking Scheme</vt:lpstr>
      <vt:lpstr>PowerPoint Presentation</vt:lpstr>
      <vt:lpstr>Need for a fall-back mechanism</vt:lpstr>
      <vt:lpstr>Dealing with Ambiguity</vt:lpstr>
      <vt:lpstr>User Interaction Models for Ambiguity Resolution</vt:lpstr>
      <vt:lpstr>PowerPoint Presentation</vt:lpstr>
      <vt:lpstr>Programming by Examples</vt:lpstr>
      <vt:lpstr>Challenge 2: Efficient search algorithm</vt:lpstr>
      <vt:lpstr>Programming by Examples</vt:lpstr>
      <vt:lpstr>Challenge 3: Lowering the barrier</vt:lpstr>
      <vt:lpstr>The FlashMeta Framework</vt:lpstr>
      <vt:lpstr>Comparison of FlashMeta with hand-tuned implementations</vt:lpstr>
      <vt:lpstr>Future directions in Programming by Examples</vt:lpstr>
      <vt:lpstr>Collaborators</vt:lpstr>
      <vt:lpstr>The New Opportunity</vt:lpstr>
      <vt:lpstr>Intelligent Tutoring Systems</vt:lpstr>
      <vt:lpstr>Problem Generation</vt:lpstr>
      <vt:lpstr>Problem Generation: Addition Procedure</vt:lpstr>
      <vt:lpstr>Problem Generation</vt:lpstr>
      <vt:lpstr>Problem Generation: Algebra (Trigonometry)</vt:lpstr>
      <vt:lpstr>Problem Generation: Algebra (Limits)</vt:lpstr>
      <vt:lpstr>Problem Generation: Algebra (Determinant)</vt:lpstr>
      <vt:lpstr>Problem Generation: Sentence Completion</vt:lpstr>
      <vt:lpstr>Feedback Generation</vt:lpstr>
      <vt:lpstr>Feedback Generation</vt:lpstr>
      <vt:lpstr>Feedback Synthesis: Programming (Array Reverse)</vt:lpstr>
      <vt:lpstr>Some Results</vt:lpstr>
      <vt:lpstr>Feedback Generation</vt:lpstr>
      <vt:lpstr>Anagram Problem: Counting Strategy</vt:lpstr>
      <vt:lpstr>Anagram Problem: Sorting Strategy</vt:lpstr>
      <vt:lpstr>Different implementations: Counting strategy</vt:lpstr>
      <vt:lpstr>Different implementations: Sorting strategy</vt:lpstr>
      <vt:lpstr>Strategy-level Feedback Generation</vt:lpstr>
      <vt:lpstr>Some Results: Documentation of teacher effort</vt:lpstr>
      <vt:lpstr>Feedback Generation</vt:lpstr>
      <vt:lpstr>Feedback Synthesis: Finite State Automata</vt:lpstr>
      <vt:lpstr>Some Results</vt:lpstr>
      <vt:lpstr>Future Directions in Intelligent Tutoring Systems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6751</cp:revision>
  <cp:lastPrinted>2011-01-25T02:43:07Z</cp:lastPrinted>
  <dcterms:created xsi:type="dcterms:W3CDTF">1601-01-01T00:00:00Z</dcterms:created>
  <dcterms:modified xsi:type="dcterms:W3CDTF">2015-09-27T15:07:03Z</dcterms:modified>
</cp:coreProperties>
</file>