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8"/>
  </p:notesMasterIdLst>
  <p:handoutMasterIdLst>
    <p:handoutMasterId r:id="rId19"/>
  </p:handoutMasterIdLst>
  <p:sldIdLst>
    <p:sldId id="609" r:id="rId2"/>
    <p:sldId id="608" r:id="rId3"/>
    <p:sldId id="615" r:id="rId4"/>
    <p:sldId id="622" r:id="rId5"/>
    <p:sldId id="595" r:id="rId6"/>
    <p:sldId id="623" r:id="rId7"/>
    <p:sldId id="624" r:id="rId8"/>
    <p:sldId id="620" r:id="rId9"/>
    <p:sldId id="625" r:id="rId10"/>
    <p:sldId id="596" r:id="rId11"/>
    <p:sldId id="600" r:id="rId12"/>
    <p:sldId id="626" r:id="rId13"/>
    <p:sldId id="602" r:id="rId14"/>
    <p:sldId id="603" r:id="rId15"/>
    <p:sldId id="621" r:id="rId16"/>
    <p:sldId id="605" r:id="rId17"/>
  </p:sldIdLst>
  <p:sldSz cx="12192000" cy="6858000"/>
  <p:notesSz cx="6858000" cy="9144000"/>
  <p:embeddedFontLst>
    <p:embeddedFont>
      <p:font typeface="GothamBook" charset="0"/>
      <p:regular r:id="rId20"/>
      <p:italic r:id="rId21"/>
    </p:embeddedFont>
    <p:embeddedFont>
      <p:font typeface="Nunito Sans" pitchFamily="2" charset="0"/>
      <p:regular r:id="rId22"/>
      <p:bold r:id="rId23"/>
      <p:italic r:id="rId24"/>
      <p:boldItalic r:id="rId25"/>
    </p:embeddedFont>
    <p:embeddedFont>
      <p:font typeface="Nunito Sans Black" pitchFamily="2" charset="0"/>
      <p:bold r:id="rId26"/>
      <p:boldItalic r:id="rId27"/>
    </p:embeddedFont>
    <p:embeddedFont>
      <p:font typeface="Nunito Sans ExtraBold" pitchFamily="2" charset="0"/>
      <p:bold r:id="rId28"/>
      <p:boldItalic r:id="rId29"/>
    </p:embeddedFont>
    <p:embeddedFont>
      <p:font typeface="Nunito Sans Light" pitchFamily="2" charset="0"/>
      <p:regular r:id="rId30"/>
      <p:italic r:id="rId3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7CBA"/>
    <a:srgbClr val="C80000"/>
    <a:srgbClr val="5B6419"/>
    <a:srgbClr val="D3E171"/>
    <a:srgbClr val="FFFFFF"/>
    <a:srgbClr val="FF5357"/>
    <a:srgbClr val="FF1C1C"/>
    <a:srgbClr val="AB3C19"/>
    <a:srgbClr val="C71B09"/>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00" autoAdjust="0"/>
    <p:restoredTop sz="73479" autoAdjust="0"/>
  </p:normalViewPr>
  <p:slideViewPr>
    <p:cSldViewPr snapToGrid="0">
      <p:cViewPr varScale="1">
        <p:scale>
          <a:sx n="42" d="100"/>
          <a:sy n="42" d="100"/>
        </p:scale>
        <p:origin x="1566" y="270"/>
      </p:cViewPr>
      <p:guideLst/>
    </p:cSldViewPr>
  </p:slid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75" d="100"/>
          <a:sy n="75" d="100"/>
        </p:scale>
        <p:origin x="3448" y="4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font" Target="fonts/font9.fntdata"/><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handoutMaster" Target="handoutMasters/handoutMaster1.xml"/><Relationship Id="rId31"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font" Target="fonts/font11.fntdata"/><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 Lin" userId="0d32020d95650f57" providerId="LiveId" clId="{C36CA318-9CC2-4794-838F-2F6C6DDD7D41}"/>
    <pc:docChg chg="undo custSel addSld delSld modSld modNotesMaster">
      <pc:chgData name="Ma Lin" userId="0d32020d95650f57" providerId="LiveId" clId="{C36CA318-9CC2-4794-838F-2F6C6DDD7D41}" dt="2020-06-05T01:17:58.901" v="2420" actId="20577"/>
      <pc:docMkLst>
        <pc:docMk/>
      </pc:docMkLst>
      <pc:sldChg chg="modSp mod modAnim modNotes modNotesTx">
        <pc:chgData name="Ma Lin" userId="0d32020d95650f57" providerId="LiveId" clId="{C36CA318-9CC2-4794-838F-2F6C6DDD7D41}" dt="2020-06-05T00:36:36.044" v="2098" actId="20577"/>
        <pc:sldMkLst>
          <pc:docMk/>
          <pc:sldMk cId="1252887606" sldId="595"/>
        </pc:sldMkLst>
      </pc:sldChg>
      <pc:sldChg chg="modNotes modNotesTx">
        <pc:chgData name="Ma Lin" userId="0d32020d95650f57" providerId="LiveId" clId="{C36CA318-9CC2-4794-838F-2F6C6DDD7D41}" dt="2020-06-05T00:54:26.389" v="2184" actId="20577"/>
        <pc:sldMkLst>
          <pc:docMk/>
          <pc:sldMk cId="1001917412" sldId="596"/>
        </pc:sldMkLst>
      </pc:sldChg>
      <pc:sldChg chg="addSp delSp modSp mod modAnim modNotes modNotesTx">
        <pc:chgData name="Ma Lin" userId="0d32020d95650f57" providerId="LiveId" clId="{C36CA318-9CC2-4794-838F-2F6C6DDD7D41}" dt="2020-06-05T00:56:29.107" v="2228" actId="20577"/>
        <pc:sldMkLst>
          <pc:docMk/>
          <pc:sldMk cId="3728023537" sldId="600"/>
        </pc:sldMkLst>
      </pc:sldChg>
      <pc:sldChg chg="modSp mod modNotes modNotesTx">
        <pc:chgData name="Ma Lin" userId="0d32020d95650f57" providerId="LiveId" clId="{C36CA318-9CC2-4794-838F-2F6C6DDD7D41}" dt="2020-06-05T01:11:39.007" v="2339" actId="20577"/>
        <pc:sldMkLst>
          <pc:docMk/>
          <pc:sldMk cId="3902955993" sldId="602"/>
        </pc:sldMkLst>
      </pc:sldChg>
      <pc:sldChg chg="addSp delSp modSp mod modAnim modNotes">
        <pc:chgData name="Ma Lin" userId="0d32020d95650f57" providerId="LiveId" clId="{C36CA318-9CC2-4794-838F-2F6C6DDD7D41}" dt="2020-06-05T00:19:33.865" v="1932"/>
        <pc:sldMkLst>
          <pc:docMk/>
          <pc:sldMk cId="2007898133" sldId="603"/>
        </pc:sldMkLst>
      </pc:sldChg>
      <pc:sldChg chg="addSp delSp modSp mod delAnim modAnim modNotes modNotesTx">
        <pc:chgData name="Ma Lin" userId="0d32020d95650f57" providerId="LiveId" clId="{C36CA318-9CC2-4794-838F-2F6C6DDD7D41}" dt="2020-06-05T01:17:58.901" v="2420" actId="20577"/>
        <pc:sldMkLst>
          <pc:docMk/>
          <pc:sldMk cId="3198818597" sldId="605"/>
        </pc:sldMkLst>
      </pc:sldChg>
      <pc:sldChg chg="addSp delSp modSp mod delAnim modAnim modNotes">
        <pc:chgData name="Ma Lin" userId="0d32020d95650f57" providerId="LiveId" clId="{C36CA318-9CC2-4794-838F-2F6C6DDD7D41}" dt="2020-06-04T23:30:37.182" v="757"/>
        <pc:sldMkLst>
          <pc:docMk/>
          <pc:sldMk cId="1677867734" sldId="608"/>
        </pc:sldMkLst>
      </pc:sldChg>
      <pc:sldChg chg="modNotes">
        <pc:chgData name="Ma Lin" userId="0d32020d95650f57" providerId="LiveId" clId="{C36CA318-9CC2-4794-838F-2F6C6DDD7D41}" dt="2020-06-04T23:30:37.182" v="757"/>
        <pc:sldMkLst>
          <pc:docMk/>
          <pc:sldMk cId="4009556357" sldId="609"/>
        </pc:sldMkLst>
      </pc:sldChg>
      <pc:sldChg chg="del">
        <pc:chgData name="Ma Lin" userId="0d32020d95650f57" providerId="LiveId" clId="{C36CA318-9CC2-4794-838F-2F6C6DDD7D41}" dt="2020-06-04T22:57:47.819" v="0" actId="47"/>
        <pc:sldMkLst>
          <pc:docMk/>
          <pc:sldMk cId="2100903374" sldId="611"/>
        </pc:sldMkLst>
      </pc:sldChg>
      <pc:sldChg chg="addSp delSp modSp mod modAnim modNotes">
        <pc:chgData name="Ma Lin" userId="0d32020d95650f57" providerId="LiveId" clId="{C36CA318-9CC2-4794-838F-2F6C6DDD7D41}" dt="2020-06-04T23:30:37.182" v="757"/>
        <pc:sldMkLst>
          <pc:docMk/>
          <pc:sldMk cId="1349660136" sldId="615"/>
        </pc:sldMkLst>
      </pc:sldChg>
      <pc:sldChg chg="addSp modSp mod modAnim modNotes">
        <pc:chgData name="Ma Lin" userId="0d32020d95650f57" providerId="LiveId" clId="{C36CA318-9CC2-4794-838F-2F6C6DDD7D41}" dt="2020-06-05T00:50:13.877" v="2174"/>
        <pc:sldMkLst>
          <pc:docMk/>
          <pc:sldMk cId="3073472702" sldId="620"/>
        </pc:sldMkLst>
      </pc:sldChg>
      <pc:sldChg chg="addSp delSp modSp mod modAnim modNotes modNotesTx">
        <pc:chgData name="Ma Lin" userId="0d32020d95650f57" providerId="LiveId" clId="{C36CA318-9CC2-4794-838F-2F6C6DDD7D41}" dt="2020-06-05T01:14:49.816" v="2374" actId="20577"/>
        <pc:sldMkLst>
          <pc:docMk/>
          <pc:sldMk cId="269947155" sldId="621"/>
        </pc:sldMkLst>
      </pc:sldChg>
      <pc:sldChg chg="modSp mod modAnim modNotes modNotesTx">
        <pc:chgData name="Ma Lin" userId="0d32020d95650f57" providerId="LiveId" clId="{C36CA318-9CC2-4794-838F-2F6C6DDD7D41}" dt="2020-06-05T00:33:29.076" v="2078"/>
        <pc:sldMkLst>
          <pc:docMk/>
          <pc:sldMk cId="1371162129" sldId="622"/>
        </pc:sldMkLst>
      </pc:sldChg>
      <pc:sldChg chg="addSp delSp modSp mod delAnim modAnim modNotes modNotesTx">
        <pc:chgData name="Ma Lin" userId="0d32020d95650f57" providerId="LiveId" clId="{C36CA318-9CC2-4794-838F-2F6C6DDD7D41}" dt="2020-06-05T00:37:41.307" v="2102"/>
        <pc:sldMkLst>
          <pc:docMk/>
          <pc:sldMk cId="1916168223" sldId="623"/>
        </pc:sldMkLst>
      </pc:sldChg>
      <pc:sldChg chg="addSp delSp modSp mod modAnim modNotes modNotesTx">
        <pc:chgData name="Ma Lin" userId="0d32020d95650f57" providerId="LiveId" clId="{C36CA318-9CC2-4794-838F-2F6C6DDD7D41}" dt="2020-06-05T00:43:44.269" v="2116" actId="6549"/>
        <pc:sldMkLst>
          <pc:docMk/>
          <pc:sldMk cId="1110540490" sldId="624"/>
        </pc:sldMkLst>
      </pc:sldChg>
      <pc:sldChg chg="modNotes modNotesTx">
        <pc:chgData name="Ma Lin" userId="0d32020d95650f57" providerId="LiveId" clId="{C36CA318-9CC2-4794-838F-2F6C6DDD7D41}" dt="2020-06-05T00:52:22.419" v="2177" actId="20577"/>
        <pc:sldMkLst>
          <pc:docMk/>
          <pc:sldMk cId="3795104592" sldId="625"/>
        </pc:sldMkLst>
      </pc:sldChg>
      <pc:sldChg chg="modSp mod modAnim modNotes modNotesTx">
        <pc:chgData name="Ma Lin" userId="0d32020d95650f57" providerId="LiveId" clId="{C36CA318-9CC2-4794-838F-2F6C6DDD7D41}" dt="2020-06-05T01:01:42.385" v="2294" actId="20577"/>
        <pc:sldMkLst>
          <pc:docMk/>
          <pc:sldMk cId="3880284130" sldId="626"/>
        </pc:sldMkLst>
      </pc:sldChg>
      <pc:sldChg chg="new del">
        <pc:chgData name="Ma Lin" userId="0d32020d95650f57" providerId="LiveId" clId="{C36CA318-9CC2-4794-838F-2F6C6DDD7D41}" dt="2020-06-04T22:58:47.362" v="2" actId="47"/>
        <pc:sldMkLst>
          <pc:docMk/>
          <pc:sldMk cId="3168547929" sldId="627"/>
        </pc:sldMkLst>
      </pc:sldChg>
    </pc:docChg>
  </pc:docChgLst>
  <pc:docChgLst>
    <pc:chgData name="Ma Lin" userId="0d32020d95650f57" providerId="LiveId" clId="{4A0FF9C9-70A7-43DB-8EAA-3A568D13F928}"/>
    <pc:docChg chg="undo custSel modSld">
      <pc:chgData name="Ma Lin" userId="0d32020d95650f57" providerId="LiveId" clId="{4A0FF9C9-70A7-43DB-8EAA-3A568D13F928}" dt="2020-06-05T03:59:34.282" v="1992" actId="20577"/>
      <pc:docMkLst>
        <pc:docMk/>
      </pc:docMkLst>
      <pc:sldChg chg="modAnim">
        <pc:chgData name="Ma Lin" userId="0d32020d95650f57" providerId="LiveId" clId="{4A0FF9C9-70A7-43DB-8EAA-3A568D13F928}" dt="2020-06-05T03:13:01.639" v="1820"/>
        <pc:sldMkLst>
          <pc:docMk/>
          <pc:sldMk cId="3902955993" sldId="602"/>
        </pc:sldMkLst>
      </pc:sldChg>
      <pc:sldChg chg="modNotesTx">
        <pc:chgData name="Ma Lin" userId="0d32020d95650f57" providerId="LiveId" clId="{4A0FF9C9-70A7-43DB-8EAA-3A568D13F928}" dt="2020-06-05T03:59:34.282" v="1992" actId="20577"/>
        <pc:sldMkLst>
          <pc:docMk/>
          <pc:sldMk cId="2007898133" sldId="603"/>
        </pc:sldMkLst>
      </pc:sldChg>
      <pc:sldChg chg="modNotesTx">
        <pc:chgData name="Ma Lin" userId="0d32020d95650f57" providerId="LiveId" clId="{4A0FF9C9-70A7-43DB-8EAA-3A568D13F928}" dt="2020-06-05T03:47:44.978" v="1853" actId="20577"/>
        <pc:sldMkLst>
          <pc:docMk/>
          <pc:sldMk cId="1677867734" sldId="608"/>
        </pc:sldMkLst>
      </pc:sldChg>
      <pc:sldChg chg="modSp mod">
        <pc:chgData name="Ma Lin" userId="0d32020d95650f57" providerId="LiveId" clId="{4A0FF9C9-70A7-43DB-8EAA-3A568D13F928}" dt="2020-06-05T02:41:08.698" v="1677" actId="113"/>
        <pc:sldMkLst>
          <pc:docMk/>
          <pc:sldMk cId="4009556357" sldId="609"/>
        </pc:sldMkLst>
      </pc:sldChg>
      <pc:sldChg chg="modNotesTx">
        <pc:chgData name="Ma Lin" userId="0d32020d95650f57" providerId="LiveId" clId="{4A0FF9C9-70A7-43DB-8EAA-3A568D13F928}" dt="2020-06-05T03:53:34.947" v="1882" actId="20577"/>
        <pc:sldMkLst>
          <pc:docMk/>
          <pc:sldMk cId="3073472702" sldId="620"/>
        </pc:sldMkLst>
      </pc:sldChg>
      <pc:sldChg chg="delSp modSp mod delAnim modAnim modNotesTx">
        <pc:chgData name="Ma Lin" userId="0d32020d95650f57" providerId="LiveId" clId="{4A0FF9C9-70A7-43DB-8EAA-3A568D13F928}" dt="2020-06-05T03:05:40.023" v="1727" actId="20577"/>
        <pc:sldMkLst>
          <pc:docMk/>
          <pc:sldMk cId="1110540490" sldId="624"/>
        </pc:sldMkLst>
      </pc:sldChg>
      <pc:sldChg chg="modAnim modNotesTx">
        <pc:chgData name="Ma Lin" userId="0d32020d95650f57" providerId="LiveId" clId="{4A0FF9C9-70A7-43DB-8EAA-3A568D13F928}" dt="2020-06-05T03:57:08.758" v="1910" actId="20577"/>
        <pc:sldMkLst>
          <pc:docMk/>
          <pc:sldMk cId="3880284130" sldId="62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solidFill>
                <a:latin typeface="Nunito Sans Black" panose="00000A00000000000000" pitchFamily="2" charset="0"/>
                <a:ea typeface="+mn-ea"/>
                <a:cs typeface="+mn-cs"/>
              </a:defRPr>
            </a:pPr>
            <a:r>
              <a:rPr lang="en-US" sz="2000" dirty="0">
                <a:solidFill>
                  <a:schemeClr val="tx1"/>
                </a:solidFill>
                <a:latin typeface="Nunito Sans Black" panose="00000A00000000000000" pitchFamily="2" charset="0"/>
              </a:rPr>
              <a:t>Model</a:t>
            </a:r>
            <a:r>
              <a:rPr lang="en-US" sz="2000" baseline="0" dirty="0">
                <a:solidFill>
                  <a:schemeClr val="tx1"/>
                </a:solidFill>
                <a:latin typeface="Nunito Sans Black" panose="00000A00000000000000" pitchFamily="2" charset="0"/>
              </a:rPr>
              <a:t> Error Reduction</a:t>
            </a:r>
            <a:endParaRPr lang="en-US" sz="2000" dirty="0">
              <a:solidFill>
                <a:schemeClr val="tx1"/>
              </a:solidFill>
              <a:latin typeface="Nunito Sans Black" panose="00000A00000000000000" pitchFamily="2" charset="0"/>
            </a:endParaRPr>
          </a:p>
        </c:rich>
      </c:tx>
      <c:layout>
        <c:manualLayout>
          <c:xMode val="edge"/>
          <c:yMode val="edge"/>
          <c:x val="0.31810514703886522"/>
          <c:y val="2.7151354114736025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solidFill>
              <a:latin typeface="Nunito Sans Black" panose="00000A00000000000000" pitchFamily="2" charset="0"/>
              <a:ea typeface="+mn-ea"/>
              <a:cs typeface="+mn-cs"/>
            </a:defRPr>
          </a:pPr>
          <a:endParaRPr lang="en-US"/>
        </a:p>
      </c:txPr>
    </c:title>
    <c:autoTitleDeleted val="0"/>
    <c:plotArea>
      <c:layout>
        <c:manualLayout>
          <c:layoutTarget val="inner"/>
          <c:xMode val="edge"/>
          <c:yMode val="edge"/>
          <c:x val="0.15405463442260597"/>
          <c:y val="9.8731185882924566E-2"/>
          <c:w val="0.59915773879359679"/>
          <c:h val="0.60406756099204384"/>
        </c:manualLayout>
      </c:layout>
      <c:lineChart>
        <c:grouping val="standard"/>
        <c:varyColors val="0"/>
        <c:ser>
          <c:idx val="0"/>
          <c:order val="0"/>
          <c:tx>
            <c:strRef>
              <c:f>Sheet1!$B$1</c:f>
              <c:strCache>
                <c:ptCount val="1"/>
                <c:pt idx="0">
                  <c:v> Random</c:v>
                </c:pt>
              </c:strCache>
            </c:strRef>
          </c:tx>
          <c:spPr>
            <a:ln w="38100" cap="rnd">
              <a:solidFill>
                <a:schemeClr val="accent1"/>
              </a:solidFill>
              <a:round/>
            </a:ln>
            <a:effectLst/>
          </c:spPr>
          <c:marker>
            <c:symbol val="circle"/>
            <c:size val="8"/>
            <c:spPr>
              <a:solidFill>
                <a:schemeClr val="accent1"/>
              </a:solidFill>
              <a:ln w="19050">
                <a:solidFill>
                  <a:schemeClr val="bg1"/>
                </a:solidFill>
              </a:ln>
              <a:effectLst/>
            </c:spPr>
          </c:marker>
          <c:cat>
            <c:numRef>
              <c:f>Sheet1!$A$2:$A$5</c:f>
              <c:numCache>
                <c:formatCode>General</c:formatCode>
                <c:ptCount val="4"/>
                <c:pt idx="0">
                  <c:v>0</c:v>
                </c:pt>
                <c:pt idx="1">
                  <c:v>1</c:v>
                </c:pt>
                <c:pt idx="2">
                  <c:v>2</c:v>
                </c:pt>
                <c:pt idx="3">
                  <c:v>3</c:v>
                </c:pt>
              </c:numCache>
            </c:numRef>
          </c:cat>
          <c:val>
            <c:numRef>
              <c:f>Sheet1!$B$2:$B$5</c:f>
              <c:numCache>
                <c:formatCode>General</c:formatCode>
                <c:ptCount val="4"/>
                <c:pt idx="0">
                  <c:v>0.31656410299999999</c:v>
                </c:pt>
                <c:pt idx="1">
                  <c:v>0.23548717899999999</c:v>
                </c:pt>
                <c:pt idx="2">
                  <c:v>0.16053846199999999</c:v>
                </c:pt>
                <c:pt idx="3">
                  <c:v>0.12617948700000001</c:v>
                </c:pt>
              </c:numCache>
            </c:numRef>
          </c:val>
          <c:smooth val="0"/>
          <c:extLst>
            <c:ext xmlns:c16="http://schemas.microsoft.com/office/drawing/2014/chart" uri="{C3380CC4-5D6E-409C-BE32-E72D297353CC}">
              <c16:uniqueId val="{00000000-9F0F-46FF-9160-15BDA172F2C7}"/>
            </c:ext>
          </c:extLst>
        </c:ser>
        <c:ser>
          <c:idx val="1"/>
          <c:order val="1"/>
          <c:tx>
            <c:strRef>
              <c:f>Sheet1!$C$1</c:f>
              <c:strCache>
                <c:ptCount val="1"/>
                <c:pt idx="0">
                  <c:v>Cost</c:v>
                </c:pt>
              </c:strCache>
            </c:strRef>
          </c:tx>
          <c:spPr>
            <a:ln w="28575" cap="rnd">
              <a:solidFill>
                <a:schemeClr val="accent2"/>
              </a:solidFill>
              <a:round/>
            </a:ln>
            <a:effectLst/>
          </c:spPr>
          <c:marker>
            <c:symbol val="none"/>
          </c:marker>
          <c:cat>
            <c:numRef>
              <c:f>Sheet1!$A$2:$A$5</c:f>
              <c:numCache>
                <c:formatCode>General</c:formatCode>
                <c:ptCount val="4"/>
                <c:pt idx="0">
                  <c:v>0</c:v>
                </c:pt>
                <c:pt idx="1">
                  <c:v>1</c:v>
                </c:pt>
                <c:pt idx="2">
                  <c:v>2</c:v>
                </c:pt>
                <c:pt idx="3">
                  <c:v>3</c:v>
                </c:pt>
              </c:numCache>
            </c:numRef>
          </c:cat>
          <c:val>
            <c:numRef>
              <c:f>Sheet1!$C$2:$C$5</c:f>
            </c:numRef>
          </c:val>
          <c:smooth val="0"/>
          <c:extLst>
            <c:ext xmlns:c16="http://schemas.microsoft.com/office/drawing/2014/chart" uri="{C3380CC4-5D6E-409C-BE32-E72D297353CC}">
              <c16:uniqueId val="{00000001-9F0F-46FF-9160-15BDA172F2C7}"/>
            </c:ext>
          </c:extLst>
        </c:ser>
        <c:ser>
          <c:idx val="2"/>
          <c:order val="2"/>
          <c:tx>
            <c:strRef>
              <c:f>Sheet1!$D$1</c:f>
              <c:strCache>
                <c:ptCount val="1"/>
                <c:pt idx="0">
                  <c:v> Uncertainty</c:v>
                </c:pt>
              </c:strCache>
            </c:strRef>
          </c:tx>
          <c:spPr>
            <a:ln w="38100" cap="rnd">
              <a:solidFill>
                <a:schemeClr val="accent2"/>
              </a:solidFill>
              <a:round/>
            </a:ln>
            <a:effectLst/>
          </c:spPr>
          <c:marker>
            <c:symbol val="circle"/>
            <c:size val="8"/>
            <c:spPr>
              <a:solidFill>
                <a:schemeClr val="accent2"/>
              </a:solidFill>
              <a:ln w="19050">
                <a:solidFill>
                  <a:schemeClr val="bg1"/>
                </a:solidFill>
              </a:ln>
              <a:effectLst/>
            </c:spPr>
          </c:marker>
          <c:cat>
            <c:numRef>
              <c:f>Sheet1!$A$2:$A$5</c:f>
              <c:numCache>
                <c:formatCode>General</c:formatCode>
                <c:ptCount val="4"/>
                <c:pt idx="0">
                  <c:v>0</c:v>
                </c:pt>
                <c:pt idx="1">
                  <c:v>1</c:v>
                </c:pt>
                <c:pt idx="2">
                  <c:v>2</c:v>
                </c:pt>
                <c:pt idx="3">
                  <c:v>3</c:v>
                </c:pt>
              </c:numCache>
            </c:numRef>
          </c:cat>
          <c:val>
            <c:numRef>
              <c:f>Sheet1!$D$2:$D$5</c:f>
              <c:numCache>
                <c:formatCode>General</c:formatCode>
                <c:ptCount val="4"/>
                <c:pt idx="0">
                  <c:v>0.31682051300000003</c:v>
                </c:pt>
                <c:pt idx="1">
                  <c:v>0.22638461500000001</c:v>
                </c:pt>
                <c:pt idx="2">
                  <c:v>0.16538461500000001</c:v>
                </c:pt>
                <c:pt idx="3">
                  <c:v>0.124384615</c:v>
                </c:pt>
              </c:numCache>
            </c:numRef>
          </c:val>
          <c:smooth val="0"/>
          <c:extLst>
            <c:ext xmlns:c16="http://schemas.microsoft.com/office/drawing/2014/chart" uri="{C3380CC4-5D6E-409C-BE32-E72D297353CC}">
              <c16:uniqueId val="{00000002-9F0F-46FF-9160-15BDA172F2C7}"/>
            </c:ext>
          </c:extLst>
        </c:ser>
        <c:ser>
          <c:idx val="3"/>
          <c:order val="3"/>
          <c:tx>
            <c:strRef>
              <c:f>Sheet1!$E$1</c:f>
              <c:strCache>
                <c:ptCount val="1"/>
                <c:pt idx="0">
                  <c:v>Round</c:v>
                </c:pt>
              </c:strCache>
            </c:strRef>
          </c:tx>
          <c:spPr>
            <a:ln w="28575" cap="rnd">
              <a:solidFill>
                <a:schemeClr val="accent4"/>
              </a:solidFill>
              <a:round/>
            </a:ln>
            <a:effectLst/>
          </c:spPr>
          <c:marker>
            <c:symbol val="none"/>
          </c:marker>
          <c:cat>
            <c:numRef>
              <c:f>Sheet1!$A$2:$A$5</c:f>
              <c:numCache>
                <c:formatCode>General</c:formatCode>
                <c:ptCount val="4"/>
                <c:pt idx="0">
                  <c:v>0</c:v>
                </c:pt>
                <c:pt idx="1">
                  <c:v>1</c:v>
                </c:pt>
                <c:pt idx="2">
                  <c:v>2</c:v>
                </c:pt>
                <c:pt idx="3">
                  <c:v>3</c:v>
                </c:pt>
              </c:numCache>
            </c:numRef>
          </c:cat>
          <c:val>
            <c:numRef>
              <c:f>Sheet1!$E$2:$E$5</c:f>
            </c:numRef>
          </c:val>
          <c:smooth val="0"/>
          <c:extLst>
            <c:ext xmlns:c16="http://schemas.microsoft.com/office/drawing/2014/chart" uri="{C3380CC4-5D6E-409C-BE32-E72D297353CC}">
              <c16:uniqueId val="{00000003-9F0F-46FF-9160-15BDA172F2C7}"/>
            </c:ext>
          </c:extLst>
        </c:ser>
        <c:ser>
          <c:idx val="4"/>
          <c:order val="4"/>
          <c:tx>
            <c:strRef>
              <c:f>Sheet1!$F$1</c:f>
              <c:strCache>
                <c:ptCount val="1"/>
                <c:pt idx="0">
                  <c:v> Hybrid</c:v>
                </c:pt>
              </c:strCache>
            </c:strRef>
          </c:tx>
          <c:spPr>
            <a:ln w="38100" cap="rnd">
              <a:solidFill>
                <a:srgbClr val="7030A0"/>
              </a:solidFill>
              <a:round/>
            </a:ln>
            <a:effectLst/>
          </c:spPr>
          <c:marker>
            <c:symbol val="circle"/>
            <c:size val="8"/>
            <c:spPr>
              <a:solidFill>
                <a:srgbClr val="7030A0"/>
              </a:solidFill>
              <a:ln w="19050">
                <a:solidFill>
                  <a:schemeClr val="bg1"/>
                </a:solidFill>
              </a:ln>
              <a:effectLst/>
            </c:spPr>
          </c:marker>
          <c:cat>
            <c:numRef>
              <c:f>Sheet1!$A$2:$A$5</c:f>
              <c:numCache>
                <c:formatCode>General</c:formatCode>
                <c:ptCount val="4"/>
                <c:pt idx="0">
                  <c:v>0</c:v>
                </c:pt>
                <c:pt idx="1">
                  <c:v>1</c:v>
                </c:pt>
                <c:pt idx="2">
                  <c:v>2</c:v>
                </c:pt>
                <c:pt idx="3">
                  <c:v>3</c:v>
                </c:pt>
              </c:numCache>
            </c:numRef>
          </c:cat>
          <c:val>
            <c:numRef>
              <c:f>Sheet1!$F$2:$F$5</c:f>
              <c:numCache>
                <c:formatCode>General</c:formatCode>
                <c:ptCount val="4"/>
                <c:pt idx="0">
                  <c:v>0.31457692300000001</c:v>
                </c:pt>
                <c:pt idx="1">
                  <c:v>0.20057692299999999</c:v>
                </c:pt>
                <c:pt idx="2">
                  <c:v>0.137153846</c:v>
                </c:pt>
                <c:pt idx="3">
                  <c:v>0.101576923</c:v>
                </c:pt>
              </c:numCache>
            </c:numRef>
          </c:val>
          <c:smooth val="0"/>
          <c:extLst>
            <c:ext xmlns:c16="http://schemas.microsoft.com/office/drawing/2014/chart" uri="{C3380CC4-5D6E-409C-BE32-E72D297353CC}">
              <c16:uniqueId val="{00000004-9F0F-46FF-9160-15BDA172F2C7}"/>
            </c:ext>
          </c:extLst>
        </c:ser>
        <c:ser>
          <c:idx val="5"/>
          <c:order val="5"/>
          <c:tx>
            <c:strRef>
              <c:f>Sheet1!$G$1</c:f>
              <c:strCache>
                <c:ptCount val="1"/>
                <c:pt idx="0">
                  <c:v> HAL</c:v>
                </c:pt>
              </c:strCache>
            </c:strRef>
          </c:tx>
          <c:spPr>
            <a:ln w="38100" cap="rnd">
              <a:solidFill>
                <a:schemeClr val="tx1"/>
              </a:solidFill>
              <a:round/>
            </a:ln>
            <a:effectLst/>
          </c:spPr>
          <c:marker>
            <c:symbol val="circle"/>
            <c:size val="8"/>
            <c:spPr>
              <a:solidFill>
                <a:schemeClr val="tx1"/>
              </a:solidFill>
              <a:ln w="19050">
                <a:solidFill>
                  <a:schemeClr val="bg1"/>
                </a:solidFill>
              </a:ln>
              <a:effectLst/>
            </c:spPr>
          </c:marker>
          <c:cat>
            <c:numRef>
              <c:f>Sheet1!$A$2:$A$5</c:f>
              <c:numCache>
                <c:formatCode>General</c:formatCode>
                <c:ptCount val="4"/>
                <c:pt idx="0">
                  <c:v>0</c:v>
                </c:pt>
                <c:pt idx="1">
                  <c:v>1</c:v>
                </c:pt>
                <c:pt idx="2">
                  <c:v>2</c:v>
                </c:pt>
                <c:pt idx="3">
                  <c:v>3</c:v>
                </c:pt>
              </c:numCache>
            </c:numRef>
          </c:cat>
          <c:val>
            <c:numRef>
              <c:f>Sheet1!$G$2:$G$5</c:f>
              <c:numCache>
                <c:formatCode>General</c:formatCode>
                <c:ptCount val="4"/>
                <c:pt idx="0">
                  <c:v>0.31838461499999998</c:v>
                </c:pt>
                <c:pt idx="1">
                  <c:v>0.147769231</c:v>
                </c:pt>
                <c:pt idx="2">
                  <c:v>7.9192308000000003E-2</c:v>
                </c:pt>
                <c:pt idx="3">
                  <c:v>5.6192308000000003E-2</c:v>
                </c:pt>
              </c:numCache>
            </c:numRef>
          </c:val>
          <c:smooth val="0"/>
          <c:extLst>
            <c:ext xmlns:c16="http://schemas.microsoft.com/office/drawing/2014/chart" uri="{C3380CC4-5D6E-409C-BE32-E72D297353CC}">
              <c16:uniqueId val="{00000005-9F0F-46FF-9160-15BDA172F2C7}"/>
            </c:ext>
          </c:extLst>
        </c:ser>
        <c:ser>
          <c:idx val="6"/>
          <c:order val="6"/>
          <c:tx>
            <c:strRef>
              <c:f>Sheet1!$H$1</c:f>
              <c:strCache>
                <c:ptCount val="1"/>
                <c:pt idx="0">
                  <c:v> Optimizer</c:v>
                </c:pt>
              </c:strCache>
            </c:strRef>
          </c:tx>
          <c:spPr>
            <a:ln w="28575" cap="rnd">
              <a:solidFill>
                <a:srgbClr val="00B0F0"/>
              </a:solidFill>
              <a:round/>
            </a:ln>
            <a:effectLst/>
          </c:spPr>
          <c:marker>
            <c:symbol val="circle"/>
            <c:size val="8"/>
            <c:spPr>
              <a:solidFill>
                <a:srgbClr val="00B0F0"/>
              </a:solidFill>
              <a:ln w="19050">
                <a:solidFill>
                  <a:schemeClr val="bg1"/>
                </a:solidFill>
              </a:ln>
              <a:effectLst/>
            </c:spPr>
          </c:marker>
          <c:cat>
            <c:numRef>
              <c:f>Sheet1!$A$2:$A$5</c:f>
              <c:numCache>
                <c:formatCode>General</c:formatCode>
                <c:ptCount val="4"/>
                <c:pt idx="0">
                  <c:v>0</c:v>
                </c:pt>
                <c:pt idx="1">
                  <c:v>1</c:v>
                </c:pt>
                <c:pt idx="2">
                  <c:v>2</c:v>
                </c:pt>
                <c:pt idx="3">
                  <c:v>3</c:v>
                </c:pt>
              </c:numCache>
            </c:numRef>
          </c:cat>
          <c:val>
            <c:numRef>
              <c:f>Sheet1!$H$2:$H$5</c:f>
              <c:numCache>
                <c:formatCode>General</c:formatCode>
                <c:ptCount val="4"/>
                <c:pt idx="0">
                  <c:v>0.31999999999999995</c:v>
                </c:pt>
                <c:pt idx="1">
                  <c:v>0.31999999999999995</c:v>
                </c:pt>
                <c:pt idx="2">
                  <c:v>0.31999999999999995</c:v>
                </c:pt>
                <c:pt idx="3">
                  <c:v>0.31999999999999995</c:v>
                </c:pt>
              </c:numCache>
            </c:numRef>
          </c:val>
          <c:smooth val="0"/>
          <c:extLst>
            <c:ext xmlns:c16="http://schemas.microsoft.com/office/drawing/2014/chart" uri="{C3380CC4-5D6E-409C-BE32-E72D297353CC}">
              <c16:uniqueId val="{00000006-9F0F-46FF-9160-15BDA172F2C7}"/>
            </c:ext>
          </c:extLst>
        </c:ser>
        <c:dLbls>
          <c:showLegendKey val="0"/>
          <c:showVal val="0"/>
          <c:showCatName val="0"/>
          <c:showSerName val="0"/>
          <c:showPercent val="0"/>
          <c:showBubbleSize val="0"/>
        </c:dLbls>
        <c:marker val="1"/>
        <c:smooth val="0"/>
        <c:axId val="681011320"/>
        <c:axId val="681011960"/>
      </c:lineChart>
      <c:catAx>
        <c:axId val="681011320"/>
        <c:scaling>
          <c:orientation val="minMax"/>
        </c:scaling>
        <c:delete val="0"/>
        <c:axPos val="b"/>
        <c:title>
          <c:tx>
            <c:rich>
              <a:bodyPr rot="0" spcFirstLastPara="1" vertOverflow="ellipsis" vert="horz" wrap="square" anchor="ctr" anchorCtr="1"/>
              <a:lstStyle/>
              <a:p>
                <a:pPr>
                  <a:defRPr sz="2000" b="1" i="0" u="none" strike="noStrike" kern="1200" baseline="0">
                    <a:solidFill>
                      <a:schemeClr val="tx2"/>
                    </a:solidFill>
                    <a:latin typeface="Nunito Sans" panose="00000500000000000000" pitchFamily="2" charset="0"/>
                    <a:ea typeface="+mn-ea"/>
                    <a:cs typeface="+mn-cs"/>
                  </a:defRPr>
                </a:pPr>
                <a:r>
                  <a:rPr lang="en-US" sz="2000" b="1" dirty="0">
                    <a:solidFill>
                      <a:schemeClr val="tx1"/>
                    </a:solidFill>
                    <a:latin typeface="Nunito Sans" panose="00000500000000000000" pitchFamily="2" charset="0"/>
                  </a:rPr>
                  <a:t>#</a:t>
                </a:r>
                <a:r>
                  <a:rPr lang="en-US" sz="2000" b="1" baseline="0" dirty="0">
                    <a:solidFill>
                      <a:schemeClr val="tx1"/>
                    </a:solidFill>
                    <a:latin typeface="Nunito Sans" panose="00000500000000000000" pitchFamily="2" charset="0"/>
                  </a:rPr>
                  <a:t> Iteration</a:t>
                </a:r>
                <a:endParaRPr lang="en-US" sz="2000" b="1" dirty="0">
                  <a:solidFill>
                    <a:schemeClr val="tx1"/>
                  </a:solidFill>
                  <a:latin typeface="Nunito Sans" panose="00000500000000000000" pitchFamily="2" charset="0"/>
                </a:endParaRPr>
              </a:p>
            </c:rich>
          </c:tx>
          <c:layout>
            <c:manualLayout>
              <c:xMode val="edge"/>
              <c:yMode val="edge"/>
              <c:x val="0.38352543452149579"/>
              <c:y val="0.76920089135146807"/>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2"/>
                  </a:solidFill>
                  <a:latin typeface="Nunito Sans" panose="00000500000000000000" pitchFamily="2"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Nunito Sans" panose="00000500000000000000" pitchFamily="2" charset="0"/>
                <a:ea typeface="+mn-ea"/>
                <a:cs typeface="+mn-cs"/>
              </a:defRPr>
            </a:pPr>
            <a:endParaRPr lang="en-US"/>
          </a:p>
        </c:txPr>
        <c:crossAx val="681011960"/>
        <c:crosses val="autoZero"/>
        <c:auto val="1"/>
        <c:lblAlgn val="ctr"/>
        <c:lblOffset val="0"/>
        <c:tickMarkSkip val="1"/>
        <c:noMultiLvlLbl val="0"/>
      </c:catAx>
      <c:valAx>
        <c:axId val="681011960"/>
        <c:scaling>
          <c:orientation val="minMax"/>
          <c:max val="0.33000000000000007"/>
          <c:min val="0"/>
        </c:scaling>
        <c:delete val="0"/>
        <c:axPos val="l"/>
        <c:majorGridlines>
          <c:spPr>
            <a:ln w="25400" cap="flat" cmpd="sng" algn="ctr">
              <a:solidFill>
                <a:schemeClr val="tx1">
                  <a:lumMod val="15000"/>
                  <a:lumOff val="85000"/>
                </a:schemeClr>
              </a:solidFill>
              <a:prstDash val="dash"/>
              <a:round/>
            </a:ln>
            <a:effectLst/>
          </c:spPr>
        </c:majorGridlines>
        <c:title>
          <c:tx>
            <c:rich>
              <a:bodyPr rot="-5400000" spcFirstLastPara="1" vertOverflow="ellipsis" vert="horz" wrap="square" anchor="ctr" anchorCtr="1"/>
              <a:lstStyle/>
              <a:p>
                <a:pPr>
                  <a:defRPr sz="2000" b="1" i="0" u="none" strike="noStrike" kern="1200" baseline="0">
                    <a:solidFill>
                      <a:schemeClr val="tx1"/>
                    </a:solidFill>
                    <a:latin typeface="Nunito Sans" panose="00000500000000000000" pitchFamily="2" charset="0"/>
                    <a:ea typeface="+mn-ea"/>
                    <a:cs typeface="+mn-cs"/>
                  </a:defRPr>
                </a:pPr>
                <a:r>
                  <a:rPr lang="en-US" sz="2000" b="1" dirty="0">
                    <a:solidFill>
                      <a:schemeClr val="tx1"/>
                    </a:solidFill>
                    <a:latin typeface="Nunito Sans" panose="00000500000000000000" pitchFamily="2" charset="0"/>
                  </a:rPr>
                  <a:t>F1 Error</a:t>
                </a:r>
              </a:p>
            </c:rich>
          </c:tx>
          <c:layout>
            <c:manualLayout>
              <c:xMode val="edge"/>
              <c:yMode val="edge"/>
              <c:x val="4.3267333778176813E-2"/>
              <c:y val="0.32945847915908805"/>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solidFill>
                  <a:latin typeface="Nunito Sans" panose="00000500000000000000" pitchFamily="2" charset="0"/>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Nunito Sans" panose="00000500000000000000" pitchFamily="2" charset="0"/>
                <a:ea typeface="+mn-ea"/>
                <a:cs typeface="+mn-cs"/>
              </a:defRPr>
            </a:pPr>
            <a:endParaRPr lang="en-US"/>
          </a:p>
        </c:txPr>
        <c:crossAx val="681011320"/>
        <c:crosses val="autoZero"/>
        <c:crossBetween val="midCat"/>
        <c:majorUnit val="0.1"/>
      </c:valAx>
      <c:spPr>
        <a:noFill/>
        <a:ln>
          <a:noFill/>
        </a:ln>
        <a:effectLst/>
      </c:spPr>
    </c:plotArea>
    <c:legend>
      <c:legendPos val="r"/>
      <c:layout>
        <c:manualLayout>
          <c:xMode val="edge"/>
          <c:yMode val="edge"/>
          <c:x val="0.75959068693999454"/>
          <c:y val="0.22338772911620586"/>
          <c:w val="0.24040930025256277"/>
          <c:h val="0.3778182902380921"/>
        </c:manualLayout>
      </c:layout>
      <c:overlay val="1"/>
      <c:spPr>
        <a:noFill/>
        <a:ln>
          <a:noFill/>
        </a:ln>
        <a:effectLst/>
      </c:spPr>
      <c:txPr>
        <a:bodyPr rot="0" spcFirstLastPara="1" vertOverflow="ellipsis" vert="horz" wrap="square" anchor="ctr" anchorCtr="1"/>
        <a:lstStyle/>
        <a:p>
          <a:pPr>
            <a:defRPr sz="1800" b="0" i="0" u="none" strike="noStrike" kern="1200" baseline="0">
              <a:solidFill>
                <a:schemeClr val="tx2"/>
              </a:solidFill>
              <a:latin typeface="Nunito Sans Light" panose="00000400000000000000"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7FBE642-7C93-49F2-90D7-276CDEA35B3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156A5FA-E099-4E6A-98CA-D1273A9BC13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443B36-0338-40C1-9FB6-86DE0C808BB7}" type="datetimeFigureOut">
              <a:rPr lang="en-US" smtClean="0"/>
              <a:t>4/18/2025</a:t>
            </a:fld>
            <a:endParaRPr lang="en-US"/>
          </a:p>
        </p:txBody>
      </p:sp>
      <p:sp>
        <p:nvSpPr>
          <p:cNvPr id="4" name="Footer Placeholder 3">
            <a:extLst>
              <a:ext uri="{FF2B5EF4-FFF2-40B4-BE49-F238E27FC236}">
                <a16:creationId xmlns:a16="http://schemas.microsoft.com/office/drawing/2014/main" id="{D71616D0-3E42-4622-A3C6-BE683213A84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8565115-D0A0-4B54-B7B5-C209A5123D8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297E33-E841-4314-8728-1B63D9D0EF26}" type="slidenum">
              <a:rPr lang="en-US" smtClean="0"/>
              <a:t>‹#›</a:t>
            </a:fld>
            <a:endParaRPr lang="en-US"/>
          </a:p>
        </p:txBody>
      </p:sp>
    </p:spTree>
    <p:extLst>
      <p:ext uri="{BB962C8B-B14F-4D97-AF65-F5344CB8AC3E}">
        <p14:creationId xmlns:p14="http://schemas.microsoft.com/office/powerpoint/2010/main" val="1982534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551671-F392-4652-A558-46C254D1B9B7}" type="datetimeFigureOut">
              <a:rPr lang="en-US" smtClean="0"/>
              <a:t>4/18/2025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8" name="Slide Number Placeholder 7">
            <a:extLst>
              <a:ext uri="{FF2B5EF4-FFF2-40B4-BE49-F238E27FC236}">
                <a16:creationId xmlns:a16="http://schemas.microsoft.com/office/drawing/2014/main" id="{719A8888-5ACA-4F11-9B91-B8E1B8459167}"/>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2719FF-AA0C-4235-BE21-593D58230D26}" type="slidenum">
              <a:rPr lang="en-US" smtClean="0"/>
              <a:t>‹#›</a:t>
            </a:fld>
            <a:endParaRPr lang="en-US"/>
          </a:p>
        </p:txBody>
      </p:sp>
    </p:spTree>
    <p:extLst>
      <p:ext uri="{BB962C8B-B14F-4D97-AF65-F5344CB8AC3E}">
        <p14:creationId xmlns:p14="http://schemas.microsoft.com/office/powerpoint/2010/main" val="2015694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I’m Lin Ma from Carnegie Mellon University.</a:t>
            </a:r>
          </a:p>
          <a:p>
            <a:r>
              <a:rPr lang="en-US" dirty="0"/>
              <a:t>Very happy to be here today talking about our work on Active Learning for Machine Learning Enhanced Database systems.</a:t>
            </a:r>
          </a:p>
          <a:p>
            <a:r>
              <a:rPr lang="en-US" dirty="0"/>
              <a:t>This is a joint work with my collaborators </a:t>
            </a:r>
            <a:r>
              <a:rPr lang="en-US" dirty="0" err="1"/>
              <a:t>Bailu</a:t>
            </a:r>
            <a:r>
              <a:rPr lang="en-US" dirty="0"/>
              <a:t>, </a:t>
            </a:r>
            <a:r>
              <a:rPr lang="en-US" dirty="0" err="1"/>
              <a:t>Sudipto</a:t>
            </a:r>
            <a:r>
              <a:rPr lang="en-US" dirty="0"/>
              <a:t>, and </a:t>
            </a:r>
            <a:r>
              <a:rPr lang="en-US" dirty="0" err="1"/>
              <a:t>Adith</a:t>
            </a:r>
            <a:r>
              <a:rPr lang="en-US" dirty="0"/>
              <a:t> from Microsoft Research.</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1</a:t>
            </a:fld>
            <a:endParaRPr lang="en-US"/>
          </a:p>
        </p:txBody>
      </p:sp>
    </p:spTree>
    <p:extLst>
      <p:ext uri="{BB962C8B-B14F-4D97-AF65-F5344CB8AC3E}">
        <p14:creationId xmlns:p14="http://schemas.microsoft.com/office/powerpoint/2010/main" val="3227439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Interestingly, when we try to apply AL for this problem, we observe a number of holistic AL challenges arose from this practical database deployment scenario that have not been a focus in the literature before.</a:t>
            </a:r>
          </a:p>
          <a:p>
            <a:endParaRPr lang="en-US" dirty="0"/>
          </a:p>
          <a:p>
            <a:r>
              <a:rPr lang="en-US" dirty="0"/>
              <a:t>First, under the significant data distribution shift, the uncertainty signal derived from the models can be very noisy. And a strategy that is not robust against such noise is almost doomed to failure.</a:t>
            </a:r>
          </a:p>
          <a:p>
            <a:endParaRPr lang="en-US" dirty="0"/>
          </a:p>
          <a:p>
            <a:r>
              <a:rPr lang="en-US" dirty="0"/>
              <a:t>Second, while AL strategies typically assume a uniform labeling cost, the cost to get different labels in our context, e.g., executing different queries, can be drastically different.</a:t>
            </a:r>
          </a:p>
          <a:p>
            <a:endParaRPr lang="en-US" dirty="0"/>
          </a:p>
          <a:p>
            <a:r>
              <a:rPr lang="en-US" dirty="0"/>
              <a:t>Lastly, AL strategies usually retrain the ML model once after acquiring each label. However, many ML for database techniques are expensive to retrain. So it is a practical requirement to get a batch of labels before retraining the model once.</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10</a:t>
            </a:fld>
            <a:endParaRPr lang="en-US"/>
          </a:p>
        </p:txBody>
      </p:sp>
    </p:spTree>
    <p:extLst>
      <p:ext uri="{BB962C8B-B14F-4D97-AF65-F5344CB8AC3E}">
        <p14:creationId xmlns:p14="http://schemas.microsoft.com/office/powerpoint/2010/main" val="2722149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fact, among many baseline AL strategies we compared against, none of them addressed all these challenges, especially the robustness one.</a:t>
            </a:r>
          </a:p>
          <a:p>
            <a:endParaRPr lang="en-US" dirty="0"/>
          </a:p>
          <a:p>
            <a:r>
              <a:rPr lang="en-US" dirty="0"/>
              <a:t>Interestingly, the one work that investigated robustness comes from exactly database crowdsourcing, but the noise mainly comes from people’s labeling process, but not the informativeness signal under the distribution shift.</a:t>
            </a:r>
          </a:p>
          <a:p>
            <a:endParaRPr lang="en-US" dirty="0"/>
          </a:p>
          <a:p>
            <a:r>
              <a:rPr lang="en-US" dirty="0"/>
              <a:t>So, just like the success of applying AL in crowdsourcing, we think there’s an interesting and fertile area of future research to address such holistic AL challenges arose from deploying ML-enhanced database.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11</a:t>
            </a:fld>
            <a:endParaRPr lang="en-US"/>
          </a:p>
        </p:txBody>
      </p:sp>
    </p:spTree>
    <p:extLst>
      <p:ext uri="{BB962C8B-B14F-4D97-AF65-F5344CB8AC3E}">
        <p14:creationId xmlns:p14="http://schemas.microsoft.com/office/powerpoint/2010/main" val="3409433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work, we present a practical solution, called HAL, as the first attempt to address these challenges by carefully combining the successful insights from the literature as well as the intuitions we observed.</a:t>
            </a:r>
          </a:p>
          <a:p>
            <a:endParaRPr lang="en-US" dirty="0"/>
          </a:p>
          <a:p>
            <a:r>
              <a:rPr lang="en-US" dirty="0"/>
              <a:t>I’ll describe the core insights at high-level.</a:t>
            </a:r>
          </a:p>
          <a:p>
            <a:endParaRPr lang="en-US" dirty="0"/>
          </a:p>
          <a:p>
            <a:r>
              <a:rPr lang="en-US" dirty="0"/>
              <a:t>First, for robustness: instead of selecting the highest w(x) to label deterministically, we use w(x) as a weight of a probabilistic sampling process to randomly select points.</a:t>
            </a:r>
          </a:p>
          <a:p>
            <a:r>
              <a:rPr lang="en-US" dirty="0"/>
              <a:t>By doing the biased-sampling, the strategy prefers the points with higher w(x), but not overly reply on w(x)’s quality.</a:t>
            </a:r>
          </a:p>
          <a:p>
            <a:r>
              <a:rPr lang="en-US" dirty="0"/>
              <a:t>We further details how adding such randomness helps noisy environments in our paper.</a:t>
            </a:r>
          </a:p>
          <a:p>
            <a:endParaRPr lang="en-US" dirty="0"/>
          </a:p>
          <a:p>
            <a:r>
              <a:rPr lang="en-US" dirty="0"/>
              <a:t>Second, we apply a concept called “Return on investment” to achieve cost-sensitivity, which essentially divides the uncertainty by the cost estimation to get a per “cost-unit” uncertainty as w(x). </a:t>
            </a:r>
          </a:p>
          <a:p>
            <a:endParaRPr lang="en-US" dirty="0"/>
          </a:p>
          <a:p>
            <a:r>
              <a:rPr lang="en-US" dirty="0"/>
              <a:t>Finally, there can be redundancy in a batch of labels acquired together, for example queries with similar inputs and similar runtime may have similar labels. So we use a clustering-based rejection technique, where we group similar data points into clusters, and set a sub-modular threshold to get labels from each cluster based on the cluster size and uncertainty.</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12</a:t>
            </a:fld>
            <a:endParaRPr lang="en-US"/>
          </a:p>
        </p:txBody>
      </p:sp>
    </p:spTree>
    <p:extLst>
      <p:ext uri="{BB962C8B-B14F-4D97-AF65-F5344CB8AC3E}">
        <p14:creationId xmlns:p14="http://schemas.microsoft.com/office/powerpoint/2010/main" val="3895152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finally evaluate the effectiveness of the active data collection platform with the HAL strategy.</a:t>
            </a:r>
          </a:p>
          <a:p>
            <a:r>
              <a:rPr lang="en-US" dirty="0"/>
              <a:t>We use 14 workloads in total.</a:t>
            </a:r>
          </a:p>
          <a:p>
            <a:r>
              <a:rPr lang="en-US" dirty="0"/>
              <a:t>And to simulate a deployment environment, we hold out each workload as the target deployed database, train the machine learning model with the data from the rest 13 workloads, and test the data collection on the held-out workload.</a:t>
            </a:r>
          </a:p>
          <a:p>
            <a:r>
              <a:rPr lang="en-US" dirty="0"/>
              <a:t>And we do round robin for all the 14 of them and take the average.</a:t>
            </a:r>
          </a:p>
          <a:p>
            <a:r>
              <a:rPr lang="en-US" dirty="0"/>
              <a:t>To evaluate the impact of different retraining frequencies, we evenly split the budget among multiple iterations, and collect a batch of labels and retrain the model once in each iteration.</a:t>
            </a:r>
          </a:p>
          <a:p>
            <a:r>
              <a:rPr lang="en-US" dirty="0"/>
              <a:t>We also evaluate the platform among a wide range of settings to apply ML for databases which are detailed in the paper.</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13</a:t>
            </a:fld>
            <a:endParaRPr lang="en-US"/>
          </a:p>
        </p:txBody>
      </p:sp>
    </p:spTree>
    <p:extLst>
      <p:ext uri="{BB962C8B-B14F-4D97-AF65-F5344CB8AC3E}">
        <p14:creationId xmlns:p14="http://schemas.microsoft.com/office/powerpoint/2010/main" val="198859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compare HAL against 9 baselines, here I only introduce a few representative and better-performing ones:</a:t>
            </a:r>
          </a:p>
          <a:p>
            <a:r>
              <a:rPr lang="en-US" dirty="0"/>
              <a:t>First, just directly use the query optimizer’s cost estimation</a:t>
            </a:r>
          </a:p>
          <a:p>
            <a:r>
              <a:rPr lang="en-US" dirty="0"/>
              <a:t>Second, randomly select points.</a:t>
            </a:r>
          </a:p>
          <a:p>
            <a:r>
              <a:rPr lang="en-US" dirty="0"/>
              <a:t>The third one is the canonical uncertainty-based AL strategy we mentioned</a:t>
            </a:r>
          </a:p>
          <a:p>
            <a:r>
              <a:rPr lang="en-US" dirty="0"/>
              <a:t>And the fourth one </a:t>
            </a:r>
            <a:r>
              <a:rPr lang="en-US"/>
              <a:t>is a </a:t>
            </a:r>
            <a:r>
              <a:rPr lang="en-US" dirty="0"/>
              <a:t>hybrid strategy developed for database crowdsourcing which essentially evenly splits the budget into two halves, and use random and uncertainty for each half.</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14</a:t>
            </a:fld>
            <a:endParaRPr lang="en-US"/>
          </a:p>
        </p:txBody>
      </p:sp>
    </p:spTree>
    <p:extLst>
      <p:ext uri="{BB962C8B-B14F-4D97-AF65-F5344CB8AC3E}">
        <p14:creationId xmlns:p14="http://schemas.microsoft.com/office/powerpoint/2010/main" val="333944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I’m showing you how the error of the model we introduced earlier reduces while actively collecting more data.</a:t>
            </a:r>
          </a:p>
          <a:p>
            <a:r>
              <a:rPr lang="en-US" dirty="0"/>
              <a:t>The x-axis is the iteration number, and the y-axis is F1 error, which is a more robust version of error rate.</a:t>
            </a:r>
          </a:p>
          <a:p>
            <a:r>
              <a:rPr lang="en-US" dirty="0"/>
              <a:t>First, we can see that at iteration 0, the model has an error of 32%, which is similar to directly using the optimizer’s estimates.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further motivates the need to improve these model’s prediction during deployment, otherwise we can just use the optimizer.</a:t>
            </a:r>
          </a:p>
          <a:p>
            <a:r>
              <a:rPr lang="en-US" dirty="0"/>
              <a:t>The most important highlight, I want to show, is that if we fix an iteration and look </a:t>
            </a:r>
            <a:r>
              <a:rPr lang="en-US" dirty="0" err="1"/>
              <a:t>vercitally</a:t>
            </a:r>
            <a:r>
              <a:rPr lang="en-US" dirty="0"/>
              <a:t>, say iteration 2, when we only execute approximately 100 queries selected by HAL, we already reduce the model’s error by 75%.</a:t>
            </a:r>
          </a:p>
          <a:p>
            <a:r>
              <a:rPr lang="en-US" dirty="0"/>
              <a:t>This is a very significant gain with a small cost.</a:t>
            </a:r>
          </a:p>
          <a:p>
            <a:r>
              <a:rPr lang="en-US" dirty="0"/>
              <a:t>And next, the best performing baseline is hybrid, where it shares similar intuition with HAL that uses randomness to </a:t>
            </a:r>
            <a:r>
              <a:rPr lang="en-US" dirty="0" err="1"/>
              <a:t>robustify</a:t>
            </a:r>
            <a:r>
              <a:rPr lang="en-US" dirty="0"/>
              <a:t> the strategy.</a:t>
            </a:r>
          </a:p>
          <a:p>
            <a:r>
              <a:rPr lang="en-US" dirty="0"/>
              <a:t>Lastly, HAL achieves the best performance because of its robust, cost-sensitive, and batch-friendly design.</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15</a:t>
            </a:fld>
            <a:endParaRPr lang="en-US"/>
          </a:p>
        </p:txBody>
      </p:sp>
    </p:spTree>
    <p:extLst>
      <p:ext uri="{BB962C8B-B14F-4D97-AF65-F5344CB8AC3E}">
        <p14:creationId xmlns:p14="http://schemas.microsoft.com/office/powerpoint/2010/main" val="1321430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summarize, we contend that addressing the training/deployment distribution shift problem is crucial to productionize ML-enhanced databases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present a practical solution to actively collect training data during deployment using replicas and the holistic active learning strategy.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Finally, we think there’s a fertile area of future research to either better address the holistic AL challenges or better use the training data during deployments, such as adjusting the training weight of the actively collected labels or combining the additional labels to train a larger global model.</a:t>
            </a:r>
          </a:p>
          <a:p>
            <a:endParaRPr lang="en-US" dirty="0"/>
          </a:p>
          <a:p>
            <a:r>
              <a:rPr lang="en-US" dirty="0"/>
              <a:t>And you’re welcome to reach out for any feedback or discussion.</a:t>
            </a:r>
          </a:p>
          <a:p>
            <a:endParaRPr lang="en-US" dirty="0"/>
          </a:p>
          <a:p>
            <a:r>
              <a:rPr lang="en-US" dirty="0"/>
              <a:t>With that, I’m happy to answer questions. Thanks for listening!</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16</a:t>
            </a:fld>
            <a:endParaRPr lang="en-US"/>
          </a:p>
        </p:txBody>
      </p:sp>
    </p:spTree>
    <p:extLst>
      <p:ext uri="{BB962C8B-B14F-4D97-AF65-F5344CB8AC3E}">
        <p14:creationId xmlns:p14="http://schemas.microsoft.com/office/powerpoint/2010/main" val="3670541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recent years, there’re many academic contributions for ML enhanced databases.</a:t>
            </a:r>
          </a:p>
          <a:p>
            <a:endParaRPr lang="en-US" dirty="0"/>
          </a:p>
          <a:p>
            <a:r>
              <a:rPr lang="en-US" dirty="0"/>
              <a:t>However, at the mean time, people are also facing lots of challenges to deploy such techniques in the real-world.</a:t>
            </a:r>
          </a:p>
          <a:p>
            <a:endParaRPr lang="en-US" dirty="0"/>
          </a:p>
          <a:p>
            <a:r>
              <a:rPr lang="en-US" dirty="0"/>
              <a:t>Here, I want to use one motivating experiment to illustrate what we think is one of the main issues.</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2</a:t>
            </a:fld>
            <a:endParaRPr lang="en-US"/>
          </a:p>
        </p:txBody>
      </p:sp>
    </p:spTree>
    <p:extLst>
      <p:ext uri="{BB962C8B-B14F-4D97-AF65-F5344CB8AC3E}">
        <p14:creationId xmlns:p14="http://schemas.microsoft.com/office/powerpoint/2010/main" val="1724792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in this experiment, we use a state-of-the-art ML model built for database published in SIGMOD last year.</a:t>
            </a:r>
          </a:p>
          <a:p>
            <a:endParaRPr lang="en-US" dirty="0"/>
          </a:p>
          <a:p>
            <a:r>
              <a:rPr lang="en-US" dirty="0"/>
              <a:t>The models takes two query plans as input, </a:t>
            </a:r>
            <a:r>
              <a:rPr lang="en-US" dirty="0" err="1"/>
              <a:t>featurized</a:t>
            </a:r>
            <a:r>
              <a:rPr lang="en-US" dirty="0"/>
              <a:t> by the plan information, such as the operators, and predicts which plan is cheaper.</a:t>
            </a:r>
          </a:p>
          <a:p>
            <a:endParaRPr lang="en-US" dirty="0"/>
          </a:p>
          <a:p>
            <a:r>
              <a:rPr lang="en-US" dirty="0"/>
              <a:t>There are many potentially applications of this model in databases, and I’ll exemplify the application in query optimizer, but the similar concept applies to other applications.</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3</a:t>
            </a:fld>
            <a:endParaRPr lang="en-US"/>
          </a:p>
        </p:txBody>
      </p:sp>
    </p:spTree>
    <p:extLst>
      <p:ext uri="{BB962C8B-B14F-4D97-AF65-F5344CB8AC3E}">
        <p14:creationId xmlns:p14="http://schemas.microsoft.com/office/powerpoint/2010/main" val="203903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when the query optimizer sees a query, it enumerates a set of alternative query plans, or called the plan space.</a:t>
            </a:r>
          </a:p>
          <a:p>
            <a:endParaRPr lang="en-US" dirty="0"/>
          </a:p>
          <a:p>
            <a:r>
              <a:rPr lang="en-US" dirty="0"/>
              <a:t>The ML model can then make predictions on this plan space to estimate which plan is better.</a:t>
            </a:r>
          </a:p>
          <a:p>
            <a:endParaRPr lang="en-US" dirty="0"/>
          </a:p>
          <a:p>
            <a:r>
              <a:rPr lang="en-US" dirty="0"/>
              <a:t>And such prediction will be fed back to the optimizer to help decide the best plan to execute.</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4</a:t>
            </a:fld>
            <a:endParaRPr lang="en-US"/>
          </a:p>
        </p:txBody>
      </p:sp>
    </p:spTree>
    <p:extLst>
      <p:ext uri="{BB962C8B-B14F-4D97-AF65-F5344CB8AC3E}">
        <p14:creationId xmlns:p14="http://schemas.microsoft.com/office/powerpoint/2010/main" val="2290756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we just simulated a training and deployment cycle for this model,</a:t>
            </a:r>
          </a:p>
          <a:p>
            <a:r>
              <a:rPr lang="en-US" dirty="0"/>
              <a:t>where we train with data collected from some standard benchmarks and available real-world workloads and deploy on a set of new databases that have not seen before.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And I’ll explain the simulation details later.</a:t>
            </a:r>
          </a:p>
          <a:p>
            <a:endParaRPr lang="en-US" dirty="0"/>
          </a:p>
          <a:p>
            <a:r>
              <a:rPr lang="en-US" dirty="0"/>
              <a:t>While the model has very good training and validation error, it has a very high test error on the simulated deployed databases.</a:t>
            </a:r>
          </a:p>
          <a:p>
            <a:r>
              <a:rPr lang="en-US" dirty="0"/>
              <a:t>So what’s wrong here?</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5</a:t>
            </a:fld>
            <a:endParaRPr lang="en-US"/>
          </a:p>
        </p:txBody>
      </p:sp>
    </p:spTree>
    <p:extLst>
      <p:ext uri="{BB962C8B-B14F-4D97-AF65-F5344CB8AC3E}">
        <p14:creationId xmlns:p14="http://schemas.microsoft.com/office/powerpoint/2010/main" val="2173077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issue here, is that ML, especially supervised learning, fundamentally assumes that the training data and the test data come from the same distribution.</a:t>
            </a:r>
          </a:p>
          <a:p>
            <a:r>
              <a:rPr lang="en-US" dirty="0"/>
              <a:t>However, in database deployments, there are various sources for shifts in the data distribution, for example the different table sizes, table data distributions, and combination of operators in the queries.</a:t>
            </a:r>
          </a:p>
          <a:p>
            <a:r>
              <a:rPr lang="en-US" dirty="0"/>
              <a:t>These sources can make the test data in deployments very difficult from the training data, and hence lead to huge model error.</a:t>
            </a:r>
          </a:p>
          <a:p>
            <a:endParaRPr lang="en-US" dirty="0"/>
          </a:p>
          <a:p>
            <a:r>
              <a:rPr lang="en-US" dirty="0"/>
              <a:t>We think such data distribution shift problem has really become a key barrier to productionize ML for databases.</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6</a:t>
            </a:fld>
            <a:endParaRPr lang="en-US"/>
          </a:p>
        </p:txBody>
      </p:sp>
    </p:spTree>
    <p:extLst>
      <p:ext uri="{BB962C8B-B14F-4D97-AF65-F5344CB8AC3E}">
        <p14:creationId xmlns:p14="http://schemas.microsoft.com/office/powerpoint/2010/main" val="4208317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the problem is in the data, one natural thought to address this issue is to get more data.</a:t>
            </a:r>
          </a:p>
          <a:p>
            <a:endParaRPr lang="en-US" dirty="0"/>
          </a:p>
          <a:p>
            <a:r>
              <a:rPr lang="en-US" dirty="0"/>
              <a:t>However, naïvely collecting training data to exhaust the entire input space is just infeasibly costly given all those variations.</a:t>
            </a:r>
          </a:p>
          <a:p>
            <a:endParaRPr lang="en-US" dirty="0"/>
          </a:p>
          <a:p>
            <a:r>
              <a:rPr lang="en-US" dirty="0"/>
              <a:t>The key insight of our method here, is to actively collect additional training data for individual databases during the deployments</a:t>
            </a:r>
          </a:p>
          <a:p>
            <a:endParaRPr lang="en-US" dirty="0"/>
          </a:p>
          <a:p>
            <a:r>
              <a:rPr lang="en-US" dirty="0"/>
              <a:t>And there’re two main observations here:</a:t>
            </a:r>
          </a:p>
          <a:p>
            <a:pPr marL="228600" indent="-228600">
              <a:buAutoNum type="arabicPeriod"/>
            </a:pPr>
            <a:r>
              <a:rPr lang="en-US" dirty="0"/>
              <a:t>Production databases are often deployed with replicas where we can execute additional queries and get labels without impacting the normal business operation.</a:t>
            </a:r>
          </a:p>
          <a:p>
            <a:pPr marL="228600" indent="-228600">
              <a:buAutoNum type="arabicPeriod"/>
            </a:pPr>
            <a:r>
              <a:rPr lang="en-US" dirty="0"/>
              <a:t>The target test data of ML for DB applications is often derivable for a specific workload in deployments. For example, for a specific set of production queries, an ML enhanced query optimizer would enumerate a plan space where the ML model needs to predict. And to improve the optimization quality for this specific set of production queries, the data collection only needs to focus on getting labels from these queries’ plan space and improve the model prediction there. </a:t>
            </a:r>
          </a:p>
          <a:p>
            <a:pPr marL="228600" indent="-228600">
              <a:buAutoNum type="arabicPeriod"/>
            </a:pPr>
            <a:endParaRPr lang="en-US" dirty="0"/>
          </a:p>
          <a:p>
            <a:pPr marL="0" indent="0">
              <a:buNone/>
            </a:pPr>
            <a:r>
              <a:rPr lang="en-US" dirty="0"/>
              <a:t>In fact, by intelligently choosing labels to acquire from this target test data and retrain the model, our technique reduces up to 75% model prediction error for individual deployed databases by only executing roughly 100 queries on replica.</a:t>
            </a:r>
          </a:p>
          <a:p>
            <a:endParaRPr lang="en-US" dirty="0"/>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7</a:t>
            </a:fld>
            <a:endParaRPr lang="en-US"/>
          </a:p>
        </p:txBody>
      </p:sp>
    </p:spTree>
    <p:extLst>
      <p:ext uri="{BB962C8B-B14F-4D97-AF65-F5344CB8AC3E}">
        <p14:creationId xmlns:p14="http://schemas.microsoft.com/office/powerpoint/2010/main" val="2456133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make this solution scalable to the various emerging ML applications in databases with different inputs/outputs/models,</a:t>
            </a:r>
          </a:p>
          <a:p>
            <a:pPr marL="0" indent="0">
              <a:buNone/>
            </a:pPr>
            <a:r>
              <a:rPr lang="en-US" dirty="0"/>
              <a:t>we built a general active data collection platform that works for different ML applications.</a:t>
            </a:r>
          </a:p>
          <a:p>
            <a:r>
              <a:rPr lang="en-US" dirty="0"/>
              <a:t>And Let me explain the workflow.</a:t>
            </a:r>
          </a:p>
          <a:p>
            <a:endParaRPr lang="en-US" dirty="0"/>
          </a:p>
          <a:p>
            <a:r>
              <a:rPr lang="en-US" dirty="0"/>
              <a:t>At high level, in a deployed database, there can be one or many ML enhanced components where the ML model makes predictions for.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the model’s prediction is not good, for example the query chose by the optimizer runs much slower than what the model expects, the database can then send the target test data as well as the ML model to the platform.</a:t>
            </a:r>
          </a:p>
          <a:p>
            <a:r>
              <a:rPr lang="en-US" dirty="0"/>
              <a:t>Again, in the ML-enhanced optimizer example, the target test data is just the optimizer’s plan space for specific a set of production queries.</a:t>
            </a:r>
          </a:p>
          <a:p>
            <a:r>
              <a:rPr lang="en-US" dirty="0"/>
              <a:t>The users of the platform can specify a budget for the data collection.</a:t>
            </a:r>
          </a:p>
          <a:p>
            <a:r>
              <a:rPr lang="en-US" dirty="0"/>
              <a:t>The platform finally selects a subset of unlabeled data from the target test data, and send to the replicas to get the new labels to improve the ML model.</a:t>
            </a:r>
          </a:p>
          <a:p>
            <a:r>
              <a:rPr lang="en-US" dirty="0"/>
              <a:t>The key challenge here, is that the target test data can potentially be very large. For example, the optimizer can enumerate hundreds of thousands of alternative plans for complex queries.</a:t>
            </a:r>
          </a:p>
          <a:p>
            <a:r>
              <a:rPr lang="en-US" dirty="0"/>
              <a:t>So it is crucial for the platform to intelligently pick a small (or at least affordable) subset of data to get their labels, and improve the model prediction satisfactorily.</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8</a:t>
            </a:fld>
            <a:endParaRPr lang="en-US"/>
          </a:p>
        </p:txBody>
      </p:sp>
    </p:spTree>
    <p:extLst>
      <p:ext uri="{BB962C8B-B14F-4D97-AF65-F5344CB8AC3E}">
        <p14:creationId xmlns:p14="http://schemas.microsoft.com/office/powerpoint/2010/main" val="3323584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that’s where we employ active learning to help us.</a:t>
            </a:r>
          </a:p>
          <a:p>
            <a:r>
              <a:rPr lang="en-US" dirty="0"/>
              <a:t>As a sub-domain of machine learning, active learning (AL) techniques try to find the best training data to label from a pool of unlabeled data to improve the ML model.</a:t>
            </a:r>
          </a:p>
          <a:p>
            <a:r>
              <a:rPr lang="en-US" dirty="0"/>
              <a:t>AL has a long and successful history applying for databases, such as in the crowdsourcing.</a:t>
            </a:r>
          </a:p>
          <a:p>
            <a:r>
              <a:rPr lang="en-US" dirty="0"/>
              <a:t>And typical AL strategies would first define an informativeness score w(x) for each data point x, sort them, and selects the highest w(x) to label.</a:t>
            </a:r>
          </a:p>
          <a:p>
            <a:r>
              <a:rPr lang="en-US" dirty="0"/>
              <a:t>The most common w(x) is uncertainty, which describes the model’s confidence on x’ label.</a:t>
            </a:r>
          </a:p>
          <a:p>
            <a:r>
              <a:rPr lang="en-US" dirty="0"/>
              <a:t>For example given these two query plans, the model could predict that plan P1 is cheaper than P2 with 70% confidence. And in this case the uncertainty is 30%.</a:t>
            </a:r>
          </a:p>
          <a:p>
            <a:r>
              <a:rPr lang="en-US" dirty="0"/>
              <a:t>Such uncertainty metric is also generally available among common ML techniques.</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E901327F-821E-4431-9E1F-FED6B0E57BA4}" type="slidenum">
              <a:rPr lang="en-US" smtClean="0"/>
              <a:t>9</a:t>
            </a:fld>
            <a:endParaRPr lang="en-US"/>
          </a:p>
        </p:txBody>
      </p:sp>
    </p:spTree>
    <p:extLst>
      <p:ext uri="{BB962C8B-B14F-4D97-AF65-F5344CB8AC3E}">
        <p14:creationId xmlns:p14="http://schemas.microsoft.com/office/powerpoint/2010/main" val="3617975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2DBDE-5753-4249-810C-83FC87920AAA}"/>
              </a:ext>
            </a:extLst>
          </p:cNvPr>
          <p:cNvSpPr>
            <a:spLocks noGrp="1"/>
          </p:cNvSpPr>
          <p:nvPr>
            <p:ph type="ctrTitle"/>
          </p:nvPr>
        </p:nvSpPr>
        <p:spPr>
          <a:xfrm>
            <a:off x="1524000" y="1122363"/>
            <a:ext cx="9144000" cy="2387600"/>
          </a:xfrm>
        </p:spPr>
        <p:txBody>
          <a:bodyPr anchor="b">
            <a:normAutofit/>
          </a:bodyPr>
          <a:lstStyle>
            <a:lvl1pPr algn="ctr">
              <a:defRPr sz="4400" i="0" u="none"/>
            </a:lvl1pPr>
          </a:lstStyle>
          <a:p>
            <a:r>
              <a:rPr lang="en-US" dirty="0"/>
              <a:t>Click to edit Master title style</a:t>
            </a:r>
          </a:p>
        </p:txBody>
      </p:sp>
      <p:sp>
        <p:nvSpPr>
          <p:cNvPr id="3" name="Subtitle 2">
            <a:extLst>
              <a:ext uri="{FF2B5EF4-FFF2-40B4-BE49-F238E27FC236}">
                <a16:creationId xmlns:a16="http://schemas.microsoft.com/office/drawing/2014/main" id="{F830AC02-2E92-45C1-A724-D745EE03271C}"/>
              </a:ext>
            </a:extLst>
          </p:cNvPr>
          <p:cNvSpPr>
            <a:spLocks noGrp="1"/>
          </p:cNvSpPr>
          <p:nvPr>
            <p:ph type="subTitle" idx="1"/>
          </p:nvPr>
        </p:nvSpPr>
        <p:spPr>
          <a:xfrm>
            <a:off x="1524000" y="3602038"/>
            <a:ext cx="9144000" cy="1655762"/>
          </a:xfrm>
        </p:spPr>
        <p:txBody>
          <a:bodyPr>
            <a:norm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BB195E2-B8F8-410B-9EB9-8E6CCA9CB770}"/>
              </a:ext>
            </a:extLst>
          </p:cNvPr>
          <p:cNvSpPr>
            <a:spLocks noGrp="1"/>
          </p:cNvSpPr>
          <p:nvPr>
            <p:ph type="dt" sz="half" idx="10"/>
          </p:nvPr>
        </p:nvSpPr>
        <p:spPr/>
        <p:txBody>
          <a:bodyPr/>
          <a:lstStyle/>
          <a:p>
            <a:fld id="{9A363282-B2D1-4671-8091-8506EB6CBF94}" type="datetime1">
              <a:rPr lang="en-US" smtClean="0"/>
              <a:t>4/18/2025</a:t>
            </a:fld>
            <a:endParaRPr lang="en-US"/>
          </a:p>
        </p:txBody>
      </p:sp>
      <p:sp>
        <p:nvSpPr>
          <p:cNvPr id="5" name="Footer Placeholder 4">
            <a:extLst>
              <a:ext uri="{FF2B5EF4-FFF2-40B4-BE49-F238E27FC236}">
                <a16:creationId xmlns:a16="http://schemas.microsoft.com/office/drawing/2014/main" id="{65E970E6-D0AA-4AF1-9804-66AACD74E5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7967FA-8A57-48DD-9AD8-29545C569336}"/>
              </a:ext>
            </a:extLst>
          </p:cNvPr>
          <p:cNvSpPr>
            <a:spLocks noGrp="1"/>
          </p:cNvSpPr>
          <p:nvPr>
            <p:ph type="sldNum" sz="quarter" idx="12"/>
          </p:nvPr>
        </p:nvSpPr>
        <p:spPr/>
        <p:txBody>
          <a:bodyPr/>
          <a:lstStyle/>
          <a:p>
            <a:fld id="{09FAA7EC-8B24-49C1-8B2D-9495CEAD788F}" type="slidenum">
              <a:rPr lang="en-US" smtClean="0"/>
              <a:t>‹#›</a:t>
            </a:fld>
            <a:endParaRPr lang="en-US"/>
          </a:p>
        </p:txBody>
      </p:sp>
    </p:spTree>
    <p:extLst>
      <p:ext uri="{BB962C8B-B14F-4D97-AF65-F5344CB8AC3E}">
        <p14:creationId xmlns:p14="http://schemas.microsoft.com/office/powerpoint/2010/main" val="1682538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4AF9-379F-4C1D-B043-947622EAD4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204DDB-E55F-477A-A957-446C327706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7E8E00-5EF0-4AC7-9991-48E624790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D435B6-7463-4E52-82B3-407D0CF8D60D}"/>
              </a:ext>
            </a:extLst>
          </p:cNvPr>
          <p:cNvSpPr>
            <a:spLocks noGrp="1"/>
          </p:cNvSpPr>
          <p:nvPr>
            <p:ph type="dt" sz="half" idx="10"/>
          </p:nvPr>
        </p:nvSpPr>
        <p:spPr/>
        <p:txBody>
          <a:bodyPr/>
          <a:lstStyle/>
          <a:p>
            <a:fld id="{3651CCF9-CCEE-4A9A-9D64-13D04FFD4F8F}" type="datetime1">
              <a:rPr lang="en-US" smtClean="0"/>
              <a:t>4/18/2025</a:t>
            </a:fld>
            <a:endParaRPr lang="en-US"/>
          </a:p>
        </p:txBody>
      </p:sp>
      <p:sp>
        <p:nvSpPr>
          <p:cNvPr id="6" name="Footer Placeholder 5">
            <a:extLst>
              <a:ext uri="{FF2B5EF4-FFF2-40B4-BE49-F238E27FC236}">
                <a16:creationId xmlns:a16="http://schemas.microsoft.com/office/drawing/2014/main" id="{2251F03F-3E7A-4AC5-B23C-8FEB30C939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934824-0C23-4FC3-978B-76E9F55541FA}"/>
              </a:ext>
            </a:extLst>
          </p:cNvPr>
          <p:cNvSpPr>
            <a:spLocks noGrp="1"/>
          </p:cNvSpPr>
          <p:nvPr>
            <p:ph type="sldNum" sz="quarter" idx="12"/>
          </p:nvPr>
        </p:nvSpPr>
        <p:spPr/>
        <p:txBody>
          <a:bodyPr/>
          <a:lstStyle/>
          <a:p>
            <a:fld id="{09FAA7EC-8B24-49C1-8B2D-9495CEAD788F}" type="slidenum">
              <a:rPr lang="en-US" smtClean="0"/>
              <a:t>‹#›</a:t>
            </a:fld>
            <a:endParaRPr lang="en-US"/>
          </a:p>
        </p:txBody>
      </p:sp>
    </p:spTree>
    <p:extLst>
      <p:ext uri="{BB962C8B-B14F-4D97-AF65-F5344CB8AC3E}">
        <p14:creationId xmlns:p14="http://schemas.microsoft.com/office/powerpoint/2010/main" val="1166323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E779-0DE9-4C29-BDD1-6181F3434F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69B2D-2AE9-436C-91EA-735D54D88E6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0D0E72-E3D3-4F21-A8A7-64D8B69D6F72}"/>
              </a:ext>
            </a:extLst>
          </p:cNvPr>
          <p:cNvSpPr>
            <a:spLocks noGrp="1"/>
          </p:cNvSpPr>
          <p:nvPr>
            <p:ph type="dt" sz="half" idx="10"/>
          </p:nvPr>
        </p:nvSpPr>
        <p:spPr/>
        <p:txBody>
          <a:bodyPr/>
          <a:lstStyle/>
          <a:p>
            <a:fld id="{7FFF0041-D08F-4894-BC90-24E3D0517BA3}" type="datetime1">
              <a:rPr lang="en-US" smtClean="0"/>
              <a:t>4/18/2025</a:t>
            </a:fld>
            <a:endParaRPr lang="en-US"/>
          </a:p>
        </p:txBody>
      </p:sp>
      <p:sp>
        <p:nvSpPr>
          <p:cNvPr id="5" name="Footer Placeholder 4">
            <a:extLst>
              <a:ext uri="{FF2B5EF4-FFF2-40B4-BE49-F238E27FC236}">
                <a16:creationId xmlns:a16="http://schemas.microsoft.com/office/drawing/2014/main" id="{EDB3EAB2-487E-4A39-B7C0-5E8BDCE470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64B233-9D78-42A3-B016-63610087B012}"/>
              </a:ext>
            </a:extLst>
          </p:cNvPr>
          <p:cNvSpPr>
            <a:spLocks noGrp="1"/>
          </p:cNvSpPr>
          <p:nvPr>
            <p:ph type="sldNum" sz="quarter" idx="12"/>
          </p:nvPr>
        </p:nvSpPr>
        <p:spPr/>
        <p:txBody>
          <a:bodyPr/>
          <a:lstStyle/>
          <a:p>
            <a:fld id="{09FAA7EC-8B24-49C1-8B2D-9495CEAD788F}" type="slidenum">
              <a:rPr lang="en-US" smtClean="0"/>
              <a:t>‹#›</a:t>
            </a:fld>
            <a:endParaRPr lang="en-US"/>
          </a:p>
        </p:txBody>
      </p:sp>
    </p:spTree>
    <p:extLst>
      <p:ext uri="{BB962C8B-B14F-4D97-AF65-F5344CB8AC3E}">
        <p14:creationId xmlns:p14="http://schemas.microsoft.com/office/powerpoint/2010/main" val="2842487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C253F2-766F-4F65-80CE-D9A7AFCA9D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A2F3FD-2D69-4027-ADB1-45A0924FC5D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7DDC88-9879-4930-A909-98A6AC251F11}"/>
              </a:ext>
            </a:extLst>
          </p:cNvPr>
          <p:cNvSpPr>
            <a:spLocks noGrp="1"/>
          </p:cNvSpPr>
          <p:nvPr>
            <p:ph type="dt" sz="half" idx="10"/>
          </p:nvPr>
        </p:nvSpPr>
        <p:spPr/>
        <p:txBody>
          <a:bodyPr/>
          <a:lstStyle/>
          <a:p>
            <a:fld id="{E5D92D57-76DC-4656-ADC2-5DD44878C1D9}" type="datetime1">
              <a:rPr lang="en-US" smtClean="0"/>
              <a:t>4/18/2025</a:t>
            </a:fld>
            <a:endParaRPr lang="en-US"/>
          </a:p>
        </p:txBody>
      </p:sp>
      <p:sp>
        <p:nvSpPr>
          <p:cNvPr id="5" name="Footer Placeholder 4">
            <a:extLst>
              <a:ext uri="{FF2B5EF4-FFF2-40B4-BE49-F238E27FC236}">
                <a16:creationId xmlns:a16="http://schemas.microsoft.com/office/drawing/2014/main" id="{BA80E3F1-C951-432A-AA42-E0EF12FCE2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260237-1BF0-4BB3-A458-B155A9F94D56}"/>
              </a:ext>
            </a:extLst>
          </p:cNvPr>
          <p:cNvSpPr>
            <a:spLocks noGrp="1"/>
          </p:cNvSpPr>
          <p:nvPr>
            <p:ph type="sldNum" sz="quarter" idx="12"/>
          </p:nvPr>
        </p:nvSpPr>
        <p:spPr/>
        <p:txBody>
          <a:bodyPr/>
          <a:lstStyle/>
          <a:p>
            <a:fld id="{09FAA7EC-8B24-49C1-8B2D-9495CEAD788F}" type="slidenum">
              <a:rPr lang="en-US" smtClean="0"/>
              <a:t>‹#›</a:t>
            </a:fld>
            <a:endParaRPr lang="en-US"/>
          </a:p>
        </p:txBody>
      </p:sp>
    </p:spTree>
    <p:extLst>
      <p:ext uri="{BB962C8B-B14F-4D97-AF65-F5344CB8AC3E}">
        <p14:creationId xmlns:p14="http://schemas.microsoft.com/office/powerpoint/2010/main" val="328477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6AAC-951E-4FB6-B766-B94AB24C3325}"/>
              </a:ext>
            </a:extLst>
          </p:cNvPr>
          <p:cNvSpPr>
            <a:spLocks noGrp="1"/>
          </p:cNvSpPr>
          <p:nvPr>
            <p:ph type="title"/>
          </p:nvPr>
        </p:nvSpPr>
        <p:spPr>
          <a:xfrm>
            <a:off x="315884" y="314145"/>
            <a:ext cx="10515600" cy="1372234"/>
          </a:xfrm>
        </p:spPr>
        <p:txBody>
          <a:bodyPr>
            <a:normAutofit/>
          </a:bodyPr>
          <a:lstStyle>
            <a:lvl1pPr algn="l">
              <a:defRPr sz="3600" b="1">
                <a:latin typeface="Nunito Sans" panose="00000500000000000000"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782C26B7-2FF5-445A-946E-CBC6D666A2F1}"/>
              </a:ext>
            </a:extLst>
          </p:cNvPr>
          <p:cNvSpPr>
            <a:spLocks noGrp="1"/>
          </p:cNvSpPr>
          <p:nvPr>
            <p:ph idx="1"/>
          </p:nvPr>
        </p:nvSpPr>
        <p:spPr/>
        <p:txBody>
          <a:bodyPr/>
          <a:lstStyle>
            <a:lvl1pPr>
              <a:defRPr>
                <a:latin typeface="Nunito Sans" panose="00000500000000000000" pitchFamily="2" charset="0"/>
              </a:defRPr>
            </a:lvl1pPr>
            <a:lvl2pPr>
              <a:defRPr>
                <a:solidFill>
                  <a:srgbClr val="C80000"/>
                </a:solidFill>
                <a:latin typeface="Nunito Sans" panose="00000500000000000000" pitchFamily="2" charset="0"/>
              </a:defRPr>
            </a:lvl2pPr>
            <a:lvl3pPr>
              <a:defRPr>
                <a:latin typeface="Nunito Sans" panose="00000500000000000000" pitchFamily="2" charset="0"/>
              </a:defRPr>
            </a:lvl3pPr>
            <a:lvl4pPr>
              <a:defRPr>
                <a:latin typeface="Nunito Sans" panose="00000500000000000000" pitchFamily="2" charset="0"/>
              </a:defRPr>
            </a:lvl4pPr>
            <a:lvl5pPr>
              <a:defRPr>
                <a:latin typeface="Nunito Sans" panose="00000500000000000000"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FA06763-F3D3-4324-BB6F-CD3AEDA4853B}"/>
              </a:ext>
            </a:extLst>
          </p:cNvPr>
          <p:cNvSpPr>
            <a:spLocks noGrp="1"/>
          </p:cNvSpPr>
          <p:nvPr>
            <p:ph type="dt" sz="half" idx="10"/>
          </p:nvPr>
        </p:nvSpPr>
        <p:spPr/>
        <p:txBody>
          <a:bodyPr/>
          <a:lstStyle/>
          <a:p>
            <a:fld id="{572FBE08-D298-4FDB-982F-F497E24E38EE}" type="datetime1">
              <a:rPr lang="en-US" smtClean="0"/>
              <a:t>4/18/2025</a:t>
            </a:fld>
            <a:endParaRPr lang="en-US"/>
          </a:p>
        </p:txBody>
      </p:sp>
      <p:sp>
        <p:nvSpPr>
          <p:cNvPr id="5" name="Footer Placeholder 4">
            <a:extLst>
              <a:ext uri="{FF2B5EF4-FFF2-40B4-BE49-F238E27FC236}">
                <a16:creationId xmlns:a16="http://schemas.microsoft.com/office/drawing/2014/main" id="{5345EC54-5927-49B8-A2FF-D10637E6FB5D}"/>
              </a:ext>
            </a:extLst>
          </p:cNvPr>
          <p:cNvSpPr>
            <a:spLocks noGrp="1"/>
          </p:cNvSpPr>
          <p:nvPr>
            <p:ph type="ftr" sz="quarter" idx="11"/>
          </p:nvPr>
        </p:nvSpPr>
        <p:spPr/>
        <p:txBody>
          <a:bodyPr/>
          <a:lstStyle/>
          <a:p>
            <a:endParaRPr lang="en-US"/>
          </a:p>
        </p:txBody>
      </p:sp>
      <p:sp>
        <p:nvSpPr>
          <p:cNvPr id="9" name="Rectangle 8">
            <a:extLst>
              <a:ext uri="{FF2B5EF4-FFF2-40B4-BE49-F238E27FC236}">
                <a16:creationId xmlns:a16="http://schemas.microsoft.com/office/drawing/2014/main" id="{BFA4AF23-5846-4B53-B54B-4A44F0D5CDBF}"/>
              </a:ext>
            </a:extLst>
          </p:cNvPr>
          <p:cNvSpPr/>
          <p:nvPr userDrawn="1"/>
        </p:nvSpPr>
        <p:spPr>
          <a:xfrm>
            <a:off x="-1" y="467928"/>
            <a:ext cx="137160" cy="915035"/>
          </a:xfrm>
          <a:prstGeom prst="rect">
            <a:avLst/>
          </a:prstGeom>
          <a:solidFill>
            <a:srgbClr val="C8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C7B1C91-D1BE-41B3-A1FE-15AAC85528A7}"/>
              </a:ext>
            </a:extLst>
          </p:cNvPr>
          <p:cNvSpPr/>
          <p:nvPr userDrawn="1"/>
        </p:nvSpPr>
        <p:spPr>
          <a:xfrm>
            <a:off x="11826240" y="6231340"/>
            <a:ext cx="365760" cy="3651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043BC89A-8D4C-485F-9F5A-DE3800A64481}"/>
              </a:ext>
            </a:extLst>
          </p:cNvPr>
          <p:cNvSpPr>
            <a:spLocks noGrp="1"/>
          </p:cNvSpPr>
          <p:nvPr>
            <p:ph type="sldNum" sz="quarter" idx="12"/>
          </p:nvPr>
        </p:nvSpPr>
        <p:spPr>
          <a:xfrm>
            <a:off x="11760194" y="6231340"/>
            <a:ext cx="490451" cy="365125"/>
          </a:xfrm>
        </p:spPr>
        <p:txBody>
          <a:bodyPr/>
          <a:lstStyle>
            <a:lvl1pPr algn="ctr">
              <a:defRPr sz="1200" b="0">
                <a:solidFill>
                  <a:schemeClr val="bg1"/>
                </a:solidFill>
                <a:latin typeface="Nunito Sans Light" panose="00000400000000000000" pitchFamily="2" charset="0"/>
              </a:defRPr>
            </a:lvl1pPr>
          </a:lstStyle>
          <a:p>
            <a:fld id="{09FAA7EC-8B24-49C1-8B2D-9495CEAD788F}" type="slidenum">
              <a:rPr lang="en-US" smtClean="0"/>
              <a:pPr/>
              <a:t>‹#›</a:t>
            </a:fld>
            <a:endParaRPr lang="en-US" dirty="0"/>
          </a:p>
        </p:txBody>
      </p:sp>
    </p:spTree>
    <p:extLst>
      <p:ext uri="{BB962C8B-B14F-4D97-AF65-F5344CB8AC3E}">
        <p14:creationId xmlns:p14="http://schemas.microsoft.com/office/powerpoint/2010/main" val="3453421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shadeToTitle="1">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6AAC-951E-4FB6-B766-B94AB24C3325}"/>
              </a:ext>
            </a:extLst>
          </p:cNvPr>
          <p:cNvSpPr>
            <a:spLocks noGrp="1"/>
          </p:cNvSpPr>
          <p:nvPr>
            <p:ph type="title"/>
          </p:nvPr>
        </p:nvSpPr>
        <p:spPr>
          <a:xfrm>
            <a:off x="482138" y="444097"/>
            <a:ext cx="10515600" cy="1372234"/>
          </a:xfrm>
        </p:spPr>
        <p:txBody>
          <a:bodyPr/>
          <a:lstStyle>
            <a:lvl1pPr algn="l">
              <a:defRPr b="1">
                <a:latin typeface="Nunito Sans" panose="00000500000000000000"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782C26B7-2FF5-445A-946E-CBC6D666A2F1}"/>
              </a:ext>
            </a:extLst>
          </p:cNvPr>
          <p:cNvSpPr>
            <a:spLocks noGrp="1"/>
          </p:cNvSpPr>
          <p:nvPr>
            <p:ph idx="1"/>
          </p:nvPr>
        </p:nvSpPr>
        <p:spPr/>
        <p:txBody>
          <a:bodyPr/>
          <a:lstStyle>
            <a:lvl1pPr>
              <a:defRPr>
                <a:latin typeface="Nunito Sans" panose="00000500000000000000" pitchFamily="2" charset="0"/>
              </a:defRPr>
            </a:lvl1pPr>
            <a:lvl2pPr>
              <a:defRPr>
                <a:solidFill>
                  <a:srgbClr val="C80000"/>
                </a:solidFill>
                <a:latin typeface="Nunito Sans" panose="00000500000000000000" pitchFamily="2" charset="0"/>
              </a:defRPr>
            </a:lvl2pPr>
            <a:lvl3pPr>
              <a:defRPr>
                <a:latin typeface="Nunito Sans" panose="00000500000000000000" pitchFamily="2" charset="0"/>
              </a:defRPr>
            </a:lvl3pPr>
            <a:lvl4pPr>
              <a:defRPr>
                <a:latin typeface="Nunito Sans" panose="00000500000000000000" pitchFamily="2" charset="0"/>
              </a:defRPr>
            </a:lvl4pPr>
            <a:lvl5pPr>
              <a:defRPr>
                <a:latin typeface="Nunito Sans" panose="00000500000000000000"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FA06763-F3D3-4324-BB6F-CD3AEDA4853B}"/>
              </a:ext>
            </a:extLst>
          </p:cNvPr>
          <p:cNvSpPr>
            <a:spLocks noGrp="1"/>
          </p:cNvSpPr>
          <p:nvPr>
            <p:ph type="dt" sz="half" idx="10"/>
          </p:nvPr>
        </p:nvSpPr>
        <p:spPr/>
        <p:txBody>
          <a:bodyPr/>
          <a:lstStyle/>
          <a:p>
            <a:fld id="{572FBE08-D298-4FDB-982F-F497E24E38EE}" type="datetime1">
              <a:rPr lang="en-US" smtClean="0"/>
              <a:t>4/18/2025</a:t>
            </a:fld>
            <a:endParaRPr lang="en-US"/>
          </a:p>
        </p:txBody>
      </p:sp>
      <p:sp>
        <p:nvSpPr>
          <p:cNvPr id="5" name="Footer Placeholder 4">
            <a:extLst>
              <a:ext uri="{FF2B5EF4-FFF2-40B4-BE49-F238E27FC236}">
                <a16:creationId xmlns:a16="http://schemas.microsoft.com/office/drawing/2014/main" id="{5345EC54-5927-49B8-A2FF-D10637E6FB5D}"/>
              </a:ext>
            </a:extLst>
          </p:cNvPr>
          <p:cNvSpPr>
            <a:spLocks noGrp="1"/>
          </p:cNvSpPr>
          <p:nvPr>
            <p:ph type="ftr" sz="quarter" idx="11"/>
          </p:nvPr>
        </p:nvSpPr>
        <p:spPr/>
        <p:txBody>
          <a:bodyPr/>
          <a:lstStyle/>
          <a:p>
            <a:endParaRPr lang="en-US"/>
          </a:p>
        </p:txBody>
      </p:sp>
      <p:sp>
        <p:nvSpPr>
          <p:cNvPr id="9" name="Rectangle 8">
            <a:extLst>
              <a:ext uri="{FF2B5EF4-FFF2-40B4-BE49-F238E27FC236}">
                <a16:creationId xmlns:a16="http://schemas.microsoft.com/office/drawing/2014/main" id="{BFA4AF23-5846-4B53-B54B-4A44F0D5CDBF}"/>
              </a:ext>
            </a:extLst>
          </p:cNvPr>
          <p:cNvSpPr/>
          <p:nvPr userDrawn="1"/>
        </p:nvSpPr>
        <p:spPr>
          <a:xfrm>
            <a:off x="0" y="597880"/>
            <a:ext cx="315884" cy="915035"/>
          </a:xfrm>
          <a:prstGeom prst="rect">
            <a:avLst/>
          </a:prstGeom>
          <a:solidFill>
            <a:srgbClr val="C8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043BC89A-8D4C-485F-9F5A-DE3800A64481}"/>
              </a:ext>
            </a:extLst>
          </p:cNvPr>
          <p:cNvSpPr>
            <a:spLocks noGrp="1"/>
          </p:cNvSpPr>
          <p:nvPr>
            <p:ph type="sldNum" sz="quarter" idx="12"/>
          </p:nvPr>
        </p:nvSpPr>
        <p:spPr>
          <a:xfrm rot="16200000">
            <a:off x="-298909" y="898118"/>
            <a:ext cx="915034" cy="314557"/>
          </a:xfrm>
        </p:spPr>
        <p:txBody>
          <a:bodyPr/>
          <a:lstStyle>
            <a:lvl1pPr algn="ctr">
              <a:defRPr sz="1000" b="0">
                <a:solidFill>
                  <a:schemeClr val="bg1"/>
                </a:solidFill>
                <a:latin typeface="Nunito Sans" panose="00000500000000000000" pitchFamily="2" charset="0"/>
              </a:defRPr>
            </a:lvl1pPr>
          </a:lstStyle>
          <a:p>
            <a:r>
              <a:rPr lang="en-US"/>
              <a:t>PAGE </a:t>
            </a:r>
            <a:fld id="{09FAA7EC-8B24-49C1-8B2D-9495CEAD788F}" type="slidenum">
              <a:rPr lang="en-US" smtClean="0"/>
              <a:pPr/>
              <a:t>‹#›</a:t>
            </a:fld>
            <a:endParaRPr lang="en-US" dirty="0"/>
          </a:p>
        </p:txBody>
      </p:sp>
    </p:spTree>
    <p:extLst>
      <p:ext uri="{BB962C8B-B14F-4D97-AF65-F5344CB8AC3E}">
        <p14:creationId xmlns:p14="http://schemas.microsoft.com/office/powerpoint/2010/main" val="2912659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3186B-7DBA-4C39-9889-0437AEF4ED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A36A13-EC48-45F7-99E2-0D34C0A35D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438362D-3109-4957-B5C6-E6FC138447EE}"/>
              </a:ext>
            </a:extLst>
          </p:cNvPr>
          <p:cNvSpPr>
            <a:spLocks noGrp="1"/>
          </p:cNvSpPr>
          <p:nvPr>
            <p:ph type="dt" sz="half" idx="10"/>
          </p:nvPr>
        </p:nvSpPr>
        <p:spPr/>
        <p:txBody>
          <a:bodyPr/>
          <a:lstStyle/>
          <a:p>
            <a:fld id="{52F00AB1-891D-44D8-A93C-264714BEE7D4}" type="datetime1">
              <a:rPr lang="en-US" smtClean="0"/>
              <a:t>4/18/2025</a:t>
            </a:fld>
            <a:endParaRPr lang="en-US"/>
          </a:p>
        </p:txBody>
      </p:sp>
      <p:sp>
        <p:nvSpPr>
          <p:cNvPr id="5" name="Footer Placeholder 4">
            <a:extLst>
              <a:ext uri="{FF2B5EF4-FFF2-40B4-BE49-F238E27FC236}">
                <a16:creationId xmlns:a16="http://schemas.microsoft.com/office/drawing/2014/main" id="{AC9FE3AC-966C-450F-AE4A-5BF3DDEEEC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521C43-CB07-4001-8A3D-309657B2A016}"/>
              </a:ext>
            </a:extLst>
          </p:cNvPr>
          <p:cNvSpPr>
            <a:spLocks noGrp="1"/>
          </p:cNvSpPr>
          <p:nvPr>
            <p:ph type="sldNum" sz="quarter" idx="12"/>
          </p:nvPr>
        </p:nvSpPr>
        <p:spPr/>
        <p:txBody>
          <a:bodyPr/>
          <a:lstStyle/>
          <a:p>
            <a:fld id="{09FAA7EC-8B24-49C1-8B2D-9495CEAD788F}" type="slidenum">
              <a:rPr lang="en-US" smtClean="0"/>
              <a:t>‹#›</a:t>
            </a:fld>
            <a:endParaRPr lang="en-US"/>
          </a:p>
        </p:txBody>
      </p:sp>
    </p:spTree>
    <p:extLst>
      <p:ext uri="{BB962C8B-B14F-4D97-AF65-F5344CB8AC3E}">
        <p14:creationId xmlns:p14="http://schemas.microsoft.com/office/powerpoint/2010/main" val="229413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7E8DA-58B8-4F06-BCB1-53B40B4744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563951-3955-4B5B-B42B-4D19F4D630C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61E4AB-39D1-4E4A-A11F-4E72B982D16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96608A-2958-423F-8599-F81D9606BCBF}"/>
              </a:ext>
            </a:extLst>
          </p:cNvPr>
          <p:cNvSpPr>
            <a:spLocks noGrp="1"/>
          </p:cNvSpPr>
          <p:nvPr>
            <p:ph type="dt" sz="half" idx="10"/>
          </p:nvPr>
        </p:nvSpPr>
        <p:spPr/>
        <p:txBody>
          <a:bodyPr/>
          <a:lstStyle/>
          <a:p>
            <a:fld id="{7DD56B23-6A7D-4015-82B3-B469429E7108}" type="datetime1">
              <a:rPr lang="en-US" smtClean="0"/>
              <a:t>4/18/2025</a:t>
            </a:fld>
            <a:endParaRPr lang="en-US"/>
          </a:p>
        </p:txBody>
      </p:sp>
      <p:sp>
        <p:nvSpPr>
          <p:cNvPr id="6" name="Footer Placeholder 5">
            <a:extLst>
              <a:ext uri="{FF2B5EF4-FFF2-40B4-BE49-F238E27FC236}">
                <a16:creationId xmlns:a16="http://schemas.microsoft.com/office/drawing/2014/main" id="{AFB1B8B9-4989-4649-8400-8A5327B09E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D2074A-961D-4EE1-9077-2B23E214CBA1}"/>
              </a:ext>
            </a:extLst>
          </p:cNvPr>
          <p:cNvSpPr>
            <a:spLocks noGrp="1"/>
          </p:cNvSpPr>
          <p:nvPr>
            <p:ph type="sldNum" sz="quarter" idx="12"/>
          </p:nvPr>
        </p:nvSpPr>
        <p:spPr/>
        <p:txBody>
          <a:bodyPr/>
          <a:lstStyle/>
          <a:p>
            <a:fld id="{09FAA7EC-8B24-49C1-8B2D-9495CEAD788F}" type="slidenum">
              <a:rPr lang="en-US" smtClean="0"/>
              <a:t>‹#›</a:t>
            </a:fld>
            <a:endParaRPr lang="en-US"/>
          </a:p>
        </p:txBody>
      </p:sp>
    </p:spTree>
    <p:extLst>
      <p:ext uri="{BB962C8B-B14F-4D97-AF65-F5344CB8AC3E}">
        <p14:creationId xmlns:p14="http://schemas.microsoft.com/office/powerpoint/2010/main" val="3628724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56B68-D6B1-4D9C-8AED-0A65C51310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A945DA-DE05-4091-A14F-7EB4F560B2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7B179F3-2A66-4C7B-B876-F2E047D9CAF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86EA8A-A792-405A-90BB-6C3D7BA753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9D8F82-566D-4A92-9129-ECFF384D90D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B196DA-552B-466E-B887-880F8807C071}"/>
              </a:ext>
            </a:extLst>
          </p:cNvPr>
          <p:cNvSpPr>
            <a:spLocks noGrp="1"/>
          </p:cNvSpPr>
          <p:nvPr>
            <p:ph type="dt" sz="half" idx="10"/>
          </p:nvPr>
        </p:nvSpPr>
        <p:spPr/>
        <p:txBody>
          <a:bodyPr/>
          <a:lstStyle/>
          <a:p>
            <a:fld id="{9FE2C45A-A2C5-4AEC-8BED-CA31F6064ABC}" type="datetime1">
              <a:rPr lang="en-US" smtClean="0"/>
              <a:t>4/18/2025</a:t>
            </a:fld>
            <a:endParaRPr lang="en-US"/>
          </a:p>
        </p:txBody>
      </p:sp>
      <p:sp>
        <p:nvSpPr>
          <p:cNvPr id="8" name="Footer Placeholder 7">
            <a:extLst>
              <a:ext uri="{FF2B5EF4-FFF2-40B4-BE49-F238E27FC236}">
                <a16:creationId xmlns:a16="http://schemas.microsoft.com/office/drawing/2014/main" id="{4FB7751E-A269-49CD-A410-7F80D8BD73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38EAFC-B51A-4DEF-90C7-7912C4DAFFA5}"/>
              </a:ext>
            </a:extLst>
          </p:cNvPr>
          <p:cNvSpPr>
            <a:spLocks noGrp="1"/>
          </p:cNvSpPr>
          <p:nvPr>
            <p:ph type="sldNum" sz="quarter" idx="12"/>
          </p:nvPr>
        </p:nvSpPr>
        <p:spPr/>
        <p:txBody>
          <a:bodyPr/>
          <a:lstStyle/>
          <a:p>
            <a:fld id="{09FAA7EC-8B24-49C1-8B2D-9495CEAD788F}" type="slidenum">
              <a:rPr lang="en-US" smtClean="0"/>
              <a:t>‹#›</a:t>
            </a:fld>
            <a:endParaRPr lang="en-US"/>
          </a:p>
        </p:txBody>
      </p:sp>
    </p:spTree>
    <p:extLst>
      <p:ext uri="{BB962C8B-B14F-4D97-AF65-F5344CB8AC3E}">
        <p14:creationId xmlns:p14="http://schemas.microsoft.com/office/powerpoint/2010/main" val="413666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C0919-F49A-4CED-9596-D9F7796844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503234-8F0E-4AC0-B255-942820F81707}"/>
              </a:ext>
            </a:extLst>
          </p:cNvPr>
          <p:cNvSpPr>
            <a:spLocks noGrp="1"/>
          </p:cNvSpPr>
          <p:nvPr>
            <p:ph type="dt" sz="half" idx="10"/>
          </p:nvPr>
        </p:nvSpPr>
        <p:spPr/>
        <p:txBody>
          <a:bodyPr/>
          <a:lstStyle/>
          <a:p>
            <a:fld id="{05ADE13F-7683-4D5A-9CBF-1A688A2687BF}" type="datetime1">
              <a:rPr lang="en-US" smtClean="0"/>
              <a:t>4/18/2025</a:t>
            </a:fld>
            <a:endParaRPr lang="en-US"/>
          </a:p>
        </p:txBody>
      </p:sp>
      <p:sp>
        <p:nvSpPr>
          <p:cNvPr id="4" name="Footer Placeholder 3">
            <a:extLst>
              <a:ext uri="{FF2B5EF4-FFF2-40B4-BE49-F238E27FC236}">
                <a16:creationId xmlns:a16="http://schemas.microsoft.com/office/drawing/2014/main" id="{FBC251F4-9B88-4A03-912B-698AFFCB7D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300D989-A0A3-431E-BF72-F722497C49D3}"/>
              </a:ext>
            </a:extLst>
          </p:cNvPr>
          <p:cNvSpPr>
            <a:spLocks noGrp="1"/>
          </p:cNvSpPr>
          <p:nvPr>
            <p:ph type="sldNum" sz="quarter" idx="12"/>
          </p:nvPr>
        </p:nvSpPr>
        <p:spPr/>
        <p:txBody>
          <a:bodyPr/>
          <a:lstStyle/>
          <a:p>
            <a:fld id="{09FAA7EC-8B24-49C1-8B2D-9495CEAD788F}" type="slidenum">
              <a:rPr lang="en-US" smtClean="0"/>
              <a:t>‹#›</a:t>
            </a:fld>
            <a:endParaRPr lang="en-US"/>
          </a:p>
        </p:txBody>
      </p:sp>
    </p:spTree>
    <p:extLst>
      <p:ext uri="{BB962C8B-B14F-4D97-AF65-F5344CB8AC3E}">
        <p14:creationId xmlns:p14="http://schemas.microsoft.com/office/powerpoint/2010/main" val="636694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35AA5A-CADB-4D82-A673-E46C898DD27A}"/>
              </a:ext>
            </a:extLst>
          </p:cNvPr>
          <p:cNvSpPr>
            <a:spLocks noGrp="1"/>
          </p:cNvSpPr>
          <p:nvPr>
            <p:ph type="dt" sz="half" idx="10"/>
          </p:nvPr>
        </p:nvSpPr>
        <p:spPr/>
        <p:txBody>
          <a:bodyPr/>
          <a:lstStyle/>
          <a:p>
            <a:fld id="{0FE6B892-315F-4C73-867B-9A9D386EF402}" type="datetime1">
              <a:rPr lang="en-US" smtClean="0"/>
              <a:t>4/18/2025</a:t>
            </a:fld>
            <a:endParaRPr lang="en-US"/>
          </a:p>
        </p:txBody>
      </p:sp>
      <p:sp>
        <p:nvSpPr>
          <p:cNvPr id="3" name="Footer Placeholder 2">
            <a:extLst>
              <a:ext uri="{FF2B5EF4-FFF2-40B4-BE49-F238E27FC236}">
                <a16:creationId xmlns:a16="http://schemas.microsoft.com/office/drawing/2014/main" id="{C7722DF5-F22F-4F20-93FE-A9EE8ACA42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437698-AEA5-4A94-9756-6A60A70298CB}"/>
              </a:ext>
            </a:extLst>
          </p:cNvPr>
          <p:cNvSpPr>
            <a:spLocks noGrp="1"/>
          </p:cNvSpPr>
          <p:nvPr>
            <p:ph type="sldNum" sz="quarter" idx="12"/>
          </p:nvPr>
        </p:nvSpPr>
        <p:spPr/>
        <p:txBody>
          <a:bodyPr/>
          <a:lstStyle/>
          <a:p>
            <a:fld id="{09FAA7EC-8B24-49C1-8B2D-9495CEAD788F}" type="slidenum">
              <a:rPr lang="en-US" smtClean="0"/>
              <a:t>‹#›</a:t>
            </a:fld>
            <a:endParaRPr lang="en-US"/>
          </a:p>
        </p:txBody>
      </p:sp>
    </p:spTree>
    <p:extLst>
      <p:ext uri="{BB962C8B-B14F-4D97-AF65-F5344CB8AC3E}">
        <p14:creationId xmlns:p14="http://schemas.microsoft.com/office/powerpoint/2010/main" val="3493912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EA6E1-B368-43B9-94FE-B004B16A17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E32852F-09CB-40C5-B28C-B218164196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1B652C-4CD1-4FA2-A41D-28F6AA9195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C048FF7-4059-48D2-988A-962C9D9EF14F}"/>
              </a:ext>
            </a:extLst>
          </p:cNvPr>
          <p:cNvSpPr>
            <a:spLocks noGrp="1"/>
          </p:cNvSpPr>
          <p:nvPr>
            <p:ph type="dt" sz="half" idx="10"/>
          </p:nvPr>
        </p:nvSpPr>
        <p:spPr/>
        <p:txBody>
          <a:bodyPr/>
          <a:lstStyle/>
          <a:p>
            <a:fld id="{E45ADBE4-FC58-49B3-810E-FC949B94B628}" type="datetime1">
              <a:rPr lang="en-US" smtClean="0"/>
              <a:t>4/18/2025</a:t>
            </a:fld>
            <a:endParaRPr lang="en-US"/>
          </a:p>
        </p:txBody>
      </p:sp>
      <p:sp>
        <p:nvSpPr>
          <p:cNvPr id="6" name="Footer Placeholder 5">
            <a:extLst>
              <a:ext uri="{FF2B5EF4-FFF2-40B4-BE49-F238E27FC236}">
                <a16:creationId xmlns:a16="http://schemas.microsoft.com/office/drawing/2014/main" id="{2D7E9FD4-B4EE-4918-B643-0C0CB4BDDA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A339C8-C449-412F-97BA-C88B645EA1E3}"/>
              </a:ext>
            </a:extLst>
          </p:cNvPr>
          <p:cNvSpPr>
            <a:spLocks noGrp="1"/>
          </p:cNvSpPr>
          <p:nvPr>
            <p:ph type="sldNum" sz="quarter" idx="12"/>
          </p:nvPr>
        </p:nvSpPr>
        <p:spPr/>
        <p:txBody>
          <a:bodyPr/>
          <a:lstStyle/>
          <a:p>
            <a:fld id="{09FAA7EC-8B24-49C1-8B2D-9495CEAD788F}" type="slidenum">
              <a:rPr lang="en-US" smtClean="0"/>
              <a:t>‹#›</a:t>
            </a:fld>
            <a:endParaRPr lang="en-US"/>
          </a:p>
        </p:txBody>
      </p:sp>
    </p:spTree>
    <p:extLst>
      <p:ext uri="{BB962C8B-B14F-4D97-AF65-F5344CB8AC3E}">
        <p14:creationId xmlns:p14="http://schemas.microsoft.com/office/powerpoint/2010/main" val="560508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shadeToTitle="1">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E5FD29-C4D6-42A1-BF56-BC84C5E8D15E}"/>
              </a:ext>
            </a:extLst>
          </p:cNvPr>
          <p:cNvSpPr>
            <a:spLocks noGrp="1"/>
          </p:cNvSpPr>
          <p:nvPr>
            <p:ph type="title"/>
          </p:nvPr>
        </p:nvSpPr>
        <p:spPr>
          <a:xfrm>
            <a:off x="838200" y="365125"/>
            <a:ext cx="10515600" cy="91503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9BF6364-2142-42D8-A232-0A709F989E73}"/>
              </a:ext>
            </a:extLst>
          </p:cNvPr>
          <p:cNvSpPr>
            <a:spLocks noGrp="1"/>
          </p:cNvSpPr>
          <p:nvPr>
            <p:ph type="body" idx="1"/>
          </p:nvPr>
        </p:nvSpPr>
        <p:spPr>
          <a:xfrm>
            <a:off x="838200" y="1460499"/>
            <a:ext cx="10515600" cy="508335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79A8137-6053-4383-BFA7-5EF8EE71C1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GothamBook" pitchFamily="50" charset="0"/>
              </a:defRPr>
            </a:lvl1pPr>
          </a:lstStyle>
          <a:p>
            <a:fld id="{82587E9B-C95E-4E84-9D34-262014491987}" type="datetime1">
              <a:rPr lang="en-US" smtClean="0"/>
              <a:pPr/>
              <a:t>4/18/2025</a:t>
            </a:fld>
            <a:endParaRPr lang="en-US" dirty="0"/>
          </a:p>
        </p:txBody>
      </p:sp>
      <p:sp>
        <p:nvSpPr>
          <p:cNvPr id="5" name="Footer Placeholder 4">
            <a:extLst>
              <a:ext uri="{FF2B5EF4-FFF2-40B4-BE49-F238E27FC236}">
                <a16:creationId xmlns:a16="http://schemas.microsoft.com/office/drawing/2014/main" id="{DDF30ABA-AEDE-4760-8E79-DE2F176E11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GothamBook" pitchFamily="50" charset="0"/>
              </a:defRPr>
            </a:lvl1pPr>
          </a:lstStyle>
          <a:p>
            <a:endParaRPr lang="en-US" dirty="0"/>
          </a:p>
        </p:txBody>
      </p:sp>
      <p:sp>
        <p:nvSpPr>
          <p:cNvPr id="6" name="Slide Number Placeholder 5">
            <a:extLst>
              <a:ext uri="{FF2B5EF4-FFF2-40B4-BE49-F238E27FC236}">
                <a16:creationId xmlns:a16="http://schemas.microsoft.com/office/drawing/2014/main" id="{EFAA43D6-85F3-4449-9376-52797A168B83}"/>
              </a:ext>
            </a:extLst>
          </p:cNvPr>
          <p:cNvSpPr>
            <a:spLocks noGrp="1"/>
          </p:cNvSpPr>
          <p:nvPr>
            <p:ph type="sldNum" sz="quarter" idx="4"/>
          </p:nvPr>
        </p:nvSpPr>
        <p:spPr>
          <a:xfrm>
            <a:off x="9067800" y="6178730"/>
            <a:ext cx="2743200" cy="365125"/>
          </a:xfrm>
          <a:prstGeom prst="rect">
            <a:avLst/>
          </a:prstGeom>
        </p:spPr>
        <p:txBody>
          <a:bodyPr vert="horz" lIns="91440" tIns="45720" rIns="91440" bIns="45720" rtlCol="0" anchor="ctr"/>
          <a:lstStyle>
            <a:lvl1pPr algn="r">
              <a:defRPr sz="2400">
                <a:solidFill>
                  <a:schemeClr val="bg2">
                    <a:lumMod val="25000"/>
                  </a:schemeClr>
                </a:solidFill>
                <a:latin typeface="GothamBook" pitchFamily="50" charset="0"/>
              </a:defRPr>
            </a:lvl1pPr>
          </a:lstStyle>
          <a:p>
            <a:fld id="{D25A69CE-F2A3-43CD-8854-C0C25D56E533}" type="slidenum">
              <a:rPr lang="en-US" smtClean="0"/>
              <a:pPr/>
              <a:t>‹#›</a:t>
            </a:fld>
            <a:endParaRPr lang="en-US" dirty="0"/>
          </a:p>
        </p:txBody>
      </p:sp>
    </p:spTree>
    <p:extLst>
      <p:ext uri="{BB962C8B-B14F-4D97-AF65-F5344CB8AC3E}">
        <p14:creationId xmlns:p14="http://schemas.microsoft.com/office/powerpoint/2010/main" val="2966025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defTabSz="914400" rtl="0" eaLnBrk="1" latinLnBrk="0" hangingPunct="1">
        <a:lnSpc>
          <a:spcPct val="90000"/>
        </a:lnSpc>
        <a:spcBef>
          <a:spcPct val="0"/>
        </a:spcBef>
        <a:buNone/>
        <a:defRPr sz="4000" b="0" i="0" u="none" kern="1200">
          <a:solidFill>
            <a:schemeClr val="tx1">
              <a:lumMod val="85000"/>
              <a:lumOff val="15000"/>
            </a:schemeClr>
          </a:solidFill>
          <a:latin typeface="Gotham" panose="02000603030000020004" pitchFamily="50" charset="0"/>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GothamBook" pitchFamily="50"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chemeClr val="accent6">
              <a:lumMod val="75000"/>
            </a:schemeClr>
          </a:solidFill>
          <a:latin typeface="GothamBook"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othamBook"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othamBook"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othamBook"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F7501A4-DBC3-4794-AFE5-01733420DE68}"/>
              </a:ext>
            </a:extLst>
          </p:cNvPr>
          <p:cNvSpPr/>
          <p:nvPr/>
        </p:nvSpPr>
        <p:spPr>
          <a:xfrm>
            <a:off x="0" y="3522846"/>
            <a:ext cx="12192000" cy="16557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30F4E2-85D1-4265-9BD4-0C5CCCA1AAB2}"/>
              </a:ext>
            </a:extLst>
          </p:cNvPr>
          <p:cNvSpPr>
            <a:spLocks noGrp="1"/>
          </p:cNvSpPr>
          <p:nvPr>
            <p:ph type="ctrTitle"/>
          </p:nvPr>
        </p:nvSpPr>
        <p:spPr>
          <a:xfrm>
            <a:off x="805613" y="947554"/>
            <a:ext cx="10580774" cy="2387600"/>
          </a:xfrm>
        </p:spPr>
        <p:txBody>
          <a:bodyPr>
            <a:normAutofit/>
          </a:bodyPr>
          <a:lstStyle/>
          <a:p>
            <a:pPr>
              <a:lnSpc>
                <a:spcPct val="100000"/>
              </a:lnSpc>
            </a:pPr>
            <a:r>
              <a:rPr lang="en-US" b="1" dirty="0">
                <a:latin typeface="Nunito Sans" panose="00000500000000000000" pitchFamily="2" charset="0"/>
              </a:rPr>
              <a:t>Active Learning for</a:t>
            </a:r>
            <a:br>
              <a:rPr lang="en-US" b="1" dirty="0">
                <a:latin typeface="Nunito Sans" panose="00000500000000000000" pitchFamily="2" charset="0"/>
              </a:rPr>
            </a:br>
            <a:r>
              <a:rPr lang="en-US" b="1" dirty="0">
                <a:latin typeface="Nunito Sans" panose="00000500000000000000" pitchFamily="2" charset="0"/>
              </a:rPr>
              <a:t>ML-Enhanced Database Systems</a:t>
            </a:r>
          </a:p>
        </p:txBody>
      </p:sp>
      <p:sp>
        <p:nvSpPr>
          <p:cNvPr id="3" name="Subtitle 2">
            <a:extLst>
              <a:ext uri="{FF2B5EF4-FFF2-40B4-BE49-F238E27FC236}">
                <a16:creationId xmlns:a16="http://schemas.microsoft.com/office/drawing/2014/main" id="{153DEFD9-7476-4AD1-A3BF-FD45FC61676B}"/>
              </a:ext>
            </a:extLst>
          </p:cNvPr>
          <p:cNvSpPr>
            <a:spLocks noGrp="1"/>
          </p:cNvSpPr>
          <p:nvPr>
            <p:ph type="subTitle" idx="1"/>
          </p:nvPr>
        </p:nvSpPr>
        <p:spPr>
          <a:xfrm>
            <a:off x="711321" y="3522846"/>
            <a:ext cx="10769359" cy="1655762"/>
          </a:xfrm>
        </p:spPr>
        <p:txBody>
          <a:bodyPr anchor="ctr">
            <a:normAutofit/>
          </a:bodyPr>
          <a:lstStyle/>
          <a:p>
            <a:pPr>
              <a:lnSpc>
                <a:spcPct val="120000"/>
              </a:lnSpc>
            </a:pPr>
            <a:r>
              <a:rPr lang="en-US" altLang="en-US" b="1" dirty="0">
                <a:solidFill>
                  <a:schemeClr val="accent1"/>
                </a:solidFill>
                <a:latin typeface="Nunito Sans" panose="00000500000000000000" pitchFamily="2" charset="0"/>
              </a:rPr>
              <a:t>Lin Ma, </a:t>
            </a:r>
            <a:r>
              <a:rPr lang="en-US" altLang="en-US" dirty="0" err="1">
                <a:solidFill>
                  <a:schemeClr val="accent1"/>
                </a:solidFill>
                <a:latin typeface="Nunito Sans" panose="00000500000000000000" pitchFamily="2" charset="0"/>
              </a:rPr>
              <a:t>Bailu</a:t>
            </a:r>
            <a:r>
              <a:rPr lang="en-US" altLang="en-US" dirty="0">
                <a:solidFill>
                  <a:schemeClr val="accent1"/>
                </a:solidFill>
                <a:latin typeface="Nunito Sans" panose="00000500000000000000" pitchFamily="2" charset="0"/>
              </a:rPr>
              <a:t> Ding, </a:t>
            </a:r>
            <a:r>
              <a:rPr lang="en-US" altLang="en-US" dirty="0" err="1">
                <a:solidFill>
                  <a:schemeClr val="accent1"/>
                </a:solidFill>
                <a:latin typeface="Nunito Sans" panose="00000500000000000000" pitchFamily="2" charset="0"/>
              </a:rPr>
              <a:t>Sudipto</a:t>
            </a:r>
            <a:r>
              <a:rPr lang="en-US" altLang="en-US" dirty="0">
                <a:solidFill>
                  <a:schemeClr val="accent1"/>
                </a:solidFill>
                <a:latin typeface="Nunito Sans" panose="00000500000000000000" pitchFamily="2" charset="0"/>
              </a:rPr>
              <a:t> Das, </a:t>
            </a:r>
            <a:r>
              <a:rPr lang="en-US" altLang="en-US" dirty="0" err="1">
                <a:solidFill>
                  <a:schemeClr val="accent1"/>
                </a:solidFill>
                <a:latin typeface="Nunito Sans" panose="00000500000000000000" pitchFamily="2" charset="0"/>
              </a:rPr>
              <a:t>Adith</a:t>
            </a:r>
            <a:r>
              <a:rPr lang="en-US" altLang="en-US" dirty="0">
                <a:solidFill>
                  <a:schemeClr val="accent1"/>
                </a:solidFill>
                <a:latin typeface="Nunito Sans" panose="00000500000000000000" pitchFamily="2" charset="0"/>
              </a:rPr>
              <a:t> Swaminathan</a:t>
            </a:r>
            <a:br>
              <a:rPr lang="en-US" altLang="en-US" b="1" dirty="0">
                <a:solidFill>
                  <a:schemeClr val="tx2"/>
                </a:solidFill>
                <a:latin typeface="Nunito Sans" panose="00000500000000000000" pitchFamily="2" charset="0"/>
              </a:rPr>
            </a:br>
            <a:r>
              <a:rPr lang="en-US" dirty="0">
                <a:solidFill>
                  <a:schemeClr val="tx1"/>
                </a:solidFill>
                <a:latin typeface="Nunito Sans" panose="00000500000000000000" pitchFamily="2" charset="0"/>
              </a:rPr>
              <a:t>Carnegie Mellon University</a:t>
            </a:r>
            <a:br>
              <a:rPr lang="en-US" dirty="0">
                <a:solidFill>
                  <a:schemeClr val="tx1"/>
                </a:solidFill>
                <a:latin typeface="Nunito Sans" panose="00000500000000000000" pitchFamily="2" charset="0"/>
              </a:rPr>
            </a:br>
            <a:r>
              <a:rPr lang="en-US" dirty="0">
                <a:solidFill>
                  <a:schemeClr val="tx1"/>
                </a:solidFill>
                <a:latin typeface="Nunito Sans" panose="00000500000000000000" pitchFamily="2" charset="0"/>
              </a:rPr>
              <a:t>Microsoft Research</a:t>
            </a:r>
          </a:p>
        </p:txBody>
      </p:sp>
      <p:sp>
        <p:nvSpPr>
          <p:cNvPr id="4" name="TextBox 3">
            <a:extLst>
              <a:ext uri="{FF2B5EF4-FFF2-40B4-BE49-F238E27FC236}">
                <a16:creationId xmlns:a16="http://schemas.microsoft.com/office/drawing/2014/main" id="{813AB5ED-33C5-4EC2-8FAA-EAA1E3B3B308}"/>
              </a:ext>
            </a:extLst>
          </p:cNvPr>
          <p:cNvSpPr txBox="1"/>
          <p:nvPr/>
        </p:nvSpPr>
        <p:spPr>
          <a:xfrm>
            <a:off x="4293459" y="6041609"/>
            <a:ext cx="4175359" cy="584775"/>
          </a:xfrm>
          <a:prstGeom prst="rect">
            <a:avLst/>
          </a:prstGeom>
          <a:noFill/>
        </p:spPr>
        <p:txBody>
          <a:bodyPr wrap="square" rtlCol="0">
            <a:spAutoFit/>
          </a:bodyPr>
          <a:lstStyle/>
          <a:p>
            <a:pPr algn="ctr"/>
            <a:r>
              <a:rPr lang="en-US" sz="3200" b="1" dirty="0">
                <a:solidFill>
                  <a:schemeClr val="tx1">
                    <a:lumMod val="85000"/>
                    <a:lumOff val="15000"/>
                  </a:schemeClr>
                </a:solidFill>
                <a:latin typeface="Nunito Sans" panose="00000500000000000000" pitchFamily="2" charset="0"/>
              </a:rPr>
              <a:t>lin.ma@cs.cmu.edu</a:t>
            </a:r>
          </a:p>
        </p:txBody>
      </p:sp>
      <p:sp>
        <p:nvSpPr>
          <p:cNvPr id="6" name="Rectangle 5">
            <a:extLst>
              <a:ext uri="{FF2B5EF4-FFF2-40B4-BE49-F238E27FC236}">
                <a16:creationId xmlns:a16="http://schemas.microsoft.com/office/drawing/2014/main" id="{AF0C6E7A-1C1D-40D8-8750-CF2B6EBDAC8F}"/>
              </a:ext>
            </a:extLst>
          </p:cNvPr>
          <p:cNvSpPr/>
          <p:nvPr/>
        </p:nvSpPr>
        <p:spPr>
          <a:xfrm rot="5400000">
            <a:off x="6027420" y="1221875"/>
            <a:ext cx="137160" cy="915035"/>
          </a:xfrm>
          <a:prstGeom prst="rect">
            <a:avLst/>
          </a:prstGeom>
          <a:solidFill>
            <a:srgbClr val="C8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9556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A11FA-62CF-439A-A689-C592703FF472}"/>
              </a:ext>
            </a:extLst>
          </p:cNvPr>
          <p:cNvSpPr>
            <a:spLocks noGrp="1"/>
          </p:cNvSpPr>
          <p:nvPr>
            <p:ph type="title"/>
          </p:nvPr>
        </p:nvSpPr>
        <p:spPr/>
        <p:txBody>
          <a:bodyPr/>
          <a:lstStyle/>
          <a:p>
            <a:r>
              <a:rPr lang="en-US" dirty="0"/>
              <a:t>Holistic AL Challenges</a:t>
            </a:r>
          </a:p>
        </p:txBody>
      </p:sp>
      <p:sp>
        <p:nvSpPr>
          <p:cNvPr id="4" name="Slide Number Placeholder 3">
            <a:extLst>
              <a:ext uri="{FF2B5EF4-FFF2-40B4-BE49-F238E27FC236}">
                <a16:creationId xmlns:a16="http://schemas.microsoft.com/office/drawing/2014/main" id="{099F64E9-41EF-4049-8248-9A80E2B2C917}"/>
              </a:ext>
            </a:extLst>
          </p:cNvPr>
          <p:cNvSpPr>
            <a:spLocks noGrp="1"/>
          </p:cNvSpPr>
          <p:nvPr>
            <p:ph type="sldNum" sz="quarter" idx="12"/>
          </p:nvPr>
        </p:nvSpPr>
        <p:spPr/>
        <p:txBody>
          <a:bodyPr/>
          <a:lstStyle/>
          <a:p>
            <a:fld id="{09FAA7EC-8B24-49C1-8B2D-9495CEAD788F}" type="slidenum">
              <a:rPr lang="en-US" smtClean="0"/>
              <a:t>10</a:t>
            </a:fld>
            <a:endParaRPr lang="en-US"/>
          </a:p>
        </p:txBody>
      </p:sp>
      <p:grpSp>
        <p:nvGrpSpPr>
          <p:cNvPr id="11" name="Group 10">
            <a:extLst>
              <a:ext uri="{FF2B5EF4-FFF2-40B4-BE49-F238E27FC236}">
                <a16:creationId xmlns:a16="http://schemas.microsoft.com/office/drawing/2014/main" id="{F0CF55E9-FA3B-4440-B119-E7D777F2FC41}"/>
              </a:ext>
            </a:extLst>
          </p:cNvPr>
          <p:cNvGrpSpPr/>
          <p:nvPr/>
        </p:nvGrpSpPr>
        <p:grpSpPr>
          <a:xfrm>
            <a:off x="4265203" y="2903883"/>
            <a:ext cx="3661594" cy="2651774"/>
            <a:chOff x="4265203" y="2903883"/>
            <a:chExt cx="3661594" cy="2651774"/>
          </a:xfrm>
        </p:grpSpPr>
        <p:sp>
          <p:nvSpPr>
            <p:cNvPr id="16" name="Oval 15">
              <a:extLst>
                <a:ext uri="{FF2B5EF4-FFF2-40B4-BE49-F238E27FC236}">
                  <a16:creationId xmlns:a16="http://schemas.microsoft.com/office/drawing/2014/main" id="{AE31262E-699F-4317-8806-F0EC223DEDB0}"/>
                </a:ext>
              </a:extLst>
            </p:cNvPr>
            <p:cNvSpPr/>
            <p:nvPr/>
          </p:nvSpPr>
          <p:spPr>
            <a:xfrm>
              <a:off x="5685854" y="3018952"/>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C502E8C-99B7-4B3E-AC84-D977E80D28B1}"/>
                </a:ext>
              </a:extLst>
            </p:cNvPr>
            <p:cNvSpPr txBox="1"/>
            <p:nvPr/>
          </p:nvSpPr>
          <p:spPr>
            <a:xfrm>
              <a:off x="4817625" y="3970607"/>
              <a:ext cx="2556750" cy="461665"/>
            </a:xfrm>
            <a:prstGeom prst="rect">
              <a:avLst/>
            </a:prstGeom>
            <a:noFill/>
          </p:spPr>
          <p:txBody>
            <a:bodyPr wrap="square" rtlCol="0">
              <a:spAutoFit/>
            </a:bodyPr>
            <a:lstStyle/>
            <a:p>
              <a:pPr algn="ctr"/>
              <a:r>
                <a:rPr lang="en-US" sz="2400" b="1" dirty="0">
                  <a:solidFill>
                    <a:schemeClr val="accent1"/>
                  </a:solidFill>
                  <a:latin typeface="Nunito Sans" panose="00000500000000000000" pitchFamily="2" charset="0"/>
                </a:rPr>
                <a:t>Cost-sensitive</a:t>
              </a:r>
            </a:p>
          </p:txBody>
        </p:sp>
        <p:sp>
          <p:nvSpPr>
            <p:cNvPr id="8" name="TextBox 7">
              <a:extLst>
                <a:ext uri="{FF2B5EF4-FFF2-40B4-BE49-F238E27FC236}">
                  <a16:creationId xmlns:a16="http://schemas.microsoft.com/office/drawing/2014/main" id="{0D373A7C-0648-4DBA-ADFC-B4945659350C}"/>
                </a:ext>
              </a:extLst>
            </p:cNvPr>
            <p:cNvSpPr txBox="1"/>
            <p:nvPr/>
          </p:nvSpPr>
          <p:spPr>
            <a:xfrm>
              <a:off x="4265203" y="4370717"/>
              <a:ext cx="3661594" cy="1184940"/>
            </a:xfrm>
            <a:prstGeom prst="rect">
              <a:avLst/>
            </a:prstGeom>
            <a:noFill/>
          </p:spPr>
          <p:txBody>
            <a:bodyPr wrap="square" rtlCol="0">
              <a:spAutoFit/>
            </a:bodyPr>
            <a:lstStyle/>
            <a:p>
              <a:pPr algn="ctr">
                <a:lnSpc>
                  <a:spcPct val="120000"/>
                </a:lnSpc>
              </a:pPr>
              <a:r>
                <a:rPr lang="en-GB" sz="2000" dirty="0">
                  <a:latin typeface="Nunito Sans" panose="00000500000000000000" pitchFamily="2" charset="0"/>
                </a:rPr>
                <a:t>Drastically different </a:t>
              </a:r>
              <a:r>
                <a:rPr lang="en-GB" sz="2000" dirty="0" err="1">
                  <a:latin typeface="Nunito Sans" panose="00000500000000000000" pitchFamily="2" charset="0"/>
                </a:rPr>
                <a:t>labeling</a:t>
              </a:r>
              <a:r>
                <a:rPr lang="en-GB" sz="2000" dirty="0">
                  <a:latin typeface="Nunito Sans" panose="00000500000000000000" pitchFamily="2" charset="0"/>
                </a:rPr>
                <a:t> costs, especially with index creations</a:t>
              </a:r>
            </a:p>
          </p:txBody>
        </p:sp>
        <p:grpSp>
          <p:nvGrpSpPr>
            <p:cNvPr id="13" name="Group 12">
              <a:extLst>
                <a:ext uri="{FF2B5EF4-FFF2-40B4-BE49-F238E27FC236}">
                  <a16:creationId xmlns:a16="http://schemas.microsoft.com/office/drawing/2014/main" id="{75ABBE4C-2AB5-42FD-86B3-6DFEEFB86B67}"/>
                </a:ext>
              </a:extLst>
            </p:cNvPr>
            <p:cNvGrpSpPr/>
            <p:nvPr/>
          </p:nvGrpSpPr>
          <p:grpSpPr>
            <a:xfrm>
              <a:off x="5888132" y="2903883"/>
              <a:ext cx="739585" cy="739585"/>
              <a:chOff x="8594725" y="1022351"/>
              <a:chExt cx="217488" cy="217488"/>
            </a:xfrm>
          </p:grpSpPr>
          <p:sp>
            <p:nvSpPr>
              <p:cNvPr id="14" name="Freeform 1284">
                <a:extLst>
                  <a:ext uri="{FF2B5EF4-FFF2-40B4-BE49-F238E27FC236}">
                    <a16:creationId xmlns:a16="http://schemas.microsoft.com/office/drawing/2014/main" id="{6DAED9DC-491B-4D0E-BB43-9127944464B3}"/>
                  </a:ext>
                </a:extLst>
              </p:cNvPr>
              <p:cNvSpPr>
                <a:spLocks/>
              </p:cNvSpPr>
              <p:nvPr/>
            </p:nvSpPr>
            <p:spPr bwMode="auto">
              <a:xfrm>
                <a:off x="8594725" y="1035051"/>
                <a:ext cx="203200" cy="204788"/>
              </a:xfrm>
              <a:custGeom>
                <a:avLst/>
                <a:gdLst>
                  <a:gd name="T0" fmla="*/ 148 w 149"/>
                  <a:gd name="T1" fmla="*/ 52 h 150"/>
                  <a:gd name="T2" fmla="*/ 143 w 149"/>
                  <a:gd name="T3" fmla="*/ 18 h 150"/>
                  <a:gd name="T4" fmla="*/ 139 w 149"/>
                  <a:gd name="T5" fmla="*/ 9 h 150"/>
                  <a:gd name="T6" fmla="*/ 130 w 149"/>
                  <a:gd name="T7" fmla="*/ 5 h 150"/>
                  <a:gd name="T8" fmla="*/ 96 w 149"/>
                  <a:gd name="T9" fmla="*/ 1 h 150"/>
                  <a:gd name="T10" fmla="*/ 77 w 149"/>
                  <a:gd name="T11" fmla="*/ 8 h 150"/>
                  <a:gd name="T12" fmla="*/ 4 w 149"/>
                  <a:gd name="T13" fmla="*/ 82 h 150"/>
                  <a:gd name="T14" fmla="*/ 5 w 149"/>
                  <a:gd name="T15" fmla="*/ 96 h 150"/>
                  <a:gd name="T16" fmla="*/ 53 w 149"/>
                  <a:gd name="T17" fmla="*/ 145 h 150"/>
                  <a:gd name="T18" fmla="*/ 68 w 149"/>
                  <a:gd name="T19" fmla="*/ 145 h 150"/>
                  <a:gd name="T20" fmla="*/ 141 w 149"/>
                  <a:gd name="T21" fmla="*/ 72 h 150"/>
                  <a:gd name="T22" fmla="*/ 148 w 149"/>
                  <a:gd name="T23" fmla="*/ 52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150">
                    <a:moveTo>
                      <a:pt x="148" y="52"/>
                    </a:moveTo>
                    <a:cubicBezTo>
                      <a:pt x="143" y="18"/>
                      <a:pt x="143" y="18"/>
                      <a:pt x="143" y="18"/>
                    </a:cubicBezTo>
                    <a:cubicBezTo>
                      <a:pt x="143" y="15"/>
                      <a:pt x="141" y="12"/>
                      <a:pt x="139" y="9"/>
                    </a:cubicBezTo>
                    <a:cubicBezTo>
                      <a:pt x="137" y="7"/>
                      <a:pt x="134" y="5"/>
                      <a:pt x="130" y="5"/>
                    </a:cubicBezTo>
                    <a:cubicBezTo>
                      <a:pt x="96" y="1"/>
                      <a:pt x="96" y="1"/>
                      <a:pt x="96" y="1"/>
                    </a:cubicBezTo>
                    <a:cubicBezTo>
                      <a:pt x="90" y="0"/>
                      <a:pt x="82" y="3"/>
                      <a:pt x="77" y="8"/>
                    </a:cubicBezTo>
                    <a:cubicBezTo>
                      <a:pt x="4" y="82"/>
                      <a:pt x="4" y="82"/>
                      <a:pt x="4" y="82"/>
                    </a:cubicBezTo>
                    <a:cubicBezTo>
                      <a:pt x="0" y="86"/>
                      <a:pt x="0" y="92"/>
                      <a:pt x="5" y="96"/>
                    </a:cubicBezTo>
                    <a:cubicBezTo>
                      <a:pt x="53" y="145"/>
                      <a:pt x="53" y="145"/>
                      <a:pt x="53" y="145"/>
                    </a:cubicBezTo>
                    <a:cubicBezTo>
                      <a:pt x="58" y="150"/>
                      <a:pt x="63" y="150"/>
                      <a:pt x="68" y="145"/>
                    </a:cubicBezTo>
                    <a:cubicBezTo>
                      <a:pt x="141" y="72"/>
                      <a:pt x="141" y="72"/>
                      <a:pt x="141" y="72"/>
                    </a:cubicBezTo>
                    <a:cubicBezTo>
                      <a:pt x="145" y="67"/>
                      <a:pt x="149" y="58"/>
                      <a:pt x="148" y="52"/>
                    </a:cubicBezTo>
                    <a:close/>
                  </a:path>
                </a:pathLst>
              </a:custGeom>
              <a:noFill/>
              <a:ln w="38100" cap="rnd">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Line 1283">
                <a:extLst>
                  <a:ext uri="{FF2B5EF4-FFF2-40B4-BE49-F238E27FC236}">
                    <a16:creationId xmlns:a16="http://schemas.microsoft.com/office/drawing/2014/main" id="{2CEEEFAC-A01F-4E67-99DD-07C85C3680A0}"/>
                  </a:ext>
                </a:extLst>
              </p:cNvPr>
              <p:cNvSpPr>
                <a:spLocks noChangeShapeType="1"/>
              </p:cNvSpPr>
              <p:nvPr/>
            </p:nvSpPr>
            <p:spPr bwMode="auto">
              <a:xfrm flipV="1">
                <a:off x="8759825" y="1022351"/>
                <a:ext cx="52388" cy="52388"/>
              </a:xfrm>
              <a:prstGeom prst="line">
                <a:avLst/>
              </a:prstGeom>
              <a:noFill/>
              <a:ln w="38100" cap="rnd">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7" name="Group 16">
            <a:extLst>
              <a:ext uri="{FF2B5EF4-FFF2-40B4-BE49-F238E27FC236}">
                <a16:creationId xmlns:a16="http://schemas.microsoft.com/office/drawing/2014/main" id="{52B4FA11-17D6-4303-B2D8-494A524C6BB6}"/>
              </a:ext>
            </a:extLst>
          </p:cNvPr>
          <p:cNvGrpSpPr/>
          <p:nvPr/>
        </p:nvGrpSpPr>
        <p:grpSpPr>
          <a:xfrm>
            <a:off x="8475130" y="2894358"/>
            <a:ext cx="2556750" cy="2291967"/>
            <a:chOff x="8475130" y="2894358"/>
            <a:chExt cx="2556750" cy="2291967"/>
          </a:xfrm>
        </p:grpSpPr>
        <p:sp>
          <p:nvSpPr>
            <p:cNvPr id="9" name="TextBox 8">
              <a:extLst>
                <a:ext uri="{FF2B5EF4-FFF2-40B4-BE49-F238E27FC236}">
                  <a16:creationId xmlns:a16="http://schemas.microsoft.com/office/drawing/2014/main" id="{1F987808-3758-4669-8DD4-DBE786CCD837}"/>
                </a:ext>
              </a:extLst>
            </p:cNvPr>
            <p:cNvSpPr txBox="1"/>
            <p:nvPr/>
          </p:nvSpPr>
          <p:spPr>
            <a:xfrm>
              <a:off x="8475130" y="3970607"/>
              <a:ext cx="2556750" cy="461665"/>
            </a:xfrm>
            <a:prstGeom prst="rect">
              <a:avLst/>
            </a:prstGeom>
            <a:noFill/>
          </p:spPr>
          <p:txBody>
            <a:bodyPr wrap="square" rtlCol="0">
              <a:spAutoFit/>
            </a:bodyPr>
            <a:lstStyle/>
            <a:p>
              <a:pPr algn="ctr"/>
              <a:r>
                <a:rPr lang="en-US" sz="2400" b="1" dirty="0">
                  <a:solidFill>
                    <a:schemeClr val="accent1"/>
                  </a:solidFill>
                  <a:latin typeface="Nunito Sans" panose="00000500000000000000" pitchFamily="2" charset="0"/>
                </a:rPr>
                <a:t>Batch-friendly</a:t>
              </a:r>
            </a:p>
          </p:txBody>
        </p:sp>
        <p:sp>
          <p:nvSpPr>
            <p:cNvPr id="10" name="TextBox 9">
              <a:extLst>
                <a:ext uri="{FF2B5EF4-FFF2-40B4-BE49-F238E27FC236}">
                  <a16:creationId xmlns:a16="http://schemas.microsoft.com/office/drawing/2014/main" id="{CFCD9957-67EE-4D46-BA53-1D6BF4AF3F24}"/>
                </a:ext>
              </a:extLst>
            </p:cNvPr>
            <p:cNvSpPr txBox="1"/>
            <p:nvPr/>
          </p:nvSpPr>
          <p:spPr>
            <a:xfrm>
              <a:off x="8634705" y="4370717"/>
              <a:ext cx="2237600" cy="815608"/>
            </a:xfrm>
            <a:prstGeom prst="rect">
              <a:avLst/>
            </a:prstGeom>
            <a:noFill/>
          </p:spPr>
          <p:txBody>
            <a:bodyPr wrap="square" rtlCol="0">
              <a:spAutoFit/>
            </a:bodyPr>
            <a:lstStyle/>
            <a:p>
              <a:pPr algn="ctr">
                <a:lnSpc>
                  <a:spcPct val="120000"/>
                </a:lnSpc>
              </a:pPr>
              <a:r>
                <a:rPr lang="en-GB" sz="2000" dirty="0">
                  <a:latin typeface="Nunito Sans" panose="00000500000000000000" pitchFamily="2" charset="0"/>
                </a:rPr>
                <a:t>Expensive model retraining</a:t>
              </a:r>
            </a:p>
          </p:txBody>
        </p:sp>
        <p:sp>
          <p:nvSpPr>
            <p:cNvPr id="18" name="Oval 17">
              <a:extLst>
                <a:ext uri="{FF2B5EF4-FFF2-40B4-BE49-F238E27FC236}">
                  <a16:creationId xmlns:a16="http://schemas.microsoft.com/office/drawing/2014/main" id="{11B4D5E8-EAF9-4501-A20E-B0C7CF969957}"/>
                </a:ext>
              </a:extLst>
            </p:cNvPr>
            <p:cNvSpPr/>
            <p:nvPr/>
          </p:nvSpPr>
          <p:spPr>
            <a:xfrm>
              <a:off x="9343359" y="3018952"/>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a:extLst>
                <a:ext uri="{FF2B5EF4-FFF2-40B4-BE49-F238E27FC236}">
                  <a16:creationId xmlns:a16="http://schemas.microsoft.com/office/drawing/2014/main" id="{4CADB5D8-F606-491E-B22C-D655B069AE17}"/>
                </a:ext>
              </a:extLst>
            </p:cNvPr>
            <p:cNvGrpSpPr/>
            <p:nvPr/>
          </p:nvGrpSpPr>
          <p:grpSpPr>
            <a:xfrm>
              <a:off x="9547754" y="2894358"/>
              <a:ext cx="642966" cy="840079"/>
              <a:chOff x="1133475" y="2860675"/>
              <a:chExt cx="217488" cy="284163"/>
            </a:xfrm>
          </p:grpSpPr>
          <p:sp>
            <p:nvSpPr>
              <p:cNvPr id="22" name="Freeform 514">
                <a:extLst>
                  <a:ext uri="{FF2B5EF4-FFF2-40B4-BE49-F238E27FC236}">
                    <a16:creationId xmlns:a16="http://schemas.microsoft.com/office/drawing/2014/main" id="{67DF241E-E5EE-40D2-A93D-79A31673DA67}"/>
                  </a:ext>
                </a:extLst>
              </p:cNvPr>
              <p:cNvSpPr>
                <a:spLocks/>
              </p:cNvSpPr>
              <p:nvPr/>
            </p:nvSpPr>
            <p:spPr bwMode="auto">
              <a:xfrm>
                <a:off x="1208088" y="2860675"/>
                <a:ext cx="142875" cy="209550"/>
              </a:xfrm>
              <a:custGeom>
                <a:avLst/>
                <a:gdLst>
                  <a:gd name="T0" fmla="*/ 0 w 105"/>
                  <a:gd name="T1" fmla="*/ 35 h 154"/>
                  <a:gd name="T2" fmla="*/ 0 w 105"/>
                  <a:gd name="T3" fmla="*/ 10 h 154"/>
                  <a:gd name="T4" fmla="*/ 11 w 105"/>
                  <a:gd name="T5" fmla="*/ 2 h 154"/>
                  <a:gd name="T6" fmla="*/ 94 w 105"/>
                  <a:gd name="T7" fmla="*/ 28 h 154"/>
                  <a:gd name="T8" fmla="*/ 105 w 105"/>
                  <a:gd name="T9" fmla="*/ 42 h 154"/>
                  <a:gd name="T10" fmla="*/ 105 w 105"/>
                  <a:gd name="T11" fmla="*/ 144 h 154"/>
                  <a:gd name="T12" fmla="*/ 94 w 105"/>
                  <a:gd name="T13" fmla="*/ 152 h 154"/>
                  <a:gd name="T14" fmla="*/ 78 w 105"/>
                  <a:gd name="T15" fmla="*/ 147 h 1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154">
                    <a:moveTo>
                      <a:pt x="0" y="35"/>
                    </a:moveTo>
                    <a:cubicBezTo>
                      <a:pt x="0" y="10"/>
                      <a:pt x="0" y="10"/>
                      <a:pt x="0" y="10"/>
                    </a:cubicBezTo>
                    <a:cubicBezTo>
                      <a:pt x="0" y="4"/>
                      <a:pt x="5" y="0"/>
                      <a:pt x="11" y="2"/>
                    </a:cubicBezTo>
                    <a:cubicBezTo>
                      <a:pt x="94" y="28"/>
                      <a:pt x="94" y="28"/>
                      <a:pt x="94" y="28"/>
                    </a:cubicBezTo>
                    <a:cubicBezTo>
                      <a:pt x="100" y="29"/>
                      <a:pt x="105" y="36"/>
                      <a:pt x="105" y="42"/>
                    </a:cubicBezTo>
                    <a:cubicBezTo>
                      <a:pt x="105" y="144"/>
                      <a:pt x="105" y="144"/>
                      <a:pt x="105" y="144"/>
                    </a:cubicBezTo>
                    <a:cubicBezTo>
                      <a:pt x="105" y="150"/>
                      <a:pt x="100" y="154"/>
                      <a:pt x="94" y="152"/>
                    </a:cubicBezTo>
                    <a:cubicBezTo>
                      <a:pt x="78" y="147"/>
                      <a:pt x="78" y="147"/>
                      <a:pt x="78" y="147"/>
                    </a:cubicBezTo>
                  </a:path>
                </a:pathLst>
              </a:custGeom>
              <a:noFill/>
              <a:ln w="38100" cap="flat">
                <a:solidFill>
                  <a:schemeClr val="accent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513">
                <a:extLst>
                  <a:ext uri="{FF2B5EF4-FFF2-40B4-BE49-F238E27FC236}">
                    <a16:creationId xmlns:a16="http://schemas.microsoft.com/office/drawing/2014/main" id="{29D756AC-FC3F-498D-A92E-B1E37940B4F5}"/>
                  </a:ext>
                </a:extLst>
              </p:cNvPr>
              <p:cNvSpPr>
                <a:spLocks/>
              </p:cNvSpPr>
              <p:nvPr/>
            </p:nvSpPr>
            <p:spPr bwMode="auto">
              <a:xfrm>
                <a:off x="1169988" y="2898775"/>
                <a:ext cx="144463" cy="207963"/>
              </a:xfrm>
              <a:custGeom>
                <a:avLst/>
                <a:gdLst>
                  <a:gd name="T0" fmla="*/ 0 w 106"/>
                  <a:gd name="T1" fmla="*/ 35 h 153"/>
                  <a:gd name="T2" fmla="*/ 0 w 106"/>
                  <a:gd name="T3" fmla="*/ 10 h 153"/>
                  <a:gd name="T4" fmla="*/ 11 w 106"/>
                  <a:gd name="T5" fmla="*/ 2 h 153"/>
                  <a:gd name="T6" fmla="*/ 95 w 106"/>
                  <a:gd name="T7" fmla="*/ 27 h 153"/>
                  <a:gd name="T8" fmla="*/ 106 w 106"/>
                  <a:gd name="T9" fmla="*/ 42 h 153"/>
                  <a:gd name="T10" fmla="*/ 106 w 106"/>
                  <a:gd name="T11" fmla="*/ 143 h 153"/>
                  <a:gd name="T12" fmla="*/ 95 w 106"/>
                  <a:gd name="T13" fmla="*/ 151 h 153"/>
                  <a:gd name="T14" fmla="*/ 78 w 106"/>
                  <a:gd name="T15" fmla="*/ 146 h 1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153">
                    <a:moveTo>
                      <a:pt x="0" y="35"/>
                    </a:moveTo>
                    <a:cubicBezTo>
                      <a:pt x="0" y="10"/>
                      <a:pt x="0" y="10"/>
                      <a:pt x="0" y="10"/>
                    </a:cubicBezTo>
                    <a:cubicBezTo>
                      <a:pt x="0" y="4"/>
                      <a:pt x="5" y="0"/>
                      <a:pt x="11" y="2"/>
                    </a:cubicBezTo>
                    <a:cubicBezTo>
                      <a:pt x="95" y="27"/>
                      <a:pt x="95" y="27"/>
                      <a:pt x="95" y="27"/>
                    </a:cubicBezTo>
                    <a:cubicBezTo>
                      <a:pt x="101" y="29"/>
                      <a:pt x="106" y="35"/>
                      <a:pt x="106" y="42"/>
                    </a:cubicBezTo>
                    <a:cubicBezTo>
                      <a:pt x="106" y="143"/>
                      <a:pt x="106" y="143"/>
                      <a:pt x="106" y="143"/>
                    </a:cubicBezTo>
                    <a:cubicBezTo>
                      <a:pt x="106" y="150"/>
                      <a:pt x="101" y="153"/>
                      <a:pt x="95" y="151"/>
                    </a:cubicBezTo>
                    <a:cubicBezTo>
                      <a:pt x="78" y="146"/>
                      <a:pt x="78" y="146"/>
                      <a:pt x="78" y="146"/>
                    </a:cubicBezTo>
                  </a:path>
                </a:pathLst>
              </a:custGeom>
              <a:noFill/>
              <a:ln w="38100" cap="flat">
                <a:solidFill>
                  <a:schemeClr val="accent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512">
                <a:extLst>
                  <a:ext uri="{FF2B5EF4-FFF2-40B4-BE49-F238E27FC236}">
                    <a16:creationId xmlns:a16="http://schemas.microsoft.com/office/drawing/2014/main" id="{0E8C4642-2E07-49EC-A33F-049540573E5B}"/>
                  </a:ext>
                </a:extLst>
              </p:cNvPr>
              <p:cNvSpPr>
                <a:spLocks/>
              </p:cNvSpPr>
              <p:nvPr/>
            </p:nvSpPr>
            <p:spPr bwMode="auto">
              <a:xfrm>
                <a:off x="1133475" y="2936875"/>
                <a:ext cx="142875" cy="207963"/>
              </a:xfrm>
              <a:custGeom>
                <a:avLst/>
                <a:gdLst>
                  <a:gd name="T0" fmla="*/ 105 w 105"/>
                  <a:gd name="T1" fmla="*/ 143 h 153"/>
                  <a:gd name="T2" fmla="*/ 94 w 105"/>
                  <a:gd name="T3" fmla="*/ 151 h 153"/>
                  <a:gd name="T4" fmla="*/ 11 w 105"/>
                  <a:gd name="T5" fmla="*/ 126 h 153"/>
                  <a:gd name="T6" fmla="*/ 0 w 105"/>
                  <a:gd name="T7" fmla="*/ 111 h 153"/>
                  <a:gd name="T8" fmla="*/ 0 w 105"/>
                  <a:gd name="T9" fmla="*/ 10 h 153"/>
                  <a:gd name="T10" fmla="*/ 11 w 105"/>
                  <a:gd name="T11" fmla="*/ 1 h 153"/>
                  <a:gd name="T12" fmla="*/ 94 w 105"/>
                  <a:gd name="T13" fmla="*/ 27 h 153"/>
                  <a:gd name="T14" fmla="*/ 105 w 105"/>
                  <a:gd name="T15" fmla="*/ 41 h 153"/>
                  <a:gd name="T16" fmla="*/ 105 w 105"/>
                  <a:gd name="T17" fmla="*/ 14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 h="153">
                    <a:moveTo>
                      <a:pt x="105" y="143"/>
                    </a:moveTo>
                    <a:cubicBezTo>
                      <a:pt x="105" y="149"/>
                      <a:pt x="100" y="153"/>
                      <a:pt x="94" y="151"/>
                    </a:cubicBezTo>
                    <a:cubicBezTo>
                      <a:pt x="11" y="126"/>
                      <a:pt x="11" y="126"/>
                      <a:pt x="11" y="126"/>
                    </a:cubicBezTo>
                    <a:cubicBezTo>
                      <a:pt x="5" y="124"/>
                      <a:pt x="0" y="117"/>
                      <a:pt x="0" y="111"/>
                    </a:cubicBezTo>
                    <a:cubicBezTo>
                      <a:pt x="0" y="10"/>
                      <a:pt x="0" y="10"/>
                      <a:pt x="0" y="10"/>
                    </a:cubicBezTo>
                    <a:cubicBezTo>
                      <a:pt x="0" y="3"/>
                      <a:pt x="5" y="0"/>
                      <a:pt x="11" y="1"/>
                    </a:cubicBezTo>
                    <a:cubicBezTo>
                      <a:pt x="94" y="27"/>
                      <a:pt x="94" y="27"/>
                      <a:pt x="94" y="27"/>
                    </a:cubicBezTo>
                    <a:cubicBezTo>
                      <a:pt x="100" y="29"/>
                      <a:pt x="105" y="35"/>
                      <a:pt x="105" y="41"/>
                    </a:cubicBezTo>
                    <a:lnTo>
                      <a:pt x="105" y="143"/>
                    </a:lnTo>
                    <a:close/>
                  </a:path>
                </a:pathLst>
              </a:custGeom>
              <a:solidFill>
                <a:schemeClr val="bg2"/>
              </a:solidFill>
              <a:ln w="3810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 name="Group 2">
            <a:extLst>
              <a:ext uri="{FF2B5EF4-FFF2-40B4-BE49-F238E27FC236}">
                <a16:creationId xmlns:a16="http://schemas.microsoft.com/office/drawing/2014/main" id="{CAA68A41-0852-423D-807C-AB5BE2E393DD}"/>
              </a:ext>
            </a:extLst>
          </p:cNvPr>
          <p:cNvGrpSpPr/>
          <p:nvPr/>
        </p:nvGrpSpPr>
        <p:grpSpPr>
          <a:xfrm>
            <a:off x="544250" y="2910670"/>
            <a:ext cx="3303850" cy="2644987"/>
            <a:chOff x="544250" y="2910670"/>
            <a:chExt cx="3303850" cy="2644987"/>
          </a:xfrm>
        </p:grpSpPr>
        <p:sp>
          <p:nvSpPr>
            <p:cNvPr id="5" name="TextBox 4">
              <a:extLst>
                <a:ext uri="{FF2B5EF4-FFF2-40B4-BE49-F238E27FC236}">
                  <a16:creationId xmlns:a16="http://schemas.microsoft.com/office/drawing/2014/main" id="{4E951D72-C35F-42E9-BACC-180C4539FAD8}"/>
                </a:ext>
              </a:extLst>
            </p:cNvPr>
            <p:cNvSpPr txBox="1"/>
            <p:nvPr/>
          </p:nvSpPr>
          <p:spPr>
            <a:xfrm>
              <a:off x="917800" y="3970607"/>
              <a:ext cx="2556750" cy="461665"/>
            </a:xfrm>
            <a:prstGeom prst="rect">
              <a:avLst/>
            </a:prstGeom>
            <a:noFill/>
          </p:spPr>
          <p:txBody>
            <a:bodyPr wrap="square" rtlCol="0">
              <a:spAutoFit/>
            </a:bodyPr>
            <a:lstStyle/>
            <a:p>
              <a:pPr algn="ctr"/>
              <a:r>
                <a:rPr lang="en-US" sz="2400" b="1" dirty="0">
                  <a:solidFill>
                    <a:schemeClr val="accent1"/>
                  </a:solidFill>
                  <a:latin typeface="Nunito Sans" panose="00000500000000000000" pitchFamily="2" charset="0"/>
                </a:rPr>
                <a:t>Robust</a:t>
              </a:r>
            </a:p>
          </p:txBody>
        </p:sp>
        <p:sp>
          <p:nvSpPr>
            <p:cNvPr id="6" name="TextBox 5">
              <a:extLst>
                <a:ext uri="{FF2B5EF4-FFF2-40B4-BE49-F238E27FC236}">
                  <a16:creationId xmlns:a16="http://schemas.microsoft.com/office/drawing/2014/main" id="{AB074379-4F07-40E5-9E45-9ED414A2B301}"/>
                </a:ext>
              </a:extLst>
            </p:cNvPr>
            <p:cNvSpPr txBox="1"/>
            <p:nvPr/>
          </p:nvSpPr>
          <p:spPr>
            <a:xfrm>
              <a:off x="544250" y="4370717"/>
              <a:ext cx="3303850" cy="1184940"/>
            </a:xfrm>
            <a:prstGeom prst="rect">
              <a:avLst/>
            </a:prstGeom>
            <a:noFill/>
          </p:spPr>
          <p:txBody>
            <a:bodyPr wrap="square" rtlCol="0">
              <a:spAutoFit/>
            </a:bodyPr>
            <a:lstStyle/>
            <a:p>
              <a:pPr algn="ctr">
                <a:lnSpc>
                  <a:spcPct val="120000"/>
                </a:lnSpc>
              </a:pPr>
              <a:r>
                <a:rPr lang="en-GB" sz="2000" dirty="0">
                  <a:latin typeface="Nunito Sans" panose="00000500000000000000" pitchFamily="2" charset="0"/>
                </a:rPr>
                <a:t>Noisy uncertainty signal under significant distribution shift</a:t>
              </a:r>
            </a:p>
          </p:txBody>
        </p:sp>
        <p:sp>
          <p:nvSpPr>
            <p:cNvPr id="23" name="Oval 22">
              <a:extLst>
                <a:ext uri="{FF2B5EF4-FFF2-40B4-BE49-F238E27FC236}">
                  <a16:creationId xmlns:a16="http://schemas.microsoft.com/office/drawing/2014/main" id="{F099BD71-709B-4AAE-90DB-1E5D2E6D8A82}"/>
                </a:ext>
              </a:extLst>
            </p:cNvPr>
            <p:cNvSpPr/>
            <p:nvPr/>
          </p:nvSpPr>
          <p:spPr>
            <a:xfrm>
              <a:off x="1786029" y="3018952"/>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EF845C4-53F2-4628-ADB3-7C73CFD4EC16}"/>
                </a:ext>
              </a:extLst>
            </p:cNvPr>
            <p:cNvGrpSpPr/>
            <p:nvPr/>
          </p:nvGrpSpPr>
          <p:grpSpPr>
            <a:xfrm flipV="1">
              <a:off x="1999155" y="2910670"/>
              <a:ext cx="594741" cy="769198"/>
              <a:chOff x="2324100" y="4629150"/>
              <a:chExt cx="238125" cy="307975"/>
            </a:xfrm>
          </p:grpSpPr>
          <p:sp>
            <p:nvSpPr>
              <p:cNvPr id="25" name="Freeform 860">
                <a:extLst>
                  <a:ext uri="{FF2B5EF4-FFF2-40B4-BE49-F238E27FC236}">
                    <a16:creationId xmlns:a16="http://schemas.microsoft.com/office/drawing/2014/main" id="{DE7229F2-B75C-4898-A0A1-EC2F1853D3D7}"/>
                  </a:ext>
                </a:extLst>
              </p:cNvPr>
              <p:cNvSpPr>
                <a:spLocks/>
              </p:cNvSpPr>
              <p:nvPr/>
            </p:nvSpPr>
            <p:spPr bwMode="auto">
              <a:xfrm>
                <a:off x="2324100" y="4629150"/>
                <a:ext cx="185738" cy="187325"/>
              </a:xfrm>
              <a:custGeom>
                <a:avLst/>
                <a:gdLst>
                  <a:gd name="T0" fmla="*/ 69 w 137"/>
                  <a:gd name="T1" fmla="*/ 131 h 139"/>
                  <a:gd name="T2" fmla="*/ 121 w 137"/>
                  <a:gd name="T3" fmla="*/ 121 h 139"/>
                  <a:gd name="T4" fmla="*/ 121 w 137"/>
                  <a:gd name="T5" fmla="*/ 121 h 139"/>
                  <a:gd name="T6" fmla="*/ 134 w 137"/>
                  <a:gd name="T7" fmla="*/ 80 h 139"/>
                  <a:gd name="T8" fmla="*/ 121 w 137"/>
                  <a:gd name="T9" fmla="*/ 55 h 139"/>
                  <a:gd name="T10" fmla="*/ 85 w 137"/>
                  <a:gd name="T11" fmla="*/ 19 h 139"/>
                  <a:gd name="T12" fmla="*/ 19 w 137"/>
                  <a:gd name="T13" fmla="*/ 19 h 139"/>
                  <a:gd name="T14" fmla="*/ 19 w 137"/>
                  <a:gd name="T15" fmla="*/ 19 h 139"/>
                  <a:gd name="T16" fmla="*/ 19 w 137"/>
                  <a:gd name="T17" fmla="*/ 85 h 139"/>
                  <a:gd name="T18" fmla="*/ 26 w 137"/>
                  <a:gd name="T19" fmla="*/ 9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7" h="139">
                    <a:moveTo>
                      <a:pt x="69" y="131"/>
                    </a:moveTo>
                    <a:cubicBezTo>
                      <a:pt x="86" y="139"/>
                      <a:pt x="107" y="136"/>
                      <a:pt x="121" y="121"/>
                    </a:cubicBezTo>
                    <a:cubicBezTo>
                      <a:pt x="121" y="121"/>
                      <a:pt x="121" y="121"/>
                      <a:pt x="121" y="121"/>
                    </a:cubicBezTo>
                    <a:cubicBezTo>
                      <a:pt x="133" y="110"/>
                      <a:pt x="137" y="95"/>
                      <a:pt x="134" y="80"/>
                    </a:cubicBezTo>
                    <a:cubicBezTo>
                      <a:pt x="133" y="71"/>
                      <a:pt x="128" y="62"/>
                      <a:pt x="121" y="55"/>
                    </a:cubicBezTo>
                    <a:cubicBezTo>
                      <a:pt x="85" y="19"/>
                      <a:pt x="85" y="19"/>
                      <a:pt x="85" y="19"/>
                    </a:cubicBezTo>
                    <a:cubicBezTo>
                      <a:pt x="67" y="0"/>
                      <a:pt x="37" y="0"/>
                      <a:pt x="19" y="19"/>
                    </a:cubicBezTo>
                    <a:cubicBezTo>
                      <a:pt x="19" y="19"/>
                      <a:pt x="19" y="19"/>
                      <a:pt x="19" y="19"/>
                    </a:cubicBezTo>
                    <a:cubicBezTo>
                      <a:pt x="0" y="37"/>
                      <a:pt x="0" y="67"/>
                      <a:pt x="19" y="85"/>
                    </a:cubicBezTo>
                    <a:cubicBezTo>
                      <a:pt x="26" y="92"/>
                      <a:pt x="26" y="92"/>
                      <a:pt x="26" y="92"/>
                    </a:cubicBezTo>
                  </a:path>
                </a:pathLst>
              </a:custGeom>
              <a:noFill/>
              <a:ln w="38100" cap="rnd">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861">
                <a:extLst>
                  <a:ext uri="{FF2B5EF4-FFF2-40B4-BE49-F238E27FC236}">
                    <a16:creationId xmlns:a16="http://schemas.microsoft.com/office/drawing/2014/main" id="{90919CE2-E671-4C1D-882A-80850012974E}"/>
                  </a:ext>
                </a:extLst>
              </p:cNvPr>
              <p:cNvSpPr>
                <a:spLocks/>
              </p:cNvSpPr>
              <p:nvPr/>
            </p:nvSpPr>
            <p:spPr bwMode="auto">
              <a:xfrm>
                <a:off x="2368550" y="4749800"/>
                <a:ext cx="193675" cy="187325"/>
              </a:xfrm>
              <a:custGeom>
                <a:avLst/>
                <a:gdLst>
                  <a:gd name="T0" fmla="*/ 74 w 142"/>
                  <a:gd name="T1" fmla="*/ 9 h 138"/>
                  <a:gd name="T2" fmla="*/ 19 w 142"/>
                  <a:gd name="T3" fmla="*/ 17 h 138"/>
                  <a:gd name="T4" fmla="*/ 19 w 142"/>
                  <a:gd name="T5" fmla="*/ 17 h 138"/>
                  <a:gd name="T6" fmla="*/ 19 w 142"/>
                  <a:gd name="T7" fmla="*/ 83 h 138"/>
                  <a:gd name="T8" fmla="*/ 55 w 142"/>
                  <a:gd name="T9" fmla="*/ 120 h 138"/>
                  <a:gd name="T10" fmla="*/ 122 w 142"/>
                  <a:gd name="T11" fmla="*/ 120 h 138"/>
                  <a:gd name="T12" fmla="*/ 122 w 142"/>
                  <a:gd name="T13" fmla="*/ 120 h 138"/>
                  <a:gd name="T14" fmla="*/ 130 w 142"/>
                  <a:gd name="T15" fmla="*/ 65 h 138"/>
                  <a:gd name="T16" fmla="*/ 113 w 142"/>
                  <a:gd name="T17" fmla="*/ 48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38">
                    <a:moveTo>
                      <a:pt x="74" y="9"/>
                    </a:moveTo>
                    <a:cubicBezTo>
                      <a:pt x="56" y="0"/>
                      <a:pt x="34" y="2"/>
                      <a:pt x="19" y="17"/>
                    </a:cubicBezTo>
                    <a:cubicBezTo>
                      <a:pt x="19" y="17"/>
                      <a:pt x="19" y="17"/>
                      <a:pt x="19" y="17"/>
                    </a:cubicBezTo>
                    <a:cubicBezTo>
                      <a:pt x="0" y="36"/>
                      <a:pt x="0" y="65"/>
                      <a:pt x="19" y="83"/>
                    </a:cubicBezTo>
                    <a:cubicBezTo>
                      <a:pt x="55" y="120"/>
                      <a:pt x="55" y="120"/>
                      <a:pt x="55" y="120"/>
                    </a:cubicBezTo>
                    <a:cubicBezTo>
                      <a:pt x="74" y="138"/>
                      <a:pt x="103" y="138"/>
                      <a:pt x="122" y="120"/>
                    </a:cubicBezTo>
                    <a:cubicBezTo>
                      <a:pt x="122" y="120"/>
                      <a:pt x="122" y="120"/>
                      <a:pt x="122" y="120"/>
                    </a:cubicBezTo>
                    <a:cubicBezTo>
                      <a:pt x="137" y="105"/>
                      <a:pt x="142" y="81"/>
                      <a:pt x="130" y="65"/>
                    </a:cubicBezTo>
                    <a:cubicBezTo>
                      <a:pt x="125" y="59"/>
                      <a:pt x="113" y="48"/>
                      <a:pt x="113" y="48"/>
                    </a:cubicBezTo>
                  </a:path>
                </a:pathLst>
              </a:custGeom>
              <a:noFill/>
              <a:ln w="38100" cap="rnd">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100191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5848FF0D-E592-4413-94D6-8705711EE3AA}"/>
              </a:ext>
            </a:extLst>
          </p:cNvPr>
          <p:cNvSpPr/>
          <p:nvPr/>
        </p:nvSpPr>
        <p:spPr>
          <a:xfrm rot="5400000">
            <a:off x="2840015" y="2598838"/>
            <a:ext cx="3685143" cy="1587962"/>
          </a:xfrm>
          <a:prstGeom prst="roundRect">
            <a:avLst>
              <a:gd name="adj" fmla="val 4473"/>
            </a:avLst>
          </a:prstGeom>
          <a:solidFill>
            <a:schemeClr val="bg1"/>
          </a:solidFill>
          <a:ln w="28575">
            <a:noFill/>
          </a:ln>
          <a:effectLst>
            <a:outerShdw blurRad="3302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2D18DC78-B0A5-4D4E-BE2A-AC3A7741257B}"/>
              </a:ext>
            </a:extLst>
          </p:cNvPr>
          <p:cNvSpPr/>
          <p:nvPr/>
        </p:nvSpPr>
        <p:spPr>
          <a:xfrm>
            <a:off x="838200" y="4195862"/>
            <a:ext cx="10515600" cy="50292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CA71DCCE-AACF-4BDF-981A-E79308362CEF}"/>
              </a:ext>
            </a:extLst>
          </p:cNvPr>
          <p:cNvSpPr/>
          <p:nvPr/>
        </p:nvSpPr>
        <p:spPr>
          <a:xfrm>
            <a:off x="838200" y="3146590"/>
            <a:ext cx="10515600" cy="50292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724FBAE9-F361-4D87-90E3-BC026CF4CBA9}"/>
              </a:ext>
            </a:extLst>
          </p:cNvPr>
          <p:cNvSpPr/>
          <p:nvPr/>
        </p:nvSpPr>
        <p:spPr>
          <a:xfrm>
            <a:off x="838200" y="2148216"/>
            <a:ext cx="10515600" cy="50292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FA11FA-62CF-439A-A689-C592703FF472}"/>
              </a:ext>
            </a:extLst>
          </p:cNvPr>
          <p:cNvSpPr>
            <a:spLocks noGrp="1"/>
          </p:cNvSpPr>
          <p:nvPr>
            <p:ph type="title"/>
          </p:nvPr>
        </p:nvSpPr>
        <p:spPr/>
        <p:txBody>
          <a:bodyPr/>
          <a:lstStyle/>
          <a:p>
            <a:r>
              <a:rPr lang="en-US" dirty="0"/>
              <a:t>Holistic AL Challenges</a:t>
            </a:r>
          </a:p>
        </p:txBody>
      </p:sp>
      <p:sp>
        <p:nvSpPr>
          <p:cNvPr id="4" name="Slide Number Placeholder 3">
            <a:extLst>
              <a:ext uri="{FF2B5EF4-FFF2-40B4-BE49-F238E27FC236}">
                <a16:creationId xmlns:a16="http://schemas.microsoft.com/office/drawing/2014/main" id="{099F64E9-41EF-4049-8248-9A80E2B2C917}"/>
              </a:ext>
            </a:extLst>
          </p:cNvPr>
          <p:cNvSpPr>
            <a:spLocks noGrp="1"/>
          </p:cNvSpPr>
          <p:nvPr>
            <p:ph type="sldNum" sz="quarter" idx="12"/>
          </p:nvPr>
        </p:nvSpPr>
        <p:spPr/>
        <p:txBody>
          <a:bodyPr/>
          <a:lstStyle/>
          <a:p>
            <a:fld id="{09FAA7EC-8B24-49C1-8B2D-9495CEAD788F}" type="slidenum">
              <a:rPr lang="en-US" smtClean="0"/>
              <a:t>11</a:t>
            </a:fld>
            <a:endParaRPr lang="en-US"/>
          </a:p>
        </p:txBody>
      </p:sp>
      <p:graphicFrame>
        <p:nvGraphicFramePr>
          <p:cNvPr id="5" name="Table 5">
            <a:extLst>
              <a:ext uri="{FF2B5EF4-FFF2-40B4-BE49-F238E27FC236}">
                <a16:creationId xmlns:a16="http://schemas.microsoft.com/office/drawing/2014/main" id="{DE701D11-3F6C-4E81-A3D4-C6D6378DBE06}"/>
              </a:ext>
            </a:extLst>
          </p:cNvPr>
          <p:cNvGraphicFramePr>
            <a:graphicFrameLocks noGrp="1"/>
          </p:cNvGraphicFramePr>
          <p:nvPr>
            <p:ph idx="1"/>
            <p:extLst>
              <p:ext uri="{D42A27DB-BD31-4B8C-83A1-F6EECF244321}">
                <p14:modId xmlns:p14="http://schemas.microsoft.com/office/powerpoint/2010/main" val="3301146567"/>
              </p:ext>
            </p:extLst>
          </p:nvPr>
        </p:nvGraphicFramePr>
        <p:xfrm>
          <a:off x="838200" y="1577784"/>
          <a:ext cx="10515600" cy="3657602"/>
        </p:xfrm>
        <a:graphic>
          <a:graphicData uri="http://schemas.openxmlformats.org/drawingml/2006/table">
            <a:tbl>
              <a:tblPr firstRow="1" bandRow="1">
                <a:tableStyleId>{93296810-A885-4BE3-A3E7-6D5BEEA58F35}</a:tableStyleId>
              </a:tblPr>
              <a:tblGrid>
                <a:gridCol w="3036376">
                  <a:extLst>
                    <a:ext uri="{9D8B030D-6E8A-4147-A177-3AD203B41FA5}">
                      <a16:colId xmlns:a16="http://schemas.microsoft.com/office/drawing/2014/main" val="1307064440"/>
                    </a:ext>
                  </a:extLst>
                </a:gridCol>
                <a:gridCol w="1611824">
                  <a:extLst>
                    <a:ext uri="{9D8B030D-6E8A-4147-A177-3AD203B41FA5}">
                      <a16:colId xmlns:a16="http://schemas.microsoft.com/office/drawing/2014/main" val="2473150249"/>
                    </a:ext>
                  </a:extLst>
                </a:gridCol>
                <a:gridCol w="2859437">
                  <a:extLst>
                    <a:ext uri="{9D8B030D-6E8A-4147-A177-3AD203B41FA5}">
                      <a16:colId xmlns:a16="http://schemas.microsoft.com/office/drawing/2014/main" val="455283581"/>
                    </a:ext>
                  </a:extLst>
                </a:gridCol>
                <a:gridCol w="3007963">
                  <a:extLst>
                    <a:ext uri="{9D8B030D-6E8A-4147-A177-3AD203B41FA5}">
                      <a16:colId xmlns:a16="http://schemas.microsoft.com/office/drawing/2014/main" val="741824321"/>
                    </a:ext>
                  </a:extLst>
                </a:gridCol>
              </a:tblGrid>
              <a:tr h="581114">
                <a:tc>
                  <a:txBody>
                    <a:bodyPr/>
                    <a:lstStyle/>
                    <a:p>
                      <a:pPr algn="ctr"/>
                      <a:r>
                        <a:rPr lang="en-US" sz="2000" b="0" dirty="0">
                          <a:solidFill>
                            <a:schemeClr val="accent1"/>
                          </a:solidFill>
                          <a:latin typeface="Nunito Sans Black" panose="00000A00000000000000" pitchFamily="2" charset="0"/>
                        </a:rPr>
                        <a:t>AL Strategy</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2000" b="0" dirty="0">
                          <a:solidFill>
                            <a:schemeClr val="accent1"/>
                          </a:solidFill>
                          <a:latin typeface="Nunito Sans Black" panose="00000A00000000000000" pitchFamily="2" charset="0"/>
                        </a:rPr>
                        <a:t>Robust</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2000" b="0" dirty="0">
                          <a:solidFill>
                            <a:schemeClr val="accent1"/>
                          </a:solidFill>
                          <a:latin typeface="Nunito Sans Black" panose="00000A00000000000000" pitchFamily="2" charset="0"/>
                        </a:rPr>
                        <a:t>Cost-sensitive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2000" b="0" dirty="0">
                          <a:solidFill>
                            <a:schemeClr val="accent1"/>
                          </a:solidFill>
                          <a:latin typeface="Nunito Sans Black" panose="00000A00000000000000" pitchFamily="2" charset="0"/>
                        </a:rPr>
                        <a:t>Batch-friendly</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90773582"/>
                  </a:ext>
                </a:extLst>
              </a:tr>
              <a:tr h="512748">
                <a:tc>
                  <a:txBody>
                    <a:bodyPr/>
                    <a:lstStyle/>
                    <a:p>
                      <a:pPr algn="ctr"/>
                      <a:r>
                        <a:rPr lang="en-US" sz="1600" dirty="0">
                          <a:latin typeface="Nunito Sans Light" panose="00000400000000000000" pitchFamily="2" charset="0"/>
                        </a:rPr>
                        <a:t>Uncertainty</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1600" dirty="0">
                        <a:latin typeface="Nunito Sans Light" panose="00000400000000000000" pitchFamily="2"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1600" dirty="0">
                        <a:latin typeface="Nunito Sans Light" panose="00000400000000000000" pitchFamily="2"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1600" dirty="0">
                        <a:latin typeface="Nunito Sans Light" panose="00000400000000000000" pitchFamily="2"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83228143"/>
                  </a:ext>
                </a:extLst>
              </a:tr>
              <a:tr h="512748">
                <a:tc>
                  <a:txBody>
                    <a:bodyPr/>
                    <a:lstStyle/>
                    <a:p>
                      <a:pPr algn="ctr"/>
                      <a:r>
                        <a:rPr lang="en-US" sz="1600" dirty="0">
                          <a:latin typeface="Nunito Sans Light" panose="00000400000000000000" pitchFamily="2" charset="0"/>
                        </a:rPr>
                        <a:t>Cost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600" dirty="0">
                        <a:latin typeface="Nunito Sans Light" panose="00000400000000000000" pitchFamily="2"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dirty="0">
                          <a:latin typeface="Nunito Sans Light" panose="00000400000000000000" pitchFamily="2" charset="0"/>
                        </a:rPr>
                        <a:t>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600">
                        <a:latin typeface="Nunito Sans Light" panose="00000400000000000000" pitchFamily="2"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15765920"/>
                  </a:ext>
                </a:extLst>
              </a:tr>
              <a:tr h="512748">
                <a:tc>
                  <a:txBody>
                    <a:bodyPr/>
                    <a:lstStyle/>
                    <a:p>
                      <a:pPr algn="ctr"/>
                      <a:r>
                        <a:rPr lang="en-US" sz="1600" dirty="0">
                          <a:latin typeface="Nunito Sans Light" panose="00000400000000000000" pitchFamily="2" charset="0"/>
                        </a:rPr>
                        <a:t>Hybrid</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dirty="0">
                          <a:latin typeface="Nunito Sans Light" panose="00000400000000000000" pitchFamily="2" charset="0"/>
                        </a:rPr>
                        <a:t>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600" dirty="0">
                        <a:latin typeface="Nunito Sans Light" panose="00000400000000000000" pitchFamily="2"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600">
                        <a:latin typeface="Nunito Sans Light" panose="00000400000000000000" pitchFamily="2"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85818101"/>
                  </a:ext>
                </a:extLst>
              </a:tr>
              <a:tr h="512748">
                <a:tc>
                  <a:txBody>
                    <a:bodyPr/>
                    <a:lstStyle/>
                    <a:p>
                      <a:pPr algn="ctr"/>
                      <a:r>
                        <a:rPr lang="en-US" sz="1600" dirty="0">
                          <a:latin typeface="Nunito Sans Light" panose="00000400000000000000" pitchFamily="2" charset="0"/>
                        </a:rPr>
                        <a:t>RBMAL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600" dirty="0">
                        <a:latin typeface="Nunito Sans Light" panose="00000400000000000000" pitchFamily="2"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600" dirty="0">
                        <a:latin typeface="Nunito Sans Light" panose="00000400000000000000" pitchFamily="2"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dirty="0">
                          <a:latin typeface="Nunito Sans Light" panose="00000400000000000000" pitchFamily="2" charset="0"/>
                        </a:rPr>
                        <a:t>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12749757"/>
                  </a:ext>
                </a:extLst>
              </a:tr>
              <a:tr h="512748">
                <a:tc>
                  <a:txBody>
                    <a:bodyPr/>
                    <a:lstStyle/>
                    <a:p>
                      <a:pPr algn="ctr"/>
                      <a:r>
                        <a:rPr lang="en-US" sz="1600" dirty="0">
                          <a:latin typeface="Nunito Sans Light" panose="00000400000000000000" pitchFamily="2" charset="0"/>
                        </a:rPr>
                        <a:t>ROUND</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600" dirty="0">
                        <a:latin typeface="Nunito Sans Light" panose="00000400000000000000" pitchFamily="2"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dirty="0">
                          <a:latin typeface="Nunito Sans Light" panose="00000400000000000000" pitchFamily="2" charset="0"/>
                        </a:rPr>
                        <a:t>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dirty="0">
                          <a:latin typeface="Nunito Sans Light" panose="00000400000000000000" pitchFamily="2" charset="0"/>
                        </a:rPr>
                        <a:t>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40902366"/>
                  </a:ext>
                </a:extLst>
              </a:tr>
              <a:tr h="512748">
                <a:tc>
                  <a:txBody>
                    <a:bodyPr/>
                    <a:lstStyle/>
                    <a:p>
                      <a:pPr algn="ctr"/>
                      <a:r>
                        <a:rPr lang="en-US" sz="1600" dirty="0">
                          <a:latin typeface="Nunito Sans Light" panose="00000400000000000000" pitchFamily="2" charset="0"/>
                        </a:rPr>
                        <a:t>SIMILAR</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600" dirty="0">
                        <a:latin typeface="Nunito Sans Light" panose="00000400000000000000" pitchFamily="2"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dirty="0">
                          <a:latin typeface="Nunito Sans Light" panose="00000400000000000000" pitchFamily="2" charset="0"/>
                        </a:rPr>
                        <a:t>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dirty="0">
                          <a:latin typeface="Nunito Sans Light" panose="00000400000000000000" pitchFamily="2" charset="0"/>
                        </a:rPr>
                        <a:t>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0634616"/>
                  </a:ext>
                </a:extLst>
              </a:tr>
            </a:tbl>
          </a:graphicData>
        </a:graphic>
      </p:graphicFrame>
      <p:sp>
        <p:nvSpPr>
          <p:cNvPr id="8" name="Rectangle: Rounded Corners 7">
            <a:extLst>
              <a:ext uri="{FF2B5EF4-FFF2-40B4-BE49-F238E27FC236}">
                <a16:creationId xmlns:a16="http://schemas.microsoft.com/office/drawing/2014/main" id="{B7FDFE7A-0606-4D29-94B4-748741F65E89}"/>
              </a:ext>
            </a:extLst>
          </p:cNvPr>
          <p:cNvSpPr/>
          <p:nvPr/>
        </p:nvSpPr>
        <p:spPr>
          <a:xfrm>
            <a:off x="838857" y="3146590"/>
            <a:ext cx="4637711" cy="502920"/>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9D5B23E-7C33-4402-9515-B1304FABF1E6}"/>
              </a:ext>
            </a:extLst>
          </p:cNvPr>
          <p:cNvSpPr txBox="1"/>
          <p:nvPr/>
        </p:nvSpPr>
        <p:spPr>
          <a:xfrm>
            <a:off x="838200" y="5706354"/>
            <a:ext cx="3132667" cy="584775"/>
          </a:xfrm>
          <a:prstGeom prst="rect">
            <a:avLst/>
          </a:prstGeom>
          <a:noFill/>
        </p:spPr>
        <p:txBody>
          <a:bodyPr wrap="square" rtlCol="0">
            <a:spAutoFit/>
          </a:bodyPr>
          <a:lstStyle/>
          <a:p>
            <a:pPr algn="ctr"/>
            <a:r>
              <a:rPr lang="en-US" sz="1600" b="1" dirty="0">
                <a:solidFill>
                  <a:schemeClr val="tx1">
                    <a:lumMod val="85000"/>
                    <a:lumOff val="15000"/>
                  </a:schemeClr>
                </a:solidFill>
                <a:latin typeface="Nunito Sans" panose="00000500000000000000" pitchFamily="2" charset="0"/>
              </a:rPr>
              <a:t>Labeling Noise</a:t>
            </a:r>
          </a:p>
          <a:p>
            <a:pPr algn="ctr"/>
            <a:r>
              <a:rPr lang="en-US" sz="1600" dirty="0">
                <a:solidFill>
                  <a:schemeClr val="tx1">
                    <a:lumMod val="85000"/>
                    <a:lumOff val="15000"/>
                  </a:schemeClr>
                </a:solidFill>
                <a:latin typeface="Nunito Sans" panose="00000500000000000000" pitchFamily="2" charset="0"/>
              </a:rPr>
              <a:t>[</a:t>
            </a:r>
            <a:r>
              <a:rPr lang="fr-FR" sz="1600" dirty="0">
                <a:solidFill>
                  <a:schemeClr val="tx1">
                    <a:lumMod val="85000"/>
                    <a:lumOff val="15000"/>
                  </a:schemeClr>
                </a:solidFill>
                <a:latin typeface="Nunito Sans" panose="00000500000000000000" pitchFamily="2" charset="0"/>
              </a:rPr>
              <a:t>Hass, D., et al. VLDB 2015</a:t>
            </a:r>
            <a:r>
              <a:rPr lang="en-US" sz="1600" dirty="0">
                <a:solidFill>
                  <a:schemeClr val="tx1">
                    <a:lumMod val="85000"/>
                    <a:lumOff val="15000"/>
                  </a:schemeClr>
                </a:solidFill>
                <a:latin typeface="Nunito Sans" panose="00000500000000000000" pitchFamily="2" charset="0"/>
              </a:rPr>
              <a:t>]</a:t>
            </a:r>
          </a:p>
        </p:txBody>
      </p:sp>
      <p:pic>
        <p:nvPicPr>
          <p:cNvPr id="11" name="Graphic 10">
            <a:extLst>
              <a:ext uri="{FF2B5EF4-FFF2-40B4-BE49-F238E27FC236}">
                <a16:creationId xmlns:a16="http://schemas.microsoft.com/office/drawing/2014/main" id="{506795A7-3B03-4AB2-9D61-1C699CF9AF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55534" y="5282641"/>
            <a:ext cx="1360648" cy="1360648"/>
          </a:xfrm>
          <a:prstGeom prst="rect">
            <a:avLst/>
          </a:prstGeom>
        </p:spPr>
      </p:pic>
      <p:pic>
        <p:nvPicPr>
          <p:cNvPr id="12" name="Graphic 11">
            <a:extLst>
              <a:ext uri="{FF2B5EF4-FFF2-40B4-BE49-F238E27FC236}">
                <a16:creationId xmlns:a16="http://schemas.microsoft.com/office/drawing/2014/main" id="{BD029B8A-3047-47AA-A889-C81E61A66B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598460" y="5419393"/>
            <a:ext cx="1158873" cy="1158873"/>
          </a:xfrm>
          <a:prstGeom prst="rect">
            <a:avLst/>
          </a:prstGeom>
        </p:spPr>
      </p:pic>
      <p:grpSp>
        <p:nvGrpSpPr>
          <p:cNvPr id="16" name="Group 15">
            <a:extLst>
              <a:ext uri="{FF2B5EF4-FFF2-40B4-BE49-F238E27FC236}">
                <a16:creationId xmlns:a16="http://schemas.microsoft.com/office/drawing/2014/main" id="{8534B520-C7E0-42BB-B89E-45896A8AD2EB}"/>
              </a:ext>
            </a:extLst>
          </p:cNvPr>
          <p:cNvGrpSpPr/>
          <p:nvPr/>
        </p:nvGrpSpPr>
        <p:grpSpPr>
          <a:xfrm>
            <a:off x="0" y="5433260"/>
            <a:ext cx="12192000" cy="1424740"/>
            <a:chOff x="0" y="5433260"/>
            <a:chExt cx="12192000" cy="1424740"/>
          </a:xfrm>
        </p:grpSpPr>
        <p:sp>
          <p:nvSpPr>
            <p:cNvPr id="17" name="Rectangle 16">
              <a:extLst>
                <a:ext uri="{FF2B5EF4-FFF2-40B4-BE49-F238E27FC236}">
                  <a16:creationId xmlns:a16="http://schemas.microsoft.com/office/drawing/2014/main" id="{CD362717-63AF-48E0-95F3-E3CF1751C059}"/>
                </a:ext>
              </a:extLst>
            </p:cNvPr>
            <p:cNvSpPr/>
            <p:nvPr/>
          </p:nvSpPr>
          <p:spPr>
            <a:xfrm>
              <a:off x="0" y="5433260"/>
              <a:ext cx="12192000" cy="14247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9CDEF97-9B8F-4401-A134-EB7C2162482C}"/>
                </a:ext>
              </a:extLst>
            </p:cNvPr>
            <p:cNvSpPr txBox="1"/>
            <p:nvPr/>
          </p:nvSpPr>
          <p:spPr>
            <a:xfrm>
              <a:off x="0" y="5849933"/>
              <a:ext cx="12192000" cy="646331"/>
            </a:xfrm>
            <a:prstGeom prst="rect">
              <a:avLst/>
            </a:prstGeom>
            <a:noFill/>
          </p:spPr>
          <p:txBody>
            <a:bodyPr wrap="square" rtlCol="0">
              <a:spAutoFit/>
            </a:bodyPr>
            <a:lstStyle/>
            <a:p>
              <a:pPr algn="ctr"/>
              <a:r>
                <a:rPr lang="en-US" sz="3600" b="1" dirty="0">
                  <a:solidFill>
                    <a:schemeClr val="bg1"/>
                  </a:solidFill>
                  <a:latin typeface="Nunito Sans" panose="00000500000000000000" pitchFamily="2" charset="0"/>
                </a:rPr>
                <a:t>Fertile area of future research</a:t>
              </a:r>
            </a:p>
          </p:txBody>
        </p:sp>
      </p:grpSp>
    </p:spTree>
    <p:extLst>
      <p:ext uri="{BB962C8B-B14F-4D97-AF65-F5344CB8AC3E}">
        <p14:creationId xmlns:p14="http://schemas.microsoft.com/office/powerpoint/2010/main" val="3728023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par>
                                <p:cTn id="19" presetID="10"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10"/>
                                        </p:tgtEl>
                                      </p:cBhvr>
                                    </p:animEffect>
                                    <p:set>
                                      <p:cBhvr>
                                        <p:cTn id="26" dur="1" fill="hold">
                                          <p:stCondLst>
                                            <p:cond delay="499"/>
                                          </p:stCondLst>
                                        </p:cTn>
                                        <p:tgtEl>
                                          <p:spTgt spid="10"/>
                                        </p:tgtEl>
                                        <p:attrNameLst>
                                          <p:attrName>style.visibility</p:attrName>
                                        </p:attrNameLst>
                                      </p:cBhvr>
                                      <p:to>
                                        <p:strVal val="hidden"/>
                                      </p:to>
                                    </p:set>
                                  </p:childTnLst>
                                </p:cTn>
                              </p:par>
                              <p:par>
                                <p:cTn id="27" presetID="10" presetClass="exit" presetSubtype="0" fill="hold" nodeType="withEffect">
                                  <p:stCondLst>
                                    <p:cond delay="0"/>
                                  </p:stCondLst>
                                  <p:childTnLst>
                                    <p:animEffect transition="out" filter="fade">
                                      <p:cBhvr>
                                        <p:cTn id="28" dur="500"/>
                                        <p:tgtEl>
                                          <p:spTgt spid="12"/>
                                        </p:tgtEl>
                                      </p:cBhvr>
                                    </p:animEffect>
                                    <p:set>
                                      <p:cBhvr>
                                        <p:cTn id="29" dur="1" fill="hold">
                                          <p:stCondLst>
                                            <p:cond delay="499"/>
                                          </p:stCondLst>
                                        </p:cTn>
                                        <p:tgtEl>
                                          <p:spTgt spid="12"/>
                                        </p:tgtEl>
                                        <p:attrNameLst>
                                          <p:attrName>style.visibility</p:attrName>
                                        </p:attrNameLst>
                                      </p:cBhvr>
                                      <p:to>
                                        <p:strVal val="hidden"/>
                                      </p:to>
                                    </p:set>
                                  </p:childTnLst>
                                </p:cTn>
                              </p:par>
                              <p:par>
                                <p:cTn id="30" presetID="10" presetClass="exit" presetSubtype="0" fill="hold" nodeType="withEffect">
                                  <p:stCondLst>
                                    <p:cond delay="0"/>
                                  </p:stCondLst>
                                  <p:childTnLst>
                                    <p:animEffect transition="out" filter="fade">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8"/>
                                        </p:tgtEl>
                                      </p:cBhvr>
                                    </p:animEffect>
                                    <p:set>
                                      <p:cBhvr>
                                        <p:cTn id="35" dur="1" fill="hold">
                                          <p:stCondLst>
                                            <p:cond delay="499"/>
                                          </p:stCondLst>
                                        </p:cTn>
                                        <p:tgtEl>
                                          <p:spTgt spid="8"/>
                                        </p:tgtEl>
                                        <p:attrNameLst>
                                          <p:attrName>style.visibility</p:attrName>
                                        </p:attrNameLst>
                                      </p:cBhvr>
                                      <p:to>
                                        <p:strVal val="hidden"/>
                                      </p:to>
                                    </p:set>
                                  </p:childTnLst>
                                </p:cTn>
                              </p:par>
                            </p:childTnLst>
                          </p:cTn>
                        </p:par>
                        <p:par>
                          <p:cTn id="36" fill="hold">
                            <p:stCondLst>
                              <p:cond delay="500"/>
                            </p:stCondLst>
                            <p:childTnLst>
                              <p:par>
                                <p:cTn id="37" presetID="10" presetClass="entr" presetSubtype="0" fill="hold"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8" grpId="1" animBg="1"/>
      <p:bldP spid="10" grpId="0"/>
      <p:bldP spid="10"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F611-049A-45AA-8EBB-C0059C083284}"/>
              </a:ext>
            </a:extLst>
          </p:cNvPr>
          <p:cNvSpPr>
            <a:spLocks noGrp="1"/>
          </p:cNvSpPr>
          <p:nvPr>
            <p:ph type="title"/>
          </p:nvPr>
        </p:nvSpPr>
        <p:spPr/>
        <p:txBody>
          <a:bodyPr>
            <a:normAutofit/>
          </a:bodyPr>
          <a:lstStyle/>
          <a:p>
            <a:r>
              <a:rPr lang="en-US" dirty="0"/>
              <a:t>Holistic Active Learner (HAL) for ADCP</a:t>
            </a:r>
          </a:p>
        </p:txBody>
      </p:sp>
      <p:sp>
        <p:nvSpPr>
          <p:cNvPr id="4" name="Slide Number Placeholder 3">
            <a:extLst>
              <a:ext uri="{FF2B5EF4-FFF2-40B4-BE49-F238E27FC236}">
                <a16:creationId xmlns:a16="http://schemas.microsoft.com/office/drawing/2014/main" id="{5630F520-0773-48A6-AAD4-095ABC497996}"/>
              </a:ext>
            </a:extLst>
          </p:cNvPr>
          <p:cNvSpPr>
            <a:spLocks noGrp="1"/>
          </p:cNvSpPr>
          <p:nvPr>
            <p:ph type="sldNum" sz="quarter" idx="12"/>
          </p:nvPr>
        </p:nvSpPr>
        <p:spPr/>
        <p:txBody>
          <a:bodyPr/>
          <a:lstStyle/>
          <a:p>
            <a:fld id="{09FAA7EC-8B24-49C1-8B2D-9495CEAD788F}" type="slidenum">
              <a:rPr lang="en-US" smtClean="0"/>
              <a:t>12</a:t>
            </a:fld>
            <a:endParaRPr lang="en-US"/>
          </a:p>
        </p:txBody>
      </p:sp>
      <p:sp>
        <p:nvSpPr>
          <p:cNvPr id="14" name="Oval 13">
            <a:extLst>
              <a:ext uri="{FF2B5EF4-FFF2-40B4-BE49-F238E27FC236}">
                <a16:creationId xmlns:a16="http://schemas.microsoft.com/office/drawing/2014/main" id="{134E686C-4C5B-440A-8239-4BDCF01D1AB7}"/>
              </a:ext>
            </a:extLst>
          </p:cNvPr>
          <p:cNvSpPr/>
          <p:nvPr/>
        </p:nvSpPr>
        <p:spPr>
          <a:xfrm>
            <a:off x="2244215" y="5105681"/>
            <a:ext cx="793750" cy="7937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0CF703C1-17A9-4565-B9F7-FD787DEAEF8C}"/>
              </a:ext>
            </a:extLst>
          </p:cNvPr>
          <p:cNvSpPr/>
          <p:nvPr/>
        </p:nvSpPr>
        <p:spPr>
          <a:xfrm>
            <a:off x="3495165" y="5769256"/>
            <a:ext cx="431800" cy="4318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3DF8B51-5DB8-4DD9-98B5-2FFA251BF97E}"/>
              </a:ext>
            </a:extLst>
          </p:cNvPr>
          <p:cNvSpPr/>
          <p:nvPr/>
        </p:nvSpPr>
        <p:spPr>
          <a:xfrm>
            <a:off x="4457190" y="5039006"/>
            <a:ext cx="1162050" cy="11620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22AFBACA-2251-4AE2-8805-4BE60438A0A7}"/>
              </a:ext>
            </a:extLst>
          </p:cNvPr>
          <p:cNvSpPr/>
          <p:nvPr/>
        </p:nvSpPr>
        <p:spPr>
          <a:xfrm>
            <a:off x="2468370" y="5502556"/>
            <a:ext cx="144780" cy="14478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5357"/>
              </a:solidFill>
            </a:endParaRPr>
          </a:p>
        </p:txBody>
      </p:sp>
      <p:sp>
        <p:nvSpPr>
          <p:cNvPr id="18" name="Oval 17">
            <a:extLst>
              <a:ext uri="{FF2B5EF4-FFF2-40B4-BE49-F238E27FC236}">
                <a16:creationId xmlns:a16="http://schemas.microsoft.com/office/drawing/2014/main" id="{EE8735A2-09DF-44BC-940B-6C9D1D7EEFAB}"/>
              </a:ext>
            </a:extLst>
          </p:cNvPr>
          <p:cNvSpPr/>
          <p:nvPr/>
        </p:nvSpPr>
        <p:spPr>
          <a:xfrm>
            <a:off x="3602798" y="5912766"/>
            <a:ext cx="144780" cy="14478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5357"/>
              </a:solidFill>
            </a:endParaRPr>
          </a:p>
        </p:txBody>
      </p:sp>
      <p:sp>
        <p:nvSpPr>
          <p:cNvPr id="19" name="Oval 18">
            <a:extLst>
              <a:ext uri="{FF2B5EF4-FFF2-40B4-BE49-F238E27FC236}">
                <a16:creationId xmlns:a16="http://schemas.microsoft.com/office/drawing/2014/main" id="{7320D5A3-C726-4169-895B-C6AA0B332572}"/>
              </a:ext>
            </a:extLst>
          </p:cNvPr>
          <p:cNvSpPr/>
          <p:nvPr/>
        </p:nvSpPr>
        <p:spPr>
          <a:xfrm>
            <a:off x="4805170" y="5547641"/>
            <a:ext cx="144780" cy="144780"/>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5357"/>
              </a:solidFill>
            </a:endParaRPr>
          </a:p>
        </p:txBody>
      </p:sp>
      <p:sp>
        <p:nvSpPr>
          <p:cNvPr id="21" name="Content Placeholder 2">
            <a:extLst>
              <a:ext uri="{FF2B5EF4-FFF2-40B4-BE49-F238E27FC236}">
                <a16:creationId xmlns:a16="http://schemas.microsoft.com/office/drawing/2014/main" id="{FD34AA97-0E03-43D7-8CF0-128E40D84935}"/>
              </a:ext>
            </a:extLst>
          </p:cNvPr>
          <p:cNvSpPr txBox="1">
            <a:spLocks/>
          </p:cNvSpPr>
          <p:nvPr/>
        </p:nvSpPr>
        <p:spPr>
          <a:xfrm>
            <a:off x="1701608" y="1594619"/>
            <a:ext cx="7739275"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b="1" dirty="0">
                <a:solidFill>
                  <a:schemeClr val="accent1"/>
                </a:solidFill>
              </a:rPr>
              <a:t>Biased sampling: robust</a:t>
            </a:r>
          </a:p>
        </p:txBody>
      </p:sp>
      <p:grpSp>
        <p:nvGrpSpPr>
          <p:cNvPr id="22" name="Group 21">
            <a:extLst>
              <a:ext uri="{FF2B5EF4-FFF2-40B4-BE49-F238E27FC236}">
                <a16:creationId xmlns:a16="http://schemas.microsoft.com/office/drawing/2014/main" id="{479113F1-EA7E-455D-84E8-CC1AA9503092}"/>
              </a:ext>
            </a:extLst>
          </p:cNvPr>
          <p:cNvGrpSpPr/>
          <p:nvPr/>
        </p:nvGrpSpPr>
        <p:grpSpPr>
          <a:xfrm>
            <a:off x="2799415" y="2534198"/>
            <a:ext cx="5977764" cy="342739"/>
            <a:chOff x="3817423" y="3144845"/>
            <a:chExt cx="5977764" cy="342739"/>
          </a:xfrm>
        </p:grpSpPr>
        <p:sp>
          <p:nvSpPr>
            <p:cNvPr id="26" name="Rectangle: Rounded Corners 25">
              <a:extLst>
                <a:ext uri="{FF2B5EF4-FFF2-40B4-BE49-F238E27FC236}">
                  <a16:creationId xmlns:a16="http://schemas.microsoft.com/office/drawing/2014/main" id="{DC0075B3-0D7F-467E-909B-023EEF9C4CB5}"/>
                </a:ext>
              </a:extLst>
            </p:cNvPr>
            <p:cNvSpPr/>
            <p:nvPr/>
          </p:nvSpPr>
          <p:spPr>
            <a:xfrm>
              <a:off x="3817423" y="3144845"/>
              <a:ext cx="5977764" cy="340996"/>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C8D3946-885D-4018-BC96-6A57A59D21C0}"/>
                </a:ext>
              </a:extLst>
            </p:cNvPr>
            <p:cNvSpPr/>
            <p:nvPr/>
          </p:nvSpPr>
          <p:spPr>
            <a:xfrm>
              <a:off x="4468266" y="3147520"/>
              <a:ext cx="673740" cy="3400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D6FA112-19D3-4C65-B213-1D998E092E91}"/>
                </a:ext>
              </a:extLst>
            </p:cNvPr>
            <p:cNvSpPr/>
            <p:nvPr/>
          </p:nvSpPr>
          <p:spPr>
            <a:xfrm>
              <a:off x="5813323" y="3147520"/>
              <a:ext cx="673740" cy="3400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FD276E9-90D6-420B-A312-A21E81DCABA4}"/>
                </a:ext>
              </a:extLst>
            </p:cNvPr>
            <p:cNvSpPr/>
            <p:nvPr/>
          </p:nvSpPr>
          <p:spPr>
            <a:xfrm>
              <a:off x="7130515" y="3147520"/>
              <a:ext cx="673740" cy="3400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4EB8773A-DAB1-4CBA-BF8F-B1921909ECFB}"/>
                </a:ext>
              </a:extLst>
            </p:cNvPr>
            <p:cNvSpPr/>
            <p:nvPr/>
          </p:nvSpPr>
          <p:spPr>
            <a:xfrm>
              <a:off x="8462851" y="3147520"/>
              <a:ext cx="673740" cy="3400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31" name="Table 30">
            <a:extLst>
              <a:ext uri="{FF2B5EF4-FFF2-40B4-BE49-F238E27FC236}">
                <a16:creationId xmlns:a16="http://schemas.microsoft.com/office/drawing/2014/main" id="{1F19019D-BE59-4508-B8E7-6B40B4D444B9}"/>
              </a:ext>
            </a:extLst>
          </p:cNvPr>
          <p:cNvGraphicFramePr>
            <a:graphicFrameLocks noGrp="1"/>
          </p:cNvGraphicFramePr>
          <p:nvPr>
            <p:extLst>
              <p:ext uri="{D42A27DB-BD31-4B8C-83A1-F6EECF244321}">
                <p14:modId xmlns:p14="http://schemas.microsoft.com/office/powerpoint/2010/main" val="3541026221"/>
              </p:ext>
            </p:extLst>
          </p:nvPr>
        </p:nvGraphicFramePr>
        <p:xfrm>
          <a:off x="2795675" y="2557812"/>
          <a:ext cx="5981508" cy="335280"/>
        </p:xfrm>
        <a:graphic>
          <a:graphicData uri="http://schemas.openxmlformats.org/drawingml/2006/table">
            <a:tbl>
              <a:tblPr firstRow="1" bandRow="1">
                <a:tableStyleId>{5C22544A-7EE6-4342-B048-85BDC9FD1C3A}</a:tableStyleId>
              </a:tblPr>
              <a:tblGrid>
                <a:gridCol w="664612">
                  <a:extLst>
                    <a:ext uri="{9D8B030D-6E8A-4147-A177-3AD203B41FA5}">
                      <a16:colId xmlns:a16="http://schemas.microsoft.com/office/drawing/2014/main" val="624594863"/>
                    </a:ext>
                  </a:extLst>
                </a:gridCol>
                <a:gridCol w="664612">
                  <a:extLst>
                    <a:ext uri="{9D8B030D-6E8A-4147-A177-3AD203B41FA5}">
                      <a16:colId xmlns:a16="http://schemas.microsoft.com/office/drawing/2014/main" val="87490283"/>
                    </a:ext>
                  </a:extLst>
                </a:gridCol>
                <a:gridCol w="664612">
                  <a:extLst>
                    <a:ext uri="{9D8B030D-6E8A-4147-A177-3AD203B41FA5}">
                      <a16:colId xmlns:a16="http://schemas.microsoft.com/office/drawing/2014/main" val="2695764026"/>
                    </a:ext>
                  </a:extLst>
                </a:gridCol>
                <a:gridCol w="664612">
                  <a:extLst>
                    <a:ext uri="{9D8B030D-6E8A-4147-A177-3AD203B41FA5}">
                      <a16:colId xmlns:a16="http://schemas.microsoft.com/office/drawing/2014/main" val="2144442836"/>
                    </a:ext>
                  </a:extLst>
                </a:gridCol>
                <a:gridCol w="664612">
                  <a:extLst>
                    <a:ext uri="{9D8B030D-6E8A-4147-A177-3AD203B41FA5}">
                      <a16:colId xmlns:a16="http://schemas.microsoft.com/office/drawing/2014/main" val="2259468951"/>
                    </a:ext>
                  </a:extLst>
                </a:gridCol>
                <a:gridCol w="664612">
                  <a:extLst>
                    <a:ext uri="{9D8B030D-6E8A-4147-A177-3AD203B41FA5}">
                      <a16:colId xmlns:a16="http://schemas.microsoft.com/office/drawing/2014/main" val="3117217054"/>
                    </a:ext>
                  </a:extLst>
                </a:gridCol>
                <a:gridCol w="664612">
                  <a:extLst>
                    <a:ext uri="{9D8B030D-6E8A-4147-A177-3AD203B41FA5}">
                      <a16:colId xmlns:a16="http://schemas.microsoft.com/office/drawing/2014/main" val="1254938511"/>
                    </a:ext>
                  </a:extLst>
                </a:gridCol>
                <a:gridCol w="664612">
                  <a:extLst>
                    <a:ext uri="{9D8B030D-6E8A-4147-A177-3AD203B41FA5}">
                      <a16:colId xmlns:a16="http://schemas.microsoft.com/office/drawing/2014/main" val="3981964653"/>
                    </a:ext>
                  </a:extLst>
                </a:gridCol>
                <a:gridCol w="664612">
                  <a:extLst>
                    <a:ext uri="{9D8B030D-6E8A-4147-A177-3AD203B41FA5}">
                      <a16:colId xmlns:a16="http://schemas.microsoft.com/office/drawing/2014/main" val="2215868932"/>
                    </a:ext>
                  </a:extLst>
                </a:gridCol>
              </a:tblGrid>
              <a:tr h="220182">
                <a:tc>
                  <a:txBody>
                    <a:bodyPr/>
                    <a:lstStyle/>
                    <a:p>
                      <a:pPr algn="ctr"/>
                      <a:r>
                        <a:rPr lang="en-US" sz="1600" b="0" dirty="0">
                          <a:solidFill>
                            <a:schemeClr val="tx1"/>
                          </a:solidFill>
                          <a:latin typeface="Nunito Sans" panose="00000500000000000000" pitchFamily="2" charset="0"/>
                        </a:rPr>
                        <a:t>0.9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975973"/>
                  </a:ext>
                </a:extLst>
              </a:tr>
            </a:tbl>
          </a:graphicData>
        </a:graphic>
      </p:graphicFrame>
      <p:sp>
        <p:nvSpPr>
          <p:cNvPr id="32" name="TextBox 31">
            <a:extLst>
              <a:ext uri="{FF2B5EF4-FFF2-40B4-BE49-F238E27FC236}">
                <a16:creationId xmlns:a16="http://schemas.microsoft.com/office/drawing/2014/main" id="{8518EF03-0584-4E57-9F9A-DBDF192AA8DF}"/>
              </a:ext>
            </a:extLst>
          </p:cNvPr>
          <p:cNvSpPr txBox="1"/>
          <p:nvPr/>
        </p:nvSpPr>
        <p:spPr>
          <a:xfrm>
            <a:off x="1831594" y="2430123"/>
            <a:ext cx="1107044" cy="400110"/>
          </a:xfrm>
          <a:prstGeom prst="rect">
            <a:avLst/>
          </a:prstGeom>
          <a:noFill/>
        </p:spPr>
        <p:txBody>
          <a:bodyPr wrap="square" rtlCol="0">
            <a:spAutoFit/>
          </a:bodyPr>
          <a:lstStyle/>
          <a:p>
            <a:pPr algn="ctr"/>
            <a:r>
              <a:rPr lang="en-US" sz="2000" dirty="0">
                <a:solidFill>
                  <a:schemeClr val="tx1">
                    <a:lumMod val="85000"/>
                    <a:lumOff val="15000"/>
                  </a:schemeClr>
                </a:solidFill>
                <a:latin typeface="Nunito Sans" panose="00000500000000000000" pitchFamily="2" charset="0"/>
              </a:rPr>
              <a:t>w(x)</a:t>
            </a:r>
          </a:p>
        </p:txBody>
      </p:sp>
      <p:graphicFrame>
        <p:nvGraphicFramePr>
          <p:cNvPr id="33" name="Table 32">
            <a:extLst>
              <a:ext uri="{FF2B5EF4-FFF2-40B4-BE49-F238E27FC236}">
                <a16:creationId xmlns:a16="http://schemas.microsoft.com/office/drawing/2014/main" id="{AD0CD36E-D0B8-49DB-B529-5313171EED72}"/>
              </a:ext>
            </a:extLst>
          </p:cNvPr>
          <p:cNvGraphicFramePr>
            <a:graphicFrameLocks noGrp="1"/>
          </p:cNvGraphicFramePr>
          <p:nvPr>
            <p:extLst>
              <p:ext uri="{D42A27DB-BD31-4B8C-83A1-F6EECF244321}">
                <p14:modId xmlns:p14="http://schemas.microsoft.com/office/powerpoint/2010/main" val="1477214755"/>
              </p:ext>
            </p:extLst>
          </p:nvPr>
        </p:nvGraphicFramePr>
        <p:xfrm>
          <a:off x="2795675" y="2895063"/>
          <a:ext cx="5981508" cy="335280"/>
        </p:xfrm>
        <a:graphic>
          <a:graphicData uri="http://schemas.openxmlformats.org/drawingml/2006/table">
            <a:tbl>
              <a:tblPr firstRow="1" bandRow="1">
                <a:tableStyleId>{5C22544A-7EE6-4342-B048-85BDC9FD1C3A}</a:tableStyleId>
              </a:tblPr>
              <a:tblGrid>
                <a:gridCol w="664612">
                  <a:extLst>
                    <a:ext uri="{9D8B030D-6E8A-4147-A177-3AD203B41FA5}">
                      <a16:colId xmlns:a16="http://schemas.microsoft.com/office/drawing/2014/main" val="624594863"/>
                    </a:ext>
                  </a:extLst>
                </a:gridCol>
                <a:gridCol w="664612">
                  <a:extLst>
                    <a:ext uri="{9D8B030D-6E8A-4147-A177-3AD203B41FA5}">
                      <a16:colId xmlns:a16="http://schemas.microsoft.com/office/drawing/2014/main" val="87490283"/>
                    </a:ext>
                  </a:extLst>
                </a:gridCol>
                <a:gridCol w="664612">
                  <a:extLst>
                    <a:ext uri="{9D8B030D-6E8A-4147-A177-3AD203B41FA5}">
                      <a16:colId xmlns:a16="http://schemas.microsoft.com/office/drawing/2014/main" val="2695764026"/>
                    </a:ext>
                  </a:extLst>
                </a:gridCol>
                <a:gridCol w="664612">
                  <a:extLst>
                    <a:ext uri="{9D8B030D-6E8A-4147-A177-3AD203B41FA5}">
                      <a16:colId xmlns:a16="http://schemas.microsoft.com/office/drawing/2014/main" val="2144442836"/>
                    </a:ext>
                  </a:extLst>
                </a:gridCol>
                <a:gridCol w="664612">
                  <a:extLst>
                    <a:ext uri="{9D8B030D-6E8A-4147-A177-3AD203B41FA5}">
                      <a16:colId xmlns:a16="http://schemas.microsoft.com/office/drawing/2014/main" val="2259468951"/>
                    </a:ext>
                  </a:extLst>
                </a:gridCol>
                <a:gridCol w="664612">
                  <a:extLst>
                    <a:ext uri="{9D8B030D-6E8A-4147-A177-3AD203B41FA5}">
                      <a16:colId xmlns:a16="http://schemas.microsoft.com/office/drawing/2014/main" val="3117217054"/>
                    </a:ext>
                  </a:extLst>
                </a:gridCol>
                <a:gridCol w="664612">
                  <a:extLst>
                    <a:ext uri="{9D8B030D-6E8A-4147-A177-3AD203B41FA5}">
                      <a16:colId xmlns:a16="http://schemas.microsoft.com/office/drawing/2014/main" val="1254938511"/>
                    </a:ext>
                  </a:extLst>
                </a:gridCol>
                <a:gridCol w="664612">
                  <a:extLst>
                    <a:ext uri="{9D8B030D-6E8A-4147-A177-3AD203B41FA5}">
                      <a16:colId xmlns:a16="http://schemas.microsoft.com/office/drawing/2014/main" val="3981964653"/>
                    </a:ext>
                  </a:extLst>
                </a:gridCol>
                <a:gridCol w="664612">
                  <a:extLst>
                    <a:ext uri="{9D8B030D-6E8A-4147-A177-3AD203B41FA5}">
                      <a16:colId xmlns:a16="http://schemas.microsoft.com/office/drawing/2014/main" val="2215868932"/>
                    </a:ext>
                  </a:extLst>
                </a:gridCol>
              </a:tblGrid>
              <a:tr h="220182">
                <a:tc>
                  <a:txBody>
                    <a:bodyPr/>
                    <a:lstStyle/>
                    <a:p>
                      <a:pPr algn="ctr"/>
                      <a:r>
                        <a:rPr lang="en-US" sz="1600" b="0" dirty="0">
                          <a:solidFill>
                            <a:schemeClr val="tx1"/>
                          </a:solidFill>
                          <a:latin typeface="Nunito Sans" panose="00000500000000000000" pitchFamily="2" charset="0"/>
                        </a:rPr>
                        <a:t>x1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975973"/>
                  </a:ext>
                </a:extLst>
              </a:tr>
            </a:tbl>
          </a:graphicData>
        </a:graphic>
      </p:graphicFrame>
      <p:cxnSp>
        <p:nvCxnSpPr>
          <p:cNvPr id="34" name="Straight Arrow Connector 33">
            <a:extLst>
              <a:ext uri="{FF2B5EF4-FFF2-40B4-BE49-F238E27FC236}">
                <a16:creationId xmlns:a16="http://schemas.microsoft.com/office/drawing/2014/main" id="{BA343EC2-81F1-4B16-94F0-6C29F8C51D29}"/>
              </a:ext>
            </a:extLst>
          </p:cNvPr>
          <p:cNvCxnSpPr>
            <a:cxnSpLocks/>
          </p:cNvCxnSpPr>
          <p:nvPr/>
        </p:nvCxnSpPr>
        <p:spPr>
          <a:xfrm>
            <a:off x="3801763" y="2235097"/>
            <a:ext cx="0" cy="22492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5" name="Straight Arrow Connector 34">
            <a:extLst>
              <a:ext uri="{FF2B5EF4-FFF2-40B4-BE49-F238E27FC236}">
                <a16:creationId xmlns:a16="http://schemas.microsoft.com/office/drawing/2014/main" id="{D44B66D1-586A-41AE-8F51-805E517F0B85}"/>
              </a:ext>
            </a:extLst>
          </p:cNvPr>
          <p:cNvCxnSpPr>
            <a:cxnSpLocks/>
          </p:cNvCxnSpPr>
          <p:nvPr/>
        </p:nvCxnSpPr>
        <p:spPr>
          <a:xfrm>
            <a:off x="3139389" y="2235097"/>
            <a:ext cx="0" cy="22492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6" name="Straight Arrow Connector 35">
            <a:extLst>
              <a:ext uri="{FF2B5EF4-FFF2-40B4-BE49-F238E27FC236}">
                <a16:creationId xmlns:a16="http://schemas.microsoft.com/office/drawing/2014/main" id="{5E3210AC-70FD-42CB-A9B1-11C4205CDF31}"/>
              </a:ext>
            </a:extLst>
          </p:cNvPr>
          <p:cNvCxnSpPr>
            <a:cxnSpLocks/>
          </p:cNvCxnSpPr>
          <p:nvPr/>
        </p:nvCxnSpPr>
        <p:spPr>
          <a:xfrm>
            <a:off x="5124253" y="2235097"/>
            <a:ext cx="0" cy="22492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7" name="Straight Arrow Connector 36">
            <a:extLst>
              <a:ext uri="{FF2B5EF4-FFF2-40B4-BE49-F238E27FC236}">
                <a16:creationId xmlns:a16="http://schemas.microsoft.com/office/drawing/2014/main" id="{92F90671-2529-4275-865F-EFD26A85D943}"/>
              </a:ext>
            </a:extLst>
          </p:cNvPr>
          <p:cNvCxnSpPr>
            <a:cxnSpLocks/>
          </p:cNvCxnSpPr>
          <p:nvPr/>
        </p:nvCxnSpPr>
        <p:spPr>
          <a:xfrm>
            <a:off x="6453276" y="2235097"/>
            <a:ext cx="0" cy="22492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pSp>
        <p:nvGrpSpPr>
          <p:cNvPr id="38" name="Group 37">
            <a:extLst>
              <a:ext uri="{FF2B5EF4-FFF2-40B4-BE49-F238E27FC236}">
                <a16:creationId xmlns:a16="http://schemas.microsoft.com/office/drawing/2014/main" id="{DDF1DD47-EA68-4728-9A60-3382F3B4271D}"/>
              </a:ext>
            </a:extLst>
          </p:cNvPr>
          <p:cNvGrpSpPr/>
          <p:nvPr/>
        </p:nvGrpSpPr>
        <p:grpSpPr>
          <a:xfrm>
            <a:off x="1701608" y="3438359"/>
            <a:ext cx="9855386" cy="839825"/>
            <a:chOff x="1701608" y="3783666"/>
            <a:chExt cx="9855386" cy="839825"/>
          </a:xfrm>
        </p:grpSpPr>
        <p:sp>
          <p:nvSpPr>
            <p:cNvPr id="39" name="Content Placeholder 2">
              <a:extLst>
                <a:ext uri="{FF2B5EF4-FFF2-40B4-BE49-F238E27FC236}">
                  <a16:creationId xmlns:a16="http://schemas.microsoft.com/office/drawing/2014/main" id="{FEAA6445-721D-4AC6-BBB5-0CDC717D2699}"/>
                </a:ext>
              </a:extLst>
            </p:cNvPr>
            <p:cNvSpPr txBox="1">
              <a:spLocks/>
            </p:cNvSpPr>
            <p:nvPr/>
          </p:nvSpPr>
          <p:spPr>
            <a:xfrm>
              <a:off x="1701608" y="4219843"/>
              <a:ext cx="8382384" cy="4036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48640" lvl="1" indent="-182880">
                <a:lnSpc>
                  <a:spcPct val="120000"/>
                </a:lnSpc>
                <a:spcBef>
                  <a:spcPts val="0"/>
                </a:spcBef>
                <a:spcAft>
                  <a:spcPts val="900"/>
                </a:spcAft>
                <a:buFont typeface="Arial" panose="020B0604020202020204" pitchFamily="34" charset="0"/>
                <a:buChar char="•"/>
              </a:pPr>
              <a:r>
                <a:rPr lang="en-GB" sz="2000" dirty="0">
                  <a:solidFill>
                    <a:schemeClr val="tx1"/>
                  </a:solidFill>
                </a:rPr>
                <a:t>Per “cost unit’’ uncertainty</a:t>
              </a:r>
            </a:p>
          </p:txBody>
        </p:sp>
        <p:sp>
          <p:nvSpPr>
            <p:cNvPr id="40" name="Content Placeholder 2">
              <a:extLst>
                <a:ext uri="{FF2B5EF4-FFF2-40B4-BE49-F238E27FC236}">
                  <a16:creationId xmlns:a16="http://schemas.microsoft.com/office/drawing/2014/main" id="{F63DB78C-B546-4702-89A7-0DE816A2CBE7}"/>
                </a:ext>
              </a:extLst>
            </p:cNvPr>
            <p:cNvSpPr txBox="1">
              <a:spLocks/>
            </p:cNvSpPr>
            <p:nvPr/>
          </p:nvSpPr>
          <p:spPr>
            <a:xfrm>
              <a:off x="1701608" y="3783666"/>
              <a:ext cx="9855386"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b="1" dirty="0">
                  <a:solidFill>
                    <a:schemeClr val="accent1"/>
                  </a:solidFill>
                </a:rPr>
                <a:t>Cost weighting: cost-sensitive</a:t>
              </a:r>
            </a:p>
          </p:txBody>
        </p:sp>
      </p:grpSp>
      <p:sp>
        <p:nvSpPr>
          <p:cNvPr id="41" name="Content Placeholder 2">
            <a:extLst>
              <a:ext uri="{FF2B5EF4-FFF2-40B4-BE49-F238E27FC236}">
                <a16:creationId xmlns:a16="http://schemas.microsoft.com/office/drawing/2014/main" id="{A1770D57-0C9D-4326-BF0D-E31617D95A8B}"/>
              </a:ext>
            </a:extLst>
          </p:cNvPr>
          <p:cNvSpPr txBox="1">
            <a:spLocks/>
          </p:cNvSpPr>
          <p:nvPr/>
        </p:nvSpPr>
        <p:spPr>
          <a:xfrm>
            <a:off x="1701608" y="4426617"/>
            <a:ext cx="9855386"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b="1" dirty="0">
                <a:solidFill>
                  <a:schemeClr val="accent1"/>
                </a:solidFill>
              </a:rPr>
              <a:t>Redundancy rejection: batch friendly</a:t>
            </a:r>
          </a:p>
        </p:txBody>
      </p:sp>
      <p:grpSp>
        <p:nvGrpSpPr>
          <p:cNvPr id="42" name="Group 24">
            <a:extLst>
              <a:ext uri="{FF2B5EF4-FFF2-40B4-BE49-F238E27FC236}">
                <a16:creationId xmlns:a16="http://schemas.microsoft.com/office/drawing/2014/main" id="{4534A403-78DD-45E6-979C-526870704B78}"/>
              </a:ext>
            </a:extLst>
          </p:cNvPr>
          <p:cNvGrpSpPr>
            <a:grpSpLocks noChangeAspect="1"/>
          </p:cNvGrpSpPr>
          <p:nvPr/>
        </p:nvGrpSpPr>
        <p:grpSpPr bwMode="auto">
          <a:xfrm flipH="1">
            <a:off x="10112200" y="1910857"/>
            <a:ext cx="982795" cy="948996"/>
            <a:chOff x="-516" y="976"/>
            <a:chExt cx="378" cy="365"/>
          </a:xfrm>
        </p:grpSpPr>
        <p:sp>
          <p:nvSpPr>
            <p:cNvPr id="43" name="Freeform 29">
              <a:extLst>
                <a:ext uri="{FF2B5EF4-FFF2-40B4-BE49-F238E27FC236}">
                  <a16:creationId xmlns:a16="http://schemas.microsoft.com/office/drawing/2014/main" id="{B6C1678B-74CD-4EB2-AFC5-D75D45271FC9}"/>
                </a:ext>
              </a:extLst>
            </p:cNvPr>
            <p:cNvSpPr>
              <a:spLocks/>
            </p:cNvSpPr>
            <p:nvPr/>
          </p:nvSpPr>
          <p:spPr bwMode="auto">
            <a:xfrm>
              <a:off x="-226" y="976"/>
              <a:ext cx="88" cy="40"/>
            </a:xfrm>
            <a:custGeom>
              <a:avLst/>
              <a:gdLst>
                <a:gd name="T0" fmla="*/ 0 w 88"/>
                <a:gd name="T1" fmla="*/ 26 h 40"/>
                <a:gd name="T2" fmla="*/ 30 w 88"/>
                <a:gd name="T3" fmla="*/ 0 h 40"/>
                <a:gd name="T4" fmla="*/ 88 w 88"/>
                <a:gd name="T5" fmla="*/ 40 h 40"/>
              </a:gdLst>
              <a:ahLst/>
              <a:cxnLst>
                <a:cxn ang="0">
                  <a:pos x="T0" y="T1"/>
                </a:cxn>
                <a:cxn ang="0">
                  <a:pos x="T2" y="T3"/>
                </a:cxn>
                <a:cxn ang="0">
                  <a:pos x="T4" y="T5"/>
                </a:cxn>
              </a:cxnLst>
              <a:rect l="0" t="0" r="r" b="b"/>
              <a:pathLst>
                <a:path w="88" h="40">
                  <a:moveTo>
                    <a:pt x="0" y="26"/>
                  </a:moveTo>
                  <a:lnTo>
                    <a:pt x="30" y="0"/>
                  </a:lnTo>
                  <a:lnTo>
                    <a:pt x="88" y="40"/>
                  </a:lnTo>
                </a:path>
              </a:pathLst>
            </a:custGeom>
            <a:noFill/>
            <a:ln w="31750" cap="rnd">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30">
              <a:extLst>
                <a:ext uri="{FF2B5EF4-FFF2-40B4-BE49-F238E27FC236}">
                  <a16:creationId xmlns:a16="http://schemas.microsoft.com/office/drawing/2014/main" id="{17C578C8-8604-46A7-BB93-AF009175D2D6}"/>
                </a:ext>
              </a:extLst>
            </p:cNvPr>
            <p:cNvSpPr>
              <a:spLocks/>
            </p:cNvSpPr>
            <p:nvPr/>
          </p:nvSpPr>
          <p:spPr bwMode="auto">
            <a:xfrm>
              <a:off x="-226" y="1061"/>
              <a:ext cx="88" cy="40"/>
            </a:xfrm>
            <a:custGeom>
              <a:avLst/>
              <a:gdLst>
                <a:gd name="T0" fmla="*/ 0 w 88"/>
                <a:gd name="T1" fmla="*/ 14 h 40"/>
                <a:gd name="T2" fmla="*/ 30 w 88"/>
                <a:gd name="T3" fmla="*/ 40 h 40"/>
                <a:gd name="T4" fmla="*/ 88 w 88"/>
                <a:gd name="T5" fmla="*/ 0 h 40"/>
              </a:gdLst>
              <a:ahLst/>
              <a:cxnLst>
                <a:cxn ang="0">
                  <a:pos x="T0" y="T1"/>
                </a:cxn>
                <a:cxn ang="0">
                  <a:pos x="T2" y="T3"/>
                </a:cxn>
                <a:cxn ang="0">
                  <a:pos x="T4" y="T5"/>
                </a:cxn>
              </a:cxnLst>
              <a:rect l="0" t="0" r="r" b="b"/>
              <a:pathLst>
                <a:path w="88" h="40">
                  <a:moveTo>
                    <a:pt x="0" y="14"/>
                  </a:moveTo>
                  <a:lnTo>
                    <a:pt x="30" y="40"/>
                  </a:lnTo>
                  <a:lnTo>
                    <a:pt x="88" y="0"/>
                  </a:lnTo>
                </a:path>
              </a:pathLst>
            </a:custGeom>
            <a:noFill/>
            <a:ln w="31750" cap="rnd">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25">
              <a:extLst>
                <a:ext uri="{FF2B5EF4-FFF2-40B4-BE49-F238E27FC236}">
                  <a16:creationId xmlns:a16="http://schemas.microsoft.com/office/drawing/2014/main" id="{5A5A9DBC-7D6C-4941-99D5-5CD36198578F}"/>
                </a:ext>
              </a:extLst>
            </p:cNvPr>
            <p:cNvSpPr>
              <a:spLocks/>
            </p:cNvSpPr>
            <p:nvPr/>
          </p:nvSpPr>
          <p:spPr bwMode="auto">
            <a:xfrm>
              <a:off x="-461" y="998"/>
              <a:ext cx="169" cy="273"/>
            </a:xfrm>
            <a:custGeom>
              <a:avLst/>
              <a:gdLst>
                <a:gd name="T0" fmla="*/ 66 w 169"/>
                <a:gd name="T1" fmla="*/ 0 h 273"/>
                <a:gd name="T2" fmla="*/ 158 w 169"/>
                <a:gd name="T3" fmla="*/ 0 h 273"/>
                <a:gd name="T4" fmla="*/ 158 w 169"/>
                <a:gd name="T5" fmla="*/ 81 h 273"/>
                <a:gd name="T6" fmla="*/ 81 w 169"/>
                <a:gd name="T7" fmla="*/ 81 h 273"/>
                <a:gd name="T8" fmla="*/ 169 w 169"/>
                <a:gd name="T9" fmla="*/ 273 h 273"/>
                <a:gd name="T10" fmla="*/ 77 w 169"/>
                <a:gd name="T11" fmla="*/ 273 h 273"/>
                <a:gd name="T12" fmla="*/ 0 w 169"/>
                <a:gd name="T13" fmla="*/ 99 h 273"/>
              </a:gdLst>
              <a:ahLst/>
              <a:cxnLst>
                <a:cxn ang="0">
                  <a:pos x="T0" y="T1"/>
                </a:cxn>
                <a:cxn ang="0">
                  <a:pos x="T2" y="T3"/>
                </a:cxn>
                <a:cxn ang="0">
                  <a:pos x="T4" y="T5"/>
                </a:cxn>
                <a:cxn ang="0">
                  <a:pos x="T6" y="T7"/>
                </a:cxn>
                <a:cxn ang="0">
                  <a:pos x="T8" y="T9"/>
                </a:cxn>
                <a:cxn ang="0">
                  <a:pos x="T10" y="T11"/>
                </a:cxn>
                <a:cxn ang="0">
                  <a:pos x="T12" y="T13"/>
                </a:cxn>
              </a:cxnLst>
              <a:rect l="0" t="0" r="r" b="b"/>
              <a:pathLst>
                <a:path w="169" h="273">
                  <a:moveTo>
                    <a:pt x="66" y="0"/>
                  </a:moveTo>
                  <a:lnTo>
                    <a:pt x="158" y="0"/>
                  </a:lnTo>
                  <a:lnTo>
                    <a:pt x="158" y="81"/>
                  </a:lnTo>
                  <a:lnTo>
                    <a:pt x="81" y="81"/>
                  </a:lnTo>
                  <a:lnTo>
                    <a:pt x="169" y="273"/>
                  </a:lnTo>
                  <a:lnTo>
                    <a:pt x="77" y="273"/>
                  </a:lnTo>
                  <a:lnTo>
                    <a:pt x="0" y="99"/>
                  </a:lnTo>
                </a:path>
              </a:pathLst>
            </a:custGeom>
            <a:noFill/>
            <a:ln w="31750"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Oval 26">
              <a:extLst>
                <a:ext uri="{FF2B5EF4-FFF2-40B4-BE49-F238E27FC236}">
                  <a16:creationId xmlns:a16="http://schemas.microsoft.com/office/drawing/2014/main" id="{D320DBD4-FAD9-4874-810F-4C2FD0FF8DF1}"/>
                </a:ext>
              </a:extLst>
            </p:cNvPr>
            <p:cNvSpPr>
              <a:spLocks noChangeArrowheads="1"/>
            </p:cNvSpPr>
            <p:nvPr/>
          </p:nvSpPr>
          <p:spPr bwMode="auto">
            <a:xfrm>
              <a:off x="-505" y="976"/>
              <a:ext cx="125" cy="125"/>
            </a:xfrm>
            <a:prstGeom prst="ellipse">
              <a:avLst/>
            </a:prstGeom>
            <a:noFill/>
            <a:ln w="3175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Oval 27">
              <a:extLst>
                <a:ext uri="{FF2B5EF4-FFF2-40B4-BE49-F238E27FC236}">
                  <a16:creationId xmlns:a16="http://schemas.microsoft.com/office/drawing/2014/main" id="{251E8296-A4FD-4361-8027-8C65B725EA0F}"/>
                </a:ext>
              </a:extLst>
            </p:cNvPr>
            <p:cNvSpPr>
              <a:spLocks noChangeArrowheads="1"/>
            </p:cNvSpPr>
            <p:nvPr/>
          </p:nvSpPr>
          <p:spPr bwMode="auto">
            <a:xfrm>
              <a:off x="-468" y="1013"/>
              <a:ext cx="51" cy="51"/>
            </a:xfrm>
            <a:prstGeom prst="ellipse">
              <a:avLst/>
            </a:prstGeom>
            <a:solidFill>
              <a:schemeClr val="accent1"/>
            </a:solidFill>
            <a:ln w="31750">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28">
              <a:extLst>
                <a:ext uri="{FF2B5EF4-FFF2-40B4-BE49-F238E27FC236}">
                  <a16:creationId xmlns:a16="http://schemas.microsoft.com/office/drawing/2014/main" id="{31AA90F8-0D20-4D73-85D5-AE5AAE9AF04D}"/>
                </a:ext>
              </a:extLst>
            </p:cNvPr>
            <p:cNvSpPr>
              <a:spLocks/>
            </p:cNvSpPr>
            <p:nvPr/>
          </p:nvSpPr>
          <p:spPr bwMode="auto">
            <a:xfrm>
              <a:off x="-303" y="976"/>
              <a:ext cx="74" cy="125"/>
            </a:xfrm>
            <a:custGeom>
              <a:avLst/>
              <a:gdLst>
                <a:gd name="T0" fmla="*/ 20 w 20"/>
                <a:gd name="T1" fmla="*/ 31 h 34"/>
                <a:gd name="T2" fmla="*/ 18 w 20"/>
                <a:gd name="T3" fmla="*/ 34 h 34"/>
                <a:gd name="T4" fmla="*/ 3 w 20"/>
                <a:gd name="T5" fmla="*/ 34 h 34"/>
                <a:gd name="T6" fmla="*/ 0 w 20"/>
                <a:gd name="T7" fmla="*/ 31 h 34"/>
                <a:gd name="T8" fmla="*/ 0 w 20"/>
                <a:gd name="T9" fmla="*/ 3 h 34"/>
                <a:gd name="T10" fmla="*/ 3 w 20"/>
                <a:gd name="T11" fmla="*/ 0 h 34"/>
                <a:gd name="T12" fmla="*/ 18 w 20"/>
                <a:gd name="T13" fmla="*/ 0 h 34"/>
                <a:gd name="T14" fmla="*/ 20 w 20"/>
                <a:gd name="T15" fmla="*/ 3 h 34"/>
                <a:gd name="T16" fmla="*/ 20 w 20"/>
                <a:gd name="T17" fmla="*/ 3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34">
                  <a:moveTo>
                    <a:pt x="20" y="31"/>
                  </a:moveTo>
                  <a:cubicBezTo>
                    <a:pt x="20" y="32"/>
                    <a:pt x="19" y="34"/>
                    <a:pt x="18" y="34"/>
                  </a:cubicBezTo>
                  <a:cubicBezTo>
                    <a:pt x="3" y="34"/>
                    <a:pt x="3" y="34"/>
                    <a:pt x="3" y="34"/>
                  </a:cubicBezTo>
                  <a:cubicBezTo>
                    <a:pt x="1" y="34"/>
                    <a:pt x="0" y="32"/>
                    <a:pt x="0" y="31"/>
                  </a:cubicBezTo>
                  <a:cubicBezTo>
                    <a:pt x="0" y="3"/>
                    <a:pt x="0" y="3"/>
                    <a:pt x="0" y="3"/>
                  </a:cubicBezTo>
                  <a:cubicBezTo>
                    <a:pt x="0" y="1"/>
                    <a:pt x="1" y="0"/>
                    <a:pt x="3" y="0"/>
                  </a:cubicBezTo>
                  <a:cubicBezTo>
                    <a:pt x="18" y="0"/>
                    <a:pt x="18" y="0"/>
                    <a:pt x="18" y="0"/>
                  </a:cubicBezTo>
                  <a:cubicBezTo>
                    <a:pt x="19" y="0"/>
                    <a:pt x="20" y="1"/>
                    <a:pt x="20" y="3"/>
                  </a:cubicBezTo>
                  <a:lnTo>
                    <a:pt x="20" y="31"/>
                  </a:lnTo>
                  <a:close/>
                </a:path>
              </a:pathLst>
            </a:custGeom>
            <a:noFill/>
            <a:ln w="31750"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31">
              <a:extLst>
                <a:ext uri="{FF2B5EF4-FFF2-40B4-BE49-F238E27FC236}">
                  <a16:creationId xmlns:a16="http://schemas.microsoft.com/office/drawing/2014/main" id="{3DD52A02-1FDA-49E0-B0F2-779AC81E89BE}"/>
                </a:ext>
              </a:extLst>
            </p:cNvPr>
            <p:cNvSpPr>
              <a:spLocks/>
            </p:cNvSpPr>
            <p:nvPr/>
          </p:nvSpPr>
          <p:spPr bwMode="auto">
            <a:xfrm>
              <a:off x="-516" y="1271"/>
              <a:ext cx="360" cy="70"/>
            </a:xfrm>
            <a:custGeom>
              <a:avLst/>
              <a:gdLst>
                <a:gd name="T0" fmla="*/ 98 w 98"/>
                <a:gd name="T1" fmla="*/ 19 h 19"/>
                <a:gd name="T2" fmla="*/ 98 w 98"/>
                <a:gd name="T3" fmla="*/ 5 h 19"/>
                <a:gd name="T4" fmla="*/ 93 w 98"/>
                <a:gd name="T5" fmla="*/ 0 h 19"/>
                <a:gd name="T6" fmla="*/ 5 w 98"/>
                <a:gd name="T7" fmla="*/ 0 h 19"/>
                <a:gd name="T8" fmla="*/ 0 w 98"/>
                <a:gd name="T9" fmla="*/ 5 h 19"/>
                <a:gd name="T10" fmla="*/ 0 w 98"/>
                <a:gd name="T11" fmla="*/ 19 h 19"/>
                <a:gd name="T12" fmla="*/ 98 w 98"/>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98" h="19">
                  <a:moveTo>
                    <a:pt x="98" y="19"/>
                  </a:moveTo>
                  <a:cubicBezTo>
                    <a:pt x="98" y="5"/>
                    <a:pt x="98" y="5"/>
                    <a:pt x="98" y="5"/>
                  </a:cubicBezTo>
                  <a:cubicBezTo>
                    <a:pt x="98" y="2"/>
                    <a:pt x="96" y="0"/>
                    <a:pt x="93" y="0"/>
                  </a:cubicBezTo>
                  <a:cubicBezTo>
                    <a:pt x="5" y="0"/>
                    <a:pt x="5" y="0"/>
                    <a:pt x="5" y="0"/>
                  </a:cubicBezTo>
                  <a:cubicBezTo>
                    <a:pt x="2" y="0"/>
                    <a:pt x="0" y="2"/>
                    <a:pt x="0" y="5"/>
                  </a:cubicBezTo>
                  <a:cubicBezTo>
                    <a:pt x="0" y="19"/>
                    <a:pt x="0" y="19"/>
                    <a:pt x="0" y="19"/>
                  </a:cubicBezTo>
                  <a:lnTo>
                    <a:pt x="98" y="19"/>
                  </a:lnTo>
                  <a:close/>
                </a:path>
              </a:pathLst>
            </a:custGeom>
            <a:noFill/>
            <a:ln w="31750"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880284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par>
                                <p:cTn id="14" presetID="10" presetClass="entr" presetSubtype="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500"/>
                                        <p:tgtEl>
                                          <p:spTgt spid="31"/>
                                        </p:tgtEl>
                                      </p:cBhvr>
                                    </p:animEffect>
                                  </p:childTnLst>
                                </p:cTn>
                              </p:par>
                              <p:par>
                                <p:cTn id="17" presetID="10"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500"/>
                                        <p:tgtEl>
                                          <p:spTgt spid="34"/>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500"/>
                                        <p:tgtEl>
                                          <p:spTgt spid="35"/>
                                        </p:tgtEl>
                                      </p:cBhvr>
                                    </p:animEffect>
                                  </p:childTnLst>
                                </p:cTn>
                              </p:par>
                            </p:childTnLst>
                          </p:cTn>
                        </p:par>
                        <p:par>
                          <p:cTn id="29" fill="hold">
                            <p:stCondLst>
                              <p:cond delay="1000"/>
                            </p:stCondLst>
                            <p:childTnLst>
                              <p:par>
                                <p:cTn id="30" presetID="10" presetClass="entr" presetSubtype="0" fill="hold" nodeType="after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fade">
                                      <p:cBhvr>
                                        <p:cTn id="32" dur="500"/>
                                        <p:tgtEl>
                                          <p:spTgt spid="36"/>
                                        </p:tgtEl>
                                      </p:cBhvr>
                                    </p:animEffect>
                                  </p:childTnLst>
                                </p:cTn>
                              </p:par>
                            </p:childTnLst>
                          </p:cTn>
                        </p:par>
                        <p:par>
                          <p:cTn id="33" fill="hold">
                            <p:stCondLst>
                              <p:cond delay="1500"/>
                            </p:stCondLst>
                            <p:childTnLst>
                              <p:par>
                                <p:cTn id="34" presetID="10" presetClass="entr" presetSubtype="0" fill="hold"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500"/>
                                        <p:tgtEl>
                                          <p:spTgt spid="3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8"/>
                                        </p:tgtEl>
                                        <p:attrNameLst>
                                          <p:attrName>style.visibility</p:attrName>
                                        </p:attrNameLst>
                                      </p:cBhvr>
                                      <p:to>
                                        <p:strVal val="visible"/>
                                      </p:to>
                                    </p:set>
                                    <p:animEffect transition="in" filter="fade">
                                      <p:cBhvr>
                                        <p:cTn id="41" dur="500"/>
                                        <p:tgtEl>
                                          <p:spTgt spid="3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1"/>
                                        </p:tgtEl>
                                        <p:attrNameLst>
                                          <p:attrName>style.visibility</p:attrName>
                                        </p:attrNameLst>
                                      </p:cBhvr>
                                      <p:to>
                                        <p:strVal val="visible"/>
                                      </p:to>
                                    </p:set>
                                    <p:animEffect transition="in" filter="fade">
                                      <p:cBhvr>
                                        <p:cTn id="46" dur="500"/>
                                        <p:tgtEl>
                                          <p:spTgt spid="41"/>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500"/>
                                        <p:tgtEl>
                                          <p:spTgt spid="1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fade">
                                      <p:cBhvr>
                                        <p:cTn id="54" dur="500"/>
                                        <p:tgtEl>
                                          <p:spTgt spid="16"/>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500"/>
                                        <p:tgtEl>
                                          <p:spTgt spid="17"/>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fade">
                                      <p:cBhvr>
                                        <p:cTn id="65" dur="500"/>
                                        <p:tgtEl>
                                          <p:spTgt spid="19"/>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fade">
                                      <p:cBhvr>
                                        <p:cTn id="6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1" grpId="0"/>
      <p:bldP spid="32" grpId="0"/>
      <p:bldP spid="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0E707-5495-4F34-B9E3-E8598FF564B8}"/>
              </a:ext>
            </a:extLst>
          </p:cNvPr>
          <p:cNvSpPr>
            <a:spLocks noGrp="1"/>
          </p:cNvSpPr>
          <p:nvPr>
            <p:ph type="title"/>
          </p:nvPr>
        </p:nvSpPr>
        <p:spPr/>
        <p:txBody>
          <a:bodyPr/>
          <a:lstStyle/>
          <a:p>
            <a:r>
              <a:rPr lang="en-US" dirty="0"/>
              <a:t>Evaluation</a:t>
            </a:r>
          </a:p>
        </p:txBody>
      </p:sp>
      <p:sp>
        <p:nvSpPr>
          <p:cNvPr id="4" name="Slide Number Placeholder 3">
            <a:extLst>
              <a:ext uri="{FF2B5EF4-FFF2-40B4-BE49-F238E27FC236}">
                <a16:creationId xmlns:a16="http://schemas.microsoft.com/office/drawing/2014/main" id="{1BF41372-9EA6-4B89-815C-73CB64745D8E}"/>
              </a:ext>
            </a:extLst>
          </p:cNvPr>
          <p:cNvSpPr>
            <a:spLocks noGrp="1"/>
          </p:cNvSpPr>
          <p:nvPr>
            <p:ph type="sldNum" sz="quarter" idx="12"/>
          </p:nvPr>
        </p:nvSpPr>
        <p:spPr/>
        <p:txBody>
          <a:bodyPr/>
          <a:lstStyle/>
          <a:p>
            <a:fld id="{09FAA7EC-8B24-49C1-8B2D-9495CEAD788F}" type="slidenum">
              <a:rPr lang="en-US" smtClean="0"/>
              <a:t>13</a:t>
            </a:fld>
            <a:endParaRPr lang="en-US"/>
          </a:p>
        </p:txBody>
      </p:sp>
      <p:grpSp>
        <p:nvGrpSpPr>
          <p:cNvPr id="3" name="Group 2">
            <a:extLst>
              <a:ext uri="{FF2B5EF4-FFF2-40B4-BE49-F238E27FC236}">
                <a16:creationId xmlns:a16="http://schemas.microsoft.com/office/drawing/2014/main" id="{7151FF8E-4035-44ED-B0F7-8D49A58F370D}"/>
              </a:ext>
            </a:extLst>
          </p:cNvPr>
          <p:cNvGrpSpPr/>
          <p:nvPr/>
        </p:nvGrpSpPr>
        <p:grpSpPr>
          <a:xfrm>
            <a:off x="1701608" y="1714979"/>
            <a:ext cx="9587756" cy="1336709"/>
            <a:chOff x="1701608" y="1875328"/>
            <a:chExt cx="9587756" cy="1336709"/>
          </a:xfrm>
        </p:grpSpPr>
        <p:sp>
          <p:nvSpPr>
            <p:cNvPr id="15" name="Content Placeholder 2">
              <a:extLst>
                <a:ext uri="{FF2B5EF4-FFF2-40B4-BE49-F238E27FC236}">
                  <a16:creationId xmlns:a16="http://schemas.microsoft.com/office/drawing/2014/main" id="{156EFFCE-3EA0-4B6B-BCCA-1E5C99CC54BD}"/>
                </a:ext>
              </a:extLst>
            </p:cNvPr>
            <p:cNvSpPr txBox="1">
              <a:spLocks/>
            </p:cNvSpPr>
            <p:nvPr/>
          </p:nvSpPr>
          <p:spPr>
            <a:xfrm>
              <a:off x="1701608" y="2808389"/>
              <a:ext cx="9309292" cy="4036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48640" lvl="1" indent="-182880">
                <a:lnSpc>
                  <a:spcPct val="120000"/>
                </a:lnSpc>
                <a:spcBef>
                  <a:spcPts val="0"/>
                </a:spcBef>
                <a:spcAft>
                  <a:spcPts val="900"/>
                </a:spcAft>
                <a:buFont typeface="Arial" panose="020B0604020202020204" pitchFamily="34" charset="0"/>
                <a:buChar char="•"/>
              </a:pPr>
              <a:r>
                <a:rPr lang="en-GB" sz="2000" dirty="0">
                  <a:solidFill>
                    <a:schemeClr val="tx1"/>
                  </a:solidFill>
                </a:rPr>
                <a:t>Hold out each workload as the target production database, and round robin</a:t>
              </a:r>
            </a:p>
            <a:p>
              <a:pPr marL="548640" lvl="1" indent="-182880">
                <a:lnSpc>
                  <a:spcPct val="120000"/>
                </a:lnSpc>
                <a:spcBef>
                  <a:spcPts val="0"/>
                </a:spcBef>
                <a:spcAft>
                  <a:spcPts val="900"/>
                </a:spcAft>
                <a:buFont typeface="Arial" panose="020B0604020202020204" pitchFamily="34" charset="0"/>
                <a:buChar char="•"/>
              </a:pPr>
              <a:r>
                <a:rPr lang="en-GB" sz="2000" dirty="0">
                  <a:solidFill>
                    <a:schemeClr val="tx1"/>
                  </a:solidFill>
                </a:rPr>
                <a:t>30K plans, 1M plan pairs</a:t>
              </a:r>
            </a:p>
          </p:txBody>
        </p:sp>
        <p:sp>
          <p:nvSpPr>
            <p:cNvPr id="16" name="Content Placeholder 2">
              <a:extLst>
                <a:ext uri="{FF2B5EF4-FFF2-40B4-BE49-F238E27FC236}">
                  <a16:creationId xmlns:a16="http://schemas.microsoft.com/office/drawing/2014/main" id="{CF2340BD-476D-45D5-AE4D-872649FDA683}"/>
                </a:ext>
              </a:extLst>
            </p:cNvPr>
            <p:cNvSpPr txBox="1">
              <a:spLocks/>
            </p:cNvSpPr>
            <p:nvPr/>
          </p:nvSpPr>
          <p:spPr>
            <a:xfrm>
              <a:off x="1701608" y="1875328"/>
              <a:ext cx="9587756"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sz="2400" b="1" dirty="0">
                  <a:solidFill>
                    <a:schemeClr val="accent1"/>
                  </a:solidFill>
                </a:rPr>
                <a:t>14 workloads include industrial standard benchmarks (e.g., TPC-DS) and customer workloads</a:t>
              </a:r>
            </a:p>
            <a:p>
              <a:pPr marL="0" indent="0">
                <a:lnSpc>
                  <a:spcPct val="120000"/>
                </a:lnSpc>
                <a:buNone/>
              </a:pPr>
              <a:r>
                <a:rPr lang="en-GB" sz="2400" b="1" dirty="0">
                  <a:solidFill>
                    <a:schemeClr val="accent1"/>
                  </a:solidFill>
                </a:rPr>
                <a:t>	</a:t>
              </a:r>
            </a:p>
          </p:txBody>
        </p:sp>
      </p:grpSp>
      <p:sp>
        <p:nvSpPr>
          <p:cNvPr id="17" name="Content Placeholder 2">
            <a:extLst>
              <a:ext uri="{FF2B5EF4-FFF2-40B4-BE49-F238E27FC236}">
                <a16:creationId xmlns:a16="http://schemas.microsoft.com/office/drawing/2014/main" id="{E0C9A1E5-E9F5-4B45-A86A-FA4D3AB17B6A}"/>
              </a:ext>
            </a:extLst>
          </p:cNvPr>
          <p:cNvSpPr txBox="1">
            <a:spLocks/>
          </p:cNvSpPr>
          <p:nvPr/>
        </p:nvSpPr>
        <p:spPr>
          <a:xfrm>
            <a:off x="1701608" y="5057822"/>
            <a:ext cx="9093392" cy="4968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b="1" dirty="0">
                <a:solidFill>
                  <a:schemeClr val="accent1"/>
                </a:solidFill>
              </a:rPr>
              <a:t>Different ML tasks, budget sizes, models, features, cost types, or no cost estimation</a:t>
            </a:r>
          </a:p>
        </p:txBody>
      </p:sp>
      <p:grpSp>
        <p:nvGrpSpPr>
          <p:cNvPr id="5" name="Group 4">
            <a:extLst>
              <a:ext uri="{FF2B5EF4-FFF2-40B4-BE49-F238E27FC236}">
                <a16:creationId xmlns:a16="http://schemas.microsoft.com/office/drawing/2014/main" id="{337043EB-266C-4ED6-A0D3-823F7B7050B8}"/>
              </a:ext>
            </a:extLst>
          </p:cNvPr>
          <p:cNvGrpSpPr/>
          <p:nvPr/>
        </p:nvGrpSpPr>
        <p:grpSpPr>
          <a:xfrm>
            <a:off x="1701608" y="3806313"/>
            <a:ext cx="9855386" cy="839825"/>
            <a:chOff x="1701608" y="3783666"/>
            <a:chExt cx="9855386" cy="839825"/>
          </a:xfrm>
        </p:grpSpPr>
        <p:sp>
          <p:nvSpPr>
            <p:cNvPr id="18" name="Content Placeholder 2">
              <a:extLst>
                <a:ext uri="{FF2B5EF4-FFF2-40B4-BE49-F238E27FC236}">
                  <a16:creationId xmlns:a16="http://schemas.microsoft.com/office/drawing/2014/main" id="{6C43C5F0-62E9-4DDC-B8C7-96F8F9ED00C8}"/>
                </a:ext>
              </a:extLst>
            </p:cNvPr>
            <p:cNvSpPr txBox="1">
              <a:spLocks/>
            </p:cNvSpPr>
            <p:nvPr/>
          </p:nvSpPr>
          <p:spPr>
            <a:xfrm>
              <a:off x="1701608" y="4219843"/>
              <a:ext cx="8382384" cy="4036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48640" lvl="1" indent="-182880">
                <a:lnSpc>
                  <a:spcPct val="120000"/>
                </a:lnSpc>
                <a:spcBef>
                  <a:spcPts val="0"/>
                </a:spcBef>
                <a:spcAft>
                  <a:spcPts val="900"/>
                </a:spcAft>
                <a:buFont typeface="Arial" panose="020B0604020202020204" pitchFamily="34" charset="0"/>
                <a:buChar char="•"/>
              </a:pPr>
              <a:r>
                <a:rPr lang="en-GB" sz="2000" dirty="0">
                  <a:solidFill>
                    <a:schemeClr val="tx1"/>
                  </a:solidFill>
                </a:rPr>
                <a:t>Total budget of 150x average estimate plan cost</a:t>
              </a:r>
            </a:p>
          </p:txBody>
        </p:sp>
        <p:sp>
          <p:nvSpPr>
            <p:cNvPr id="19" name="Content Placeholder 2">
              <a:extLst>
                <a:ext uri="{FF2B5EF4-FFF2-40B4-BE49-F238E27FC236}">
                  <a16:creationId xmlns:a16="http://schemas.microsoft.com/office/drawing/2014/main" id="{C3564FD9-5F6C-4CAE-A928-BB0579F061CD}"/>
                </a:ext>
              </a:extLst>
            </p:cNvPr>
            <p:cNvSpPr txBox="1">
              <a:spLocks/>
            </p:cNvSpPr>
            <p:nvPr/>
          </p:nvSpPr>
          <p:spPr>
            <a:xfrm>
              <a:off x="1701608" y="3783666"/>
              <a:ext cx="9855386"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b="1" dirty="0">
                  <a:solidFill>
                    <a:schemeClr val="accent1"/>
                  </a:solidFill>
                </a:rPr>
                <a:t>Multiple AL iterations with evenly split budget for each iteration</a:t>
              </a:r>
            </a:p>
          </p:txBody>
        </p:sp>
      </p:grpSp>
    </p:spTree>
    <p:extLst>
      <p:ext uri="{BB962C8B-B14F-4D97-AF65-F5344CB8AC3E}">
        <p14:creationId xmlns:p14="http://schemas.microsoft.com/office/powerpoint/2010/main" val="390295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7CD8E-A63A-4BAE-853E-06BFFA13A8FB}"/>
              </a:ext>
            </a:extLst>
          </p:cNvPr>
          <p:cNvSpPr>
            <a:spLocks noGrp="1"/>
          </p:cNvSpPr>
          <p:nvPr>
            <p:ph type="title"/>
          </p:nvPr>
        </p:nvSpPr>
        <p:spPr/>
        <p:txBody>
          <a:bodyPr/>
          <a:lstStyle/>
          <a:p>
            <a:r>
              <a:rPr lang="en-US" dirty="0"/>
              <a:t>Baselines</a:t>
            </a:r>
          </a:p>
        </p:txBody>
      </p:sp>
      <p:sp>
        <p:nvSpPr>
          <p:cNvPr id="4" name="Slide Number Placeholder 3">
            <a:extLst>
              <a:ext uri="{FF2B5EF4-FFF2-40B4-BE49-F238E27FC236}">
                <a16:creationId xmlns:a16="http://schemas.microsoft.com/office/drawing/2014/main" id="{2A23B6E1-8C04-409C-AB15-28444D548F16}"/>
              </a:ext>
            </a:extLst>
          </p:cNvPr>
          <p:cNvSpPr>
            <a:spLocks noGrp="1"/>
          </p:cNvSpPr>
          <p:nvPr>
            <p:ph type="sldNum" sz="quarter" idx="12"/>
          </p:nvPr>
        </p:nvSpPr>
        <p:spPr/>
        <p:txBody>
          <a:bodyPr/>
          <a:lstStyle/>
          <a:p>
            <a:fld id="{09FAA7EC-8B24-49C1-8B2D-9495CEAD788F}" type="slidenum">
              <a:rPr lang="en-US" smtClean="0"/>
              <a:t>14</a:t>
            </a:fld>
            <a:endParaRPr lang="en-US"/>
          </a:p>
        </p:txBody>
      </p:sp>
      <p:sp>
        <p:nvSpPr>
          <p:cNvPr id="35" name="Content Placeholder 2">
            <a:extLst>
              <a:ext uri="{FF2B5EF4-FFF2-40B4-BE49-F238E27FC236}">
                <a16:creationId xmlns:a16="http://schemas.microsoft.com/office/drawing/2014/main" id="{099712BB-8AE0-42CA-9212-5D6F8D3AEB5A}"/>
              </a:ext>
            </a:extLst>
          </p:cNvPr>
          <p:cNvSpPr>
            <a:spLocks noGrp="1"/>
          </p:cNvSpPr>
          <p:nvPr>
            <p:ph idx="1"/>
          </p:nvPr>
        </p:nvSpPr>
        <p:spPr>
          <a:xfrm>
            <a:off x="1701608" y="1803208"/>
            <a:ext cx="8740732" cy="950135"/>
          </a:xfrm>
        </p:spPr>
        <p:txBody>
          <a:bodyPr>
            <a:normAutofit/>
          </a:bodyPr>
          <a:lstStyle/>
          <a:p>
            <a:pPr marL="0" indent="0">
              <a:lnSpc>
                <a:spcPct val="120000"/>
              </a:lnSpc>
              <a:buNone/>
            </a:pPr>
            <a:r>
              <a:rPr lang="en-US" sz="2400" b="1" dirty="0">
                <a:solidFill>
                  <a:schemeClr val="accent1"/>
                </a:solidFill>
              </a:rPr>
              <a:t>Optimizer</a:t>
            </a:r>
          </a:p>
          <a:p>
            <a:pPr marL="0" indent="0">
              <a:lnSpc>
                <a:spcPct val="120000"/>
              </a:lnSpc>
              <a:buNone/>
            </a:pPr>
            <a:endParaRPr lang="en-GB" sz="2400" b="1" dirty="0">
              <a:solidFill>
                <a:schemeClr val="accent1"/>
              </a:solidFill>
            </a:endParaRPr>
          </a:p>
        </p:txBody>
      </p:sp>
      <p:sp>
        <p:nvSpPr>
          <p:cNvPr id="36" name="Content Placeholder 2">
            <a:extLst>
              <a:ext uri="{FF2B5EF4-FFF2-40B4-BE49-F238E27FC236}">
                <a16:creationId xmlns:a16="http://schemas.microsoft.com/office/drawing/2014/main" id="{7374692F-B58B-40BF-8AEF-ED114075B005}"/>
              </a:ext>
            </a:extLst>
          </p:cNvPr>
          <p:cNvSpPr txBox="1">
            <a:spLocks/>
          </p:cNvSpPr>
          <p:nvPr/>
        </p:nvSpPr>
        <p:spPr>
          <a:xfrm>
            <a:off x="1701608" y="2615496"/>
            <a:ext cx="9587756"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sz="2400" b="1" dirty="0">
                <a:solidFill>
                  <a:schemeClr val="accent1"/>
                </a:solidFill>
              </a:rPr>
              <a:t>Random</a:t>
            </a:r>
          </a:p>
        </p:txBody>
      </p:sp>
      <p:grpSp>
        <p:nvGrpSpPr>
          <p:cNvPr id="37" name="Group 36">
            <a:extLst>
              <a:ext uri="{FF2B5EF4-FFF2-40B4-BE49-F238E27FC236}">
                <a16:creationId xmlns:a16="http://schemas.microsoft.com/office/drawing/2014/main" id="{FF9E3F2D-6652-48FA-8D1A-EBBD277F1C80}"/>
              </a:ext>
            </a:extLst>
          </p:cNvPr>
          <p:cNvGrpSpPr/>
          <p:nvPr/>
        </p:nvGrpSpPr>
        <p:grpSpPr>
          <a:xfrm>
            <a:off x="1701608" y="4240072"/>
            <a:ext cx="8846611" cy="839825"/>
            <a:chOff x="1701608" y="4164666"/>
            <a:chExt cx="8846611" cy="839825"/>
          </a:xfrm>
        </p:grpSpPr>
        <p:sp>
          <p:nvSpPr>
            <p:cNvPr id="38" name="Content Placeholder 2">
              <a:extLst>
                <a:ext uri="{FF2B5EF4-FFF2-40B4-BE49-F238E27FC236}">
                  <a16:creationId xmlns:a16="http://schemas.microsoft.com/office/drawing/2014/main" id="{C457CFAA-1778-44FC-AC8C-FD8452828536}"/>
                </a:ext>
              </a:extLst>
            </p:cNvPr>
            <p:cNvSpPr txBox="1">
              <a:spLocks/>
            </p:cNvSpPr>
            <p:nvPr/>
          </p:nvSpPr>
          <p:spPr>
            <a:xfrm>
              <a:off x="1701608" y="4600843"/>
              <a:ext cx="8382384" cy="4036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48640" lvl="1" indent="-182880">
                <a:lnSpc>
                  <a:spcPct val="120000"/>
                </a:lnSpc>
                <a:spcBef>
                  <a:spcPts val="0"/>
                </a:spcBef>
                <a:spcAft>
                  <a:spcPts val="900"/>
                </a:spcAft>
                <a:buFont typeface="Arial" panose="020B0604020202020204" pitchFamily="34" charset="0"/>
                <a:buChar char="•"/>
              </a:pPr>
              <a:r>
                <a:rPr lang="en-US" sz="2000" dirty="0">
                  <a:solidFill>
                    <a:schemeClr val="tx1"/>
                  </a:solidFill>
                </a:rPr>
                <a:t>Random + Uncertainty</a:t>
              </a:r>
            </a:p>
            <a:p>
              <a:pPr marL="548640" lvl="1" indent="-182880">
                <a:lnSpc>
                  <a:spcPct val="120000"/>
                </a:lnSpc>
                <a:spcBef>
                  <a:spcPts val="0"/>
                </a:spcBef>
                <a:spcAft>
                  <a:spcPts val="900"/>
                </a:spcAft>
                <a:buFont typeface="Arial" panose="020B0604020202020204" pitchFamily="34" charset="0"/>
                <a:buChar char="•"/>
              </a:pPr>
              <a:r>
                <a:rPr lang="en-US" sz="2000" dirty="0">
                  <a:solidFill>
                    <a:schemeClr val="tx1"/>
                  </a:solidFill>
                </a:rPr>
                <a:t>[Hass, D., et al. VLDB 2015]</a:t>
              </a:r>
            </a:p>
            <a:p>
              <a:pPr marL="548640" lvl="1" indent="-182880">
                <a:lnSpc>
                  <a:spcPct val="120000"/>
                </a:lnSpc>
                <a:spcBef>
                  <a:spcPts val="0"/>
                </a:spcBef>
                <a:spcAft>
                  <a:spcPts val="900"/>
                </a:spcAft>
                <a:buFont typeface="Arial" panose="020B0604020202020204" pitchFamily="34" charset="0"/>
                <a:buChar char="•"/>
              </a:pPr>
              <a:endParaRPr lang="en-GB" sz="2000" dirty="0">
                <a:solidFill>
                  <a:schemeClr val="tx1"/>
                </a:solidFill>
              </a:endParaRPr>
            </a:p>
          </p:txBody>
        </p:sp>
        <p:sp>
          <p:nvSpPr>
            <p:cNvPr id="39" name="Content Placeholder 2">
              <a:extLst>
                <a:ext uri="{FF2B5EF4-FFF2-40B4-BE49-F238E27FC236}">
                  <a16:creationId xmlns:a16="http://schemas.microsoft.com/office/drawing/2014/main" id="{0E6C0F54-4529-4733-8248-F84AAC342C63}"/>
                </a:ext>
              </a:extLst>
            </p:cNvPr>
            <p:cNvSpPr txBox="1">
              <a:spLocks/>
            </p:cNvSpPr>
            <p:nvPr/>
          </p:nvSpPr>
          <p:spPr>
            <a:xfrm>
              <a:off x="1701608" y="4164666"/>
              <a:ext cx="8846611"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b="1" dirty="0">
                  <a:solidFill>
                    <a:schemeClr val="accent1"/>
                  </a:solidFill>
                </a:rPr>
                <a:t>Hybrid</a:t>
              </a:r>
            </a:p>
          </p:txBody>
        </p:sp>
      </p:grpSp>
      <p:sp>
        <p:nvSpPr>
          <p:cNvPr id="46" name="Content Placeholder 2">
            <a:extLst>
              <a:ext uri="{FF2B5EF4-FFF2-40B4-BE49-F238E27FC236}">
                <a16:creationId xmlns:a16="http://schemas.microsoft.com/office/drawing/2014/main" id="{6D993D39-5F12-42CF-B421-8FB68B3D8EA6}"/>
              </a:ext>
            </a:extLst>
          </p:cNvPr>
          <p:cNvSpPr txBox="1">
            <a:spLocks/>
          </p:cNvSpPr>
          <p:nvPr/>
        </p:nvSpPr>
        <p:spPr>
          <a:xfrm>
            <a:off x="1701608" y="3427784"/>
            <a:ext cx="9587756"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sz="2400" b="1" dirty="0">
                <a:solidFill>
                  <a:schemeClr val="accent1"/>
                </a:solidFill>
              </a:rPr>
              <a:t>Uncertainty</a:t>
            </a:r>
          </a:p>
        </p:txBody>
      </p:sp>
    </p:spTree>
    <p:extLst>
      <p:ext uri="{BB962C8B-B14F-4D97-AF65-F5344CB8AC3E}">
        <p14:creationId xmlns:p14="http://schemas.microsoft.com/office/powerpoint/2010/main" val="2007898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Effect transition="in" filter="fade">
                                      <p:cBhvr>
                                        <p:cTn id="7" dur="500"/>
                                        <p:tgtEl>
                                          <p:spTgt spid="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5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uild="p"/>
      <p:bldP spid="36" grpId="0"/>
      <p:bldP spid="4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E4331A95-2C50-493E-B3AA-0351D1AAF5FD}"/>
              </a:ext>
            </a:extLst>
          </p:cNvPr>
          <p:cNvSpPr/>
          <p:nvPr/>
        </p:nvSpPr>
        <p:spPr>
          <a:xfrm>
            <a:off x="-166255" y="5746282"/>
            <a:ext cx="4189615" cy="850183"/>
          </a:xfrm>
          <a:prstGeom prst="roundRect">
            <a:avLst>
              <a:gd name="adj" fmla="val 1108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BE2D42-9744-4817-A96C-1ECA7D97CDC3}"/>
              </a:ext>
            </a:extLst>
          </p:cNvPr>
          <p:cNvSpPr>
            <a:spLocks noGrp="1"/>
          </p:cNvSpPr>
          <p:nvPr>
            <p:ph type="title"/>
          </p:nvPr>
        </p:nvSpPr>
        <p:spPr/>
        <p:txBody>
          <a:bodyPr/>
          <a:lstStyle/>
          <a:p>
            <a:r>
              <a:rPr lang="en-US" dirty="0"/>
              <a:t>Results</a:t>
            </a:r>
          </a:p>
        </p:txBody>
      </p:sp>
      <p:sp>
        <p:nvSpPr>
          <p:cNvPr id="4" name="Slide Number Placeholder 3">
            <a:extLst>
              <a:ext uri="{FF2B5EF4-FFF2-40B4-BE49-F238E27FC236}">
                <a16:creationId xmlns:a16="http://schemas.microsoft.com/office/drawing/2014/main" id="{32778DE8-4358-4962-A87F-A2BD3C5EF5A7}"/>
              </a:ext>
            </a:extLst>
          </p:cNvPr>
          <p:cNvSpPr>
            <a:spLocks noGrp="1"/>
          </p:cNvSpPr>
          <p:nvPr>
            <p:ph type="sldNum" sz="quarter" idx="12"/>
          </p:nvPr>
        </p:nvSpPr>
        <p:spPr/>
        <p:txBody>
          <a:bodyPr/>
          <a:lstStyle/>
          <a:p>
            <a:fld id="{09FAA7EC-8B24-49C1-8B2D-9495CEAD788F}" type="slidenum">
              <a:rPr lang="en-US" smtClean="0"/>
              <a:t>15</a:t>
            </a:fld>
            <a:endParaRPr lang="en-US"/>
          </a:p>
        </p:txBody>
      </p:sp>
      <p:graphicFrame>
        <p:nvGraphicFramePr>
          <p:cNvPr id="5" name="Chart 4">
            <a:extLst>
              <a:ext uri="{FF2B5EF4-FFF2-40B4-BE49-F238E27FC236}">
                <a16:creationId xmlns:a16="http://schemas.microsoft.com/office/drawing/2014/main" id="{1273EB4D-9329-42C2-B338-7E07243CDAE4}"/>
              </a:ext>
            </a:extLst>
          </p:cNvPr>
          <p:cNvGraphicFramePr/>
          <p:nvPr>
            <p:extLst>
              <p:ext uri="{D42A27DB-BD31-4B8C-83A1-F6EECF244321}">
                <p14:modId xmlns:p14="http://schemas.microsoft.com/office/powerpoint/2010/main" val="467698496"/>
              </p:ext>
            </p:extLst>
          </p:nvPr>
        </p:nvGraphicFramePr>
        <p:xfrm>
          <a:off x="1913467" y="1280160"/>
          <a:ext cx="9541933" cy="5357707"/>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1D305F48-9BAB-48FE-A56B-D91B46FD8D38}"/>
              </a:ext>
            </a:extLst>
          </p:cNvPr>
          <p:cNvSpPr txBox="1"/>
          <p:nvPr/>
        </p:nvSpPr>
        <p:spPr>
          <a:xfrm>
            <a:off x="381001" y="5822683"/>
            <a:ext cx="3642360" cy="707886"/>
          </a:xfrm>
          <a:prstGeom prst="rect">
            <a:avLst/>
          </a:prstGeom>
          <a:noFill/>
        </p:spPr>
        <p:txBody>
          <a:bodyPr wrap="square" rtlCol="0">
            <a:spAutoFit/>
          </a:bodyPr>
          <a:lstStyle/>
          <a:p>
            <a:r>
              <a:rPr lang="en-US" sz="2000" b="1" dirty="0">
                <a:solidFill>
                  <a:schemeClr val="bg1"/>
                </a:solidFill>
                <a:latin typeface="Nunito Sans" panose="00000500000000000000" pitchFamily="2" charset="0"/>
              </a:rPr>
              <a:t>Budget: 50x average</a:t>
            </a:r>
          </a:p>
          <a:p>
            <a:r>
              <a:rPr lang="en-US" sz="2000" b="1" dirty="0">
                <a:solidFill>
                  <a:schemeClr val="bg1"/>
                </a:solidFill>
                <a:latin typeface="Nunito Sans" panose="00000500000000000000" pitchFamily="2" charset="0"/>
              </a:rPr>
              <a:t>query cost per iteration</a:t>
            </a:r>
          </a:p>
        </p:txBody>
      </p:sp>
      <p:sp>
        <p:nvSpPr>
          <p:cNvPr id="10" name="Arrow: Left-Right 9">
            <a:extLst>
              <a:ext uri="{FF2B5EF4-FFF2-40B4-BE49-F238E27FC236}">
                <a16:creationId xmlns:a16="http://schemas.microsoft.com/office/drawing/2014/main" id="{D4924683-B7AA-4A6E-B35F-4654A8CB42E9}"/>
              </a:ext>
            </a:extLst>
          </p:cNvPr>
          <p:cNvSpPr/>
          <p:nvPr/>
        </p:nvSpPr>
        <p:spPr>
          <a:xfrm rot="5400000">
            <a:off x="6098182" y="2991628"/>
            <a:ext cx="2209897" cy="204089"/>
          </a:xfrm>
          <a:prstGeom prst="lef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51EE7390-C3BF-4D2A-B7DF-F2F7B058F778}"/>
              </a:ext>
            </a:extLst>
          </p:cNvPr>
          <p:cNvSpPr txBox="1"/>
          <p:nvPr/>
        </p:nvSpPr>
        <p:spPr>
          <a:xfrm>
            <a:off x="7251659" y="2866674"/>
            <a:ext cx="1039723" cy="400110"/>
          </a:xfrm>
          <a:prstGeom prst="rect">
            <a:avLst/>
          </a:prstGeom>
          <a:noFill/>
        </p:spPr>
        <p:txBody>
          <a:bodyPr wrap="square" rtlCol="0">
            <a:spAutoFit/>
          </a:bodyPr>
          <a:lstStyle/>
          <a:p>
            <a:pPr algn="ctr"/>
            <a:r>
              <a:rPr lang="en-US" sz="2000" b="1" dirty="0">
                <a:solidFill>
                  <a:schemeClr val="accent1"/>
                </a:solidFill>
                <a:latin typeface="Nunito Sans Black" panose="00000A00000000000000" pitchFamily="2" charset="0"/>
              </a:rPr>
              <a:t>75%</a:t>
            </a:r>
          </a:p>
        </p:txBody>
      </p:sp>
      <p:sp>
        <p:nvSpPr>
          <p:cNvPr id="16" name="Arrow: Up 15">
            <a:extLst>
              <a:ext uri="{FF2B5EF4-FFF2-40B4-BE49-F238E27FC236}">
                <a16:creationId xmlns:a16="http://schemas.microsoft.com/office/drawing/2014/main" id="{58A89D22-2D64-4717-B6F1-ECC40F4C218F}"/>
              </a:ext>
            </a:extLst>
          </p:cNvPr>
          <p:cNvSpPr/>
          <p:nvPr/>
        </p:nvSpPr>
        <p:spPr>
          <a:xfrm>
            <a:off x="5185625" y="1988722"/>
            <a:ext cx="218647" cy="571597"/>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Up 16">
            <a:extLst>
              <a:ext uri="{FF2B5EF4-FFF2-40B4-BE49-F238E27FC236}">
                <a16:creationId xmlns:a16="http://schemas.microsoft.com/office/drawing/2014/main" id="{E952B370-9CB3-494E-803C-BE7380C0A5A8}"/>
              </a:ext>
            </a:extLst>
          </p:cNvPr>
          <p:cNvSpPr/>
          <p:nvPr/>
        </p:nvSpPr>
        <p:spPr>
          <a:xfrm rot="10800000">
            <a:off x="5986675" y="2652394"/>
            <a:ext cx="251652" cy="632249"/>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Up 17">
            <a:extLst>
              <a:ext uri="{FF2B5EF4-FFF2-40B4-BE49-F238E27FC236}">
                <a16:creationId xmlns:a16="http://schemas.microsoft.com/office/drawing/2014/main" id="{0282C11E-81F2-462B-9885-A602F4F02CE2}"/>
              </a:ext>
            </a:extLst>
          </p:cNvPr>
          <p:cNvSpPr/>
          <p:nvPr/>
        </p:nvSpPr>
        <p:spPr>
          <a:xfrm>
            <a:off x="5567852" y="3791271"/>
            <a:ext cx="218647" cy="435828"/>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0B16CAE3-364C-489E-B844-07CCBD1006AF}"/>
              </a:ext>
            </a:extLst>
          </p:cNvPr>
          <p:cNvSpPr/>
          <p:nvPr/>
        </p:nvSpPr>
        <p:spPr>
          <a:xfrm>
            <a:off x="9440883" y="4108559"/>
            <a:ext cx="1631632" cy="356684"/>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056B9762-3630-4071-BC5C-1960AAA10ED0}"/>
              </a:ext>
            </a:extLst>
          </p:cNvPr>
          <p:cNvSpPr/>
          <p:nvPr/>
        </p:nvSpPr>
        <p:spPr>
          <a:xfrm>
            <a:off x="9440883" y="3289872"/>
            <a:ext cx="1336655" cy="356616"/>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BAF0502F-2F66-48F2-B5BA-3DE5E3F7BCAB}"/>
              </a:ext>
            </a:extLst>
          </p:cNvPr>
          <p:cNvSpPr/>
          <p:nvPr/>
        </p:nvSpPr>
        <p:spPr>
          <a:xfrm>
            <a:off x="9440883" y="3696834"/>
            <a:ext cx="1093767" cy="356616"/>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27DBBF0-85B7-447B-8B95-8B522CA957E7}"/>
              </a:ext>
            </a:extLst>
          </p:cNvPr>
          <p:cNvSpPr txBox="1"/>
          <p:nvPr/>
        </p:nvSpPr>
        <p:spPr>
          <a:xfrm>
            <a:off x="6238328" y="4552215"/>
            <a:ext cx="1929603" cy="400110"/>
          </a:xfrm>
          <a:prstGeom prst="rect">
            <a:avLst/>
          </a:prstGeom>
          <a:noFill/>
        </p:spPr>
        <p:txBody>
          <a:bodyPr wrap="square" rtlCol="0">
            <a:spAutoFit/>
          </a:bodyPr>
          <a:lstStyle/>
          <a:p>
            <a:pPr algn="ctr"/>
            <a:r>
              <a:rPr lang="en-US" sz="2000" b="1" dirty="0">
                <a:solidFill>
                  <a:schemeClr val="accent1"/>
                </a:solidFill>
                <a:latin typeface="Nunito Sans Black" panose="00000A00000000000000" pitchFamily="2" charset="0"/>
              </a:rPr>
              <a:t>~100 Queries</a:t>
            </a:r>
          </a:p>
        </p:txBody>
      </p:sp>
      <p:sp>
        <p:nvSpPr>
          <p:cNvPr id="21" name="TextBox 20">
            <a:extLst>
              <a:ext uri="{FF2B5EF4-FFF2-40B4-BE49-F238E27FC236}">
                <a16:creationId xmlns:a16="http://schemas.microsoft.com/office/drawing/2014/main" id="{B350C840-E9A1-43DA-8AC4-EF66BFEB8FA5}"/>
              </a:ext>
            </a:extLst>
          </p:cNvPr>
          <p:cNvSpPr txBox="1"/>
          <p:nvPr/>
        </p:nvSpPr>
        <p:spPr>
          <a:xfrm>
            <a:off x="2860076" y="1119162"/>
            <a:ext cx="1039723" cy="400110"/>
          </a:xfrm>
          <a:prstGeom prst="rect">
            <a:avLst/>
          </a:prstGeom>
          <a:noFill/>
        </p:spPr>
        <p:txBody>
          <a:bodyPr wrap="square" rtlCol="0">
            <a:spAutoFit/>
          </a:bodyPr>
          <a:lstStyle/>
          <a:p>
            <a:pPr algn="ctr"/>
            <a:r>
              <a:rPr lang="en-US" sz="2000" b="1" dirty="0">
                <a:solidFill>
                  <a:schemeClr val="accent1"/>
                </a:solidFill>
                <a:latin typeface="Nunito Sans Black" panose="00000A00000000000000" pitchFamily="2" charset="0"/>
              </a:rPr>
              <a:t>0.32</a:t>
            </a:r>
          </a:p>
        </p:txBody>
      </p:sp>
      <p:sp>
        <p:nvSpPr>
          <p:cNvPr id="22" name="Arrow: Up 21">
            <a:extLst>
              <a:ext uri="{FF2B5EF4-FFF2-40B4-BE49-F238E27FC236}">
                <a16:creationId xmlns:a16="http://schemas.microsoft.com/office/drawing/2014/main" id="{633770B4-1ABC-430E-A1E2-A33080B9242F}"/>
              </a:ext>
            </a:extLst>
          </p:cNvPr>
          <p:cNvSpPr/>
          <p:nvPr/>
        </p:nvSpPr>
        <p:spPr>
          <a:xfrm rot="10800000">
            <a:off x="3263145" y="1485676"/>
            <a:ext cx="233587" cy="312796"/>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94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22"/>
                                        </p:tgtEl>
                                      </p:cBhvr>
                                    </p:animEffect>
                                    <p:set>
                                      <p:cBhvr>
                                        <p:cTn id="26" dur="1" fill="hold">
                                          <p:stCondLst>
                                            <p:cond delay="499"/>
                                          </p:stCondLst>
                                        </p:cTn>
                                        <p:tgtEl>
                                          <p:spTgt spid="22"/>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6"/>
                                        </p:tgtEl>
                                      </p:cBhvr>
                                    </p:animEffect>
                                    <p:set>
                                      <p:cBhvr>
                                        <p:cTn id="29" dur="1" fill="hold">
                                          <p:stCondLst>
                                            <p:cond delay="499"/>
                                          </p:stCondLst>
                                        </p:cTn>
                                        <p:tgtEl>
                                          <p:spTgt spid="16"/>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14"/>
                                        </p:tgtEl>
                                      </p:cBhvr>
                                    </p:animEffect>
                                    <p:set>
                                      <p:cBhvr>
                                        <p:cTn id="32" dur="1" fill="hold">
                                          <p:stCondLst>
                                            <p:cond delay="499"/>
                                          </p:stCondLst>
                                        </p:cTn>
                                        <p:tgtEl>
                                          <p:spTgt spid="14"/>
                                        </p:tgtEl>
                                        <p:attrNameLst>
                                          <p:attrName>style.visibility</p:attrName>
                                        </p:attrNameLst>
                                      </p:cBhvr>
                                      <p:to>
                                        <p:strVal val="hidden"/>
                                      </p:to>
                                    </p:set>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500"/>
                                        <p:tgtEl>
                                          <p:spTgt spid="10"/>
                                        </p:tgtEl>
                                      </p:cBhvr>
                                    </p:animEffect>
                                    <p:set>
                                      <p:cBhvr>
                                        <p:cTn id="47" dur="1" fill="hold">
                                          <p:stCondLst>
                                            <p:cond delay="499"/>
                                          </p:stCondLst>
                                        </p:cTn>
                                        <p:tgtEl>
                                          <p:spTgt spid="10"/>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11"/>
                                        </p:tgtEl>
                                      </p:cBhvr>
                                    </p:animEffect>
                                    <p:set>
                                      <p:cBhvr>
                                        <p:cTn id="50" dur="1" fill="hold">
                                          <p:stCondLst>
                                            <p:cond delay="499"/>
                                          </p:stCondLst>
                                        </p:cTn>
                                        <p:tgtEl>
                                          <p:spTgt spid="11"/>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500"/>
                                        <p:tgtEl>
                                          <p:spTgt spid="19"/>
                                        </p:tgtEl>
                                      </p:cBhvr>
                                    </p:animEffect>
                                    <p:set>
                                      <p:cBhvr>
                                        <p:cTn id="53" dur="1" fill="hold">
                                          <p:stCondLst>
                                            <p:cond delay="499"/>
                                          </p:stCondLst>
                                        </p:cTn>
                                        <p:tgtEl>
                                          <p:spTgt spid="19"/>
                                        </p:tgtEl>
                                        <p:attrNameLst>
                                          <p:attrName>style.visibility</p:attrName>
                                        </p:attrNameLst>
                                      </p:cBhvr>
                                      <p:to>
                                        <p:strVal val="hidden"/>
                                      </p:to>
                                    </p:set>
                                  </p:childTnLst>
                                </p:cTn>
                              </p:par>
                            </p:childTnLst>
                          </p:cTn>
                        </p:par>
                        <p:par>
                          <p:cTn id="54" fill="hold">
                            <p:stCondLst>
                              <p:cond delay="500"/>
                            </p:stCondLst>
                            <p:childTnLst>
                              <p:par>
                                <p:cTn id="55" presetID="10" presetClass="entr" presetSubtype="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500"/>
                                        <p:tgtEl>
                                          <p:spTgt spid="13"/>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fade">
                                      <p:cBhvr>
                                        <p:cTn id="60" dur="500"/>
                                        <p:tgtEl>
                                          <p:spTgt spid="17"/>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xit" presetSubtype="0" fill="hold" grpId="1" nodeType="clickEffect">
                                  <p:stCondLst>
                                    <p:cond delay="0"/>
                                  </p:stCondLst>
                                  <p:childTnLst>
                                    <p:animEffect transition="out" filter="fade">
                                      <p:cBhvr>
                                        <p:cTn id="64" dur="500"/>
                                        <p:tgtEl>
                                          <p:spTgt spid="13"/>
                                        </p:tgtEl>
                                      </p:cBhvr>
                                    </p:animEffect>
                                    <p:set>
                                      <p:cBhvr>
                                        <p:cTn id="65" dur="1" fill="hold">
                                          <p:stCondLst>
                                            <p:cond delay="499"/>
                                          </p:stCondLst>
                                        </p:cTn>
                                        <p:tgtEl>
                                          <p:spTgt spid="13"/>
                                        </p:tgtEl>
                                        <p:attrNameLst>
                                          <p:attrName>style.visibility</p:attrName>
                                        </p:attrNameLst>
                                      </p:cBhvr>
                                      <p:to>
                                        <p:strVal val="hidden"/>
                                      </p:to>
                                    </p:set>
                                  </p:childTnLst>
                                </p:cTn>
                              </p:par>
                              <p:par>
                                <p:cTn id="66" presetID="10" presetClass="exit" presetSubtype="0" fill="hold" grpId="1" nodeType="withEffect">
                                  <p:stCondLst>
                                    <p:cond delay="0"/>
                                  </p:stCondLst>
                                  <p:childTnLst>
                                    <p:animEffect transition="out" filter="fade">
                                      <p:cBhvr>
                                        <p:cTn id="67" dur="500"/>
                                        <p:tgtEl>
                                          <p:spTgt spid="17"/>
                                        </p:tgtEl>
                                      </p:cBhvr>
                                    </p:animEffect>
                                    <p:set>
                                      <p:cBhvr>
                                        <p:cTn id="68" dur="1" fill="hold">
                                          <p:stCondLst>
                                            <p:cond delay="499"/>
                                          </p:stCondLst>
                                        </p:cTn>
                                        <p:tgtEl>
                                          <p:spTgt spid="17"/>
                                        </p:tgtEl>
                                        <p:attrNameLst>
                                          <p:attrName>style.visibility</p:attrName>
                                        </p:attrNameLst>
                                      </p:cBhvr>
                                      <p:to>
                                        <p:strVal val="hidden"/>
                                      </p:to>
                                    </p:set>
                                  </p:childTnLst>
                                </p:cTn>
                              </p:par>
                            </p:childTnLst>
                          </p:cTn>
                        </p:par>
                        <p:par>
                          <p:cTn id="69" fill="hold">
                            <p:stCondLst>
                              <p:cond delay="500"/>
                            </p:stCondLst>
                            <p:childTnLst>
                              <p:par>
                                <p:cTn id="70" presetID="10" presetClass="entr" presetSubtype="0" fill="hold" grpId="0" nodeType="after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fade">
                                      <p:cBhvr>
                                        <p:cTn id="72" dur="500"/>
                                        <p:tgtEl>
                                          <p:spTgt spid="15"/>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fade">
                                      <p:cBhvr>
                                        <p:cTn id="7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p:bldP spid="11" grpId="1"/>
      <p:bldP spid="16" grpId="0" animBg="1"/>
      <p:bldP spid="16" grpId="1" animBg="1"/>
      <p:bldP spid="17" grpId="0" animBg="1"/>
      <p:bldP spid="17" grpId="1" animBg="1"/>
      <p:bldP spid="18" grpId="0" animBg="1"/>
      <p:bldP spid="14" grpId="0" animBg="1"/>
      <p:bldP spid="14" grpId="1" animBg="1"/>
      <p:bldP spid="13" grpId="0" animBg="1"/>
      <p:bldP spid="13" grpId="1" animBg="1"/>
      <p:bldP spid="15" grpId="0" animBg="1"/>
      <p:bldP spid="19" grpId="0"/>
      <p:bldP spid="19" grpId="1"/>
      <p:bldP spid="21" grpId="0"/>
      <p:bldP spid="21" grpId="1"/>
      <p:bldP spid="22" grpId="0" animBg="1"/>
      <p:bldP spid="22"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0E707-5495-4F34-B9E3-E8598FF564B8}"/>
              </a:ext>
            </a:extLst>
          </p:cNvPr>
          <p:cNvSpPr>
            <a:spLocks noGrp="1"/>
          </p:cNvSpPr>
          <p:nvPr>
            <p:ph type="title"/>
          </p:nvPr>
        </p:nvSpPr>
        <p:spPr/>
        <p:txBody>
          <a:bodyPr/>
          <a:lstStyle/>
          <a:p>
            <a:r>
              <a:rPr lang="en-US" dirty="0"/>
              <a:t>Takeaway</a:t>
            </a:r>
          </a:p>
        </p:txBody>
      </p:sp>
      <p:sp>
        <p:nvSpPr>
          <p:cNvPr id="4" name="Slide Number Placeholder 3">
            <a:extLst>
              <a:ext uri="{FF2B5EF4-FFF2-40B4-BE49-F238E27FC236}">
                <a16:creationId xmlns:a16="http://schemas.microsoft.com/office/drawing/2014/main" id="{1BF41372-9EA6-4B89-815C-73CB64745D8E}"/>
              </a:ext>
            </a:extLst>
          </p:cNvPr>
          <p:cNvSpPr>
            <a:spLocks noGrp="1"/>
          </p:cNvSpPr>
          <p:nvPr>
            <p:ph type="sldNum" sz="quarter" idx="12"/>
          </p:nvPr>
        </p:nvSpPr>
        <p:spPr>
          <a:xfrm>
            <a:off x="11581019" y="6231340"/>
            <a:ext cx="490451" cy="365125"/>
          </a:xfrm>
        </p:spPr>
        <p:txBody>
          <a:bodyPr/>
          <a:lstStyle/>
          <a:p>
            <a:fld id="{09FAA7EC-8B24-49C1-8B2D-9495CEAD788F}" type="slidenum">
              <a:rPr lang="en-US" smtClean="0"/>
              <a:t>16</a:t>
            </a:fld>
            <a:endParaRPr lang="en-US"/>
          </a:p>
        </p:txBody>
      </p:sp>
      <p:sp>
        <p:nvSpPr>
          <p:cNvPr id="8" name="Content Placeholder 2">
            <a:extLst>
              <a:ext uri="{FF2B5EF4-FFF2-40B4-BE49-F238E27FC236}">
                <a16:creationId xmlns:a16="http://schemas.microsoft.com/office/drawing/2014/main" id="{E72231E1-17DD-4F0A-8F61-E62E2AED5E56}"/>
              </a:ext>
            </a:extLst>
          </p:cNvPr>
          <p:cNvSpPr>
            <a:spLocks noGrp="1"/>
          </p:cNvSpPr>
          <p:nvPr>
            <p:ph idx="1"/>
          </p:nvPr>
        </p:nvSpPr>
        <p:spPr>
          <a:xfrm>
            <a:off x="1701608" y="1574607"/>
            <a:ext cx="8740732" cy="950135"/>
          </a:xfrm>
        </p:spPr>
        <p:txBody>
          <a:bodyPr>
            <a:normAutofit lnSpcReduction="10000"/>
          </a:bodyPr>
          <a:lstStyle/>
          <a:p>
            <a:pPr marL="0" indent="0">
              <a:lnSpc>
                <a:spcPct val="120000"/>
              </a:lnSpc>
              <a:buNone/>
            </a:pPr>
            <a:r>
              <a:rPr lang="en-US" sz="2400" b="1" dirty="0">
                <a:solidFill>
                  <a:schemeClr val="accent1"/>
                </a:solidFill>
              </a:rPr>
              <a:t>Addressing the training/deployment distribution shift is crucial for ML-enhanced databases</a:t>
            </a:r>
          </a:p>
          <a:p>
            <a:pPr marL="0" indent="0">
              <a:lnSpc>
                <a:spcPct val="120000"/>
              </a:lnSpc>
              <a:buNone/>
            </a:pPr>
            <a:endParaRPr lang="en-GB" sz="2400" b="1" dirty="0">
              <a:solidFill>
                <a:schemeClr val="accent1"/>
              </a:solidFill>
            </a:endParaRPr>
          </a:p>
        </p:txBody>
      </p:sp>
      <p:sp>
        <p:nvSpPr>
          <p:cNvPr id="10" name="Content Placeholder 2">
            <a:extLst>
              <a:ext uri="{FF2B5EF4-FFF2-40B4-BE49-F238E27FC236}">
                <a16:creationId xmlns:a16="http://schemas.microsoft.com/office/drawing/2014/main" id="{46B187D3-4D01-4771-97A0-9744B31EC24B}"/>
              </a:ext>
            </a:extLst>
          </p:cNvPr>
          <p:cNvSpPr txBox="1">
            <a:spLocks/>
          </p:cNvSpPr>
          <p:nvPr/>
        </p:nvSpPr>
        <p:spPr>
          <a:xfrm>
            <a:off x="1701608" y="2829419"/>
            <a:ext cx="9587756"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sz="2400" b="1" dirty="0">
                <a:solidFill>
                  <a:schemeClr val="accent1"/>
                </a:solidFill>
              </a:rPr>
              <a:t>A practical solution to actively collect training data during deployment using replicas and HAL</a:t>
            </a:r>
          </a:p>
        </p:txBody>
      </p:sp>
      <p:grpSp>
        <p:nvGrpSpPr>
          <p:cNvPr id="5" name="Group 4">
            <a:extLst>
              <a:ext uri="{FF2B5EF4-FFF2-40B4-BE49-F238E27FC236}">
                <a16:creationId xmlns:a16="http://schemas.microsoft.com/office/drawing/2014/main" id="{822C76A2-C1CF-470B-9F6A-1AC97CB48F4D}"/>
              </a:ext>
            </a:extLst>
          </p:cNvPr>
          <p:cNvGrpSpPr/>
          <p:nvPr/>
        </p:nvGrpSpPr>
        <p:grpSpPr>
          <a:xfrm>
            <a:off x="1701608" y="4164666"/>
            <a:ext cx="8846611" cy="839825"/>
            <a:chOff x="1701608" y="4164666"/>
            <a:chExt cx="8846611" cy="839825"/>
          </a:xfrm>
        </p:grpSpPr>
        <p:sp>
          <p:nvSpPr>
            <p:cNvPr id="12" name="Content Placeholder 2">
              <a:extLst>
                <a:ext uri="{FF2B5EF4-FFF2-40B4-BE49-F238E27FC236}">
                  <a16:creationId xmlns:a16="http://schemas.microsoft.com/office/drawing/2014/main" id="{D36C9B42-624C-4C8D-95FF-62911D22A8BB}"/>
                </a:ext>
              </a:extLst>
            </p:cNvPr>
            <p:cNvSpPr txBox="1">
              <a:spLocks/>
            </p:cNvSpPr>
            <p:nvPr/>
          </p:nvSpPr>
          <p:spPr>
            <a:xfrm>
              <a:off x="1701608" y="4600843"/>
              <a:ext cx="8382384" cy="4036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48640" lvl="1" indent="-182880">
                <a:lnSpc>
                  <a:spcPct val="120000"/>
                </a:lnSpc>
                <a:spcBef>
                  <a:spcPts val="0"/>
                </a:spcBef>
                <a:spcAft>
                  <a:spcPts val="900"/>
                </a:spcAft>
                <a:buFont typeface="Arial" panose="020B0604020202020204" pitchFamily="34" charset="0"/>
                <a:buChar char="•"/>
              </a:pPr>
              <a:r>
                <a:rPr lang="en-US" sz="2000" dirty="0">
                  <a:solidFill>
                    <a:schemeClr val="tx1"/>
                  </a:solidFill>
                </a:rPr>
                <a:t>Better address the holistic AL challenges</a:t>
              </a:r>
            </a:p>
            <a:p>
              <a:pPr marL="548640" lvl="1" indent="-182880">
                <a:lnSpc>
                  <a:spcPct val="120000"/>
                </a:lnSpc>
                <a:spcBef>
                  <a:spcPts val="0"/>
                </a:spcBef>
                <a:spcAft>
                  <a:spcPts val="900"/>
                </a:spcAft>
                <a:buFont typeface="Arial" panose="020B0604020202020204" pitchFamily="34" charset="0"/>
                <a:buChar char="•"/>
              </a:pPr>
              <a:r>
                <a:rPr lang="en-US" sz="2000" dirty="0">
                  <a:solidFill>
                    <a:schemeClr val="tx1"/>
                  </a:solidFill>
                </a:rPr>
                <a:t>Better use the training data during deployments</a:t>
              </a:r>
            </a:p>
            <a:p>
              <a:pPr marL="548640" lvl="1" indent="-182880">
                <a:lnSpc>
                  <a:spcPct val="120000"/>
                </a:lnSpc>
                <a:spcBef>
                  <a:spcPts val="0"/>
                </a:spcBef>
                <a:spcAft>
                  <a:spcPts val="900"/>
                </a:spcAft>
                <a:buFont typeface="Arial" panose="020B0604020202020204" pitchFamily="34" charset="0"/>
                <a:buChar char="•"/>
              </a:pPr>
              <a:endParaRPr lang="en-GB" sz="2000" dirty="0">
                <a:solidFill>
                  <a:schemeClr val="tx1"/>
                </a:solidFill>
              </a:endParaRPr>
            </a:p>
          </p:txBody>
        </p:sp>
        <p:sp>
          <p:nvSpPr>
            <p:cNvPr id="15" name="Content Placeholder 2">
              <a:extLst>
                <a:ext uri="{FF2B5EF4-FFF2-40B4-BE49-F238E27FC236}">
                  <a16:creationId xmlns:a16="http://schemas.microsoft.com/office/drawing/2014/main" id="{B6EB5059-7F80-4A8C-B1AD-F87DC2A39225}"/>
                </a:ext>
              </a:extLst>
            </p:cNvPr>
            <p:cNvSpPr txBox="1">
              <a:spLocks/>
            </p:cNvSpPr>
            <p:nvPr/>
          </p:nvSpPr>
          <p:spPr>
            <a:xfrm>
              <a:off x="1701608" y="4164666"/>
              <a:ext cx="8846611"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b="1" dirty="0">
                  <a:solidFill>
                    <a:schemeClr val="accent1"/>
                  </a:solidFill>
                </a:rPr>
                <a:t>Fertile area of future research</a:t>
              </a:r>
            </a:p>
          </p:txBody>
        </p:sp>
      </p:grpSp>
      <p:sp>
        <p:nvSpPr>
          <p:cNvPr id="19" name="Rectangle 18">
            <a:extLst>
              <a:ext uri="{FF2B5EF4-FFF2-40B4-BE49-F238E27FC236}">
                <a16:creationId xmlns:a16="http://schemas.microsoft.com/office/drawing/2014/main" id="{DF86830E-3151-49EF-A38E-04095AC7A109}"/>
              </a:ext>
            </a:extLst>
          </p:cNvPr>
          <p:cNvSpPr/>
          <p:nvPr/>
        </p:nvSpPr>
        <p:spPr>
          <a:xfrm>
            <a:off x="0" y="6112876"/>
            <a:ext cx="12192000" cy="7451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C280B799-6E02-4799-A69C-E8EA681E5A9F}"/>
              </a:ext>
            </a:extLst>
          </p:cNvPr>
          <p:cNvSpPr txBox="1"/>
          <p:nvPr/>
        </p:nvSpPr>
        <p:spPr>
          <a:xfrm>
            <a:off x="3599848" y="6209382"/>
            <a:ext cx="4992304" cy="584775"/>
          </a:xfrm>
          <a:prstGeom prst="rect">
            <a:avLst/>
          </a:prstGeom>
          <a:noFill/>
        </p:spPr>
        <p:txBody>
          <a:bodyPr wrap="square" rtlCol="0">
            <a:spAutoFit/>
          </a:bodyPr>
          <a:lstStyle/>
          <a:p>
            <a:pPr algn="ctr"/>
            <a:r>
              <a:rPr lang="en-US" sz="3200" dirty="0">
                <a:solidFill>
                  <a:schemeClr val="bg1"/>
                </a:solidFill>
                <a:latin typeface="Nunito Sans" panose="00000500000000000000" pitchFamily="2" charset="0"/>
              </a:rPr>
              <a:t>lin.ma@cs.cmu.edu</a:t>
            </a:r>
          </a:p>
        </p:txBody>
      </p:sp>
    </p:spTree>
    <p:extLst>
      <p:ext uri="{BB962C8B-B14F-4D97-AF65-F5344CB8AC3E}">
        <p14:creationId xmlns:p14="http://schemas.microsoft.com/office/powerpoint/2010/main" val="3198818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E91AE-2D73-4F95-9333-E6BCCD2568D5}"/>
              </a:ext>
            </a:extLst>
          </p:cNvPr>
          <p:cNvSpPr>
            <a:spLocks noGrp="1"/>
          </p:cNvSpPr>
          <p:nvPr>
            <p:ph type="title"/>
          </p:nvPr>
        </p:nvSpPr>
        <p:spPr/>
        <p:txBody>
          <a:bodyPr>
            <a:normAutofit/>
          </a:bodyPr>
          <a:lstStyle/>
          <a:p>
            <a:r>
              <a:rPr lang="en-US" dirty="0"/>
              <a:t>Emerging ML-Enhanced Databases</a:t>
            </a:r>
          </a:p>
        </p:txBody>
      </p:sp>
      <p:sp>
        <p:nvSpPr>
          <p:cNvPr id="4" name="Slide Number Placeholder 3">
            <a:extLst>
              <a:ext uri="{FF2B5EF4-FFF2-40B4-BE49-F238E27FC236}">
                <a16:creationId xmlns:a16="http://schemas.microsoft.com/office/drawing/2014/main" id="{BF241C3E-012E-4000-8493-2CEF77A8D32F}"/>
              </a:ext>
            </a:extLst>
          </p:cNvPr>
          <p:cNvSpPr>
            <a:spLocks noGrp="1"/>
          </p:cNvSpPr>
          <p:nvPr>
            <p:ph type="sldNum" sz="quarter" idx="12"/>
          </p:nvPr>
        </p:nvSpPr>
        <p:spPr/>
        <p:txBody>
          <a:bodyPr/>
          <a:lstStyle/>
          <a:p>
            <a:fld id="{09FAA7EC-8B24-49C1-8B2D-9495CEAD788F}" type="slidenum">
              <a:rPr lang="en-US" smtClean="0"/>
              <a:t>2</a:t>
            </a:fld>
            <a:endParaRPr lang="en-US"/>
          </a:p>
        </p:txBody>
      </p:sp>
      <p:sp>
        <p:nvSpPr>
          <p:cNvPr id="7" name="TextBox 6">
            <a:extLst>
              <a:ext uri="{FF2B5EF4-FFF2-40B4-BE49-F238E27FC236}">
                <a16:creationId xmlns:a16="http://schemas.microsoft.com/office/drawing/2014/main" id="{BAB87069-5525-4A6A-B227-CD76F2D2D178}"/>
              </a:ext>
            </a:extLst>
          </p:cNvPr>
          <p:cNvSpPr txBox="1"/>
          <p:nvPr/>
        </p:nvSpPr>
        <p:spPr>
          <a:xfrm>
            <a:off x="1128153" y="3947563"/>
            <a:ext cx="2221504" cy="707886"/>
          </a:xfrm>
          <a:prstGeom prst="rect">
            <a:avLst/>
          </a:prstGeom>
          <a:noFill/>
        </p:spPr>
        <p:txBody>
          <a:bodyPr wrap="square" rtlCol="0">
            <a:spAutoFit/>
          </a:bodyPr>
          <a:lstStyle/>
          <a:p>
            <a:pPr algn="ctr"/>
            <a:r>
              <a:rPr lang="en-US" sz="2000" dirty="0">
                <a:latin typeface="Nunito Sans" panose="00000500000000000000" pitchFamily="2" charset="0"/>
              </a:rPr>
              <a:t>Query Run-time</a:t>
            </a:r>
          </a:p>
          <a:p>
            <a:pPr algn="ctr"/>
            <a:r>
              <a:rPr lang="en-US" sz="2000" dirty="0">
                <a:latin typeface="Nunito Sans" panose="00000500000000000000" pitchFamily="2" charset="0"/>
              </a:rPr>
              <a:t>Prediction</a:t>
            </a:r>
          </a:p>
        </p:txBody>
      </p:sp>
      <p:sp>
        <p:nvSpPr>
          <p:cNvPr id="8" name="TextBox 7">
            <a:extLst>
              <a:ext uri="{FF2B5EF4-FFF2-40B4-BE49-F238E27FC236}">
                <a16:creationId xmlns:a16="http://schemas.microsoft.com/office/drawing/2014/main" id="{E2D50594-D8D1-492F-82A7-56528152ACD0}"/>
              </a:ext>
            </a:extLst>
          </p:cNvPr>
          <p:cNvSpPr txBox="1"/>
          <p:nvPr/>
        </p:nvSpPr>
        <p:spPr>
          <a:xfrm>
            <a:off x="6236528" y="3947563"/>
            <a:ext cx="2462946" cy="707886"/>
          </a:xfrm>
          <a:prstGeom prst="rect">
            <a:avLst/>
          </a:prstGeom>
          <a:noFill/>
        </p:spPr>
        <p:txBody>
          <a:bodyPr wrap="square" rtlCol="0">
            <a:spAutoFit/>
          </a:bodyPr>
          <a:lstStyle/>
          <a:p>
            <a:pPr algn="ctr"/>
            <a:r>
              <a:rPr lang="en-US" sz="2000" dirty="0">
                <a:latin typeface="Nunito Sans" panose="00000500000000000000" pitchFamily="2" charset="0"/>
              </a:rPr>
              <a:t>Index</a:t>
            </a:r>
          </a:p>
          <a:p>
            <a:pPr algn="ctr"/>
            <a:r>
              <a:rPr lang="en-US" sz="2000" dirty="0">
                <a:latin typeface="Nunito Sans" panose="00000500000000000000" pitchFamily="2" charset="0"/>
              </a:rPr>
              <a:t>Recommendation</a:t>
            </a:r>
          </a:p>
        </p:txBody>
      </p:sp>
      <p:sp>
        <p:nvSpPr>
          <p:cNvPr id="13" name="TextBox 12">
            <a:extLst>
              <a:ext uri="{FF2B5EF4-FFF2-40B4-BE49-F238E27FC236}">
                <a16:creationId xmlns:a16="http://schemas.microsoft.com/office/drawing/2014/main" id="{A197C829-C542-47EC-A9BB-880EFBBD4476}"/>
              </a:ext>
            </a:extLst>
          </p:cNvPr>
          <p:cNvSpPr txBox="1"/>
          <p:nvPr/>
        </p:nvSpPr>
        <p:spPr>
          <a:xfrm>
            <a:off x="8839201" y="3951438"/>
            <a:ext cx="2743199" cy="707886"/>
          </a:xfrm>
          <a:prstGeom prst="rect">
            <a:avLst/>
          </a:prstGeom>
          <a:noFill/>
        </p:spPr>
        <p:txBody>
          <a:bodyPr wrap="square" rtlCol="0">
            <a:spAutoFit/>
          </a:bodyPr>
          <a:lstStyle/>
          <a:p>
            <a:pPr algn="ctr"/>
            <a:r>
              <a:rPr lang="en-US" sz="2000" dirty="0">
                <a:latin typeface="Nunito Sans" panose="00000500000000000000" pitchFamily="2" charset="0"/>
              </a:rPr>
              <a:t>Autonomous</a:t>
            </a:r>
          </a:p>
          <a:p>
            <a:pPr algn="ctr"/>
            <a:r>
              <a:rPr lang="en-US" sz="2000" dirty="0">
                <a:latin typeface="Nunito Sans" panose="00000500000000000000" pitchFamily="2" charset="0"/>
              </a:rPr>
              <a:t>Administration</a:t>
            </a:r>
          </a:p>
        </p:txBody>
      </p:sp>
      <p:sp>
        <p:nvSpPr>
          <p:cNvPr id="14" name="TextBox 13">
            <a:extLst>
              <a:ext uri="{FF2B5EF4-FFF2-40B4-BE49-F238E27FC236}">
                <a16:creationId xmlns:a16="http://schemas.microsoft.com/office/drawing/2014/main" id="{A842AE02-B120-4505-9184-16FBCF7482F1}"/>
              </a:ext>
            </a:extLst>
          </p:cNvPr>
          <p:cNvSpPr txBox="1"/>
          <p:nvPr/>
        </p:nvSpPr>
        <p:spPr>
          <a:xfrm>
            <a:off x="3729999" y="3930944"/>
            <a:ext cx="1873648" cy="707886"/>
          </a:xfrm>
          <a:prstGeom prst="rect">
            <a:avLst/>
          </a:prstGeom>
          <a:noFill/>
        </p:spPr>
        <p:txBody>
          <a:bodyPr wrap="square" rtlCol="0">
            <a:spAutoFit/>
          </a:bodyPr>
          <a:lstStyle/>
          <a:p>
            <a:pPr algn="ctr"/>
            <a:r>
              <a:rPr lang="en-US" sz="2000" dirty="0">
                <a:latin typeface="Nunito Sans" panose="00000500000000000000" pitchFamily="2" charset="0"/>
              </a:rPr>
              <a:t>Query</a:t>
            </a:r>
          </a:p>
          <a:p>
            <a:pPr algn="ctr"/>
            <a:r>
              <a:rPr lang="en-US" sz="2000" dirty="0">
                <a:latin typeface="Nunito Sans" panose="00000500000000000000" pitchFamily="2" charset="0"/>
              </a:rPr>
              <a:t>Optimization</a:t>
            </a:r>
          </a:p>
        </p:txBody>
      </p:sp>
      <p:sp>
        <p:nvSpPr>
          <p:cNvPr id="15" name="Content Placeholder 2">
            <a:extLst>
              <a:ext uri="{FF2B5EF4-FFF2-40B4-BE49-F238E27FC236}">
                <a16:creationId xmlns:a16="http://schemas.microsoft.com/office/drawing/2014/main" id="{8E2EBA4F-1076-44AC-AE4D-42D4E68162DE}"/>
              </a:ext>
            </a:extLst>
          </p:cNvPr>
          <p:cNvSpPr>
            <a:spLocks noGrp="1"/>
          </p:cNvSpPr>
          <p:nvPr>
            <p:ph idx="1"/>
          </p:nvPr>
        </p:nvSpPr>
        <p:spPr>
          <a:xfrm>
            <a:off x="3613083" y="2047639"/>
            <a:ext cx="4965834" cy="464554"/>
          </a:xfrm>
        </p:spPr>
        <p:txBody>
          <a:bodyPr>
            <a:normAutofit/>
          </a:bodyPr>
          <a:lstStyle/>
          <a:p>
            <a:pPr marL="0" indent="0" algn="ctr">
              <a:buNone/>
            </a:pPr>
            <a:r>
              <a:rPr lang="en-US" sz="2400" b="1" dirty="0">
                <a:solidFill>
                  <a:schemeClr val="accent1"/>
                </a:solidFill>
              </a:rPr>
              <a:t>Many academic contributions</a:t>
            </a:r>
          </a:p>
        </p:txBody>
      </p:sp>
      <p:sp>
        <p:nvSpPr>
          <p:cNvPr id="16" name="Content Placeholder 2">
            <a:extLst>
              <a:ext uri="{FF2B5EF4-FFF2-40B4-BE49-F238E27FC236}">
                <a16:creationId xmlns:a16="http://schemas.microsoft.com/office/drawing/2014/main" id="{EDFFB3CD-2D16-4A59-A01E-B092640C273D}"/>
              </a:ext>
            </a:extLst>
          </p:cNvPr>
          <p:cNvSpPr txBox="1">
            <a:spLocks/>
          </p:cNvSpPr>
          <p:nvPr/>
        </p:nvSpPr>
        <p:spPr>
          <a:xfrm>
            <a:off x="3613083" y="5320338"/>
            <a:ext cx="4965834" cy="4645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dirty="0">
                <a:solidFill>
                  <a:schemeClr val="accent1"/>
                </a:solidFill>
              </a:rPr>
              <a:t>Challenge at deployments</a:t>
            </a:r>
          </a:p>
        </p:txBody>
      </p:sp>
      <p:sp>
        <p:nvSpPr>
          <p:cNvPr id="27" name="Oval 26">
            <a:extLst>
              <a:ext uri="{FF2B5EF4-FFF2-40B4-BE49-F238E27FC236}">
                <a16:creationId xmlns:a16="http://schemas.microsoft.com/office/drawing/2014/main" id="{E5DF5639-4088-4B70-8D10-8DC526A3544A}"/>
              </a:ext>
            </a:extLst>
          </p:cNvPr>
          <p:cNvSpPr/>
          <p:nvPr/>
        </p:nvSpPr>
        <p:spPr>
          <a:xfrm>
            <a:off x="4267716" y="3006886"/>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CCB3EF0-9C29-46DB-93D9-E14829F37E40}"/>
              </a:ext>
            </a:extLst>
          </p:cNvPr>
          <p:cNvSpPr/>
          <p:nvPr/>
        </p:nvSpPr>
        <p:spPr>
          <a:xfrm>
            <a:off x="7050871" y="3006886"/>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A355EFB1-D77F-4173-88E7-41C173172701}"/>
              </a:ext>
            </a:extLst>
          </p:cNvPr>
          <p:cNvGrpSpPr/>
          <p:nvPr/>
        </p:nvGrpSpPr>
        <p:grpSpPr>
          <a:xfrm>
            <a:off x="7301774" y="2946782"/>
            <a:ext cx="813769" cy="626530"/>
            <a:chOff x="7154863" y="5548313"/>
            <a:chExt cx="358775" cy="276225"/>
          </a:xfrm>
        </p:grpSpPr>
        <p:sp>
          <p:nvSpPr>
            <p:cNvPr id="37" name="Line 1131">
              <a:extLst>
                <a:ext uri="{FF2B5EF4-FFF2-40B4-BE49-F238E27FC236}">
                  <a16:creationId xmlns:a16="http://schemas.microsoft.com/office/drawing/2014/main" id="{581A6312-4ABB-4515-A35F-54941FC9B6A8}"/>
                </a:ext>
              </a:extLst>
            </p:cNvPr>
            <p:cNvSpPr>
              <a:spLocks noChangeShapeType="1"/>
            </p:cNvSpPr>
            <p:nvPr/>
          </p:nvSpPr>
          <p:spPr bwMode="auto">
            <a:xfrm>
              <a:off x="7334250" y="5573713"/>
              <a:ext cx="0" cy="166688"/>
            </a:xfrm>
            <a:prstGeom prst="line">
              <a:avLst/>
            </a:prstGeom>
            <a:noFill/>
            <a:ln w="38100" cap="flat">
              <a:solidFill>
                <a:srgbClr val="231F2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Freeform 1132">
              <a:extLst>
                <a:ext uri="{FF2B5EF4-FFF2-40B4-BE49-F238E27FC236}">
                  <a16:creationId xmlns:a16="http://schemas.microsoft.com/office/drawing/2014/main" id="{AE8D153D-95C3-44EC-8849-B8293E29C796}"/>
                </a:ext>
              </a:extLst>
            </p:cNvPr>
            <p:cNvSpPr>
              <a:spLocks/>
            </p:cNvSpPr>
            <p:nvPr/>
          </p:nvSpPr>
          <p:spPr bwMode="auto">
            <a:xfrm>
              <a:off x="7216775" y="5621338"/>
              <a:ext cx="117475" cy="58738"/>
            </a:xfrm>
            <a:custGeom>
              <a:avLst/>
              <a:gdLst>
                <a:gd name="T0" fmla="*/ 0 w 74"/>
                <a:gd name="T1" fmla="*/ 37 h 37"/>
                <a:gd name="T2" fmla="*/ 0 w 74"/>
                <a:gd name="T3" fmla="*/ 0 h 37"/>
                <a:gd name="T4" fmla="*/ 74 w 74"/>
                <a:gd name="T5" fmla="*/ 0 h 37"/>
              </a:gdLst>
              <a:ahLst/>
              <a:cxnLst>
                <a:cxn ang="0">
                  <a:pos x="T0" y="T1"/>
                </a:cxn>
                <a:cxn ang="0">
                  <a:pos x="T2" y="T3"/>
                </a:cxn>
                <a:cxn ang="0">
                  <a:pos x="T4" y="T5"/>
                </a:cxn>
              </a:cxnLst>
              <a:rect l="0" t="0" r="r" b="b"/>
              <a:pathLst>
                <a:path w="74" h="37">
                  <a:moveTo>
                    <a:pt x="0" y="37"/>
                  </a:moveTo>
                  <a:lnTo>
                    <a:pt x="0" y="0"/>
                  </a:lnTo>
                  <a:lnTo>
                    <a:pt x="74" y="0"/>
                  </a:lnTo>
                </a:path>
              </a:pathLst>
            </a:custGeom>
            <a:noFill/>
            <a:ln w="38100" cap="flat">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1133">
              <a:extLst>
                <a:ext uri="{FF2B5EF4-FFF2-40B4-BE49-F238E27FC236}">
                  <a16:creationId xmlns:a16="http://schemas.microsoft.com/office/drawing/2014/main" id="{6B231387-6D61-438A-B528-A0BDC2CBBCDC}"/>
                </a:ext>
              </a:extLst>
            </p:cNvPr>
            <p:cNvSpPr>
              <a:spLocks/>
            </p:cNvSpPr>
            <p:nvPr/>
          </p:nvSpPr>
          <p:spPr bwMode="auto">
            <a:xfrm>
              <a:off x="7167563" y="5740401"/>
              <a:ext cx="166688" cy="58738"/>
            </a:xfrm>
            <a:custGeom>
              <a:avLst/>
              <a:gdLst>
                <a:gd name="T0" fmla="*/ 0 w 105"/>
                <a:gd name="T1" fmla="*/ 37 h 37"/>
                <a:gd name="T2" fmla="*/ 0 w 105"/>
                <a:gd name="T3" fmla="*/ 0 h 37"/>
                <a:gd name="T4" fmla="*/ 105 w 105"/>
                <a:gd name="T5" fmla="*/ 0 h 37"/>
              </a:gdLst>
              <a:ahLst/>
              <a:cxnLst>
                <a:cxn ang="0">
                  <a:pos x="T0" y="T1"/>
                </a:cxn>
                <a:cxn ang="0">
                  <a:pos x="T2" y="T3"/>
                </a:cxn>
                <a:cxn ang="0">
                  <a:pos x="T4" y="T5"/>
                </a:cxn>
              </a:cxnLst>
              <a:rect l="0" t="0" r="r" b="b"/>
              <a:pathLst>
                <a:path w="105" h="37">
                  <a:moveTo>
                    <a:pt x="0" y="37"/>
                  </a:moveTo>
                  <a:lnTo>
                    <a:pt x="0" y="0"/>
                  </a:lnTo>
                  <a:lnTo>
                    <a:pt x="105" y="0"/>
                  </a:lnTo>
                </a:path>
              </a:pathLst>
            </a:custGeom>
            <a:noFill/>
            <a:ln w="38100" cap="flat">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Line 1134">
              <a:extLst>
                <a:ext uri="{FF2B5EF4-FFF2-40B4-BE49-F238E27FC236}">
                  <a16:creationId xmlns:a16="http://schemas.microsoft.com/office/drawing/2014/main" id="{6915E97C-BAA9-4E9D-97B9-E8131FA0C04C}"/>
                </a:ext>
              </a:extLst>
            </p:cNvPr>
            <p:cNvSpPr>
              <a:spLocks noChangeShapeType="1"/>
            </p:cNvSpPr>
            <p:nvPr/>
          </p:nvSpPr>
          <p:spPr bwMode="auto">
            <a:xfrm flipV="1">
              <a:off x="7278688" y="5740401"/>
              <a:ext cx="0" cy="58738"/>
            </a:xfrm>
            <a:prstGeom prst="line">
              <a:avLst/>
            </a:prstGeom>
            <a:noFill/>
            <a:ln w="38100" cap="flat">
              <a:solidFill>
                <a:srgbClr val="231F2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1138">
              <a:extLst>
                <a:ext uri="{FF2B5EF4-FFF2-40B4-BE49-F238E27FC236}">
                  <a16:creationId xmlns:a16="http://schemas.microsoft.com/office/drawing/2014/main" id="{8EA3B031-3034-4803-A3DA-DD3FCD7BC957}"/>
                </a:ext>
              </a:extLst>
            </p:cNvPr>
            <p:cNvSpPr>
              <a:spLocks/>
            </p:cNvSpPr>
            <p:nvPr/>
          </p:nvSpPr>
          <p:spPr bwMode="auto">
            <a:xfrm>
              <a:off x="7334250" y="5621338"/>
              <a:ext cx="119063" cy="58738"/>
            </a:xfrm>
            <a:custGeom>
              <a:avLst/>
              <a:gdLst>
                <a:gd name="T0" fmla="*/ 75 w 75"/>
                <a:gd name="T1" fmla="*/ 37 h 37"/>
                <a:gd name="T2" fmla="*/ 75 w 75"/>
                <a:gd name="T3" fmla="*/ 0 h 37"/>
                <a:gd name="T4" fmla="*/ 0 w 75"/>
                <a:gd name="T5" fmla="*/ 0 h 37"/>
              </a:gdLst>
              <a:ahLst/>
              <a:cxnLst>
                <a:cxn ang="0">
                  <a:pos x="T0" y="T1"/>
                </a:cxn>
                <a:cxn ang="0">
                  <a:pos x="T2" y="T3"/>
                </a:cxn>
                <a:cxn ang="0">
                  <a:pos x="T4" y="T5"/>
                </a:cxn>
              </a:cxnLst>
              <a:rect l="0" t="0" r="r" b="b"/>
              <a:pathLst>
                <a:path w="75" h="37">
                  <a:moveTo>
                    <a:pt x="75" y="37"/>
                  </a:moveTo>
                  <a:lnTo>
                    <a:pt x="75" y="0"/>
                  </a:lnTo>
                  <a:lnTo>
                    <a:pt x="0" y="0"/>
                  </a:lnTo>
                </a:path>
              </a:pathLst>
            </a:custGeom>
            <a:noFill/>
            <a:ln w="38100" cap="flat">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1139">
              <a:extLst>
                <a:ext uri="{FF2B5EF4-FFF2-40B4-BE49-F238E27FC236}">
                  <a16:creationId xmlns:a16="http://schemas.microsoft.com/office/drawing/2014/main" id="{492F69CA-5CFF-479D-8FC5-85130BEF3388}"/>
                </a:ext>
              </a:extLst>
            </p:cNvPr>
            <p:cNvSpPr>
              <a:spLocks/>
            </p:cNvSpPr>
            <p:nvPr/>
          </p:nvSpPr>
          <p:spPr bwMode="auto">
            <a:xfrm>
              <a:off x="7334250" y="5740401"/>
              <a:ext cx="168275" cy="58738"/>
            </a:xfrm>
            <a:custGeom>
              <a:avLst/>
              <a:gdLst>
                <a:gd name="T0" fmla="*/ 106 w 106"/>
                <a:gd name="T1" fmla="*/ 37 h 37"/>
                <a:gd name="T2" fmla="*/ 106 w 106"/>
                <a:gd name="T3" fmla="*/ 0 h 37"/>
                <a:gd name="T4" fmla="*/ 0 w 106"/>
                <a:gd name="T5" fmla="*/ 0 h 37"/>
              </a:gdLst>
              <a:ahLst/>
              <a:cxnLst>
                <a:cxn ang="0">
                  <a:pos x="T0" y="T1"/>
                </a:cxn>
                <a:cxn ang="0">
                  <a:pos x="T2" y="T3"/>
                </a:cxn>
                <a:cxn ang="0">
                  <a:pos x="T4" y="T5"/>
                </a:cxn>
              </a:cxnLst>
              <a:rect l="0" t="0" r="r" b="b"/>
              <a:pathLst>
                <a:path w="106" h="37">
                  <a:moveTo>
                    <a:pt x="106" y="37"/>
                  </a:moveTo>
                  <a:lnTo>
                    <a:pt x="106" y="0"/>
                  </a:lnTo>
                  <a:lnTo>
                    <a:pt x="0" y="0"/>
                  </a:lnTo>
                </a:path>
              </a:pathLst>
            </a:custGeom>
            <a:solidFill>
              <a:srgbClr val="FFFFFF"/>
            </a:solidFill>
            <a:ln w="38100" cap="flat">
              <a:solidFill>
                <a:srgbClr val="231F2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Line 1140">
              <a:extLst>
                <a:ext uri="{FF2B5EF4-FFF2-40B4-BE49-F238E27FC236}">
                  <a16:creationId xmlns:a16="http://schemas.microsoft.com/office/drawing/2014/main" id="{02A454B2-4AF0-45EE-AEE0-229DD7B4BC10}"/>
                </a:ext>
              </a:extLst>
            </p:cNvPr>
            <p:cNvSpPr>
              <a:spLocks noChangeShapeType="1"/>
            </p:cNvSpPr>
            <p:nvPr/>
          </p:nvSpPr>
          <p:spPr bwMode="auto">
            <a:xfrm flipV="1">
              <a:off x="7389813" y="5740401"/>
              <a:ext cx="0" cy="58738"/>
            </a:xfrm>
            <a:prstGeom prst="line">
              <a:avLst/>
            </a:prstGeom>
            <a:noFill/>
            <a:ln w="38100" cap="flat">
              <a:solidFill>
                <a:srgbClr val="231F2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1127">
              <a:extLst>
                <a:ext uri="{FF2B5EF4-FFF2-40B4-BE49-F238E27FC236}">
                  <a16:creationId xmlns:a16="http://schemas.microsoft.com/office/drawing/2014/main" id="{CBA6A1FB-60EE-4FB4-AECF-6A861830CCFC}"/>
                </a:ext>
              </a:extLst>
            </p:cNvPr>
            <p:cNvSpPr>
              <a:spLocks noChangeArrowheads="1"/>
            </p:cNvSpPr>
            <p:nvPr/>
          </p:nvSpPr>
          <p:spPr bwMode="auto">
            <a:xfrm>
              <a:off x="7321550" y="5548313"/>
              <a:ext cx="25400" cy="25400"/>
            </a:xfrm>
            <a:prstGeom prst="rect">
              <a:avLst/>
            </a:prstGeom>
            <a:solidFill>
              <a:srgbClr val="FFFFFF"/>
            </a:solidFill>
            <a:ln w="3810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Rectangle 1128">
              <a:extLst>
                <a:ext uri="{FF2B5EF4-FFF2-40B4-BE49-F238E27FC236}">
                  <a16:creationId xmlns:a16="http://schemas.microsoft.com/office/drawing/2014/main" id="{F2CD40FC-2EE0-4749-8E17-3BAECE987B75}"/>
                </a:ext>
              </a:extLst>
            </p:cNvPr>
            <p:cNvSpPr>
              <a:spLocks noChangeArrowheads="1"/>
            </p:cNvSpPr>
            <p:nvPr/>
          </p:nvSpPr>
          <p:spPr bwMode="auto">
            <a:xfrm>
              <a:off x="7204075" y="5680076"/>
              <a:ext cx="25400" cy="23813"/>
            </a:xfrm>
            <a:prstGeom prst="rect">
              <a:avLst/>
            </a:prstGeom>
            <a:solidFill>
              <a:srgbClr val="FFFFFF"/>
            </a:solidFill>
            <a:ln w="3810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Rectangle 1135">
              <a:extLst>
                <a:ext uri="{FF2B5EF4-FFF2-40B4-BE49-F238E27FC236}">
                  <a16:creationId xmlns:a16="http://schemas.microsoft.com/office/drawing/2014/main" id="{0514AB72-5285-420B-B3CC-A2032D5F6D16}"/>
                </a:ext>
              </a:extLst>
            </p:cNvPr>
            <p:cNvSpPr>
              <a:spLocks noChangeArrowheads="1"/>
            </p:cNvSpPr>
            <p:nvPr/>
          </p:nvSpPr>
          <p:spPr bwMode="auto">
            <a:xfrm>
              <a:off x="7440613" y="5680076"/>
              <a:ext cx="23813" cy="23813"/>
            </a:xfrm>
            <a:prstGeom prst="rect">
              <a:avLst/>
            </a:prstGeom>
            <a:noFill/>
            <a:ln w="38100" cap="flat">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Rectangle 1129">
              <a:extLst>
                <a:ext uri="{FF2B5EF4-FFF2-40B4-BE49-F238E27FC236}">
                  <a16:creationId xmlns:a16="http://schemas.microsoft.com/office/drawing/2014/main" id="{F2467D70-48BF-459F-A52E-E60D3E919344}"/>
                </a:ext>
              </a:extLst>
            </p:cNvPr>
            <p:cNvSpPr>
              <a:spLocks noChangeArrowheads="1"/>
            </p:cNvSpPr>
            <p:nvPr/>
          </p:nvSpPr>
          <p:spPr bwMode="auto">
            <a:xfrm>
              <a:off x="7154863" y="5799138"/>
              <a:ext cx="23813" cy="25400"/>
            </a:xfrm>
            <a:prstGeom prst="rect">
              <a:avLst/>
            </a:prstGeom>
            <a:solidFill>
              <a:srgbClr val="FFFFFF"/>
            </a:solidFill>
            <a:ln w="3810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Rectangle 1130">
              <a:extLst>
                <a:ext uri="{FF2B5EF4-FFF2-40B4-BE49-F238E27FC236}">
                  <a16:creationId xmlns:a16="http://schemas.microsoft.com/office/drawing/2014/main" id="{C33BAEC0-A3C7-44BC-917C-CFB70AB7AAC7}"/>
                </a:ext>
              </a:extLst>
            </p:cNvPr>
            <p:cNvSpPr>
              <a:spLocks noChangeArrowheads="1"/>
            </p:cNvSpPr>
            <p:nvPr/>
          </p:nvSpPr>
          <p:spPr bwMode="auto">
            <a:xfrm>
              <a:off x="7265988" y="5799138"/>
              <a:ext cx="25400" cy="25400"/>
            </a:xfrm>
            <a:prstGeom prst="rect">
              <a:avLst/>
            </a:prstGeom>
            <a:solidFill>
              <a:srgbClr val="FFFFFF"/>
            </a:solidFill>
            <a:ln w="3810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Rectangle 1136">
              <a:extLst>
                <a:ext uri="{FF2B5EF4-FFF2-40B4-BE49-F238E27FC236}">
                  <a16:creationId xmlns:a16="http://schemas.microsoft.com/office/drawing/2014/main" id="{2CBFA685-D9AB-4A2A-A85A-2B63666ABA20}"/>
                </a:ext>
              </a:extLst>
            </p:cNvPr>
            <p:cNvSpPr>
              <a:spLocks noChangeArrowheads="1"/>
            </p:cNvSpPr>
            <p:nvPr/>
          </p:nvSpPr>
          <p:spPr bwMode="auto">
            <a:xfrm>
              <a:off x="7489825" y="5799138"/>
              <a:ext cx="23813" cy="25400"/>
            </a:xfrm>
            <a:prstGeom prst="rect">
              <a:avLst/>
            </a:prstGeom>
            <a:solidFill>
              <a:srgbClr val="FFFFFF"/>
            </a:solidFill>
            <a:ln w="3810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Rectangle 1137">
              <a:extLst>
                <a:ext uri="{FF2B5EF4-FFF2-40B4-BE49-F238E27FC236}">
                  <a16:creationId xmlns:a16="http://schemas.microsoft.com/office/drawing/2014/main" id="{8BA2CAA2-1C82-4344-AA78-D9CB01115683}"/>
                </a:ext>
              </a:extLst>
            </p:cNvPr>
            <p:cNvSpPr>
              <a:spLocks noChangeArrowheads="1"/>
            </p:cNvSpPr>
            <p:nvPr/>
          </p:nvSpPr>
          <p:spPr bwMode="auto">
            <a:xfrm>
              <a:off x="7378700" y="5799138"/>
              <a:ext cx="25400" cy="25400"/>
            </a:xfrm>
            <a:prstGeom prst="rect">
              <a:avLst/>
            </a:prstGeom>
            <a:solidFill>
              <a:srgbClr val="FFFFFF"/>
            </a:solidFill>
            <a:ln w="3810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47" name="Group 4">
            <a:extLst>
              <a:ext uri="{FF2B5EF4-FFF2-40B4-BE49-F238E27FC236}">
                <a16:creationId xmlns:a16="http://schemas.microsoft.com/office/drawing/2014/main" id="{2363A4E4-46F2-4844-941A-9D626920D0C5}"/>
              </a:ext>
            </a:extLst>
          </p:cNvPr>
          <p:cNvGrpSpPr>
            <a:grpSpLocks noChangeAspect="1"/>
          </p:cNvGrpSpPr>
          <p:nvPr/>
        </p:nvGrpSpPr>
        <p:grpSpPr bwMode="auto">
          <a:xfrm>
            <a:off x="4582842" y="2924849"/>
            <a:ext cx="742816" cy="650456"/>
            <a:chOff x="2186" y="1582"/>
            <a:chExt cx="378" cy="331"/>
          </a:xfrm>
        </p:grpSpPr>
        <p:sp>
          <p:nvSpPr>
            <p:cNvPr id="48" name="Line 5">
              <a:extLst>
                <a:ext uri="{FF2B5EF4-FFF2-40B4-BE49-F238E27FC236}">
                  <a16:creationId xmlns:a16="http://schemas.microsoft.com/office/drawing/2014/main" id="{75AE6ABE-4E39-4337-BD4B-462660279B9D}"/>
                </a:ext>
              </a:extLst>
            </p:cNvPr>
            <p:cNvSpPr>
              <a:spLocks noChangeShapeType="1"/>
            </p:cNvSpPr>
            <p:nvPr/>
          </p:nvSpPr>
          <p:spPr bwMode="auto">
            <a:xfrm>
              <a:off x="2225" y="1657"/>
              <a:ext cx="0" cy="256"/>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ndParaRPr>
            </a:p>
          </p:txBody>
        </p:sp>
        <p:sp>
          <p:nvSpPr>
            <p:cNvPr id="49" name="Line 6">
              <a:extLst>
                <a:ext uri="{FF2B5EF4-FFF2-40B4-BE49-F238E27FC236}">
                  <a16:creationId xmlns:a16="http://schemas.microsoft.com/office/drawing/2014/main" id="{EAB798C6-2686-418E-B31E-944C6076884E}"/>
                </a:ext>
              </a:extLst>
            </p:cNvPr>
            <p:cNvSpPr>
              <a:spLocks noChangeShapeType="1"/>
            </p:cNvSpPr>
            <p:nvPr/>
          </p:nvSpPr>
          <p:spPr bwMode="auto">
            <a:xfrm>
              <a:off x="2225" y="1582"/>
              <a:ext cx="0" cy="46"/>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ndParaRPr>
            </a:p>
          </p:txBody>
        </p:sp>
        <p:sp>
          <p:nvSpPr>
            <p:cNvPr id="50" name="Line 7">
              <a:extLst>
                <a:ext uri="{FF2B5EF4-FFF2-40B4-BE49-F238E27FC236}">
                  <a16:creationId xmlns:a16="http://schemas.microsoft.com/office/drawing/2014/main" id="{8860812F-AC9D-4322-979B-B9AADBDEE221}"/>
                </a:ext>
              </a:extLst>
            </p:cNvPr>
            <p:cNvSpPr>
              <a:spLocks noChangeShapeType="1"/>
            </p:cNvSpPr>
            <p:nvPr/>
          </p:nvSpPr>
          <p:spPr bwMode="auto">
            <a:xfrm>
              <a:off x="2325" y="1787"/>
              <a:ext cx="0" cy="126"/>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ndParaRPr>
            </a:p>
          </p:txBody>
        </p:sp>
        <p:sp>
          <p:nvSpPr>
            <p:cNvPr id="51" name="Line 8">
              <a:extLst>
                <a:ext uri="{FF2B5EF4-FFF2-40B4-BE49-F238E27FC236}">
                  <a16:creationId xmlns:a16="http://schemas.microsoft.com/office/drawing/2014/main" id="{AB431A8D-1C56-4F85-BC9F-10F43898CE6F}"/>
                </a:ext>
              </a:extLst>
            </p:cNvPr>
            <p:cNvSpPr>
              <a:spLocks noChangeShapeType="1"/>
            </p:cNvSpPr>
            <p:nvPr/>
          </p:nvSpPr>
          <p:spPr bwMode="auto">
            <a:xfrm>
              <a:off x="2426" y="1744"/>
              <a:ext cx="0" cy="169"/>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ndParaRPr>
            </a:p>
          </p:txBody>
        </p:sp>
        <p:sp>
          <p:nvSpPr>
            <p:cNvPr id="52" name="Line 9">
              <a:extLst>
                <a:ext uri="{FF2B5EF4-FFF2-40B4-BE49-F238E27FC236}">
                  <a16:creationId xmlns:a16="http://schemas.microsoft.com/office/drawing/2014/main" id="{50C8FD24-B3B9-4AE7-BFE2-0697B5853169}"/>
                </a:ext>
              </a:extLst>
            </p:cNvPr>
            <p:cNvSpPr>
              <a:spLocks noChangeShapeType="1"/>
            </p:cNvSpPr>
            <p:nvPr/>
          </p:nvSpPr>
          <p:spPr bwMode="auto">
            <a:xfrm>
              <a:off x="2526" y="1841"/>
              <a:ext cx="0" cy="72"/>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ndParaRPr>
            </a:p>
          </p:txBody>
        </p:sp>
        <p:sp>
          <p:nvSpPr>
            <p:cNvPr id="53" name="Line 10">
              <a:extLst>
                <a:ext uri="{FF2B5EF4-FFF2-40B4-BE49-F238E27FC236}">
                  <a16:creationId xmlns:a16="http://schemas.microsoft.com/office/drawing/2014/main" id="{D9D655FD-0002-4357-8CDA-1DBE94355FFE}"/>
                </a:ext>
              </a:extLst>
            </p:cNvPr>
            <p:cNvSpPr>
              <a:spLocks noChangeShapeType="1"/>
            </p:cNvSpPr>
            <p:nvPr/>
          </p:nvSpPr>
          <p:spPr bwMode="auto">
            <a:xfrm>
              <a:off x="2186" y="1657"/>
              <a:ext cx="78" cy="0"/>
            </a:xfrm>
            <a:prstGeom prst="line">
              <a:avLst/>
            </a:prstGeom>
            <a:noFill/>
            <a:ln w="38100"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ndParaRPr>
            </a:p>
          </p:txBody>
        </p:sp>
        <p:sp>
          <p:nvSpPr>
            <p:cNvPr id="54" name="Line 11">
              <a:extLst>
                <a:ext uri="{FF2B5EF4-FFF2-40B4-BE49-F238E27FC236}">
                  <a16:creationId xmlns:a16="http://schemas.microsoft.com/office/drawing/2014/main" id="{41F20D21-1122-4DFE-A745-F31DD2A401ED}"/>
                </a:ext>
              </a:extLst>
            </p:cNvPr>
            <p:cNvSpPr>
              <a:spLocks noChangeShapeType="1"/>
            </p:cNvSpPr>
            <p:nvPr/>
          </p:nvSpPr>
          <p:spPr bwMode="auto">
            <a:xfrm>
              <a:off x="2426" y="1582"/>
              <a:ext cx="0" cy="133"/>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ndParaRPr>
            </a:p>
          </p:txBody>
        </p:sp>
        <p:sp>
          <p:nvSpPr>
            <p:cNvPr id="55" name="Line 12">
              <a:extLst>
                <a:ext uri="{FF2B5EF4-FFF2-40B4-BE49-F238E27FC236}">
                  <a16:creationId xmlns:a16="http://schemas.microsoft.com/office/drawing/2014/main" id="{13F40F0F-668F-40AA-AD38-19970B48987D}"/>
                </a:ext>
              </a:extLst>
            </p:cNvPr>
            <p:cNvSpPr>
              <a:spLocks noChangeShapeType="1"/>
            </p:cNvSpPr>
            <p:nvPr/>
          </p:nvSpPr>
          <p:spPr bwMode="auto">
            <a:xfrm>
              <a:off x="2388" y="1744"/>
              <a:ext cx="77" cy="0"/>
            </a:xfrm>
            <a:prstGeom prst="line">
              <a:avLst/>
            </a:prstGeom>
            <a:noFill/>
            <a:ln w="38100"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ndParaRPr>
            </a:p>
          </p:txBody>
        </p:sp>
        <p:sp>
          <p:nvSpPr>
            <p:cNvPr id="56" name="Line 13">
              <a:extLst>
                <a:ext uri="{FF2B5EF4-FFF2-40B4-BE49-F238E27FC236}">
                  <a16:creationId xmlns:a16="http://schemas.microsoft.com/office/drawing/2014/main" id="{1E241752-8DEF-4524-B9FC-F9D4D8AFF420}"/>
                </a:ext>
              </a:extLst>
            </p:cNvPr>
            <p:cNvSpPr>
              <a:spLocks noChangeShapeType="1"/>
            </p:cNvSpPr>
            <p:nvPr/>
          </p:nvSpPr>
          <p:spPr bwMode="auto">
            <a:xfrm>
              <a:off x="2526" y="1582"/>
              <a:ext cx="0" cy="232"/>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ndParaRPr>
            </a:p>
          </p:txBody>
        </p:sp>
        <p:sp>
          <p:nvSpPr>
            <p:cNvPr id="57" name="Line 14">
              <a:extLst>
                <a:ext uri="{FF2B5EF4-FFF2-40B4-BE49-F238E27FC236}">
                  <a16:creationId xmlns:a16="http://schemas.microsoft.com/office/drawing/2014/main" id="{F9D40B0B-7D5A-47AF-92DD-8627EAD499E4}"/>
                </a:ext>
              </a:extLst>
            </p:cNvPr>
            <p:cNvSpPr>
              <a:spLocks noChangeShapeType="1"/>
            </p:cNvSpPr>
            <p:nvPr/>
          </p:nvSpPr>
          <p:spPr bwMode="auto">
            <a:xfrm>
              <a:off x="2487" y="1841"/>
              <a:ext cx="77" cy="0"/>
            </a:xfrm>
            <a:prstGeom prst="line">
              <a:avLst/>
            </a:prstGeom>
            <a:noFill/>
            <a:ln w="38100"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ndParaRPr>
            </a:p>
          </p:txBody>
        </p:sp>
        <p:sp>
          <p:nvSpPr>
            <p:cNvPr id="58" name="Line 15">
              <a:extLst>
                <a:ext uri="{FF2B5EF4-FFF2-40B4-BE49-F238E27FC236}">
                  <a16:creationId xmlns:a16="http://schemas.microsoft.com/office/drawing/2014/main" id="{0DD3F95F-1EF4-4C3D-981B-2CE712EBBE14}"/>
                </a:ext>
              </a:extLst>
            </p:cNvPr>
            <p:cNvSpPr>
              <a:spLocks noChangeShapeType="1"/>
            </p:cNvSpPr>
            <p:nvPr/>
          </p:nvSpPr>
          <p:spPr bwMode="auto">
            <a:xfrm>
              <a:off x="2325" y="1582"/>
              <a:ext cx="0" cy="179"/>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ndParaRPr>
            </a:p>
          </p:txBody>
        </p:sp>
        <p:sp>
          <p:nvSpPr>
            <p:cNvPr id="59" name="Line 16">
              <a:extLst>
                <a:ext uri="{FF2B5EF4-FFF2-40B4-BE49-F238E27FC236}">
                  <a16:creationId xmlns:a16="http://schemas.microsoft.com/office/drawing/2014/main" id="{31531723-F986-4125-962F-BE02429C0367}"/>
                </a:ext>
              </a:extLst>
            </p:cNvPr>
            <p:cNvSpPr>
              <a:spLocks noChangeShapeType="1"/>
            </p:cNvSpPr>
            <p:nvPr/>
          </p:nvSpPr>
          <p:spPr bwMode="auto">
            <a:xfrm>
              <a:off x="2286" y="1787"/>
              <a:ext cx="77" cy="0"/>
            </a:xfrm>
            <a:prstGeom prst="line">
              <a:avLst/>
            </a:prstGeom>
            <a:noFill/>
            <a:ln w="38100"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panose="020F0502020204030204"/>
              </a:endParaRPr>
            </a:p>
          </p:txBody>
        </p:sp>
      </p:grpSp>
      <p:sp>
        <p:nvSpPr>
          <p:cNvPr id="60" name="Oval 59">
            <a:extLst>
              <a:ext uri="{FF2B5EF4-FFF2-40B4-BE49-F238E27FC236}">
                <a16:creationId xmlns:a16="http://schemas.microsoft.com/office/drawing/2014/main" id="{1C969410-820F-4FEF-BF2A-D65183E46375}"/>
              </a:ext>
            </a:extLst>
          </p:cNvPr>
          <p:cNvSpPr/>
          <p:nvPr/>
        </p:nvSpPr>
        <p:spPr>
          <a:xfrm>
            <a:off x="9816261" y="3006886"/>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Group 60">
            <a:extLst>
              <a:ext uri="{FF2B5EF4-FFF2-40B4-BE49-F238E27FC236}">
                <a16:creationId xmlns:a16="http://schemas.microsoft.com/office/drawing/2014/main" id="{12C97395-CA5A-4CF3-885E-24AC59AFBCE7}"/>
              </a:ext>
            </a:extLst>
          </p:cNvPr>
          <p:cNvGrpSpPr/>
          <p:nvPr/>
        </p:nvGrpSpPr>
        <p:grpSpPr>
          <a:xfrm>
            <a:off x="10103291" y="2924848"/>
            <a:ext cx="931832" cy="685292"/>
            <a:chOff x="1192213" y="3357563"/>
            <a:chExt cx="354013" cy="260350"/>
          </a:xfrm>
        </p:grpSpPr>
        <p:sp>
          <p:nvSpPr>
            <p:cNvPr id="62" name="Freeform 583">
              <a:extLst>
                <a:ext uri="{FF2B5EF4-FFF2-40B4-BE49-F238E27FC236}">
                  <a16:creationId xmlns:a16="http://schemas.microsoft.com/office/drawing/2014/main" id="{BA24C7E6-53AA-48E4-AF79-1DAD7335645B}"/>
                </a:ext>
              </a:extLst>
            </p:cNvPr>
            <p:cNvSpPr>
              <a:spLocks noEditPoints="1"/>
            </p:cNvSpPr>
            <p:nvPr/>
          </p:nvSpPr>
          <p:spPr bwMode="auto">
            <a:xfrm>
              <a:off x="1192213" y="3402013"/>
              <a:ext cx="215900" cy="215900"/>
            </a:xfrm>
            <a:custGeom>
              <a:avLst/>
              <a:gdLst>
                <a:gd name="T0" fmla="*/ 159 w 159"/>
                <a:gd name="T1" fmla="*/ 69 h 159"/>
                <a:gd name="T2" fmla="*/ 139 w 159"/>
                <a:gd name="T3" fmla="*/ 64 h 159"/>
                <a:gd name="T4" fmla="*/ 132 w 159"/>
                <a:gd name="T5" fmla="*/ 54 h 159"/>
                <a:gd name="T6" fmla="*/ 143 w 159"/>
                <a:gd name="T7" fmla="*/ 36 h 159"/>
                <a:gd name="T8" fmla="*/ 128 w 159"/>
                <a:gd name="T9" fmla="*/ 16 h 159"/>
                <a:gd name="T10" fmla="*/ 111 w 159"/>
                <a:gd name="T11" fmla="*/ 26 h 159"/>
                <a:gd name="T12" fmla="*/ 99 w 159"/>
                <a:gd name="T13" fmla="*/ 25 h 159"/>
                <a:gd name="T14" fmla="*/ 94 w 159"/>
                <a:gd name="T15" fmla="*/ 4 h 159"/>
                <a:gd name="T16" fmla="*/ 69 w 159"/>
                <a:gd name="T17" fmla="*/ 0 h 159"/>
                <a:gd name="T18" fmla="*/ 64 w 159"/>
                <a:gd name="T19" fmla="*/ 20 h 159"/>
                <a:gd name="T20" fmla="*/ 54 w 159"/>
                <a:gd name="T21" fmla="*/ 27 h 159"/>
                <a:gd name="T22" fmla="*/ 37 w 159"/>
                <a:gd name="T23" fmla="*/ 16 h 159"/>
                <a:gd name="T24" fmla="*/ 16 w 159"/>
                <a:gd name="T25" fmla="*/ 31 h 159"/>
                <a:gd name="T26" fmla="*/ 26 w 159"/>
                <a:gd name="T27" fmla="*/ 48 h 159"/>
                <a:gd name="T28" fmla="*/ 25 w 159"/>
                <a:gd name="T29" fmla="*/ 60 h 159"/>
                <a:gd name="T30" fmla="*/ 4 w 159"/>
                <a:gd name="T31" fmla="*/ 65 h 159"/>
                <a:gd name="T32" fmla="*/ 0 w 159"/>
                <a:gd name="T33" fmla="*/ 90 h 159"/>
                <a:gd name="T34" fmla="*/ 20 w 159"/>
                <a:gd name="T35" fmla="*/ 95 h 159"/>
                <a:gd name="T36" fmla="*/ 27 w 159"/>
                <a:gd name="T37" fmla="*/ 105 h 159"/>
                <a:gd name="T38" fmla="*/ 16 w 159"/>
                <a:gd name="T39" fmla="*/ 123 h 159"/>
                <a:gd name="T40" fmla="*/ 31 w 159"/>
                <a:gd name="T41" fmla="*/ 143 h 159"/>
                <a:gd name="T42" fmla="*/ 48 w 159"/>
                <a:gd name="T43" fmla="*/ 133 h 159"/>
                <a:gd name="T44" fmla="*/ 60 w 159"/>
                <a:gd name="T45" fmla="*/ 134 h 159"/>
                <a:gd name="T46" fmla="*/ 65 w 159"/>
                <a:gd name="T47" fmla="*/ 155 h 159"/>
                <a:gd name="T48" fmla="*/ 90 w 159"/>
                <a:gd name="T49" fmla="*/ 159 h 159"/>
                <a:gd name="T50" fmla="*/ 95 w 159"/>
                <a:gd name="T51" fmla="*/ 139 h 159"/>
                <a:gd name="T52" fmla="*/ 105 w 159"/>
                <a:gd name="T53" fmla="*/ 132 h 159"/>
                <a:gd name="T54" fmla="*/ 123 w 159"/>
                <a:gd name="T55" fmla="*/ 143 h 159"/>
                <a:gd name="T56" fmla="*/ 143 w 159"/>
                <a:gd name="T57" fmla="*/ 128 h 159"/>
                <a:gd name="T58" fmla="*/ 133 w 159"/>
                <a:gd name="T59" fmla="*/ 111 h 159"/>
                <a:gd name="T60" fmla="*/ 134 w 159"/>
                <a:gd name="T61" fmla="*/ 99 h 159"/>
                <a:gd name="T62" fmla="*/ 155 w 159"/>
                <a:gd name="T63" fmla="*/ 94 h 159"/>
                <a:gd name="T64" fmla="*/ 103 w 159"/>
                <a:gd name="T65" fmla="*/ 79 h 159"/>
                <a:gd name="T66" fmla="*/ 56 w 159"/>
                <a:gd name="T67" fmla="*/ 79 h 159"/>
                <a:gd name="T68" fmla="*/ 103 w 159"/>
                <a:gd name="T69" fmla="*/ 7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9" h="159">
                  <a:moveTo>
                    <a:pt x="159" y="90"/>
                  </a:moveTo>
                  <a:cubicBezTo>
                    <a:pt x="159" y="69"/>
                    <a:pt x="159" y="69"/>
                    <a:pt x="159" y="69"/>
                  </a:cubicBezTo>
                  <a:cubicBezTo>
                    <a:pt x="159" y="67"/>
                    <a:pt x="157" y="65"/>
                    <a:pt x="155" y="65"/>
                  </a:cubicBezTo>
                  <a:cubicBezTo>
                    <a:pt x="139" y="64"/>
                    <a:pt x="139" y="64"/>
                    <a:pt x="139" y="64"/>
                  </a:cubicBezTo>
                  <a:cubicBezTo>
                    <a:pt x="137" y="64"/>
                    <a:pt x="135" y="62"/>
                    <a:pt x="134" y="60"/>
                  </a:cubicBezTo>
                  <a:cubicBezTo>
                    <a:pt x="134" y="58"/>
                    <a:pt x="133" y="56"/>
                    <a:pt x="132" y="54"/>
                  </a:cubicBezTo>
                  <a:cubicBezTo>
                    <a:pt x="131" y="52"/>
                    <a:pt x="131" y="50"/>
                    <a:pt x="133" y="48"/>
                  </a:cubicBezTo>
                  <a:cubicBezTo>
                    <a:pt x="143" y="36"/>
                    <a:pt x="143" y="36"/>
                    <a:pt x="143" y="36"/>
                  </a:cubicBezTo>
                  <a:cubicBezTo>
                    <a:pt x="145" y="35"/>
                    <a:pt x="144" y="32"/>
                    <a:pt x="143" y="31"/>
                  </a:cubicBezTo>
                  <a:cubicBezTo>
                    <a:pt x="128" y="16"/>
                    <a:pt x="128" y="16"/>
                    <a:pt x="128" y="16"/>
                  </a:cubicBezTo>
                  <a:cubicBezTo>
                    <a:pt x="127" y="15"/>
                    <a:pt x="124" y="15"/>
                    <a:pt x="123" y="16"/>
                  </a:cubicBezTo>
                  <a:cubicBezTo>
                    <a:pt x="111" y="26"/>
                    <a:pt x="111" y="26"/>
                    <a:pt x="111" y="26"/>
                  </a:cubicBezTo>
                  <a:cubicBezTo>
                    <a:pt x="109" y="28"/>
                    <a:pt x="107" y="28"/>
                    <a:pt x="105" y="27"/>
                  </a:cubicBezTo>
                  <a:cubicBezTo>
                    <a:pt x="103" y="26"/>
                    <a:pt x="101" y="25"/>
                    <a:pt x="99" y="25"/>
                  </a:cubicBezTo>
                  <a:cubicBezTo>
                    <a:pt x="97" y="24"/>
                    <a:pt x="95" y="22"/>
                    <a:pt x="95" y="20"/>
                  </a:cubicBezTo>
                  <a:cubicBezTo>
                    <a:pt x="94" y="4"/>
                    <a:pt x="94" y="4"/>
                    <a:pt x="94" y="4"/>
                  </a:cubicBezTo>
                  <a:cubicBezTo>
                    <a:pt x="94" y="2"/>
                    <a:pt x="92" y="0"/>
                    <a:pt x="90" y="0"/>
                  </a:cubicBezTo>
                  <a:cubicBezTo>
                    <a:pt x="69" y="0"/>
                    <a:pt x="69" y="0"/>
                    <a:pt x="69" y="0"/>
                  </a:cubicBezTo>
                  <a:cubicBezTo>
                    <a:pt x="67" y="0"/>
                    <a:pt x="65" y="2"/>
                    <a:pt x="65" y="4"/>
                  </a:cubicBezTo>
                  <a:cubicBezTo>
                    <a:pt x="64" y="20"/>
                    <a:pt x="64" y="20"/>
                    <a:pt x="64" y="20"/>
                  </a:cubicBezTo>
                  <a:cubicBezTo>
                    <a:pt x="64" y="22"/>
                    <a:pt x="62" y="24"/>
                    <a:pt x="60" y="25"/>
                  </a:cubicBezTo>
                  <a:cubicBezTo>
                    <a:pt x="58" y="25"/>
                    <a:pt x="56" y="26"/>
                    <a:pt x="54" y="27"/>
                  </a:cubicBezTo>
                  <a:cubicBezTo>
                    <a:pt x="53" y="28"/>
                    <a:pt x="50" y="28"/>
                    <a:pt x="48" y="26"/>
                  </a:cubicBezTo>
                  <a:cubicBezTo>
                    <a:pt x="37" y="16"/>
                    <a:pt x="37" y="16"/>
                    <a:pt x="37" y="16"/>
                  </a:cubicBezTo>
                  <a:cubicBezTo>
                    <a:pt x="35" y="15"/>
                    <a:pt x="33" y="15"/>
                    <a:pt x="31" y="16"/>
                  </a:cubicBezTo>
                  <a:cubicBezTo>
                    <a:pt x="16" y="31"/>
                    <a:pt x="16" y="31"/>
                    <a:pt x="16" y="31"/>
                  </a:cubicBezTo>
                  <a:cubicBezTo>
                    <a:pt x="15" y="32"/>
                    <a:pt x="15" y="35"/>
                    <a:pt x="16" y="36"/>
                  </a:cubicBezTo>
                  <a:cubicBezTo>
                    <a:pt x="26" y="48"/>
                    <a:pt x="26" y="48"/>
                    <a:pt x="26" y="48"/>
                  </a:cubicBezTo>
                  <a:cubicBezTo>
                    <a:pt x="28" y="50"/>
                    <a:pt x="28" y="52"/>
                    <a:pt x="27" y="54"/>
                  </a:cubicBezTo>
                  <a:cubicBezTo>
                    <a:pt x="26" y="56"/>
                    <a:pt x="25" y="58"/>
                    <a:pt x="25" y="60"/>
                  </a:cubicBezTo>
                  <a:cubicBezTo>
                    <a:pt x="24" y="62"/>
                    <a:pt x="22" y="64"/>
                    <a:pt x="20" y="64"/>
                  </a:cubicBezTo>
                  <a:cubicBezTo>
                    <a:pt x="4" y="65"/>
                    <a:pt x="4" y="65"/>
                    <a:pt x="4" y="65"/>
                  </a:cubicBezTo>
                  <a:cubicBezTo>
                    <a:pt x="2" y="65"/>
                    <a:pt x="0" y="67"/>
                    <a:pt x="0" y="69"/>
                  </a:cubicBezTo>
                  <a:cubicBezTo>
                    <a:pt x="0" y="90"/>
                    <a:pt x="0" y="90"/>
                    <a:pt x="0" y="90"/>
                  </a:cubicBezTo>
                  <a:cubicBezTo>
                    <a:pt x="0" y="92"/>
                    <a:pt x="2" y="94"/>
                    <a:pt x="4" y="94"/>
                  </a:cubicBezTo>
                  <a:cubicBezTo>
                    <a:pt x="20" y="95"/>
                    <a:pt x="20" y="95"/>
                    <a:pt x="20" y="95"/>
                  </a:cubicBezTo>
                  <a:cubicBezTo>
                    <a:pt x="22" y="95"/>
                    <a:pt x="24" y="97"/>
                    <a:pt x="25" y="99"/>
                  </a:cubicBezTo>
                  <a:cubicBezTo>
                    <a:pt x="25" y="101"/>
                    <a:pt x="26" y="103"/>
                    <a:pt x="27" y="105"/>
                  </a:cubicBezTo>
                  <a:cubicBezTo>
                    <a:pt x="28" y="107"/>
                    <a:pt x="28" y="109"/>
                    <a:pt x="26" y="111"/>
                  </a:cubicBezTo>
                  <a:cubicBezTo>
                    <a:pt x="16" y="123"/>
                    <a:pt x="16" y="123"/>
                    <a:pt x="16" y="123"/>
                  </a:cubicBezTo>
                  <a:cubicBezTo>
                    <a:pt x="15" y="124"/>
                    <a:pt x="15" y="126"/>
                    <a:pt x="16" y="128"/>
                  </a:cubicBezTo>
                  <a:cubicBezTo>
                    <a:pt x="31" y="143"/>
                    <a:pt x="31" y="143"/>
                    <a:pt x="31" y="143"/>
                  </a:cubicBezTo>
                  <a:cubicBezTo>
                    <a:pt x="33" y="144"/>
                    <a:pt x="35" y="144"/>
                    <a:pt x="36" y="143"/>
                  </a:cubicBezTo>
                  <a:cubicBezTo>
                    <a:pt x="48" y="133"/>
                    <a:pt x="48" y="133"/>
                    <a:pt x="48" y="133"/>
                  </a:cubicBezTo>
                  <a:cubicBezTo>
                    <a:pt x="50" y="131"/>
                    <a:pt x="53" y="131"/>
                    <a:pt x="54" y="132"/>
                  </a:cubicBezTo>
                  <a:cubicBezTo>
                    <a:pt x="56" y="133"/>
                    <a:pt x="58" y="134"/>
                    <a:pt x="60" y="134"/>
                  </a:cubicBezTo>
                  <a:cubicBezTo>
                    <a:pt x="62" y="135"/>
                    <a:pt x="64" y="137"/>
                    <a:pt x="64" y="139"/>
                  </a:cubicBezTo>
                  <a:cubicBezTo>
                    <a:pt x="65" y="155"/>
                    <a:pt x="65" y="155"/>
                    <a:pt x="65" y="155"/>
                  </a:cubicBezTo>
                  <a:cubicBezTo>
                    <a:pt x="65" y="157"/>
                    <a:pt x="67" y="159"/>
                    <a:pt x="69" y="159"/>
                  </a:cubicBezTo>
                  <a:cubicBezTo>
                    <a:pt x="90" y="159"/>
                    <a:pt x="90" y="159"/>
                    <a:pt x="90" y="159"/>
                  </a:cubicBezTo>
                  <a:cubicBezTo>
                    <a:pt x="92" y="159"/>
                    <a:pt x="94" y="157"/>
                    <a:pt x="94" y="155"/>
                  </a:cubicBezTo>
                  <a:cubicBezTo>
                    <a:pt x="95" y="139"/>
                    <a:pt x="95" y="139"/>
                    <a:pt x="95" y="139"/>
                  </a:cubicBezTo>
                  <a:cubicBezTo>
                    <a:pt x="95" y="137"/>
                    <a:pt x="97" y="135"/>
                    <a:pt x="99" y="134"/>
                  </a:cubicBezTo>
                  <a:cubicBezTo>
                    <a:pt x="101" y="134"/>
                    <a:pt x="103" y="133"/>
                    <a:pt x="105" y="132"/>
                  </a:cubicBezTo>
                  <a:cubicBezTo>
                    <a:pt x="107" y="131"/>
                    <a:pt x="109" y="131"/>
                    <a:pt x="111" y="133"/>
                  </a:cubicBezTo>
                  <a:cubicBezTo>
                    <a:pt x="123" y="143"/>
                    <a:pt x="123" y="143"/>
                    <a:pt x="123" y="143"/>
                  </a:cubicBezTo>
                  <a:cubicBezTo>
                    <a:pt x="124" y="144"/>
                    <a:pt x="127" y="144"/>
                    <a:pt x="128" y="143"/>
                  </a:cubicBezTo>
                  <a:cubicBezTo>
                    <a:pt x="143" y="128"/>
                    <a:pt x="143" y="128"/>
                    <a:pt x="143" y="128"/>
                  </a:cubicBezTo>
                  <a:cubicBezTo>
                    <a:pt x="144" y="127"/>
                    <a:pt x="145" y="124"/>
                    <a:pt x="143" y="123"/>
                  </a:cubicBezTo>
                  <a:cubicBezTo>
                    <a:pt x="133" y="111"/>
                    <a:pt x="133" y="111"/>
                    <a:pt x="133" y="111"/>
                  </a:cubicBezTo>
                  <a:cubicBezTo>
                    <a:pt x="131" y="109"/>
                    <a:pt x="131" y="107"/>
                    <a:pt x="132" y="105"/>
                  </a:cubicBezTo>
                  <a:cubicBezTo>
                    <a:pt x="133" y="103"/>
                    <a:pt x="134" y="101"/>
                    <a:pt x="134" y="99"/>
                  </a:cubicBezTo>
                  <a:cubicBezTo>
                    <a:pt x="135" y="97"/>
                    <a:pt x="137" y="95"/>
                    <a:pt x="139" y="95"/>
                  </a:cubicBezTo>
                  <a:cubicBezTo>
                    <a:pt x="155" y="94"/>
                    <a:pt x="155" y="94"/>
                    <a:pt x="155" y="94"/>
                  </a:cubicBezTo>
                  <a:cubicBezTo>
                    <a:pt x="157" y="94"/>
                    <a:pt x="159" y="92"/>
                    <a:pt x="159" y="90"/>
                  </a:cubicBezTo>
                  <a:close/>
                  <a:moveTo>
                    <a:pt x="103" y="79"/>
                  </a:moveTo>
                  <a:cubicBezTo>
                    <a:pt x="103" y="93"/>
                    <a:pt x="93" y="103"/>
                    <a:pt x="80" y="103"/>
                  </a:cubicBezTo>
                  <a:cubicBezTo>
                    <a:pt x="66" y="103"/>
                    <a:pt x="56" y="93"/>
                    <a:pt x="56" y="79"/>
                  </a:cubicBezTo>
                  <a:cubicBezTo>
                    <a:pt x="56" y="66"/>
                    <a:pt x="66" y="56"/>
                    <a:pt x="80" y="56"/>
                  </a:cubicBezTo>
                  <a:cubicBezTo>
                    <a:pt x="93" y="56"/>
                    <a:pt x="103" y="66"/>
                    <a:pt x="103" y="79"/>
                  </a:cubicBezTo>
                  <a:close/>
                </a:path>
              </a:pathLst>
            </a:custGeom>
            <a:noFill/>
            <a:ln w="3810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584">
              <a:extLst>
                <a:ext uri="{FF2B5EF4-FFF2-40B4-BE49-F238E27FC236}">
                  <a16:creationId xmlns:a16="http://schemas.microsoft.com/office/drawing/2014/main" id="{815EBE56-199B-4A2D-9182-06C2DBB7481A}"/>
                </a:ext>
              </a:extLst>
            </p:cNvPr>
            <p:cNvSpPr>
              <a:spLocks noEditPoints="1"/>
            </p:cNvSpPr>
            <p:nvPr/>
          </p:nvSpPr>
          <p:spPr bwMode="auto">
            <a:xfrm>
              <a:off x="1408113" y="3357563"/>
              <a:ext cx="138113" cy="131763"/>
            </a:xfrm>
            <a:custGeom>
              <a:avLst/>
              <a:gdLst>
                <a:gd name="T0" fmla="*/ 102 w 102"/>
                <a:gd name="T1" fmla="*/ 54 h 97"/>
                <a:gd name="T2" fmla="*/ 102 w 102"/>
                <a:gd name="T3" fmla="*/ 42 h 97"/>
                <a:gd name="T4" fmla="*/ 98 w 102"/>
                <a:gd name="T5" fmla="*/ 38 h 97"/>
                <a:gd name="T6" fmla="*/ 88 w 102"/>
                <a:gd name="T7" fmla="*/ 37 h 97"/>
                <a:gd name="T8" fmla="*/ 83 w 102"/>
                <a:gd name="T9" fmla="*/ 33 h 97"/>
                <a:gd name="T10" fmla="*/ 80 w 102"/>
                <a:gd name="T11" fmla="*/ 28 h 97"/>
                <a:gd name="T12" fmla="*/ 79 w 102"/>
                <a:gd name="T13" fmla="*/ 22 h 97"/>
                <a:gd name="T14" fmla="*/ 83 w 102"/>
                <a:gd name="T15" fmla="*/ 12 h 97"/>
                <a:gd name="T16" fmla="*/ 82 w 102"/>
                <a:gd name="T17" fmla="*/ 7 h 97"/>
                <a:gd name="T18" fmla="*/ 71 w 102"/>
                <a:gd name="T19" fmla="*/ 1 h 97"/>
                <a:gd name="T20" fmla="*/ 66 w 102"/>
                <a:gd name="T21" fmla="*/ 2 h 97"/>
                <a:gd name="T22" fmla="*/ 60 w 102"/>
                <a:gd name="T23" fmla="*/ 10 h 97"/>
                <a:gd name="T24" fmla="*/ 54 w 102"/>
                <a:gd name="T25" fmla="*/ 13 h 97"/>
                <a:gd name="T26" fmla="*/ 51 w 102"/>
                <a:gd name="T27" fmla="*/ 13 h 97"/>
                <a:gd name="T28" fmla="*/ 48 w 102"/>
                <a:gd name="T29" fmla="*/ 13 h 97"/>
                <a:gd name="T30" fmla="*/ 42 w 102"/>
                <a:gd name="T31" fmla="*/ 10 h 97"/>
                <a:gd name="T32" fmla="*/ 36 w 102"/>
                <a:gd name="T33" fmla="*/ 2 h 97"/>
                <a:gd name="T34" fmla="*/ 31 w 102"/>
                <a:gd name="T35" fmla="*/ 1 h 97"/>
                <a:gd name="T36" fmla="*/ 20 w 102"/>
                <a:gd name="T37" fmla="*/ 7 h 97"/>
                <a:gd name="T38" fmla="*/ 18 w 102"/>
                <a:gd name="T39" fmla="*/ 12 h 97"/>
                <a:gd name="T40" fmla="*/ 22 w 102"/>
                <a:gd name="T41" fmla="*/ 22 h 97"/>
                <a:gd name="T42" fmla="*/ 22 w 102"/>
                <a:gd name="T43" fmla="*/ 28 h 97"/>
                <a:gd name="T44" fmla="*/ 19 w 102"/>
                <a:gd name="T45" fmla="*/ 33 h 97"/>
                <a:gd name="T46" fmla="*/ 14 w 102"/>
                <a:gd name="T47" fmla="*/ 37 h 97"/>
                <a:gd name="T48" fmla="*/ 3 w 102"/>
                <a:gd name="T49" fmla="*/ 38 h 97"/>
                <a:gd name="T50" fmla="*/ 0 w 102"/>
                <a:gd name="T51" fmla="*/ 42 h 97"/>
                <a:gd name="T52" fmla="*/ 0 w 102"/>
                <a:gd name="T53" fmla="*/ 54 h 97"/>
                <a:gd name="T54" fmla="*/ 3 w 102"/>
                <a:gd name="T55" fmla="*/ 58 h 97"/>
                <a:gd name="T56" fmla="*/ 14 w 102"/>
                <a:gd name="T57" fmla="*/ 60 h 97"/>
                <a:gd name="T58" fmla="*/ 19 w 102"/>
                <a:gd name="T59" fmla="*/ 63 h 97"/>
                <a:gd name="T60" fmla="*/ 22 w 102"/>
                <a:gd name="T61" fmla="*/ 68 h 97"/>
                <a:gd name="T62" fmla="*/ 22 w 102"/>
                <a:gd name="T63" fmla="*/ 75 h 97"/>
                <a:gd name="T64" fmla="*/ 18 w 102"/>
                <a:gd name="T65" fmla="*/ 84 h 97"/>
                <a:gd name="T66" fmla="*/ 20 w 102"/>
                <a:gd name="T67" fmla="*/ 89 h 97"/>
                <a:gd name="T68" fmla="*/ 31 w 102"/>
                <a:gd name="T69" fmla="*/ 96 h 97"/>
                <a:gd name="T70" fmla="*/ 36 w 102"/>
                <a:gd name="T71" fmla="*/ 94 h 97"/>
                <a:gd name="T72" fmla="*/ 42 w 102"/>
                <a:gd name="T73" fmla="*/ 86 h 97"/>
                <a:gd name="T74" fmla="*/ 48 w 102"/>
                <a:gd name="T75" fmla="*/ 84 h 97"/>
                <a:gd name="T76" fmla="*/ 51 w 102"/>
                <a:gd name="T77" fmla="*/ 84 h 97"/>
                <a:gd name="T78" fmla="*/ 54 w 102"/>
                <a:gd name="T79" fmla="*/ 84 h 97"/>
                <a:gd name="T80" fmla="*/ 60 w 102"/>
                <a:gd name="T81" fmla="*/ 86 h 97"/>
                <a:gd name="T82" fmla="*/ 66 w 102"/>
                <a:gd name="T83" fmla="*/ 94 h 97"/>
                <a:gd name="T84" fmla="*/ 71 w 102"/>
                <a:gd name="T85" fmla="*/ 96 h 97"/>
                <a:gd name="T86" fmla="*/ 82 w 102"/>
                <a:gd name="T87" fmla="*/ 89 h 97"/>
                <a:gd name="T88" fmla="*/ 83 w 102"/>
                <a:gd name="T89" fmla="*/ 84 h 97"/>
                <a:gd name="T90" fmla="*/ 79 w 102"/>
                <a:gd name="T91" fmla="*/ 75 h 97"/>
                <a:gd name="T92" fmla="*/ 80 w 102"/>
                <a:gd name="T93" fmla="*/ 68 h 97"/>
                <a:gd name="T94" fmla="*/ 83 w 102"/>
                <a:gd name="T95" fmla="*/ 63 h 97"/>
                <a:gd name="T96" fmla="*/ 88 w 102"/>
                <a:gd name="T97" fmla="*/ 60 h 97"/>
                <a:gd name="T98" fmla="*/ 98 w 102"/>
                <a:gd name="T99" fmla="*/ 58 h 97"/>
                <a:gd name="T100" fmla="*/ 102 w 102"/>
                <a:gd name="T101" fmla="*/ 54 h 97"/>
                <a:gd name="T102" fmla="*/ 38 w 102"/>
                <a:gd name="T103" fmla="*/ 48 h 97"/>
                <a:gd name="T104" fmla="*/ 51 w 102"/>
                <a:gd name="T105" fmla="*/ 36 h 97"/>
                <a:gd name="T106" fmla="*/ 63 w 102"/>
                <a:gd name="T107" fmla="*/ 48 h 97"/>
                <a:gd name="T108" fmla="*/ 51 w 102"/>
                <a:gd name="T109" fmla="*/ 61 h 97"/>
                <a:gd name="T110" fmla="*/ 38 w 102"/>
                <a:gd name="T111" fmla="*/ 48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2" h="97">
                  <a:moveTo>
                    <a:pt x="102" y="54"/>
                  </a:moveTo>
                  <a:cubicBezTo>
                    <a:pt x="102" y="42"/>
                    <a:pt x="102" y="42"/>
                    <a:pt x="102" y="42"/>
                  </a:cubicBezTo>
                  <a:cubicBezTo>
                    <a:pt x="102" y="40"/>
                    <a:pt x="100" y="38"/>
                    <a:pt x="98" y="38"/>
                  </a:cubicBezTo>
                  <a:cubicBezTo>
                    <a:pt x="88" y="37"/>
                    <a:pt x="88" y="37"/>
                    <a:pt x="88" y="37"/>
                  </a:cubicBezTo>
                  <a:cubicBezTo>
                    <a:pt x="86" y="37"/>
                    <a:pt x="84" y="35"/>
                    <a:pt x="83" y="33"/>
                  </a:cubicBezTo>
                  <a:cubicBezTo>
                    <a:pt x="82" y="31"/>
                    <a:pt x="81" y="30"/>
                    <a:pt x="80" y="28"/>
                  </a:cubicBezTo>
                  <a:cubicBezTo>
                    <a:pt x="79" y="26"/>
                    <a:pt x="79" y="24"/>
                    <a:pt x="79" y="22"/>
                  </a:cubicBezTo>
                  <a:cubicBezTo>
                    <a:pt x="83" y="12"/>
                    <a:pt x="83" y="12"/>
                    <a:pt x="83" y="12"/>
                  </a:cubicBezTo>
                  <a:cubicBezTo>
                    <a:pt x="84" y="10"/>
                    <a:pt x="83" y="8"/>
                    <a:pt x="82" y="7"/>
                  </a:cubicBezTo>
                  <a:cubicBezTo>
                    <a:pt x="71" y="1"/>
                    <a:pt x="71" y="1"/>
                    <a:pt x="71" y="1"/>
                  </a:cubicBezTo>
                  <a:cubicBezTo>
                    <a:pt x="69" y="0"/>
                    <a:pt x="67" y="0"/>
                    <a:pt x="66" y="2"/>
                  </a:cubicBezTo>
                  <a:cubicBezTo>
                    <a:pt x="60" y="10"/>
                    <a:pt x="60" y="10"/>
                    <a:pt x="60" y="10"/>
                  </a:cubicBezTo>
                  <a:cubicBezTo>
                    <a:pt x="58" y="12"/>
                    <a:pt x="56" y="13"/>
                    <a:pt x="54" y="13"/>
                  </a:cubicBezTo>
                  <a:cubicBezTo>
                    <a:pt x="53" y="13"/>
                    <a:pt x="52" y="13"/>
                    <a:pt x="51" y="13"/>
                  </a:cubicBezTo>
                  <a:cubicBezTo>
                    <a:pt x="50" y="13"/>
                    <a:pt x="49" y="13"/>
                    <a:pt x="48" y="13"/>
                  </a:cubicBezTo>
                  <a:cubicBezTo>
                    <a:pt x="46" y="13"/>
                    <a:pt x="43" y="12"/>
                    <a:pt x="42" y="10"/>
                  </a:cubicBezTo>
                  <a:cubicBezTo>
                    <a:pt x="36" y="2"/>
                    <a:pt x="36" y="2"/>
                    <a:pt x="36" y="2"/>
                  </a:cubicBezTo>
                  <a:cubicBezTo>
                    <a:pt x="35" y="0"/>
                    <a:pt x="32" y="0"/>
                    <a:pt x="31" y="1"/>
                  </a:cubicBezTo>
                  <a:cubicBezTo>
                    <a:pt x="20" y="7"/>
                    <a:pt x="20" y="7"/>
                    <a:pt x="20" y="7"/>
                  </a:cubicBezTo>
                  <a:cubicBezTo>
                    <a:pt x="18" y="8"/>
                    <a:pt x="17" y="10"/>
                    <a:pt x="18" y="12"/>
                  </a:cubicBezTo>
                  <a:cubicBezTo>
                    <a:pt x="22" y="22"/>
                    <a:pt x="22" y="22"/>
                    <a:pt x="22" y="22"/>
                  </a:cubicBezTo>
                  <a:cubicBezTo>
                    <a:pt x="23" y="23"/>
                    <a:pt x="23" y="26"/>
                    <a:pt x="22" y="28"/>
                  </a:cubicBezTo>
                  <a:cubicBezTo>
                    <a:pt x="20" y="30"/>
                    <a:pt x="20" y="31"/>
                    <a:pt x="19" y="33"/>
                  </a:cubicBezTo>
                  <a:cubicBezTo>
                    <a:pt x="18" y="35"/>
                    <a:pt x="16" y="37"/>
                    <a:pt x="14" y="37"/>
                  </a:cubicBezTo>
                  <a:cubicBezTo>
                    <a:pt x="3" y="38"/>
                    <a:pt x="3" y="38"/>
                    <a:pt x="3" y="38"/>
                  </a:cubicBezTo>
                  <a:cubicBezTo>
                    <a:pt x="1" y="38"/>
                    <a:pt x="0" y="40"/>
                    <a:pt x="0" y="42"/>
                  </a:cubicBezTo>
                  <a:cubicBezTo>
                    <a:pt x="0" y="54"/>
                    <a:pt x="0" y="54"/>
                    <a:pt x="0" y="54"/>
                  </a:cubicBezTo>
                  <a:cubicBezTo>
                    <a:pt x="0" y="56"/>
                    <a:pt x="1" y="58"/>
                    <a:pt x="3" y="58"/>
                  </a:cubicBezTo>
                  <a:cubicBezTo>
                    <a:pt x="14" y="60"/>
                    <a:pt x="14" y="60"/>
                    <a:pt x="14" y="60"/>
                  </a:cubicBezTo>
                  <a:cubicBezTo>
                    <a:pt x="16" y="60"/>
                    <a:pt x="18" y="62"/>
                    <a:pt x="19" y="63"/>
                  </a:cubicBezTo>
                  <a:cubicBezTo>
                    <a:pt x="20" y="65"/>
                    <a:pt x="20" y="67"/>
                    <a:pt x="22" y="68"/>
                  </a:cubicBezTo>
                  <a:cubicBezTo>
                    <a:pt x="23" y="70"/>
                    <a:pt x="23" y="73"/>
                    <a:pt x="22" y="75"/>
                  </a:cubicBezTo>
                  <a:cubicBezTo>
                    <a:pt x="18" y="84"/>
                    <a:pt x="18" y="84"/>
                    <a:pt x="18" y="84"/>
                  </a:cubicBezTo>
                  <a:cubicBezTo>
                    <a:pt x="17" y="86"/>
                    <a:pt x="18" y="88"/>
                    <a:pt x="20" y="89"/>
                  </a:cubicBezTo>
                  <a:cubicBezTo>
                    <a:pt x="31" y="96"/>
                    <a:pt x="31" y="96"/>
                    <a:pt x="31" y="96"/>
                  </a:cubicBezTo>
                  <a:cubicBezTo>
                    <a:pt x="32" y="97"/>
                    <a:pt x="35" y="96"/>
                    <a:pt x="36" y="94"/>
                  </a:cubicBezTo>
                  <a:cubicBezTo>
                    <a:pt x="42" y="86"/>
                    <a:pt x="42" y="86"/>
                    <a:pt x="42" y="86"/>
                  </a:cubicBezTo>
                  <a:cubicBezTo>
                    <a:pt x="43" y="84"/>
                    <a:pt x="46" y="83"/>
                    <a:pt x="48" y="84"/>
                  </a:cubicBezTo>
                  <a:cubicBezTo>
                    <a:pt x="49" y="84"/>
                    <a:pt x="50" y="84"/>
                    <a:pt x="51" y="84"/>
                  </a:cubicBezTo>
                  <a:cubicBezTo>
                    <a:pt x="52" y="84"/>
                    <a:pt x="53" y="84"/>
                    <a:pt x="54" y="84"/>
                  </a:cubicBezTo>
                  <a:cubicBezTo>
                    <a:pt x="56" y="83"/>
                    <a:pt x="58" y="84"/>
                    <a:pt x="60" y="86"/>
                  </a:cubicBezTo>
                  <a:cubicBezTo>
                    <a:pt x="66" y="94"/>
                    <a:pt x="66" y="94"/>
                    <a:pt x="66" y="94"/>
                  </a:cubicBezTo>
                  <a:cubicBezTo>
                    <a:pt x="67" y="96"/>
                    <a:pt x="69" y="97"/>
                    <a:pt x="71" y="96"/>
                  </a:cubicBezTo>
                  <a:cubicBezTo>
                    <a:pt x="82" y="89"/>
                    <a:pt x="82" y="89"/>
                    <a:pt x="82" y="89"/>
                  </a:cubicBezTo>
                  <a:cubicBezTo>
                    <a:pt x="83" y="88"/>
                    <a:pt x="84" y="86"/>
                    <a:pt x="83" y="84"/>
                  </a:cubicBezTo>
                  <a:cubicBezTo>
                    <a:pt x="79" y="75"/>
                    <a:pt x="79" y="75"/>
                    <a:pt x="79" y="75"/>
                  </a:cubicBezTo>
                  <a:cubicBezTo>
                    <a:pt x="78" y="73"/>
                    <a:pt x="79" y="70"/>
                    <a:pt x="80" y="68"/>
                  </a:cubicBezTo>
                  <a:cubicBezTo>
                    <a:pt x="81" y="67"/>
                    <a:pt x="82" y="65"/>
                    <a:pt x="83" y="63"/>
                  </a:cubicBezTo>
                  <a:cubicBezTo>
                    <a:pt x="84" y="62"/>
                    <a:pt x="86" y="60"/>
                    <a:pt x="88" y="60"/>
                  </a:cubicBezTo>
                  <a:cubicBezTo>
                    <a:pt x="98" y="58"/>
                    <a:pt x="98" y="58"/>
                    <a:pt x="98" y="58"/>
                  </a:cubicBezTo>
                  <a:cubicBezTo>
                    <a:pt x="100" y="58"/>
                    <a:pt x="102" y="56"/>
                    <a:pt x="102" y="54"/>
                  </a:cubicBezTo>
                  <a:close/>
                  <a:moveTo>
                    <a:pt x="38" y="48"/>
                  </a:moveTo>
                  <a:cubicBezTo>
                    <a:pt x="38" y="41"/>
                    <a:pt x="44" y="36"/>
                    <a:pt x="51" y="36"/>
                  </a:cubicBezTo>
                  <a:cubicBezTo>
                    <a:pt x="58" y="36"/>
                    <a:pt x="63" y="41"/>
                    <a:pt x="63" y="48"/>
                  </a:cubicBezTo>
                  <a:cubicBezTo>
                    <a:pt x="63" y="55"/>
                    <a:pt x="58" y="61"/>
                    <a:pt x="51" y="61"/>
                  </a:cubicBezTo>
                  <a:cubicBezTo>
                    <a:pt x="44" y="61"/>
                    <a:pt x="38" y="55"/>
                    <a:pt x="38" y="48"/>
                  </a:cubicBezTo>
                  <a:close/>
                </a:path>
              </a:pathLst>
            </a:custGeom>
            <a:noFill/>
            <a:ln w="3810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92" name="Oval 91">
            <a:extLst>
              <a:ext uri="{FF2B5EF4-FFF2-40B4-BE49-F238E27FC236}">
                <a16:creationId xmlns:a16="http://schemas.microsoft.com/office/drawing/2014/main" id="{CE801517-71F2-41E6-A785-E3FE0E97D3CC}"/>
              </a:ext>
            </a:extLst>
          </p:cNvPr>
          <p:cNvSpPr/>
          <p:nvPr/>
        </p:nvSpPr>
        <p:spPr>
          <a:xfrm>
            <a:off x="1836542" y="3006886"/>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4">
            <a:extLst>
              <a:ext uri="{FF2B5EF4-FFF2-40B4-BE49-F238E27FC236}">
                <a16:creationId xmlns:a16="http://schemas.microsoft.com/office/drawing/2014/main" id="{39A30E2D-E137-40FA-92EB-2BB17694AC05}"/>
              </a:ext>
            </a:extLst>
          </p:cNvPr>
          <p:cNvGrpSpPr>
            <a:grpSpLocks noChangeAspect="1"/>
          </p:cNvGrpSpPr>
          <p:nvPr/>
        </p:nvGrpSpPr>
        <p:grpSpPr bwMode="auto">
          <a:xfrm>
            <a:off x="2125392" y="2770619"/>
            <a:ext cx="686554" cy="807360"/>
            <a:chOff x="-1023" y="2732"/>
            <a:chExt cx="807" cy="949"/>
          </a:xfrm>
        </p:grpSpPr>
        <p:sp>
          <p:nvSpPr>
            <p:cNvPr id="80" name="Freeform 5">
              <a:extLst>
                <a:ext uri="{FF2B5EF4-FFF2-40B4-BE49-F238E27FC236}">
                  <a16:creationId xmlns:a16="http://schemas.microsoft.com/office/drawing/2014/main" id="{398C1FC5-E634-45E9-9C4C-85FC971F84B7}"/>
                </a:ext>
              </a:extLst>
            </p:cNvPr>
            <p:cNvSpPr>
              <a:spLocks noEditPoints="1"/>
            </p:cNvSpPr>
            <p:nvPr/>
          </p:nvSpPr>
          <p:spPr bwMode="auto">
            <a:xfrm>
              <a:off x="-1023" y="2864"/>
              <a:ext cx="403" cy="817"/>
            </a:xfrm>
            <a:custGeom>
              <a:avLst/>
              <a:gdLst>
                <a:gd name="T0" fmla="*/ 329 w 329"/>
                <a:gd name="T1" fmla="*/ 666 h 666"/>
                <a:gd name="T2" fmla="*/ 329 w 329"/>
                <a:gd name="T3" fmla="*/ 666 h 666"/>
                <a:gd name="T4" fmla="*/ 329 w 329"/>
                <a:gd name="T5" fmla="*/ 666 h 666"/>
                <a:gd name="T6" fmla="*/ 329 w 329"/>
                <a:gd name="T7" fmla="*/ 666 h 666"/>
                <a:gd name="T8" fmla="*/ 329 w 329"/>
                <a:gd name="T9" fmla="*/ 666 h 666"/>
                <a:gd name="T10" fmla="*/ 329 w 329"/>
                <a:gd name="T11" fmla="*/ 666 h 666"/>
                <a:gd name="T12" fmla="*/ 0 w 329"/>
                <a:gd name="T13" fmla="*/ 332 h 666"/>
                <a:gd name="T14" fmla="*/ 0 w 329"/>
                <a:gd name="T15" fmla="*/ 333 h 666"/>
                <a:gd name="T16" fmla="*/ 0 w 329"/>
                <a:gd name="T17" fmla="*/ 334 h 666"/>
                <a:gd name="T18" fmla="*/ 0 w 329"/>
                <a:gd name="T19" fmla="*/ 332 h 666"/>
                <a:gd name="T20" fmla="*/ 329 w 329"/>
                <a:gd name="T21" fmla="*/ 0 h 666"/>
                <a:gd name="T22" fmla="*/ 329 w 329"/>
                <a:gd name="T23" fmla="*/ 0 h 666"/>
                <a:gd name="T24" fmla="*/ 329 w 329"/>
                <a:gd name="T25" fmla="*/ 0 h 666"/>
                <a:gd name="T26" fmla="*/ 329 w 329"/>
                <a:gd name="T2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9" h="666">
                  <a:moveTo>
                    <a:pt x="329" y="666"/>
                  </a:moveTo>
                  <a:cubicBezTo>
                    <a:pt x="329" y="666"/>
                    <a:pt x="329" y="666"/>
                    <a:pt x="329" y="666"/>
                  </a:cubicBezTo>
                  <a:cubicBezTo>
                    <a:pt x="329" y="666"/>
                    <a:pt x="329" y="666"/>
                    <a:pt x="329" y="666"/>
                  </a:cubicBezTo>
                  <a:cubicBezTo>
                    <a:pt x="329" y="666"/>
                    <a:pt x="329" y="666"/>
                    <a:pt x="329" y="666"/>
                  </a:cubicBezTo>
                  <a:cubicBezTo>
                    <a:pt x="329" y="666"/>
                    <a:pt x="329" y="666"/>
                    <a:pt x="329" y="666"/>
                  </a:cubicBezTo>
                  <a:cubicBezTo>
                    <a:pt x="329" y="666"/>
                    <a:pt x="329" y="666"/>
                    <a:pt x="329" y="666"/>
                  </a:cubicBezTo>
                  <a:moveTo>
                    <a:pt x="0" y="332"/>
                  </a:moveTo>
                  <a:cubicBezTo>
                    <a:pt x="0" y="333"/>
                    <a:pt x="0" y="333"/>
                    <a:pt x="0" y="333"/>
                  </a:cubicBezTo>
                  <a:cubicBezTo>
                    <a:pt x="0" y="334"/>
                    <a:pt x="0" y="334"/>
                    <a:pt x="0" y="334"/>
                  </a:cubicBezTo>
                  <a:cubicBezTo>
                    <a:pt x="0" y="332"/>
                    <a:pt x="0" y="332"/>
                    <a:pt x="0" y="332"/>
                  </a:cubicBezTo>
                  <a:moveTo>
                    <a:pt x="329" y="0"/>
                  </a:moveTo>
                  <a:cubicBezTo>
                    <a:pt x="329" y="0"/>
                    <a:pt x="329" y="0"/>
                    <a:pt x="329" y="0"/>
                  </a:cubicBezTo>
                  <a:cubicBezTo>
                    <a:pt x="329" y="0"/>
                    <a:pt x="329" y="0"/>
                    <a:pt x="329" y="0"/>
                  </a:cubicBezTo>
                  <a:cubicBezTo>
                    <a:pt x="329" y="0"/>
                    <a:pt x="329" y="0"/>
                    <a:pt x="329" y="0"/>
                  </a:cubicBezTo>
                </a:path>
              </a:pathLst>
            </a:custGeom>
            <a:solidFill>
              <a:srgbClr val="FFFFFF"/>
            </a:solidFill>
            <a:ln w="38100">
              <a:solidFill>
                <a:schemeClr val="tx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 name="Freeform 6">
              <a:extLst>
                <a:ext uri="{FF2B5EF4-FFF2-40B4-BE49-F238E27FC236}">
                  <a16:creationId xmlns:a16="http://schemas.microsoft.com/office/drawing/2014/main" id="{A8874472-DA31-4211-94E7-D560CDB39A32}"/>
                </a:ext>
              </a:extLst>
            </p:cNvPr>
            <p:cNvSpPr>
              <a:spLocks/>
            </p:cNvSpPr>
            <p:nvPr/>
          </p:nvSpPr>
          <p:spPr bwMode="auto">
            <a:xfrm>
              <a:off x="-1023" y="2864"/>
              <a:ext cx="807" cy="817"/>
            </a:xfrm>
            <a:custGeom>
              <a:avLst/>
              <a:gdLst>
                <a:gd name="T0" fmla="*/ 329 w 658"/>
                <a:gd name="T1" fmla="*/ 0 h 666"/>
                <a:gd name="T2" fmla="*/ 329 w 658"/>
                <a:gd name="T3" fmla="*/ 0 h 666"/>
                <a:gd name="T4" fmla="*/ 329 w 658"/>
                <a:gd name="T5" fmla="*/ 0 h 666"/>
                <a:gd name="T6" fmla="*/ 201 w 658"/>
                <a:gd name="T7" fmla="*/ 26 h 666"/>
                <a:gd name="T8" fmla="*/ 57 w 658"/>
                <a:gd name="T9" fmla="*/ 147 h 666"/>
                <a:gd name="T10" fmla="*/ 0 w 658"/>
                <a:gd name="T11" fmla="*/ 332 h 666"/>
                <a:gd name="T12" fmla="*/ 0 w 658"/>
                <a:gd name="T13" fmla="*/ 334 h 666"/>
                <a:gd name="T14" fmla="*/ 26 w 658"/>
                <a:gd name="T15" fmla="*/ 463 h 666"/>
                <a:gd name="T16" fmla="*/ 145 w 658"/>
                <a:gd name="T17" fmla="*/ 609 h 666"/>
                <a:gd name="T18" fmla="*/ 329 w 658"/>
                <a:gd name="T19" fmla="*/ 666 h 666"/>
                <a:gd name="T20" fmla="*/ 329 w 658"/>
                <a:gd name="T21" fmla="*/ 666 h 666"/>
                <a:gd name="T22" fmla="*/ 457 w 658"/>
                <a:gd name="T23" fmla="*/ 640 h 666"/>
                <a:gd name="T24" fmla="*/ 602 w 658"/>
                <a:gd name="T25" fmla="*/ 519 h 666"/>
                <a:gd name="T26" fmla="*/ 658 w 658"/>
                <a:gd name="T27" fmla="*/ 333 h 666"/>
                <a:gd name="T28" fmla="*/ 632 w 658"/>
                <a:gd name="T29" fmla="*/ 204 h 666"/>
                <a:gd name="T30" fmla="*/ 609 w 658"/>
                <a:gd name="T31" fmla="*/ 158 h 666"/>
                <a:gd name="T32" fmla="*/ 560 w 658"/>
                <a:gd name="T33" fmla="*/ 210 h 666"/>
                <a:gd name="T34" fmla="*/ 590 w 658"/>
                <a:gd name="T35" fmla="*/ 333 h 666"/>
                <a:gd name="T36" fmla="*/ 569 w 658"/>
                <a:gd name="T37" fmla="*/ 436 h 666"/>
                <a:gd name="T38" fmla="*/ 475 w 658"/>
                <a:gd name="T39" fmla="*/ 553 h 666"/>
                <a:gd name="T40" fmla="*/ 329 w 658"/>
                <a:gd name="T41" fmla="*/ 598 h 666"/>
                <a:gd name="T42" fmla="*/ 329 w 658"/>
                <a:gd name="T43" fmla="*/ 598 h 666"/>
                <a:gd name="T44" fmla="*/ 228 w 658"/>
                <a:gd name="T45" fmla="*/ 577 h 666"/>
                <a:gd name="T46" fmla="*/ 113 w 658"/>
                <a:gd name="T47" fmla="*/ 481 h 666"/>
                <a:gd name="T48" fmla="*/ 69 w 658"/>
                <a:gd name="T49" fmla="*/ 333 h 666"/>
                <a:gd name="T50" fmla="*/ 89 w 658"/>
                <a:gd name="T51" fmla="*/ 230 h 666"/>
                <a:gd name="T52" fmla="*/ 184 w 658"/>
                <a:gd name="T53" fmla="*/ 113 h 666"/>
                <a:gd name="T54" fmla="*/ 329 w 658"/>
                <a:gd name="T55" fmla="*/ 68 h 666"/>
                <a:gd name="T56" fmla="*/ 430 w 658"/>
                <a:gd name="T57" fmla="*/ 89 h 666"/>
                <a:gd name="T58" fmla="*/ 520 w 658"/>
                <a:gd name="T59" fmla="*/ 153 h 666"/>
                <a:gd name="T60" fmla="*/ 567 w 658"/>
                <a:gd name="T61" fmla="*/ 103 h 666"/>
                <a:gd name="T62" fmla="*/ 513 w 658"/>
                <a:gd name="T63" fmla="*/ 57 h 666"/>
                <a:gd name="T64" fmla="*/ 329 w 658"/>
                <a:gd name="T65"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58" h="666">
                  <a:moveTo>
                    <a:pt x="329" y="0"/>
                  </a:moveTo>
                  <a:cubicBezTo>
                    <a:pt x="329" y="0"/>
                    <a:pt x="329" y="0"/>
                    <a:pt x="329" y="0"/>
                  </a:cubicBezTo>
                  <a:cubicBezTo>
                    <a:pt x="329" y="0"/>
                    <a:pt x="329" y="0"/>
                    <a:pt x="329" y="0"/>
                  </a:cubicBezTo>
                  <a:cubicBezTo>
                    <a:pt x="284" y="0"/>
                    <a:pt x="241" y="9"/>
                    <a:pt x="201" y="26"/>
                  </a:cubicBezTo>
                  <a:cubicBezTo>
                    <a:pt x="142" y="52"/>
                    <a:pt x="92" y="94"/>
                    <a:pt x="57" y="147"/>
                  </a:cubicBezTo>
                  <a:cubicBezTo>
                    <a:pt x="21" y="200"/>
                    <a:pt x="1" y="264"/>
                    <a:pt x="0" y="332"/>
                  </a:cubicBezTo>
                  <a:cubicBezTo>
                    <a:pt x="0" y="334"/>
                    <a:pt x="0" y="334"/>
                    <a:pt x="0" y="334"/>
                  </a:cubicBezTo>
                  <a:cubicBezTo>
                    <a:pt x="1" y="380"/>
                    <a:pt x="10" y="423"/>
                    <a:pt x="26" y="463"/>
                  </a:cubicBezTo>
                  <a:cubicBezTo>
                    <a:pt x="51" y="522"/>
                    <a:pt x="93" y="573"/>
                    <a:pt x="145" y="609"/>
                  </a:cubicBezTo>
                  <a:cubicBezTo>
                    <a:pt x="198" y="645"/>
                    <a:pt x="261" y="666"/>
                    <a:pt x="329" y="666"/>
                  </a:cubicBezTo>
                  <a:cubicBezTo>
                    <a:pt x="329" y="666"/>
                    <a:pt x="329" y="666"/>
                    <a:pt x="329" y="666"/>
                  </a:cubicBezTo>
                  <a:cubicBezTo>
                    <a:pt x="375" y="666"/>
                    <a:pt x="418" y="657"/>
                    <a:pt x="457" y="640"/>
                  </a:cubicBezTo>
                  <a:cubicBezTo>
                    <a:pt x="516" y="615"/>
                    <a:pt x="566" y="572"/>
                    <a:pt x="602" y="519"/>
                  </a:cubicBezTo>
                  <a:cubicBezTo>
                    <a:pt x="637" y="466"/>
                    <a:pt x="658" y="402"/>
                    <a:pt x="658" y="333"/>
                  </a:cubicBezTo>
                  <a:cubicBezTo>
                    <a:pt x="658" y="287"/>
                    <a:pt x="649" y="244"/>
                    <a:pt x="632" y="204"/>
                  </a:cubicBezTo>
                  <a:cubicBezTo>
                    <a:pt x="626" y="188"/>
                    <a:pt x="618" y="173"/>
                    <a:pt x="609" y="158"/>
                  </a:cubicBezTo>
                  <a:cubicBezTo>
                    <a:pt x="560" y="210"/>
                    <a:pt x="560" y="210"/>
                    <a:pt x="560" y="210"/>
                  </a:cubicBezTo>
                  <a:cubicBezTo>
                    <a:pt x="579" y="247"/>
                    <a:pt x="590" y="289"/>
                    <a:pt x="590" y="333"/>
                  </a:cubicBezTo>
                  <a:cubicBezTo>
                    <a:pt x="590" y="370"/>
                    <a:pt x="583" y="405"/>
                    <a:pt x="569" y="436"/>
                  </a:cubicBezTo>
                  <a:cubicBezTo>
                    <a:pt x="550" y="484"/>
                    <a:pt x="516" y="525"/>
                    <a:pt x="475" y="553"/>
                  </a:cubicBezTo>
                  <a:cubicBezTo>
                    <a:pt x="433" y="582"/>
                    <a:pt x="383" y="598"/>
                    <a:pt x="329" y="598"/>
                  </a:cubicBezTo>
                  <a:cubicBezTo>
                    <a:pt x="329" y="598"/>
                    <a:pt x="329" y="598"/>
                    <a:pt x="329" y="598"/>
                  </a:cubicBezTo>
                  <a:cubicBezTo>
                    <a:pt x="293" y="598"/>
                    <a:pt x="259" y="591"/>
                    <a:pt x="228" y="577"/>
                  </a:cubicBezTo>
                  <a:cubicBezTo>
                    <a:pt x="181" y="557"/>
                    <a:pt x="141" y="524"/>
                    <a:pt x="113" y="481"/>
                  </a:cubicBezTo>
                  <a:cubicBezTo>
                    <a:pt x="85" y="439"/>
                    <a:pt x="69" y="388"/>
                    <a:pt x="69" y="333"/>
                  </a:cubicBezTo>
                  <a:cubicBezTo>
                    <a:pt x="69" y="297"/>
                    <a:pt x="76" y="262"/>
                    <a:pt x="89" y="230"/>
                  </a:cubicBezTo>
                  <a:cubicBezTo>
                    <a:pt x="109" y="182"/>
                    <a:pt x="142" y="142"/>
                    <a:pt x="184" y="113"/>
                  </a:cubicBezTo>
                  <a:cubicBezTo>
                    <a:pt x="225" y="85"/>
                    <a:pt x="275" y="68"/>
                    <a:pt x="329" y="68"/>
                  </a:cubicBezTo>
                  <a:cubicBezTo>
                    <a:pt x="365" y="68"/>
                    <a:pt x="399" y="76"/>
                    <a:pt x="430" y="89"/>
                  </a:cubicBezTo>
                  <a:cubicBezTo>
                    <a:pt x="465" y="104"/>
                    <a:pt x="495" y="126"/>
                    <a:pt x="520" y="153"/>
                  </a:cubicBezTo>
                  <a:cubicBezTo>
                    <a:pt x="567" y="103"/>
                    <a:pt x="567" y="103"/>
                    <a:pt x="567" y="103"/>
                  </a:cubicBezTo>
                  <a:cubicBezTo>
                    <a:pt x="551" y="86"/>
                    <a:pt x="533" y="71"/>
                    <a:pt x="513" y="57"/>
                  </a:cubicBezTo>
                  <a:cubicBezTo>
                    <a:pt x="461" y="21"/>
                    <a:pt x="397" y="0"/>
                    <a:pt x="329" y="0"/>
                  </a:cubicBezTo>
                </a:path>
              </a:pathLst>
            </a:custGeom>
            <a:solidFill>
              <a:schemeClr val="accent1"/>
            </a:solidFill>
            <a:ln w="38100">
              <a:solidFill>
                <a:schemeClr val="tx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3" name="Line 8">
              <a:extLst>
                <a:ext uri="{FF2B5EF4-FFF2-40B4-BE49-F238E27FC236}">
                  <a16:creationId xmlns:a16="http://schemas.microsoft.com/office/drawing/2014/main" id="{D6824CA5-42D1-4769-9699-2778B8F31142}"/>
                </a:ext>
              </a:extLst>
            </p:cNvPr>
            <p:cNvSpPr>
              <a:spLocks noChangeShapeType="1"/>
            </p:cNvSpPr>
            <p:nvPr/>
          </p:nvSpPr>
          <p:spPr bwMode="auto">
            <a:xfrm flipV="1">
              <a:off x="-620" y="2732"/>
              <a:ext cx="0" cy="137"/>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Line 9">
              <a:extLst>
                <a:ext uri="{FF2B5EF4-FFF2-40B4-BE49-F238E27FC236}">
                  <a16:creationId xmlns:a16="http://schemas.microsoft.com/office/drawing/2014/main" id="{2705EE27-8046-4C60-957F-D49A269BB0AF}"/>
                </a:ext>
              </a:extLst>
            </p:cNvPr>
            <p:cNvSpPr>
              <a:spLocks noChangeShapeType="1"/>
            </p:cNvSpPr>
            <p:nvPr/>
          </p:nvSpPr>
          <p:spPr bwMode="auto">
            <a:xfrm>
              <a:off x="-952" y="3273"/>
              <a:ext cx="94" cy="0"/>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Line 10">
              <a:extLst>
                <a:ext uri="{FF2B5EF4-FFF2-40B4-BE49-F238E27FC236}">
                  <a16:creationId xmlns:a16="http://schemas.microsoft.com/office/drawing/2014/main" id="{F1F32BB3-2322-49EE-80CE-B929A3B57D48}"/>
                </a:ext>
              </a:extLst>
            </p:cNvPr>
            <p:cNvSpPr>
              <a:spLocks noChangeShapeType="1"/>
            </p:cNvSpPr>
            <p:nvPr/>
          </p:nvSpPr>
          <p:spPr bwMode="auto">
            <a:xfrm flipV="1">
              <a:off x="-620" y="3512"/>
              <a:ext cx="0" cy="96"/>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Line 11">
              <a:extLst>
                <a:ext uri="{FF2B5EF4-FFF2-40B4-BE49-F238E27FC236}">
                  <a16:creationId xmlns:a16="http://schemas.microsoft.com/office/drawing/2014/main" id="{361427F7-BD85-4F1D-8529-A16EB77D5B51}"/>
                </a:ext>
              </a:extLst>
            </p:cNvPr>
            <p:cNvSpPr>
              <a:spLocks noChangeShapeType="1"/>
            </p:cNvSpPr>
            <p:nvPr/>
          </p:nvSpPr>
          <p:spPr bwMode="auto">
            <a:xfrm flipH="1">
              <a:off x="-382" y="3273"/>
              <a:ext cx="95" cy="0"/>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Line 12">
              <a:extLst>
                <a:ext uri="{FF2B5EF4-FFF2-40B4-BE49-F238E27FC236}">
                  <a16:creationId xmlns:a16="http://schemas.microsoft.com/office/drawing/2014/main" id="{12F93227-E637-449C-8442-FBDB884506C2}"/>
                </a:ext>
              </a:extLst>
            </p:cNvPr>
            <p:cNvSpPr>
              <a:spLocks noChangeShapeType="1"/>
            </p:cNvSpPr>
            <p:nvPr/>
          </p:nvSpPr>
          <p:spPr bwMode="auto">
            <a:xfrm>
              <a:off x="-620" y="2939"/>
              <a:ext cx="0" cy="96"/>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Line 13">
              <a:extLst>
                <a:ext uri="{FF2B5EF4-FFF2-40B4-BE49-F238E27FC236}">
                  <a16:creationId xmlns:a16="http://schemas.microsoft.com/office/drawing/2014/main" id="{0FCAA2B6-7F87-4434-8DA7-11EDFC9802EA}"/>
                </a:ext>
              </a:extLst>
            </p:cNvPr>
            <p:cNvSpPr>
              <a:spLocks noChangeShapeType="1"/>
            </p:cNvSpPr>
            <p:nvPr/>
          </p:nvSpPr>
          <p:spPr bwMode="auto">
            <a:xfrm flipH="1" flipV="1">
              <a:off x="-433" y="3460"/>
              <a:ext cx="49" cy="50"/>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Line 14">
              <a:extLst>
                <a:ext uri="{FF2B5EF4-FFF2-40B4-BE49-F238E27FC236}">
                  <a16:creationId xmlns:a16="http://schemas.microsoft.com/office/drawing/2014/main" id="{CC8028AC-F233-44AA-B51A-689E86DF1FAF}"/>
                </a:ext>
              </a:extLst>
            </p:cNvPr>
            <p:cNvSpPr>
              <a:spLocks noChangeShapeType="1"/>
            </p:cNvSpPr>
            <p:nvPr/>
          </p:nvSpPr>
          <p:spPr bwMode="auto">
            <a:xfrm flipV="1">
              <a:off x="-855" y="3460"/>
              <a:ext cx="49" cy="50"/>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Line 15">
              <a:extLst>
                <a:ext uri="{FF2B5EF4-FFF2-40B4-BE49-F238E27FC236}">
                  <a16:creationId xmlns:a16="http://schemas.microsoft.com/office/drawing/2014/main" id="{8B790FA4-0C04-4F10-87D9-BAA194E87743}"/>
                </a:ext>
              </a:extLst>
            </p:cNvPr>
            <p:cNvSpPr>
              <a:spLocks noChangeShapeType="1"/>
            </p:cNvSpPr>
            <p:nvPr/>
          </p:nvSpPr>
          <p:spPr bwMode="auto">
            <a:xfrm>
              <a:off x="-855" y="3036"/>
              <a:ext cx="49" cy="49"/>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16">
              <a:extLst>
                <a:ext uri="{FF2B5EF4-FFF2-40B4-BE49-F238E27FC236}">
                  <a16:creationId xmlns:a16="http://schemas.microsoft.com/office/drawing/2014/main" id="{C4096806-183E-441B-9909-65D9EA8C5752}"/>
                </a:ext>
              </a:extLst>
            </p:cNvPr>
            <p:cNvSpPr>
              <a:spLocks/>
            </p:cNvSpPr>
            <p:nvPr/>
          </p:nvSpPr>
          <p:spPr bwMode="auto">
            <a:xfrm>
              <a:off x="-726" y="2916"/>
              <a:ext cx="470" cy="385"/>
            </a:xfrm>
            <a:custGeom>
              <a:avLst/>
              <a:gdLst>
                <a:gd name="T0" fmla="*/ 0 w 470"/>
                <a:gd name="T1" fmla="*/ 277 h 385"/>
                <a:gd name="T2" fmla="*/ 110 w 470"/>
                <a:gd name="T3" fmla="*/ 385 h 385"/>
                <a:gd name="T4" fmla="*/ 470 w 470"/>
                <a:gd name="T5" fmla="*/ 0 h 385"/>
              </a:gdLst>
              <a:ahLst/>
              <a:cxnLst>
                <a:cxn ang="0">
                  <a:pos x="T0" y="T1"/>
                </a:cxn>
                <a:cxn ang="0">
                  <a:pos x="T2" y="T3"/>
                </a:cxn>
                <a:cxn ang="0">
                  <a:pos x="T4" y="T5"/>
                </a:cxn>
              </a:cxnLst>
              <a:rect l="0" t="0" r="r" b="b"/>
              <a:pathLst>
                <a:path w="470" h="385">
                  <a:moveTo>
                    <a:pt x="0" y="277"/>
                  </a:moveTo>
                  <a:lnTo>
                    <a:pt x="110" y="385"/>
                  </a:lnTo>
                  <a:lnTo>
                    <a:pt x="470" y="0"/>
                  </a:lnTo>
                </a:path>
              </a:pathLst>
            </a:custGeom>
            <a:noFill/>
            <a:ln w="3810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677867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Rectangle: Rounded Corners 79">
            <a:extLst>
              <a:ext uri="{FF2B5EF4-FFF2-40B4-BE49-F238E27FC236}">
                <a16:creationId xmlns:a16="http://schemas.microsoft.com/office/drawing/2014/main" id="{8342AE6D-8748-42CB-A57A-FE24D203E43B}"/>
              </a:ext>
            </a:extLst>
          </p:cNvPr>
          <p:cNvSpPr/>
          <p:nvPr/>
        </p:nvSpPr>
        <p:spPr>
          <a:xfrm>
            <a:off x="7957043" y="3338112"/>
            <a:ext cx="1915091" cy="2158737"/>
          </a:xfrm>
          <a:prstGeom prst="roundRect">
            <a:avLst>
              <a:gd name="adj" fmla="val 6476"/>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7" name="Straight Arrow Connector 106">
            <a:extLst>
              <a:ext uri="{FF2B5EF4-FFF2-40B4-BE49-F238E27FC236}">
                <a16:creationId xmlns:a16="http://schemas.microsoft.com/office/drawing/2014/main" id="{2EEB554C-B118-487E-888F-3554F4978C93}"/>
              </a:ext>
            </a:extLst>
          </p:cNvPr>
          <p:cNvCxnSpPr>
            <a:cxnSpLocks/>
            <a:endCxn id="102" idx="3"/>
          </p:cNvCxnSpPr>
          <p:nvPr/>
        </p:nvCxnSpPr>
        <p:spPr>
          <a:xfrm flipV="1">
            <a:off x="901335" y="3973061"/>
            <a:ext cx="540043" cy="92982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2" name="Straight Arrow Connector 61">
            <a:extLst>
              <a:ext uri="{FF2B5EF4-FFF2-40B4-BE49-F238E27FC236}">
                <a16:creationId xmlns:a16="http://schemas.microsoft.com/office/drawing/2014/main" id="{CBA0B1C2-FFA7-41B1-9979-993A8DF1144E}"/>
              </a:ext>
            </a:extLst>
          </p:cNvPr>
          <p:cNvCxnSpPr>
            <a:cxnSpLocks/>
          </p:cNvCxnSpPr>
          <p:nvPr/>
        </p:nvCxnSpPr>
        <p:spPr>
          <a:xfrm flipH="1" flipV="1">
            <a:off x="1805319" y="4021292"/>
            <a:ext cx="125027" cy="21601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3" name="Straight Arrow Connector 62">
            <a:extLst>
              <a:ext uri="{FF2B5EF4-FFF2-40B4-BE49-F238E27FC236}">
                <a16:creationId xmlns:a16="http://schemas.microsoft.com/office/drawing/2014/main" id="{77871480-FB2F-4668-A26B-EAD32A2FC031}"/>
              </a:ext>
            </a:extLst>
          </p:cNvPr>
          <p:cNvCxnSpPr>
            <a:cxnSpLocks/>
          </p:cNvCxnSpPr>
          <p:nvPr/>
        </p:nvCxnSpPr>
        <p:spPr>
          <a:xfrm flipH="1" flipV="1">
            <a:off x="2240630" y="4720170"/>
            <a:ext cx="92744" cy="16023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9" name="Straight Arrow Connector 68">
            <a:extLst>
              <a:ext uri="{FF2B5EF4-FFF2-40B4-BE49-F238E27FC236}">
                <a16:creationId xmlns:a16="http://schemas.microsoft.com/office/drawing/2014/main" id="{A3B1AD4E-9D85-4A4F-9B83-5E6C861CA5A2}"/>
              </a:ext>
            </a:extLst>
          </p:cNvPr>
          <p:cNvCxnSpPr>
            <a:cxnSpLocks/>
          </p:cNvCxnSpPr>
          <p:nvPr/>
        </p:nvCxnSpPr>
        <p:spPr>
          <a:xfrm flipV="1">
            <a:off x="1829723" y="4720170"/>
            <a:ext cx="92744" cy="16023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2" name="Oval 101">
            <a:extLst>
              <a:ext uri="{FF2B5EF4-FFF2-40B4-BE49-F238E27FC236}">
                <a16:creationId xmlns:a16="http://schemas.microsoft.com/office/drawing/2014/main" id="{33734170-F912-41B1-B829-DCF989032293}"/>
              </a:ext>
            </a:extLst>
          </p:cNvPr>
          <p:cNvSpPr/>
          <p:nvPr/>
        </p:nvSpPr>
        <p:spPr>
          <a:xfrm>
            <a:off x="1354378" y="3465989"/>
            <a:ext cx="594072" cy="59407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solidFill>
                  <a:srgbClr val="000000"/>
                </a:solidFill>
                <a:latin typeface="Nunito Sans" panose="00000500000000000000" pitchFamily="2" charset="0"/>
              </a:rPr>
              <a:t>⨝</a:t>
            </a:r>
            <a:endParaRPr lang="en-US" sz="2000" b="1" dirty="0">
              <a:solidFill>
                <a:srgbClr val="FF1C1C"/>
              </a:solidFill>
              <a:latin typeface="Nunito Sans" panose="00000500000000000000" pitchFamily="2" charset="0"/>
            </a:endParaRPr>
          </a:p>
        </p:txBody>
      </p:sp>
      <p:sp>
        <p:nvSpPr>
          <p:cNvPr id="2" name="Title 1">
            <a:extLst>
              <a:ext uri="{FF2B5EF4-FFF2-40B4-BE49-F238E27FC236}">
                <a16:creationId xmlns:a16="http://schemas.microsoft.com/office/drawing/2014/main" id="{F99ABB15-3C75-4044-ACBB-0D7AD42C0BBC}"/>
              </a:ext>
            </a:extLst>
          </p:cNvPr>
          <p:cNvSpPr>
            <a:spLocks noGrp="1"/>
          </p:cNvSpPr>
          <p:nvPr>
            <p:ph type="title"/>
          </p:nvPr>
        </p:nvSpPr>
        <p:spPr/>
        <p:txBody>
          <a:bodyPr/>
          <a:lstStyle/>
          <a:p>
            <a:r>
              <a:rPr lang="en-US" dirty="0"/>
              <a:t>ML-Enhanced Database Example</a:t>
            </a:r>
          </a:p>
        </p:txBody>
      </p:sp>
      <p:sp>
        <p:nvSpPr>
          <p:cNvPr id="4" name="Slide Number Placeholder 3">
            <a:extLst>
              <a:ext uri="{FF2B5EF4-FFF2-40B4-BE49-F238E27FC236}">
                <a16:creationId xmlns:a16="http://schemas.microsoft.com/office/drawing/2014/main" id="{8C73A652-274F-42C0-9EBB-C7702D7D82B1}"/>
              </a:ext>
            </a:extLst>
          </p:cNvPr>
          <p:cNvSpPr>
            <a:spLocks noGrp="1"/>
          </p:cNvSpPr>
          <p:nvPr>
            <p:ph type="sldNum" sz="quarter" idx="12"/>
          </p:nvPr>
        </p:nvSpPr>
        <p:spPr/>
        <p:txBody>
          <a:bodyPr/>
          <a:lstStyle/>
          <a:p>
            <a:fld id="{09FAA7EC-8B24-49C1-8B2D-9495CEAD788F}" type="slidenum">
              <a:rPr lang="en-US" smtClean="0"/>
              <a:t>3</a:t>
            </a:fld>
            <a:endParaRPr lang="en-US"/>
          </a:p>
        </p:txBody>
      </p:sp>
      <p:sp>
        <p:nvSpPr>
          <p:cNvPr id="46" name="TextBox 45">
            <a:extLst>
              <a:ext uri="{FF2B5EF4-FFF2-40B4-BE49-F238E27FC236}">
                <a16:creationId xmlns:a16="http://schemas.microsoft.com/office/drawing/2014/main" id="{371D73CA-AADB-4C63-BAE8-C552029315F3}"/>
              </a:ext>
            </a:extLst>
          </p:cNvPr>
          <p:cNvSpPr txBox="1"/>
          <p:nvPr/>
        </p:nvSpPr>
        <p:spPr>
          <a:xfrm>
            <a:off x="1409736" y="5584319"/>
            <a:ext cx="583743" cy="461665"/>
          </a:xfrm>
          <a:prstGeom prst="rect">
            <a:avLst/>
          </a:prstGeom>
          <a:noFill/>
        </p:spPr>
        <p:txBody>
          <a:bodyPr wrap="square" rtlCol="0">
            <a:spAutoFit/>
          </a:bodyPr>
          <a:lstStyle/>
          <a:p>
            <a:pPr algn="ctr"/>
            <a:r>
              <a:rPr lang="en-US" sz="2400" b="1" dirty="0">
                <a:latin typeface="Nunito Sans" panose="00000500000000000000" pitchFamily="2" charset="0"/>
              </a:rPr>
              <a:t>P1</a:t>
            </a:r>
          </a:p>
        </p:txBody>
      </p:sp>
      <p:sp>
        <p:nvSpPr>
          <p:cNvPr id="47" name="TextBox 46">
            <a:extLst>
              <a:ext uri="{FF2B5EF4-FFF2-40B4-BE49-F238E27FC236}">
                <a16:creationId xmlns:a16="http://schemas.microsoft.com/office/drawing/2014/main" id="{6E9AD862-AED6-4708-8E30-70F03B9791B2}"/>
              </a:ext>
            </a:extLst>
          </p:cNvPr>
          <p:cNvSpPr txBox="1"/>
          <p:nvPr/>
        </p:nvSpPr>
        <p:spPr>
          <a:xfrm>
            <a:off x="1788202" y="2770391"/>
            <a:ext cx="1938573" cy="461665"/>
          </a:xfrm>
          <a:prstGeom prst="rect">
            <a:avLst/>
          </a:prstGeom>
          <a:noFill/>
        </p:spPr>
        <p:txBody>
          <a:bodyPr wrap="square" rtlCol="0">
            <a:spAutoFit/>
          </a:bodyPr>
          <a:lstStyle/>
          <a:p>
            <a:pPr algn="ctr"/>
            <a:r>
              <a:rPr lang="en-US" sz="2400" b="1" dirty="0">
                <a:solidFill>
                  <a:schemeClr val="accent1"/>
                </a:solidFill>
                <a:latin typeface="Nunito Sans" panose="00000500000000000000" pitchFamily="2" charset="0"/>
              </a:rPr>
              <a:t>Model Input</a:t>
            </a:r>
          </a:p>
        </p:txBody>
      </p:sp>
      <p:sp>
        <p:nvSpPr>
          <p:cNvPr id="58" name="TextBox 57">
            <a:extLst>
              <a:ext uri="{FF2B5EF4-FFF2-40B4-BE49-F238E27FC236}">
                <a16:creationId xmlns:a16="http://schemas.microsoft.com/office/drawing/2014/main" id="{AA86EB9C-3FD8-4834-BF03-C83F321F6B21}"/>
              </a:ext>
            </a:extLst>
          </p:cNvPr>
          <p:cNvSpPr txBox="1"/>
          <p:nvPr/>
        </p:nvSpPr>
        <p:spPr>
          <a:xfrm>
            <a:off x="3780718" y="5581947"/>
            <a:ext cx="583743" cy="461665"/>
          </a:xfrm>
          <a:prstGeom prst="rect">
            <a:avLst/>
          </a:prstGeom>
          <a:noFill/>
        </p:spPr>
        <p:txBody>
          <a:bodyPr wrap="square" rtlCol="0">
            <a:spAutoFit/>
          </a:bodyPr>
          <a:lstStyle/>
          <a:p>
            <a:pPr algn="ctr"/>
            <a:r>
              <a:rPr lang="en-US" sz="2400" b="1" dirty="0">
                <a:latin typeface="Nunito Sans" panose="00000500000000000000" pitchFamily="2" charset="0"/>
              </a:rPr>
              <a:t>P2</a:t>
            </a:r>
          </a:p>
        </p:txBody>
      </p:sp>
      <p:sp>
        <p:nvSpPr>
          <p:cNvPr id="59" name="TextBox 58">
            <a:extLst>
              <a:ext uri="{FF2B5EF4-FFF2-40B4-BE49-F238E27FC236}">
                <a16:creationId xmlns:a16="http://schemas.microsoft.com/office/drawing/2014/main" id="{67A93DBA-EAC8-48D4-A271-580257FD946B}"/>
              </a:ext>
            </a:extLst>
          </p:cNvPr>
          <p:cNvSpPr txBox="1"/>
          <p:nvPr/>
        </p:nvSpPr>
        <p:spPr>
          <a:xfrm>
            <a:off x="4780614" y="2770391"/>
            <a:ext cx="3000964" cy="461665"/>
          </a:xfrm>
          <a:prstGeom prst="rect">
            <a:avLst/>
          </a:prstGeom>
          <a:noFill/>
        </p:spPr>
        <p:txBody>
          <a:bodyPr wrap="square" rtlCol="0">
            <a:spAutoFit/>
          </a:bodyPr>
          <a:lstStyle/>
          <a:p>
            <a:pPr algn="ctr"/>
            <a:r>
              <a:rPr lang="en-US" sz="2400" b="1" dirty="0">
                <a:solidFill>
                  <a:schemeClr val="accent1"/>
                </a:solidFill>
                <a:latin typeface="Nunito Sans" panose="00000500000000000000" pitchFamily="2" charset="0"/>
              </a:rPr>
              <a:t>Model Output</a:t>
            </a:r>
          </a:p>
        </p:txBody>
      </p:sp>
      <p:sp>
        <p:nvSpPr>
          <p:cNvPr id="60" name="TextBox 59">
            <a:extLst>
              <a:ext uri="{FF2B5EF4-FFF2-40B4-BE49-F238E27FC236}">
                <a16:creationId xmlns:a16="http://schemas.microsoft.com/office/drawing/2014/main" id="{65775C99-7BBD-4148-9B90-FC7026B96733}"/>
              </a:ext>
            </a:extLst>
          </p:cNvPr>
          <p:cNvSpPr txBox="1"/>
          <p:nvPr/>
        </p:nvSpPr>
        <p:spPr>
          <a:xfrm>
            <a:off x="5323551" y="3755774"/>
            <a:ext cx="1915091" cy="707886"/>
          </a:xfrm>
          <a:prstGeom prst="rect">
            <a:avLst/>
          </a:prstGeom>
          <a:noFill/>
        </p:spPr>
        <p:txBody>
          <a:bodyPr wrap="square" rtlCol="0">
            <a:spAutoFit/>
          </a:bodyPr>
          <a:lstStyle/>
          <a:p>
            <a:pPr algn="ctr"/>
            <a:r>
              <a:rPr lang="en-US" sz="2000" b="1" dirty="0">
                <a:latin typeface="Nunito Sans" panose="00000500000000000000" pitchFamily="2" charset="0"/>
              </a:rPr>
              <a:t>P1 is cheaper than P2</a:t>
            </a:r>
          </a:p>
        </p:txBody>
      </p:sp>
      <p:sp>
        <p:nvSpPr>
          <p:cNvPr id="61" name="TextBox 60">
            <a:extLst>
              <a:ext uri="{FF2B5EF4-FFF2-40B4-BE49-F238E27FC236}">
                <a16:creationId xmlns:a16="http://schemas.microsoft.com/office/drawing/2014/main" id="{FB81E15C-2FD8-4EBE-9E1A-93C7BC71B683}"/>
              </a:ext>
            </a:extLst>
          </p:cNvPr>
          <p:cNvSpPr txBox="1"/>
          <p:nvPr/>
        </p:nvSpPr>
        <p:spPr>
          <a:xfrm>
            <a:off x="8863016" y="2770391"/>
            <a:ext cx="1938573" cy="461665"/>
          </a:xfrm>
          <a:prstGeom prst="rect">
            <a:avLst/>
          </a:prstGeom>
          <a:noFill/>
        </p:spPr>
        <p:txBody>
          <a:bodyPr wrap="square" rtlCol="0">
            <a:spAutoFit/>
          </a:bodyPr>
          <a:lstStyle/>
          <a:p>
            <a:pPr algn="ctr"/>
            <a:r>
              <a:rPr lang="en-US" sz="2400" b="1" dirty="0">
                <a:solidFill>
                  <a:schemeClr val="accent1"/>
                </a:solidFill>
                <a:latin typeface="Nunito Sans" panose="00000500000000000000" pitchFamily="2" charset="0"/>
              </a:rPr>
              <a:t>Applications</a:t>
            </a:r>
          </a:p>
        </p:txBody>
      </p:sp>
      <p:sp>
        <p:nvSpPr>
          <p:cNvPr id="65" name="TextBox 64">
            <a:extLst>
              <a:ext uri="{FF2B5EF4-FFF2-40B4-BE49-F238E27FC236}">
                <a16:creationId xmlns:a16="http://schemas.microsoft.com/office/drawing/2014/main" id="{A3D9D509-7CD2-4813-9ABC-493D2EA2AA5A}"/>
              </a:ext>
            </a:extLst>
          </p:cNvPr>
          <p:cNvSpPr txBox="1"/>
          <p:nvPr/>
        </p:nvSpPr>
        <p:spPr>
          <a:xfrm>
            <a:off x="10062501" y="4548349"/>
            <a:ext cx="1107044" cy="707886"/>
          </a:xfrm>
          <a:prstGeom prst="rect">
            <a:avLst/>
          </a:prstGeom>
          <a:noFill/>
        </p:spPr>
        <p:txBody>
          <a:bodyPr wrap="square" rtlCol="0">
            <a:spAutoFit/>
          </a:bodyPr>
          <a:lstStyle/>
          <a:p>
            <a:pPr algn="ctr"/>
            <a:r>
              <a:rPr lang="en-US" sz="2000" b="1" dirty="0">
                <a:latin typeface="Nunito Sans" panose="00000500000000000000" pitchFamily="2" charset="0"/>
              </a:rPr>
              <a:t>Index</a:t>
            </a:r>
          </a:p>
          <a:p>
            <a:pPr algn="ctr"/>
            <a:r>
              <a:rPr lang="en-US" sz="2000" b="1" dirty="0">
                <a:latin typeface="Nunito Sans" panose="00000500000000000000" pitchFamily="2" charset="0"/>
              </a:rPr>
              <a:t>Advisor</a:t>
            </a:r>
          </a:p>
        </p:txBody>
      </p:sp>
      <p:sp>
        <p:nvSpPr>
          <p:cNvPr id="39" name="Content Placeholder 2">
            <a:extLst>
              <a:ext uri="{FF2B5EF4-FFF2-40B4-BE49-F238E27FC236}">
                <a16:creationId xmlns:a16="http://schemas.microsoft.com/office/drawing/2014/main" id="{408F5FCF-62E6-4CB4-87BB-D2B5556E35A5}"/>
              </a:ext>
            </a:extLst>
          </p:cNvPr>
          <p:cNvSpPr txBox="1">
            <a:spLocks/>
          </p:cNvSpPr>
          <p:nvPr/>
        </p:nvSpPr>
        <p:spPr>
          <a:xfrm>
            <a:off x="1701608" y="2066669"/>
            <a:ext cx="9309292" cy="4036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48640" lvl="1" indent="-182880">
              <a:lnSpc>
                <a:spcPct val="120000"/>
              </a:lnSpc>
              <a:spcBef>
                <a:spcPts val="0"/>
              </a:spcBef>
              <a:spcAft>
                <a:spcPts val="900"/>
              </a:spcAft>
              <a:buFont typeface="Arial" panose="020B0604020202020204" pitchFamily="34" charset="0"/>
              <a:buChar char="•"/>
            </a:pPr>
            <a:r>
              <a:rPr lang="da-DK" dirty="0">
                <a:solidFill>
                  <a:schemeClr val="tx1"/>
                </a:solidFill>
              </a:rPr>
              <a:t>[Ding, B., et al. SIGMOD 2019]</a:t>
            </a:r>
            <a:endParaRPr lang="en-GB" dirty="0">
              <a:solidFill>
                <a:schemeClr val="tx1"/>
              </a:solidFill>
            </a:endParaRPr>
          </a:p>
        </p:txBody>
      </p:sp>
      <p:sp>
        <p:nvSpPr>
          <p:cNvPr id="40" name="Content Placeholder 2">
            <a:extLst>
              <a:ext uri="{FF2B5EF4-FFF2-40B4-BE49-F238E27FC236}">
                <a16:creationId xmlns:a16="http://schemas.microsoft.com/office/drawing/2014/main" id="{316324FB-D555-4EB1-A329-DA99BF96789B}"/>
              </a:ext>
            </a:extLst>
          </p:cNvPr>
          <p:cNvSpPr txBox="1">
            <a:spLocks/>
          </p:cNvSpPr>
          <p:nvPr/>
        </p:nvSpPr>
        <p:spPr>
          <a:xfrm>
            <a:off x="1701608" y="1580620"/>
            <a:ext cx="9587756"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b="1" dirty="0">
                <a:solidFill>
                  <a:schemeClr val="accent1"/>
                </a:solidFill>
              </a:rPr>
              <a:t>ML Model:</a:t>
            </a:r>
          </a:p>
        </p:txBody>
      </p:sp>
      <p:sp>
        <p:nvSpPr>
          <p:cNvPr id="48" name="Oval 47">
            <a:extLst>
              <a:ext uri="{FF2B5EF4-FFF2-40B4-BE49-F238E27FC236}">
                <a16:creationId xmlns:a16="http://schemas.microsoft.com/office/drawing/2014/main" id="{1223180B-BA67-423C-BAC1-314AF67B4D13}"/>
              </a:ext>
            </a:extLst>
          </p:cNvPr>
          <p:cNvSpPr/>
          <p:nvPr/>
        </p:nvSpPr>
        <p:spPr>
          <a:xfrm>
            <a:off x="8496127" y="3654185"/>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06A78C7F-B9C6-422C-A72D-15B7312C86DD}"/>
              </a:ext>
            </a:extLst>
          </p:cNvPr>
          <p:cNvGrpSpPr/>
          <p:nvPr/>
        </p:nvGrpSpPr>
        <p:grpSpPr>
          <a:xfrm>
            <a:off x="8783157" y="3552014"/>
            <a:ext cx="931832" cy="685292"/>
            <a:chOff x="1192213" y="3357563"/>
            <a:chExt cx="354013" cy="260350"/>
          </a:xfrm>
        </p:grpSpPr>
        <p:sp>
          <p:nvSpPr>
            <p:cNvPr id="67" name="Freeform 583">
              <a:extLst>
                <a:ext uri="{FF2B5EF4-FFF2-40B4-BE49-F238E27FC236}">
                  <a16:creationId xmlns:a16="http://schemas.microsoft.com/office/drawing/2014/main" id="{7B8D40FB-D61E-4494-A86E-061D18C187BE}"/>
                </a:ext>
              </a:extLst>
            </p:cNvPr>
            <p:cNvSpPr>
              <a:spLocks noEditPoints="1"/>
            </p:cNvSpPr>
            <p:nvPr/>
          </p:nvSpPr>
          <p:spPr bwMode="auto">
            <a:xfrm>
              <a:off x="1192213" y="3402013"/>
              <a:ext cx="215900" cy="215900"/>
            </a:xfrm>
            <a:custGeom>
              <a:avLst/>
              <a:gdLst>
                <a:gd name="T0" fmla="*/ 159 w 159"/>
                <a:gd name="T1" fmla="*/ 69 h 159"/>
                <a:gd name="T2" fmla="*/ 139 w 159"/>
                <a:gd name="T3" fmla="*/ 64 h 159"/>
                <a:gd name="T4" fmla="*/ 132 w 159"/>
                <a:gd name="T5" fmla="*/ 54 h 159"/>
                <a:gd name="T6" fmla="*/ 143 w 159"/>
                <a:gd name="T7" fmla="*/ 36 h 159"/>
                <a:gd name="T8" fmla="*/ 128 w 159"/>
                <a:gd name="T9" fmla="*/ 16 h 159"/>
                <a:gd name="T10" fmla="*/ 111 w 159"/>
                <a:gd name="T11" fmla="*/ 26 h 159"/>
                <a:gd name="T12" fmla="*/ 99 w 159"/>
                <a:gd name="T13" fmla="*/ 25 h 159"/>
                <a:gd name="T14" fmla="*/ 94 w 159"/>
                <a:gd name="T15" fmla="*/ 4 h 159"/>
                <a:gd name="T16" fmla="*/ 69 w 159"/>
                <a:gd name="T17" fmla="*/ 0 h 159"/>
                <a:gd name="T18" fmla="*/ 64 w 159"/>
                <a:gd name="T19" fmla="*/ 20 h 159"/>
                <a:gd name="T20" fmla="*/ 54 w 159"/>
                <a:gd name="T21" fmla="*/ 27 h 159"/>
                <a:gd name="T22" fmla="*/ 37 w 159"/>
                <a:gd name="T23" fmla="*/ 16 h 159"/>
                <a:gd name="T24" fmla="*/ 16 w 159"/>
                <a:gd name="T25" fmla="*/ 31 h 159"/>
                <a:gd name="T26" fmla="*/ 26 w 159"/>
                <a:gd name="T27" fmla="*/ 48 h 159"/>
                <a:gd name="T28" fmla="*/ 25 w 159"/>
                <a:gd name="T29" fmla="*/ 60 h 159"/>
                <a:gd name="T30" fmla="*/ 4 w 159"/>
                <a:gd name="T31" fmla="*/ 65 h 159"/>
                <a:gd name="T32" fmla="*/ 0 w 159"/>
                <a:gd name="T33" fmla="*/ 90 h 159"/>
                <a:gd name="T34" fmla="*/ 20 w 159"/>
                <a:gd name="T35" fmla="*/ 95 h 159"/>
                <a:gd name="T36" fmla="*/ 27 w 159"/>
                <a:gd name="T37" fmla="*/ 105 h 159"/>
                <a:gd name="T38" fmla="*/ 16 w 159"/>
                <a:gd name="T39" fmla="*/ 123 h 159"/>
                <a:gd name="T40" fmla="*/ 31 w 159"/>
                <a:gd name="T41" fmla="*/ 143 h 159"/>
                <a:gd name="T42" fmla="*/ 48 w 159"/>
                <a:gd name="T43" fmla="*/ 133 h 159"/>
                <a:gd name="T44" fmla="*/ 60 w 159"/>
                <a:gd name="T45" fmla="*/ 134 h 159"/>
                <a:gd name="T46" fmla="*/ 65 w 159"/>
                <a:gd name="T47" fmla="*/ 155 h 159"/>
                <a:gd name="T48" fmla="*/ 90 w 159"/>
                <a:gd name="T49" fmla="*/ 159 h 159"/>
                <a:gd name="T50" fmla="*/ 95 w 159"/>
                <a:gd name="T51" fmla="*/ 139 h 159"/>
                <a:gd name="T52" fmla="*/ 105 w 159"/>
                <a:gd name="T53" fmla="*/ 132 h 159"/>
                <a:gd name="T54" fmla="*/ 123 w 159"/>
                <a:gd name="T55" fmla="*/ 143 h 159"/>
                <a:gd name="T56" fmla="*/ 143 w 159"/>
                <a:gd name="T57" fmla="*/ 128 h 159"/>
                <a:gd name="T58" fmla="*/ 133 w 159"/>
                <a:gd name="T59" fmla="*/ 111 h 159"/>
                <a:gd name="T60" fmla="*/ 134 w 159"/>
                <a:gd name="T61" fmla="*/ 99 h 159"/>
                <a:gd name="T62" fmla="*/ 155 w 159"/>
                <a:gd name="T63" fmla="*/ 94 h 159"/>
                <a:gd name="T64" fmla="*/ 103 w 159"/>
                <a:gd name="T65" fmla="*/ 79 h 159"/>
                <a:gd name="T66" fmla="*/ 56 w 159"/>
                <a:gd name="T67" fmla="*/ 79 h 159"/>
                <a:gd name="T68" fmla="*/ 103 w 159"/>
                <a:gd name="T69" fmla="*/ 7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9" h="159">
                  <a:moveTo>
                    <a:pt x="159" y="90"/>
                  </a:moveTo>
                  <a:cubicBezTo>
                    <a:pt x="159" y="69"/>
                    <a:pt x="159" y="69"/>
                    <a:pt x="159" y="69"/>
                  </a:cubicBezTo>
                  <a:cubicBezTo>
                    <a:pt x="159" y="67"/>
                    <a:pt x="157" y="65"/>
                    <a:pt x="155" y="65"/>
                  </a:cubicBezTo>
                  <a:cubicBezTo>
                    <a:pt x="139" y="64"/>
                    <a:pt x="139" y="64"/>
                    <a:pt x="139" y="64"/>
                  </a:cubicBezTo>
                  <a:cubicBezTo>
                    <a:pt x="137" y="64"/>
                    <a:pt x="135" y="62"/>
                    <a:pt x="134" y="60"/>
                  </a:cubicBezTo>
                  <a:cubicBezTo>
                    <a:pt x="134" y="58"/>
                    <a:pt x="133" y="56"/>
                    <a:pt x="132" y="54"/>
                  </a:cubicBezTo>
                  <a:cubicBezTo>
                    <a:pt x="131" y="52"/>
                    <a:pt x="131" y="50"/>
                    <a:pt x="133" y="48"/>
                  </a:cubicBezTo>
                  <a:cubicBezTo>
                    <a:pt x="143" y="36"/>
                    <a:pt x="143" y="36"/>
                    <a:pt x="143" y="36"/>
                  </a:cubicBezTo>
                  <a:cubicBezTo>
                    <a:pt x="145" y="35"/>
                    <a:pt x="144" y="32"/>
                    <a:pt x="143" y="31"/>
                  </a:cubicBezTo>
                  <a:cubicBezTo>
                    <a:pt x="128" y="16"/>
                    <a:pt x="128" y="16"/>
                    <a:pt x="128" y="16"/>
                  </a:cubicBezTo>
                  <a:cubicBezTo>
                    <a:pt x="127" y="15"/>
                    <a:pt x="124" y="15"/>
                    <a:pt x="123" y="16"/>
                  </a:cubicBezTo>
                  <a:cubicBezTo>
                    <a:pt x="111" y="26"/>
                    <a:pt x="111" y="26"/>
                    <a:pt x="111" y="26"/>
                  </a:cubicBezTo>
                  <a:cubicBezTo>
                    <a:pt x="109" y="28"/>
                    <a:pt x="107" y="28"/>
                    <a:pt x="105" y="27"/>
                  </a:cubicBezTo>
                  <a:cubicBezTo>
                    <a:pt x="103" y="26"/>
                    <a:pt x="101" y="25"/>
                    <a:pt x="99" y="25"/>
                  </a:cubicBezTo>
                  <a:cubicBezTo>
                    <a:pt x="97" y="24"/>
                    <a:pt x="95" y="22"/>
                    <a:pt x="95" y="20"/>
                  </a:cubicBezTo>
                  <a:cubicBezTo>
                    <a:pt x="94" y="4"/>
                    <a:pt x="94" y="4"/>
                    <a:pt x="94" y="4"/>
                  </a:cubicBezTo>
                  <a:cubicBezTo>
                    <a:pt x="94" y="2"/>
                    <a:pt x="92" y="0"/>
                    <a:pt x="90" y="0"/>
                  </a:cubicBezTo>
                  <a:cubicBezTo>
                    <a:pt x="69" y="0"/>
                    <a:pt x="69" y="0"/>
                    <a:pt x="69" y="0"/>
                  </a:cubicBezTo>
                  <a:cubicBezTo>
                    <a:pt x="67" y="0"/>
                    <a:pt x="65" y="2"/>
                    <a:pt x="65" y="4"/>
                  </a:cubicBezTo>
                  <a:cubicBezTo>
                    <a:pt x="64" y="20"/>
                    <a:pt x="64" y="20"/>
                    <a:pt x="64" y="20"/>
                  </a:cubicBezTo>
                  <a:cubicBezTo>
                    <a:pt x="64" y="22"/>
                    <a:pt x="62" y="24"/>
                    <a:pt x="60" y="25"/>
                  </a:cubicBezTo>
                  <a:cubicBezTo>
                    <a:pt x="58" y="25"/>
                    <a:pt x="56" y="26"/>
                    <a:pt x="54" y="27"/>
                  </a:cubicBezTo>
                  <a:cubicBezTo>
                    <a:pt x="53" y="28"/>
                    <a:pt x="50" y="28"/>
                    <a:pt x="48" y="26"/>
                  </a:cubicBezTo>
                  <a:cubicBezTo>
                    <a:pt x="37" y="16"/>
                    <a:pt x="37" y="16"/>
                    <a:pt x="37" y="16"/>
                  </a:cubicBezTo>
                  <a:cubicBezTo>
                    <a:pt x="35" y="15"/>
                    <a:pt x="33" y="15"/>
                    <a:pt x="31" y="16"/>
                  </a:cubicBezTo>
                  <a:cubicBezTo>
                    <a:pt x="16" y="31"/>
                    <a:pt x="16" y="31"/>
                    <a:pt x="16" y="31"/>
                  </a:cubicBezTo>
                  <a:cubicBezTo>
                    <a:pt x="15" y="32"/>
                    <a:pt x="15" y="35"/>
                    <a:pt x="16" y="36"/>
                  </a:cubicBezTo>
                  <a:cubicBezTo>
                    <a:pt x="26" y="48"/>
                    <a:pt x="26" y="48"/>
                    <a:pt x="26" y="48"/>
                  </a:cubicBezTo>
                  <a:cubicBezTo>
                    <a:pt x="28" y="50"/>
                    <a:pt x="28" y="52"/>
                    <a:pt x="27" y="54"/>
                  </a:cubicBezTo>
                  <a:cubicBezTo>
                    <a:pt x="26" y="56"/>
                    <a:pt x="25" y="58"/>
                    <a:pt x="25" y="60"/>
                  </a:cubicBezTo>
                  <a:cubicBezTo>
                    <a:pt x="24" y="62"/>
                    <a:pt x="22" y="64"/>
                    <a:pt x="20" y="64"/>
                  </a:cubicBezTo>
                  <a:cubicBezTo>
                    <a:pt x="4" y="65"/>
                    <a:pt x="4" y="65"/>
                    <a:pt x="4" y="65"/>
                  </a:cubicBezTo>
                  <a:cubicBezTo>
                    <a:pt x="2" y="65"/>
                    <a:pt x="0" y="67"/>
                    <a:pt x="0" y="69"/>
                  </a:cubicBezTo>
                  <a:cubicBezTo>
                    <a:pt x="0" y="90"/>
                    <a:pt x="0" y="90"/>
                    <a:pt x="0" y="90"/>
                  </a:cubicBezTo>
                  <a:cubicBezTo>
                    <a:pt x="0" y="92"/>
                    <a:pt x="2" y="94"/>
                    <a:pt x="4" y="94"/>
                  </a:cubicBezTo>
                  <a:cubicBezTo>
                    <a:pt x="20" y="95"/>
                    <a:pt x="20" y="95"/>
                    <a:pt x="20" y="95"/>
                  </a:cubicBezTo>
                  <a:cubicBezTo>
                    <a:pt x="22" y="95"/>
                    <a:pt x="24" y="97"/>
                    <a:pt x="25" y="99"/>
                  </a:cubicBezTo>
                  <a:cubicBezTo>
                    <a:pt x="25" y="101"/>
                    <a:pt x="26" y="103"/>
                    <a:pt x="27" y="105"/>
                  </a:cubicBezTo>
                  <a:cubicBezTo>
                    <a:pt x="28" y="107"/>
                    <a:pt x="28" y="109"/>
                    <a:pt x="26" y="111"/>
                  </a:cubicBezTo>
                  <a:cubicBezTo>
                    <a:pt x="16" y="123"/>
                    <a:pt x="16" y="123"/>
                    <a:pt x="16" y="123"/>
                  </a:cubicBezTo>
                  <a:cubicBezTo>
                    <a:pt x="15" y="124"/>
                    <a:pt x="15" y="126"/>
                    <a:pt x="16" y="128"/>
                  </a:cubicBezTo>
                  <a:cubicBezTo>
                    <a:pt x="31" y="143"/>
                    <a:pt x="31" y="143"/>
                    <a:pt x="31" y="143"/>
                  </a:cubicBezTo>
                  <a:cubicBezTo>
                    <a:pt x="33" y="144"/>
                    <a:pt x="35" y="144"/>
                    <a:pt x="36" y="143"/>
                  </a:cubicBezTo>
                  <a:cubicBezTo>
                    <a:pt x="48" y="133"/>
                    <a:pt x="48" y="133"/>
                    <a:pt x="48" y="133"/>
                  </a:cubicBezTo>
                  <a:cubicBezTo>
                    <a:pt x="50" y="131"/>
                    <a:pt x="53" y="131"/>
                    <a:pt x="54" y="132"/>
                  </a:cubicBezTo>
                  <a:cubicBezTo>
                    <a:pt x="56" y="133"/>
                    <a:pt x="58" y="134"/>
                    <a:pt x="60" y="134"/>
                  </a:cubicBezTo>
                  <a:cubicBezTo>
                    <a:pt x="62" y="135"/>
                    <a:pt x="64" y="137"/>
                    <a:pt x="64" y="139"/>
                  </a:cubicBezTo>
                  <a:cubicBezTo>
                    <a:pt x="65" y="155"/>
                    <a:pt x="65" y="155"/>
                    <a:pt x="65" y="155"/>
                  </a:cubicBezTo>
                  <a:cubicBezTo>
                    <a:pt x="65" y="157"/>
                    <a:pt x="67" y="159"/>
                    <a:pt x="69" y="159"/>
                  </a:cubicBezTo>
                  <a:cubicBezTo>
                    <a:pt x="90" y="159"/>
                    <a:pt x="90" y="159"/>
                    <a:pt x="90" y="159"/>
                  </a:cubicBezTo>
                  <a:cubicBezTo>
                    <a:pt x="92" y="159"/>
                    <a:pt x="94" y="157"/>
                    <a:pt x="94" y="155"/>
                  </a:cubicBezTo>
                  <a:cubicBezTo>
                    <a:pt x="95" y="139"/>
                    <a:pt x="95" y="139"/>
                    <a:pt x="95" y="139"/>
                  </a:cubicBezTo>
                  <a:cubicBezTo>
                    <a:pt x="95" y="137"/>
                    <a:pt x="97" y="135"/>
                    <a:pt x="99" y="134"/>
                  </a:cubicBezTo>
                  <a:cubicBezTo>
                    <a:pt x="101" y="134"/>
                    <a:pt x="103" y="133"/>
                    <a:pt x="105" y="132"/>
                  </a:cubicBezTo>
                  <a:cubicBezTo>
                    <a:pt x="107" y="131"/>
                    <a:pt x="109" y="131"/>
                    <a:pt x="111" y="133"/>
                  </a:cubicBezTo>
                  <a:cubicBezTo>
                    <a:pt x="123" y="143"/>
                    <a:pt x="123" y="143"/>
                    <a:pt x="123" y="143"/>
                  </a:cubicBezTo>
                  <a:cubicBezTo>
                    <a:pt x="124" y="144"/>
                    <a:pt x="127" y="144"/>
                    <a:pt x="128" y="143"/>
                  </a:cubicBezTo>
                  <a:cubicBezTo>
                    <a:pt x="143" y="128"/>
                    <a:pt x="143" y="128"/>
                    <a:pt x="143" y="128"/>
                  </a:cubicBezTo>
                  <a:cubicBezTo>
                    <a:pt x="144" y="127"/>
                    <a:pt x="145" y="124"/>
                    <a:pt x="143" y="123"/>
                  </a:cubicBezTo>
                  <a:cubicBezTo>
                    <a:pt x="133" y="111"/>
                    <a:pt x="133" y="111"/>
                    <a:pt x="133" y="111"/>
                  </a:cubicBezTo>
                  <a:cubicBezTo>
                    <a:pt x="131" y="109"/>
                    <a:pt x="131" y="107"/>
                    <a:pt x="132" y="105"/>
                  </a:cubicBezTo>
                  <a:cubicBezTo>
                    <a:pt x="133" y="103"/>
                    <a:pt x="134" y="101"/>
                    <a:pt x="134" y="99"/>
                  </a:cubicBezTo>
                  <a:cubicBezTo>
                    <a:pt x="135" y="97"/>
                    <a:pt x="137" y="95"/>
                    <a:pt x="139" y="95"/>
                  </a:cubicBezTo>
                  <a:cubicBezTo>
                    <a:pt x="155" y="94"/>
                    <a:pt x="155" y="94"/>
                    <a:pt x="155" y="94"/>
                  </a:cubicBezTo>
                  <a:cubicBezTo>
                    <a:pt x="157" y="94"/>
                    <a:pt x="159" y="92"/>
                    <a:pt x="159" y="90"/>
                  </a:cubicBezTo>
                  <a:close/>
                  <a:moveTo>
                    <a:pt x="103" y="79"/>
                  </a:moveTo>
                  <a:cubicBezTo>
                    <a:pt x="103" y="93"/>
                    <a:pt x="93" y="103"/>
                    <a:pt x="80" y="103"/>
                  </a:cubicBezTo>
                  <a:cubicBezTo>
                    <a:pt x="66" y="103"/>
                    <a:pt x="56" y="93"/>
                    <a:pt x="56" y="79"/>
                  </a:cubicBezTo>
                  <a:cubicBezTo>
                    <a:pt x="56" y="66"/>
                    <a:pt x="66" y="56"/>
                    <a:pt x="80" y="56"/>
                  </a:cubicBezTo>
                  <a:cubicBezTo>
                    <a:pt x="93" y="56"/>
                    <a:pt x="103" y="66"/>
                    <a:pt x="103" y="79"/>
                  </a:cubicBezTo>
                  <a:close/>
                </a:path>
              </a:pathLst>
            </a:custGeom>
            <a:noFill/>
            <a:ln w="3810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 name="Freeform 584">
              <a:extLst>
                <a:ext uri="{FF2B5EF4-FFF2-40B4-BE49-F238E27FC236}">
                  <a16:creationId xmlns:a16="http://schemas.microsoft.com/office/drawing/2014/main" id="{468FD827-D08F-4B8A-9F99-7187207D0F1E}"/>
                </a:ext>
              </a:extLst>
            </p:cNvPr>
            <p:cNvSpPr>
              <a:spLocks noEditPoints="1"/>
            </p:cNvSpPr>
            <p:nvPr/>
          </p:nvSpPr>
          <p:spPr bwMode="auto">
            <a:xfrm>
              <a:off x="1408113" y="3357563"/>
              <a:ext cx="138113" cy="131763"/>
            </a:xfrm>
            <a:custGeom>
              <a:avLst/>
              <a:gdLst>
                <a:gd name="T0" fmla="*/ 102 w 102"/>
                <a:gd name="T1" fmla="*/ 54 h 97"/>
                <a:gd name="T2" fmla="*/ 102 w 102"/>
                <a:gd name="T3" fmla="*/ 42 h 97"/>
                <a:gd name="T4" fmla="*/ 98 w 102"/>
                <a:gd name="T5" fmla="*/ 38 h 97"/>
                <a:gd name="T6" fmla="*/ 88 w 102"/>
                <a:gd name="T7" fmla="*/ 37 h 97"/>
                <a:gd name="T8" fmla="*/ 83 w 102"/>
                <a:gd name="T9" fmla="*/ 33 h 97"/>
                <a:gd name="T10" fmla="*/ 80 w 102"/>
                <a:gd name="T11" fmla="*/ 28 h 97"/>
                <a:gd name="T12" fmla="*/ 79 w 102"/>
                <a:gd name="T13" fmla="*/ 22 h 97"/>
                <a:gd name="T14" fmla="*/ 83 w 102"/>
                <a:gd name="T15" fmla="*/ 12 h 97"/>
                <a:gd name="T16" fmla="*/ 82 w 102"/>
                <a:gd name="T17" fmla="*/ 7 h 97"/>
                <a:gd name="T18" fmla="*/ 71 w 102"/>
                <a:gd name="T19" fmla="*/ 1 h 97"/>
                <a:gd name="T20" fmla="*/ 66 w 102"/>
                <a:gd name="T21" fmla="*/ 2 h 97"/>
                <a:gd name="T22" fmla="*/ 60 w 102"/>
                <a:gd name="T23" fmla="*/ 10 h 97"/>
                <a:gd name="T24" fmla="*/ 54 w 102"/>
                <a:gd name="T25" fmla="*/ 13 h 97"/>
                <a:gd name="T26" fmla="*/ 51 w 102"/>
                <a:gd name="T27" fmla="*/ 13 h 97"/>
                <a:gd name="T28" fmla="*/ 48 w 102"/>
                <a:gd name="T29" fmla="*/ 13 h 97"/>
                <a:gd name="T30" fmla="*/ 42 w 102"/>
                <a:gd name="T31" fmla="*/ 10 h 97"/>
                <a:gd name="T32" fmla="*/ 36 w 102"/>
                <a:gd name="T33" fmla="*/ 2 h 97"/>
                <a:gd name="T34" fmla="*/ 31 w 102"/>
                <a:gd name="T35" fmla="*/ 1 h 97"/>
                <a:gd name="T36" fmla="*/ 20 w 102"/>
                <a:gd name="T37" fmla="*/ 7 h 97"/>
                <a:gd name="T38" fmla="*/ 18 w 102"/>
                <a:gd name="T39" fmla="*/ 12 h 97"/>
                <a:gd name="T40" fmla="*/ 22 w 102"/>
                <a:gd name="T41" fmla="*/ 22 h 97"/>
                <a:gd name="T42" fmla="*/ 22 w 102"/>
                <a:gd name="T43" fmla="*/ 28 h 97"/>
                <a:gd name="T44" fmla="*/ 19 w 102"/>
                <a:gd name="T45" fmla="*/ 33 h 97"/>
                <a:gd name="T46" fmla="*/ 14 w 102"/>
                <a:gd name="T47" fmla="*/ 37 h 97"/>
                <a:gd name="T48" fmla="*/ 3 w 102"/>
                <a:gd name="T49" fmla="*/ 38 h 97"/>
                <a:gd name="T50" fmla="*/ 0 w 102"/>
                <a:gd name="T51" fmla="*/ 42 h 97"/>
                <a:gd name="T52" fmla="*/ 0 w 102"/>
                <a:gd name="T53" fmla="*/ 54 h 97"/>
                <a:gd name="T54" fmla="*/ 3 w 102"/>
                <a:gd name="T55" fmla="*/ 58 h 97"/>
                <a:gd name="T56" fmla="*/ 14 w 102"/>
                <a:gd name="T57" fmla="*/ 60 h 97"/>
                <a:gd name="T58" fmla="*/ 19 w 102"/>
                <a:gd name="T59" fmla="*/ 63 h 97"/>
                <a:gd name="T60" fmla="*/ 22 w 102"/>
                <a:gd name="T61" fmla="*/ 68 h 97"/>
                <a:gd name="T62" fmla="*/ 22 w 102"/>
                <a:gd name="T63" fmla="*/ 75 h 97"/>
                <a:gd name="T64" fmla="*/ 18 w 102"/>
                <a:gd name="T65" fmla="*/ 84 h 97"/>
                <a:gd name="T66" fmla="*/ 20 w 102"/>
                <a:gd name="T67" fmla="*/ 89 h 97"/>
                <a:gd name="T68" fmla="*/ 31 w 102"/>
                <a:gd name="T69" fmla="*/ 96 h 97"/>
                <a:gd name="T70" fmla="*/ 36 w 102"/>
                <a:gd name="T71" fmla="*/ 94 h 97"/>
                <a:gd name="T72" fmla="*/ 42 w 102"/>
                <a:gd name="T73" fmla="*/ 86 h 97"/>
                <a:gd name="T74" fmla="*/ 48 w 102"/>
                <a:gd name="T75" fmla="*/ 84 h 97"/>
                <a:gd name="T76" fmla="*/ 51 w 102"/>
                <a:gd name="T77" fmla="*/ 84 h 97"/>
                <a:gd name="T78" fmla="*/ 54 w 102"/>
                <a:gd name="T79" fmla="*/ 84 h 97"/>
                <a:gd name="T80" fmla="*/ 60 w 102"/>
                <a:gd name="T81" fmla="*/ 86 h 97"/>
                <a:gd name="T82" fmla="*/ 66 w 102"/>
                <a:gd name="T83" fmla="*/ 94 h 97"/>
                <a:gd name="T84" fmla="*/ 71 w 102"/>
                <a:gd name="T85" fmla="*/ 96 h 97"/>
                <a:gd name="T86" fmla="*/ 82 w 102"/>
                <a:gd name="T87" fmla="*/ 89 h 97"/>
                <a:gd name="T88" fmla="*/ 83 w 102"/>
                <a:gd name="T89" fmla="*/ 84 h 97"/>
                <a:gd name="T90" fmla="*/ 79 w 102"/>
                <a:gd name="T91" fmla="*/ 75 h 97"/>
                <a:gd name="T92" fmla="*/ 80 w 102"/>
                <a:gd name="T93" fmla="*/ 68 h 97"/>
                <a:gd name="T94" fmla="*/ 83 w 102"/>
                <a:gd name="T95" fmla="*/ 63 h 97"/>
                <a:gd name="T96" fmla="*/ 88 w 102"/>
                <a:gd name="T97" fmla="*/ 60 h 97"/>
                <a:gd name="T98" fmla="*/ 98 w 102"/>
                <a:gd name="T99" fmla="*/ 58 h 97"/>
                <a:gd name="T100" fmla="*/ 102 w 102"/>
                <a:gd name="T101" fmla="*/ 54 h 97"/>
                <a:gd name="T102" fmla="*/ 38 w 102"/>
                <a:gd name="T103" fmla="*/ 48 h 97"/>
                <a:gd name="T104" fmla="*/ 51 w 102"/>
                <a:gd name="T105" fmla="*/ 36 h 97"/>
                <a:gd name="T106" fmla="*/ 63 w 102"/>
                <a:gd name="T107" fmla="*/ 48 h 97"/>
                <a:gd name="T108" fmla="*/ 51 w 102"/>
                <a:gd name="T109" fmla="*/ 61 h 97"/>
                <a:gd name="T110" fmla="*/ 38 w 102"/>
                <a:gd name="T111" fmla="*/ 48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2" h="97">
                  <a:moveTo>
                    <a:pt x="102" y="54"/>
                  </a:moveTo>
                  <a:cubicBezTo>
                    <a:pt x="102" y="42"/>
                    <a:pt x="102" y="42"/>
                    <a:pt x="102" y="42"/>
                  </a:cubicBezTo>
                  <a:cubicBezTo>
                    <a:pt x="102" y="40"/>
                    <a:pt x="100" y="38"/>
                    <a:pt x="98" y="38"/>
                  </a:cubicBezTo>
                  <a:cubicBezTo>
                    <a:pt x="88" y="37"/>
                    <a:pt x="88" y="37"/>
                    <a:pt x="88" y="37"/>
                  </a:cubicBezTo>
                  <a:cubicBezTo>
                    <a:pt x="86" y="37"/>
                    <a:pt x="84" y="35"/>
                    <a:pt x="83" y="33"/>
                  </a:cubicBezTo>
                  <a:cubicBezTo>
                    <a:pt x="82" y="31"/>
                    <a:pt x="81" y="30"/>
                    <a:pt x="80" y="28"/>
                  </a:cubicBezTo>
                  <a:cubicBezTo>
                    <a:pt x="79" y="26"/>
                    <a:pt x="79" y="24"/>
                    <a:pt x="79" y="22"/>
                  </a:cubicBezTo>
                  <a:cubicBezTo>
                    <a:pt x="83" y="12"/>
                    <a:pt x="83" y="12"/>
                    <a:pt x="83" y="12"/>
                  </a:cubicBezTo>
                  <a:cubicBezTo>
                    <a:pt x="84" y="10"/>
                    <a:pt x="83" y="8"/>
                    <a:pt x="82" y="7"/>
                  </a:cubicBezTo>
                  <a:cubicBezTo>
                    <a:pt x="71" y="1"/>
                    <a:pt x="71" y="1"/>
                    <a:pt x="71" y="1"/>
                  </a:cubicBezTo>
                  <a:cubicBezTo>
                    <a:pt x="69" y="0"/>
                    <a:pt x="67" y="0"/>
                    <a:pt x="66" y="2"/>
                  </a:cubicBezTo>
                  <a:cubicBezTo>
                    <a:pt x="60" y="10"/>
                    <a:pt x="60" y="10"/>
                    <a:pt x="60" y="10"/>
                  </a:cubicBezTo>
                  <a:cubicBezTo>
                    <a:pt x="58" y="12"/>
                    <a:pt x="56" y="13"/>
                    <a:pt x="54" y="13"/>
                  </a:cubicBezTo>
                  <a:cubicBezTo>
                    <a:pt x="53" y="13"/>
                    <a:pt x="52" y="13"/>
                    <a:pt x="51" y="13"/>
                  </a:cubicBezTo>
                  <a:cubicBezTo>
                    <a:pt x="50" y="13"/>
                    <a:pt x="49" y="13"/>
                    <a:pt x="48" y="13"/>
                  </a:cubicBezTo>
                  <a:cubicBezTo>
                    <a:pt x="46" y="13"/>
                    <a:pt x="43" y="12"/>
                    <a:pt x="42" y="10"/>
                  </a:cubicBezTo>
                  <a:cubicBezTo>
                    <a:pt x="36" y="2"/>
                    <a:pt x="36" y="2"/>
                    <a:pt x="36" y="2"/>
                  </a:cubicBezTo>
                  <a:cubicBezTo>
                    <a:pt x="35" y="0"/>
                    <a:pt x="32" y="0"/>
                    <a:pt x="31" y="1"/>
                  </a:cubicBezTo>
                  <a:cubicBezTo>
                    <a:pt x="20" y="7"/>
                    <a:pt x="20" y="7"/>
                    <a:pt x="20" y="7"/>
                  </a:cubicBezTo>
                  <a:cubicBezTo>
                    <a:pt x="18" y="8"/>
                    <a:pt x="17" y="10"/>
                    <a:pt x="18" y="12"/>
                  </a:cubicBezTo>
                  <a:cubicBezTo>
                    <a:pt x="22" y="22"/>
                    <a:pt x="22" y="22"/>
                    <a:pt x="22" y="22"/>
                  </a:cubicBezTo>
                  <a:cubicBezTo>
                    <a:pt x="23" y="23"/>
                    <a:pt x="23" y="26"/>
                    <a:pt x="22" y="28"/>
                  </a:cubicBezTo>
                  <a:cubicBezTo>
                    <a:pt x="20" y="30"/>
                    <a:pt x="20" y="31"/>
                    <a:pt x="19" y="33"/>
                  </a:cubicBezTo>
                  <a:cubicBezTo>
                    <a:pt x="18" y="35"/>
                    <a:pt x="16" y="37"/>
                    <a:pt x="14" y="37"/>
                  </a:cubicBezTo>
                  <a:cubicBezTo>
                    <a:pt x="3" y="38"/>
                    <a:pt x="3" y="38"/>
                    <a:pt x="3" y="38"/>
                  </a:cubicBezTo>
                  <a:cubicBezTo>
                    <a:pt x="1" y="38"/>
                    <a:pt x="0" y="40"/>
                    <a:pt x="0" y="42"/>
                  </a:cubicBezTo>
                  <a:cubicBezTo>
                    <a:pt x="0" y="54"/>
                    <a:pt x="0" y="54"/>
                    <a:pt x="0" y="54"/>
                  </a:cubicBezTo>
                  <a:cubicBezTo>
                    <a:pt x="0" y="56"/>
                    <a:pt x="1" y="58"/>
                    <a:pt x="3" y="58"/>
                  </a:cubicBezTo>
                  <a:cubicBezTo>
                    <a:pt x="14" y="60"/>
                    <a:pt x="14" y="60"/>
                    <a:pt x="14" y="60"/>
                  </a:cubicBezTo>
                  <a:cubicBezTo>
                    <a:pt x="16" y="60"/>
                    <a:pt x="18" y="62"/>
                    <a:pt x="19" y="63"/>
                  </a:cubicBezTo>
                  <a:cubicBezTo>
                    <a:pt x="20" y="65"/>
                    <a:pt x="20" y="67"/>
                    <a:pt x="22" y="68"/>
                  </a:cubicBezTo>
                  <a:cubicBezTo>
                    <a:pt x="23" y="70"/>
                    <a:pt x="23" y="73"/>
                    <a:pt x="22" y="75"/>
                  </a:cubicBezTo>
                  <a:cubicBezTo>
                    <a:pt x="18" y="84"/>
                    <a:pt x="18" y="84"/>
                    <a:pt x="18" y="84"/>
                  </a:cubicBezTo>
                  <a:cubicBezTo>
                    <a:pt x="17" y="86"/>
                    <a:pt x="18" y="88"/>
                    <a:pt x="20" y="89"/>
                  </a:cubicBezTo>
                  <a:cubicBezTo>
                    <a:pt x="31" y="96"/>
                    <a:pt x="31" y="96"/>
                    <a:pt x="31" y="96"/>
                  </a:cubicBezTo>
                  <a:cubicBezTo>
                    <a:pt x="32" y="97"/>
                    <a:pt x="35" y="96"/>
                    <a:pt x="36" y="94"/>
                  </a:cubicBezTo>
                  <a:cubicBezTo>
                    <a:pt x="42" y="86"/>
                    <a:pt x="42" y="86"/>
                    <a:pt x="42" y="86"/>
                  </a:cubicBezTo>
                  <a:cubicBezTo>
                    <a:pt x="43" y="84"/>
                    <a:pt x="46" y="83"/>
                    <a:pt x="48" y="84"/>
                  </a:cubicBezTo>
                  <a:cubicBezTo>
                    <a:pt x="49" y="84"/>
                    <a:pt x="50" y="84"/>
                    <a:pt x="51" y="84"/>
                  </a:cubicBezTo>
                  <a:cubicBezTo>
                    <a:pt x="52" y="84"/>
                    <a:pt x="53" y="84"/>
                    <a:pt x="54" y="84"/>
                  </a:cubicBezTo>
                  <a:cubicBezTo>
                    <a:pt x="56" y="83"/>
                    <a:pt x="58" y="84"/>
                    <a:pt x="60" y="86"/>
                  </a:cubicBezTo>
                  <a:cubicBezTo>
                    <a:pt x="66" y="94"/>
                    <a:pt x="66" y="94"/>
                    <a:pt x="66" y="94"/>
                  </a:cubicBezTo>
                  <a:cubicBezTo>
                    <a:pt x="67" y="96"/>
                    <a:pt x="69" y="97"/>
                    <a:pt x="71" y="96"/>
                  </a:cubicBezTo>
                  <a:cubicBezTo>
                    <a:pt x="82" y="89"/>
                    <a:pt x="82" y="89"/>
                    <a:pt x="82" y="89"/>
                  </a:cubicBezTo>
                  <a:cubicBezTo>
                    <a:pt x="83" y="88"/>
                    <a:pt x="84" y="86"/>
                    <a:pt x="83" y="84"/>
                  </a:cubicBezTo>
                  <a:cubicBezTo>
                    <a:pt x="79" y="75"/>
                    <a:pt x="79" y="75"/>
                    <a:pt x="79" y="75"/>
                  </a:cubicBezTo>
                  <a:cubicBezTo>
                    <a:pt x="78" y="73"/>
                    <a:pt x="79" y="70"/>
                    <a:pt x="80" y="68"/>
                  </a:cubicBezTo>
                  <a:cubicBezTo>
                    <a:pt x="81" y="67"/>
                    <a:pt x="82" y="65"/>
                    <a:pt x="83" y="63"/>
                  </a:cubicBezTo>
                  <a:cubicBezTo>
                    <a:pt x="84" y="62"/>
                    <a:pt x="86" y="60"/>
                    <a:pt x="88" y="60"/>
                  </a:cubicBezTo>
                  <a:cubicBezTo>
                    <a:pt x="98" y="58"/>
                    <a:pt x="98" y="58"/>
                    <a:pt x="98" y="58"/>
                  </a:cubicBezTo>
                  <a:cubicBezTo>
                    <a:pt x="100" y="58"/>
                    <a:pt x="102" y="56"/>
                    <a:pt x="102" y="54"/>
                  </a:cubicBezTo>
                  <a:close/>
                  <a:moveTo>
                    <a:pt x="38" y="48"/>
                  </a:moveTo>
                  <a:cubicBezTo>
                    <a:pt x="38" y="41"/>
                    <a:pt x="44" y="36"/>
                    <a:pt x="51" y="36"/>
                  </a:cubicBezTo>
                  <a:cubicBezTo>
                    <a:pt x="58" y="36"/>
                    <a:pt x="63" y="41"/>
                    <a:pt x="63" y="48"/>
                  </a:cubicBezTo>
                  <a:cubicBezTo>
                    <a:pt x="63" y="55"/>
                    <a:pt x="58" y="61"/>
                    <a:pt x="51" y="61"/>
                  </a:cubicBezTo>
                  <a:cubicBezTo>
                    <a:pt x="44" y="61"/>
                    <a:pt x="38" y="55"/>
                    <a:pt x="38" y="48"/>
                  </a:cubicBezTo>
                  <a:close/>
                </a:path>
              </a:pathLst>
            </a:custGeom>
            <a:noFill/>
            <a:ln w="3810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64" name="TextBox 63">
            <a:extLst>
              <a:ext uri="{FF2B5EF4-FFF2-40B4-BE49-F238E27FC236}">
                <a16:creationId xmlns:a16="http://schemas.microsoft.com/office/drawing/2014/main" id="{E67A7F39-297C-4C61-A7BF-DD040546BA8C}"/>
              </a:ext>
            </a:extLst>
          </p:cNvPr>
          <p:cNvSpPr txBox="1"/>
          <p:nvPr/>
        </p:nvSpPr>
        <p:spPr>
          <a:xfrm>
            <a:off x="7985802" y="4548349"/>
            <a:ext cx="1846500" cy="707886"/>
          </a:xfrm>
          <a:prstGeom prst="rect">
            <a:avLst/>
          </a:prstGeom>
          <a:noFill/>
        </p:spPr>
        <p:txBody>
          <a:bodyPr wrap="square" rtlCol="0">
            <a:spAutoFit/>
          </a:bodyPr>
          <a:lstStyle/>
          <a:p>
            <a:pPr algn="ctr"/>
            <a:r>
              <a:rPr lang="en-US" sz="2000" b="1" dirty="0">
                <a:latin typeface="Nunito Sans" panose="00000500000000000000" pitchFamily="2" charset="0"/>
              </a:rPr>
              <a:t>Query</a:t>
            </a:r>
          </a:p>
          <a:p>
            <a:pPr algn="ctr"/>
            <a:r>
              <a:rPr lang="en-US" sz="2000" b="1" dirty="0">
                <a:latin typeface="Nunito Sans" panose="00000500000000000000" pitchFamily="2" charset="0"/>
              </a:rPr>
              <a:t>Optimizer</a:t>
            </a:r>
          </a:p>
        </p:txBody>
      </p:sp>
      <p:sp>
        <p:nvSpPr>
          <p:cNvPr id="85" name="Oval 84">
            <a:extLst>
              <a:ext uri="{FF2B5EF4-FFF2-40B4-BE49-F238E27FC236}">
                <a16:creationId xmlns:a16="http://schemas.microsoft.com/office/drawing/2014/main" id="{77EE75F0-12A7-47A0-B13F-8AB924543A19}"/>
              </a:ext>
            </a:extLst>
          </p:cNvPr>
          <p:cNvSpPr/>
          <p:nvPr/>
        </p:nvSpPr>
        <p:spPr>
          <a:xfrm>
            <a:off x="10224692" y="3654185"/>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a:extLst>
              <a:ext uri="{FF2B5EF4-FFF2-40B4-BE49-F238E27FC236}">
                <a16:creationId xmlns:a16="http://schemas.microsoft.com/office/drawing/2014/main" id="{41EF5CAC-C222-491E-A075-2A327D6A4714}"/>
              </a:ext>
            </a:extLst>
          </p:cNvPr>
          <p:cNvGrpSpPr/>
          <p:nvPr/>
        </p:nvGrpSpPr>
        <p:grpSpPr>
          <a:xfrm>
            <a:off x="10475595" y="3614214"/>
            <a:ext cx="813769" cy="626530"/>
            <a:chOff x="7154863" y="5548313"/>
            <a:chExt cx="358775" cy="276225"/>
          </a:xfrm>
        </p:grpSpPr>
        <p:sp>
          <p:nvSpPr>
            <p:cNvPr id="87" name="Line 1131">
              <a:extLst>
                <a:ext uri="{FF2B5EF4-FFF2-40B4-BE49-F238E27FC236}">
                  <a16:creationId xmlns:a16="http://schemas.microsoft.com/office/drawing/2014/main" id="{21CB621E-73C0-4CB6-9650-FF5D82A8B7BF}"/>
                </a:ext>
              </a:extLst>
            </p:cNvPr>
            <p:cNvSpPr>
              <a:spLocks noChangeShapeType="1"/>
            </p:cNvSpPr>
            <p:nvPr/>
          </p:nvSpPr>
          <p:spPr bwMode="auto">
            <a:xfrm>
              <a:off x="7334250" y="5573713"/>
              <a:ext cx="0" cy="166688"/>
            </a:xfrm>
            <a:prstGeom prst="line">
              <a:avLst/>
            </a:prstGeom>
            <a:noFill/>
            <a:ln w="38100" cap="flat">
              <a:solidFill>
                <a:srgbClr val="231F2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1132">
              <a:extLst>
                <a:ext uri="{FF2B5EF4-FFF2-40B4-BE49-F238E27FC236}">
                  <a16:creationId xmlns:a16="http://schemas.microsoft.com/office/drawing/2014/main" id="{D7E83268-DE70-4715-BF20-1228450C7463}"/>
                </a:ext>
              </a:extLst>
            </p:cNvPr>
            <p:cNvSpPr>
              <a:spLocks/>
            </p:cNvSpPr>
            <p:nvPr/>
          </p:nvSpPr>
          <p:spPr bwMode="auto">
            <a:xfrm>
              <a:off x="7216775" y="5621338"/>
              <a:ext cx="117475" cy="58738"/>
            </a:xfrm>
            <a:custGeom>
              <a:avLst/>
              <a:gdLst>
                <a:gd name="T0" fmla="*/ 0 w 74"/>
                <a:gd name="T1" fmla="*/ 37 h 37"/>
                <a:gd name="T2" fmla="*/ 0 w 74"/>
                <a:gd name="T3" fmla="*/ 0 h 37"/>
                <a:gd name="T4" fmla="*/ 74 w 74"/>
                <a:gd name="T5" fmla="*/ 0 h 37"/>
              </a:gdLst>
              <a:ahLst/>
              <a:cxnLst>
                <a:cxn ang="0">
                  <a:pos x="T0" y="T1"/>
                </a:cxn>
                <a:cxn ang="0">
                  <a:pos x="T2" y="T3"/>
                </a:cxn>
                <a:cxn ang="0">
                  <a:pos x="T4" y="T5"/>
                </a:cxn>
              </a:cxnLst>
              <a:rect l="0" t="0" r="r" b="b"/>
              <a:pathLst>
                <a:path w="74" h="37">
                  <a:moveTo>
                    <a:pt x="0" y="37"/>
                  </a:moveTo>
                  <a:lnTo>
                    <a:pt x="0" y="0"/>
                  </a:lnTo>
                  <a:lnTo>
                    <a:pt x="74" y="0"/>
                  </a:lnTo>
                </a:path>
              </a:pathLst>
            </a:custGeom>
            <a:noFill/>
            <a:ln w="38100" cap="flat">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1133">
              <a:extLst>
                <a:ext uri="{FF2B5EF4-FFF2-40B4-BE49-F238E27FC236}">
                  <a16:creationId xmlns:a16="http://schemas.microsoft.com/office/drawing/2014/main" id="{50FF1F1F-13A6-4911-A458-E79700DD6F34}"/>
                </a:ext>
              </a:extLst>
            </p:cNvPr>
            <p:cNvSpPr>
              <a:spLocks/>
            </p:cNvSpPr>
            <p:nvPr/>
          </p:nvSpPr>
          <p:spPr bwMode="auto">
            <a:xfrm>
              <a:off x="7167563" y="5740401"/>
              <a:ext cx="166688" cy="58738"/>
            </a:xfrm>
            <a:custGeom>
              <a:avLst/>
              <a:gdLst>
                <a:gd name="T0" fmla="*/ 0 w 105"/>
                <a:gd name="T1" fmla="*/ 37 h 37"/>
                <a:gd name="T2" fmla="*/ 0 w 105"/>
                <a:gd name="T3" fmla="*/ 0 h 37"/>
                <a:gd name="T4" fmla="*/ 105 w 105"/>
                <a:gd name="T5" fmla="*/ 0 h 37"/>
              </a:gdLst>
              <a:ahLst/>
              <a:cxnLst>
                <a:cxn ang="0">
                  <a:pos x="T0" y="T1"/>
                </a:cxn>
                <a:cxn ang="0">
                  <a:pos x="T2" y="T3"/>
                </a:cxn>
                <a:cxn ang="0">
                  <a:pos x="T4" y="T5"/>
                </a:cxn>
              </a:cxnLst>
              <a:rect l="0" t="0" r="r" b="b"/>
              <a:pathLst>
                <a:path w="105" h="37">
                  <a:moveTo>
                    <a:pt x="0" y="37"/>
                  </a:moveTo>
                  <a:lnTo>
                    <a:pt x="0" y="0"/>
                  </a:lnTo>
                  <a:lnTo>
                    <a:pt x="105" y="0"/>
                  </a:lnTo>
                </a:path>
              </a:pathLst>
            </a:custGeom>
            <a:noFill/>
            <a:ln w="38100" cap="flat">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Line 1134">
              <a:extLst>
                <a:ext uri="{FF2B5EF4-FFF2-40B4-BE49-F238E27FC236}">
                  <a16:creationId xmlns:a16="http://schemas.microsoft.com/office/drawing/2014/main" id="{95AEC2E2-7A15-4B55-ADF7-C5944933BAD5}"/>
                </a:ext>
              </a:extLst>
            </p:cNvPr>
            <p:cNvSpPr>
              <a:spLocks noChangeShapeType="1"/>
            </p:cNvSpPr>
            <p:nvPr/>
          </p:nvSpPr>
          <p:spPr bwMode="auto">
            <a:xfrm flipV="1">
              <a:off x="7278688" y="5740401"/>
              <a:ext cx="0" cy="58738"/>
            </a:xfrm>
            <a:prstGeom prst="line">
              <a:avLst/>
            </a:prstGeom>
            <a:noFill/>
            <a:ln w="38100" cap="flat">
              <a:solidFill>
                <a:srgbClr val="231F2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1138">
              <a:extLst>
                <a:ext uri="{FF2B5EF4-FFF2-40B4-BE49-F238E27FC236}">
                  <a16:creationId xmlns:a16="http://schemas.microsoft.com/office/drawing/2014/main" id="{84D5B9D4-F804-44B6-96B2-3DD3FE0F1006}"/>
                </a:ext>
              </a:extLst>
            </p:cNvPr>
            <p:cNvSpPr>
              <a:spLocks/>
            </p:cNvSpPr>
            <p:nvPr/>
          </p:nvSpPr>
          <p:spPr bwMode="auto">
            <a:xfrm>
              <a:off x="7334250" y="5621338"/>
              <a:ext cx="119063" cy="58738"/>
            </a:xfrm>
            <a:custGeom>
              <a:avLst/>
              <a:gdLst>
                <a:gd name="T0" fmla="*/ 75 w 75"/>
                <a:gd name="T1" fmla="*/ 37 h 37"/>
                <a:gd name="T2" fmla="*/ 75 w 75"/>
                <a:gd name="T3" fmla="*/ 0 h 37"/>
                <a:gd name="T4" fmla="*/ 0 w 75"/>
                <a:gd name="T5" fmla="*/ 0 h 37"/>
              </a:gdLst>
              <a:ahLst/>
              <a:cxnLst>
                <a:cxn ang="0">
                  <a:pos x="T0" y="T1"/>
                </a:cxn>
                <a:cxn ang="0">
                  <a:pos x="T2" y="T3"/>
                </a:cxn>
                <a:cxn ang="0">
                  <a:pos x="T4" y="T5"/>
                </a:cxn>
              </a:cxnLst>
              <a:rect l="0" t="0" r="r" b="b"/>
              <a:pathLst>
                <a:path w="75" h="37">
                  <a:moveTo>
                    <a:pt x="75" y="37"/>
                  </a:moveTo>
                  <a:lnTo>
                    <a:pt x="75" y="0"/>
                  </a:lnTo>
                  <a:lnTo>
                    <a:pt x="0" y="0"/>
                  </a:lnTo>
                </a:path>
              </a:pathLst>
            </a:custGeom>
            <a:noFill/>
            <a:ln w="38100" cap="flat">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1139">
              <a:extLst>
                <a:ext uri="{FF2B5EF4-FFF2-40B4-BE49-F238E27FC236}">
                  <a16:creationId xmlns:a16="http://schemas.microsoft.com/office/drawing/2014/main" id="{F4C5B57E-4E16-4D2C-B59D-2516D6420F28}"/>
                </a:ext>
              </a:extLst>
            </p:cNvPr>
            <p:cNvSpPr>
              <a:spLocks/>
            </p:cNvSpPr>
            <p:nvPr/>
          </p:nvSpPr>
          <p:spPr bwMode="auto">
            <a:xfrm>
              <a:off x="7334250" y="5740401"/>
              <a:ext cx="168275" cy="58738"/>
            </a:xfrm>
            <a:custGeom>
              <a:avLst/>
              <a:gdLst>
                <a:gd name="T0" fmla="*/ 106 w 106"/>
                <a:gd name="T1" fmla="*/ 37 h 37"/>
                <a:gd name="T2" fmla="*/ 106 w 106"/>
                <a:gd name="T3" fmla="*/ 0 h 37"/>
                <a:gd name="T4" fmla="*/ 0 w 106"/>
                <a:gd name="T5" fmla="*/ 0 h 37"/>
              </a:gdLst>
              <a:ahLst/>
              <a:cxnLst>
                <a:cxn ang="0">
                  <a:pos x="T0" y="T1"/>
                </a:cxn>
                <a:cxn ang="0">
                  <a:pos x="T2" y="T3"/>
                </a:cxn>
                <a:cxn ang="0">
                  <a:pos x="T4" y="T5"/>
                </a:cxn>
              </a:cxnLst>
              <a:rect l="0" t="0" r="r" b="b"/>
              <a:pathLst>
                <a:path w="106" h="37">
                  <a:moveTo>
                    <a:pt x="106" y="37"/>
                  </a:moveTo>
                  <a:lnTo>
                    <a:pt x="106" y="0"/>
                  </a:lnTo>
                  <a:lnTo>
                    <a:pt x="0" y="0"/>
                  </a:lnTo>
                </a:path>
              </a:pathLst>
            </a:custGeom>
            <a:solidFill>
              <a:srgbClr val="FFFFFF"/>
            </a:solidFill>
            <a:ln w="38100" cap="flat">
              <a:solidFill>
                <a:srgbClr val="231F2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 name="Line 1140">
              <a:extLst>
                <a:ext uri="{FF2B5EF4-FFF2-40B4-BE49-F238E27FC236}">
                  <a16:creationId xmlns:a16="http://schemas.microsoft.com/office/drawing/2014/main" id="{A85F886F-96B1-4933-864D-CBECDF703F1F}"/>
                </a:ext>
              </a:extLst>
            </p:cNvPr>
            <p:cNvSpPr>
              <a:spLocks noChangeShapeType="1"/>
            </p:cNvSpPr>
            <p:nvPr/>
          </p:nvSpPr>
          <p:spPr bwMode="auto">
            <a:xfrm flipV="1">
              <a:off x="7389813" y="5740401"/>
              <a:ext cx="0" cy="58738"/>
            </a:xfrm>
            <a:prstGeom prst="line">
              <a:avLst/>
            </a:prstGeom>
            <a:noFill/>
            <a:ln w="38100" cap="flat">
              <a:solidFill>
                <a:srgbClr val="231F2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Rectangle 1127">
              <a:extLst>
                <a:ext uri="{FF2B5EF4-FFF2-40B4-BE49-F238E27FC236}">
                  <a16:creationId xmlns:a16="http://schemas.microsoft.com/office/drawing/2014/main" id="{EB46ADEC-47C3-4C39-A80F-AA893166FE32}"/>
                </a:ext>
              </a:extLst>
            </p:cNvPr>
            <p:cNvSpPr>
              <a:spLocks noChangeArrowheads="1"/>
            </p:cNvSpPr>
            <p:nvPr/>
          </p:nvSpPr>
          <p:spPr bwMode="auto">
            <a:xfrm>
              <a:off x="7321550" y="5548313"/>
              <a:ext cx="25400" cy="25400"/>
            </a:xfrm>
            <a:prstGeom prst="rect">
              <a:avLst/>
            </a:prstGeom>
            <a:solidFill>
              <a:srgbClr val="FFFFFF"/>
            </a:solidFill>
            <a:ln w="3810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5" name="Rectangle 1128">
              <a:extLst>
                <a:ext uri="{FF2B5EF4-FFF2-40B4-BE49-F238E27FC236}">
                  <a16:creationId xmlns:a16="http://schemas.microsoft.com/office/drawing/2014/main" id="{919108E4-D5A8-43B0-8818-44144656B53A}"/>
                </a:ext>
              </a:extLst>
            </p:cNvPr>
            <p:cNvSpPr>
              <a:spLocks noChangeArrowheads="1"/>
            </p:cNvSpPr>
            <p:nvPr/>
          </p:nvSpPr>
          <p:spPr bwMode="auto">
            <a:xfrm>
              <a:off x="7204075" y="5680076"/>
              <a:ext cx="25400" cy="23813"/>
            </a:xfrm>
            <a:prstGeom prst="rect">
              <a:avLst/>
            </a:prstGeom>
            <a:solidFill>
              <a:srgbClr val="FFFFFF"/>
            </a:solidFill>
            <a:ln w="3810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6" name="Rectangle 1135">
              <a:extLst>
                <a:ext uri="{FF2B5EF4-FFF2-40B4-BE49-F238E27FC236}">
                  <a16:creationId xmlns:a16="http://schemas.microsoft.com/office/drawing/2014/main" id="{BEE87A0B-3E4E-47DA-B278-1DA031733976}"/>
                </a:ext>
              </a:extLst>
            </p:cNvPr>
            <p:cNvSpPr>
              <a:spLocks noChangeArrowheads="1"/>
            </p:cNvSpPr>
            <p:nvPr/>
          </p:nvSpPr>
          <p:spPr bwMode="auto">
            <a:xfrm>
              <a:off x="7440613" y="5680076"/>
              <a:ext cx="23813" cy="23813"/>
            </a:xfrm>
            <a:prstGeom prst="rect">
              <a:avLst/>
            </a:prstGeom>
            <a:noFill/>
            <a:ln w="38100" cap="flat">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Rectangle 1129">
              <a:extLst>
                <a:ext uri="{FF2B5EF4-FFF2-40B4-BE49-F238E27FC236}">
                  <a16:creationId xmlns:a16="http://schemas.microsoft.com/office/drawing/2014/main" id="{3231C9D3-944C-407A-88C3-5202256D11A6}"/>
                </a:ext>
              </a:extLst>
            </p:cNvPr>
            <p:cNvSpPr>
              <a:spLocks noChangeArrowheads="1"/>
            </p:cNvSpPr>
            <p:nvPr/>
          </p:nvSpPr>
          <p:spPr bwMode="auto">
            <a:xfrm>
              <a:off x="7154863" y="5799138"/>
              <a:ext cx="23813" cy="25400"/>
            </a:xfrm>
            <a:prstGeom prst="rect">
              <a:avLst/>
            </a:prstGeom>
            <a:solidFill>
              <a:srgbClr val="FFFFFF"/>
            </a:solidFill>
            <a:ln w="3810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8" name="Rectangle 1130">
              <a:extLst>
                <a:ext uri="{FF2B5EF4-FFF2-40B4-BE49-F238E27FC236}">
                  <a16:creationId xmlns:a16="http://schemas.microsoft.com/office/drawing/2014/main" id="{86124BAC-379C-452D-BACA-6F9746799CE7}"/>
                </a:ext>
              </a:extLst>
            </p:cNvPr>
            <p:cNvSpPr>
              <a:spLocks noChangeArrowheads="1"/>
            </p:cNvSpPr>
            <p:nvPr/>
          </p:nvSpPr>
          <p:spPr bwMode="auto">
            <a:xfrm>
              <a:off x="7265988" y="5799138"/>
              <a:ext cx="25400" cy="25400"/>
            </a:xfrm>
            <a:prstGeom prst="rect">
              <a:avLst/>
            </a:prstGeom>
            <a:solidFill>
              <a:srgbClr val="FFFFFF"/>
            </a:solidFill>
            <a:ln w="3810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9" name="Rectangle 1136">
              <a:extLst>
                <a:ext uri="{FF2B5EF4-FFF2-40B4-BE49-F238E27FC236}">
                  <a16:creationId xmlns:a16="http://schemas.microsoft.com/office/drawing/2014/main" id="{7BAF5550-CD64-4062-B9AD-2CAD78A38427}"/>
                </a:ext>
              </a:extLst>
            </p:cNvPr>
            <p:cNvSpPr>
              <a:spLocks noChangeArrowheads="1"/>
            </p:cNvSpPr>
            <p:nvPr/>
          </p:nvSpPr>
          <p:spPr bwMode="auto">
            <a:xfrm>
              <a:off x="7489825" y="5799138"/>
              <a:ext cx="23813" cy="25400"/>
            </a:xfrm>
            <a:prstGeom prst="rect">
              <a:avLst/>
            </a:prstGeom>
            <a:solidFill>
              <a:srgbClr val="FFFFFF"/>
            </a:solidFill>
            <a:ln w="3810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 name="Rectangle 1137">
              <a:extLst>
                <a:ext uri="{FF2B5EF4-FFF2-40B4-BE49-F238E27FC236}">
                  <a16:creationId xmlns:a16="http://schemas.microsoft.com/office/drawing/2014/main" id="{66995CA5-4609-4A49-9B41-5028DAF0270E}"/>
                </a:ext>
              </a:extLst>
            </p:cNvPr>
            <p:cNvSpPr>
              <a:spLocks noChangeArrowheads="1"/>
            </p:cNvSpPr>
            <p:nvPr/>
          </p:nvSpPr>
          <p:spPr bwMode="auto">
            <a:xfrm>
              <a:off x="7378700" y="5799138"/>
              <a:ext cx="25400" cy="25400"/>
            </a:xfrm>
            <a:prstGeom prst="rect">
              <a:avLst/>
            </a:prstGeom>
            <a:solidFill>
              <a:srgbClr val="FFFFFF"/>
            </a:solidFill>
            <a:ln w="3810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03" name="Oval 102">
            <a:extLst>
              <a:ext uri="{FF2B5EF4-FFF2-40B4-BE49-F238E27FC236}">
                <a16:creationId xmlns:a16="http://schemas.microsoft.com/office/drawing/2014/main" id="{442ABF67-0E09-425D-A177-F2010A8CFF01}"/>
              </a:ext>
            </a:extLst>
          </p:cNvPr>
          <p:cNvSpPr/>
          <p:nvPr/>
        </p:nvSpPr>
        <p:spPr>
          <a:xfrm>
            <a:off x="615878" y="4809776"/>
            <a:ext cx="594072" cy="59407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solidFill>
                  <a:srgbClr val="000000"/>
                </a:solidFill>
                <a:latin typeface="Nunito Sans" panose="00000500000000000000" pitchFamily="2" charset="0"/>
              </a:rPr>
              <a:t>A</a:t>
            </a:r>
            <a:endParaRPr lang="en-US" sz="2000" b="1" dirty="0">
              <a:solidFill>
                <a:srgbClr val="FF1C1C"/>
              </a:solidFill>
              <a:latin typeface="Nunito Sans" panose="00000500000000000000" pitchFamily="2" charset="0"/>
            </a:endParaRPr>
          </a:p>
        </p:txBody>
      </p:sp>
      <p:sp>
        <p:nvSpPr>
          <p:cNvPr id="104" name="Oval 103">
            <a:extLst>
              <a:ext uri="{FF2B5EF4-FFF2-40B4-BE49-F238E27FC236}">
                <a16:creationId xmlns:a16="http://schemas.microsoft.com/office/drawing/2014/main" id="{618AD128-5287-4598-BE89-135963216CA0}"/>
              </a:ext>
            </a:extLst>
          </p:cNvPr>
          <p:cNvSpPr/>
          <p:nvPr/>
        </p:nvSpPr>
        <p:spPr>
          <a:xfrm>
            <a:off x="1394331" y="4809776"/>
            <a:ext cx="594072" cy="59407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solidFill>
                  <a:srgbClr val="000000"/>
                </a:solidFill>
                <a:latin typeface="Nunito Sans" panose="00000500000000000000" pitchFamily="2" charset="0"/>
              </a:rPr>
              <a:t>B</a:t>
            </a:r>
            <a:endParaRPr lang="en-US" sz="2000" b="1" dirty="0">
              <a:solidFill>
                <a:srgbClr val="FF1C1C"/>
              </a:solidFill>
              <a:latin typeface="Nunito Sans" panose="00000500000000000000" pitchFamily="2" charset="0"/>
            </a:endParaRPr>
          </a:p>
        </p:txBody>
      </p:sp>
      <p:sp>
        <p:nvSpPr>
          <p:cNvPr id="105" name="Oval 104">
            <a:extLst>
              <a:ext uri="{FF2B5EF4-FFF2-40B4-BE49-F238E27FC236}">
                <a16:creationId xmlns:a16="http://schemas.microsoft.com/office/drawing/2014/main" id="{3E4D4723-1B54-4848-ADBF-B9C10BAEB363}"/>
              </a:ext>
            </a:extLst>
          </p:cNvPr>
          <p:cNvSpPr/>
          <p:nvPr/>
        </p:nvSpPr>
        <p:spPr>
          <a:xfrm>
            <a:off x="2176208" y="4809776"/>
            <a:ext cx="594072" cy="59407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solidFill>
                  <a:srgbClr val="000000"/>
                </a:solidFill>
                <a:latin typeface="Nunito Sans" panose="00000500000000000000" pitchFamily="2" charset="0"/>
              </a:rPr>
              <a:t>C</a:t>
            </a:r>
            <a:endParaRPr lang="en-US" sz="2000" b="1" dirty="0">
              <a:solidFill>
                <a:srgbClr val="FF1C1C"/>
              </a:solidFill>
              <a:latin typeface="Nunito Sans" panose="00000500000000000000" pitchFamily="2" charset="0"/>
            </a:endParaRPr>
          </a:p>
        </p:txBody>
      </p:sp>
      <p:sp>
        <p:nvSpPr>
          <p:cNvPr id="106" name="Oval 105">
            <a:extLst>
              <a:ext uri="{FF2B5EF4-FFF2-40B4-BE49-F238E27FC236}">
                <a16:creationId xmlns:a16="http://schemas.microsoft.com/office/drawing/2014/main" id="{F01B36DB-16CF-438F-BB5B-605FE42D3331}"/>
              </a:ext>
            </a:extLst>
          </p:cNvPr>
          <p:cNvSpPr/>
          <p:nvPr/>
        </p:nvSpPr>
        <p:spPr>
          <a:xfrm>
            <a:off x="1788202" y="4166624"/>
            <a:ext cx="594072" cy="59407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solidFill>
                  <a:srgbClr val="000000"/>
                </a:solidFill>
                <a:latin typeface="Nunito Sans" panose="00000500000000000000" pitchFamily="2" charset="0"/>
              </a:rPr>
              <a:t>⨝</a:t>
            </a:r>
            <a:endParaRPr lang="en-US" sz="2000" b="1" dirty="0">
              <a:solidFill>
                <a:srgbClr val="FF1C1C"/>
              </a:solidFill>
              <a:latin typeface="Nunito Sans" panose="00000500000000000000" pitchFamily="2" charset="0"/>
            </a:endParaRPr>
          </a:p>
        </p:txBody>
      </p:sp>
      <p:cxnSp>
        <p:nvCxnSpPr>
          <p:cNvPr id="70" name="Straight Arrow Connector 69">
            <a:extLst>
              <a:ext uri="{FF2B5EF4-FFF2-40B4-BE49-F238E27FC236}">
                <a16:creationId xmlns:a16="http://schemas.microsoft.com/office/drawing/2014/main" id="{613F651E-7302-400E-9B32-277C9DEB7FEB}"/>
              </a:ext>
            </a:extLst>
          </p:cNvPr>
          <p:cNvCxnSpPr>
            <a:cxnSpLocks/>
            <a:endCxn id="74" idx="3"/>
          </p:cNvCxnSpPr>
          <p:nvPr/>
        </p:nvCxnSpPr>
        <p:spPr>
          <a:xfrm flipV="1">
            <a:off x="3282558" y="3973061"/>
            <a:ext cx="540043" cy="92982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1" name="Straight Arrow Connector 70">
            <a:extLst>
              <a:ext uri="{FF2B5EF4-FFF2-40B4-BE49-F238E27FC236}">
                <a16:creationId xmlns:a16="http://schemas.microsoft.com/office/drawing/2014/main" id="{5E1D1F67-D9DC-4327-826D-12704F81BADA}"/>
              </a:ext>
            </a:extLst>
          </p:cNvPr>
          <p:cNvCxnSpPr>
            <a:cxnSpLocks/>
          </p:cNvCxnSpPr>
          <p:nvPr/>
        </p:nvCxnSpPr>
        <p:spPr>
          <a:xfrm flipH="1" flipV="1">
            <a:off x="4186542" y="4021292"/>
            <a:ext cx="125027" cy="21601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2" name="Straight Arrow Connector 71">
            <a:extLst>
              <a:ext uri="{FF2B5EF4-FFF2-40B4-BE49-F238E27FC236}">
                <a16:creationId xmlns:a16="http://schemas.microsoft.com/office/drawing/2014/main" id="{5B4F9014-A028-42ED-93D2-EAFD70B0C413}"/>
              </a:ext>
            </a:extLst>
          </p:cNvPr>
          <p:cNvCxnSpPr>
            <a:cxnSpLocks/>
          </p:cNvCxnSpPr>
          <p:nvPr/>
        </p:nvCxnSpPr>
        <p:spPr>
          <a:xfrm flipH="1" flipV="1">
            <a:off x="4621853" y="4720170"/>
            <a:ext cx="92744" cy="16023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3" name="Straight Arrow Connector 72">
            <a:extLst>
              <a:ext uri="{FF2B5EF4-FFF2-40B4-BE49-F238E27FC236}">
                <a16:creationId xmlns:a16="http://schemas.microsoft.com/office/drawing/2014/main" id="{36F0F986-2B8C-4597-8FE7-F37765F6CE44}"/>
              </a:ext>
            </a:extLst>
          </p:cNvPr>
          <p:cNvCxnSpPr>
            <a:cxnSpLocks/>
          </p:cNvCxnSpPr>
          <p:nvPr/>
        </p:nvCxnSpPr>
        <p:spPr>
          <a:xfrm flipV="1">
            <a:off x="4210946" y="4720170"/>
            <a:ext cx="92744" cy="16023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74" name="Oval 73">
            <a:extLst>
              <a:ext uri="{FF2B5EF4-FFF2-40B4-BE49-F238E27FC236}">
                <a16:creationId xmlns:a16="http://schemas.microsoft.com/office/drawing/2014/main" id="{12ABC1B7-2E1E-4A0F-9B7A-6D1EC0063C36}"/>
              </a:ext>
            </a:extLst>
          </p:cNvPr>
          <p:cNvSpPr/>
          <p:nvPr/>
        </p:nvSpPr>
        <p:spPr>
          <a:xfrm>
            <a:off x="3735601" y="3465989"/>
            <a:ext cx="594072" cy="59407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solidFill>
                  <a:srgbClr val="000000"/>
                </a:solidFill>
                <a:latin typeface="Nunito Sans" panose="00000500000000000000" pitchFamily="2" charset="0"/>
              </a:rPr>
              <a:t>⨝</a:t>
            </a:r>
            <a:endParaRPr lang="en-US" sz="2000" b="1" dirty="0">
              <a:solidFill>
                <a:srgbClr val="FF1C1C"/>
              </a:solidFill>
              <a:latin typeface="Nunito Sans" panose="00000500000000000000" pitchFamily="2" charset="0"/>
            </a:endParaRPr>
          </a:p>
        </p:txBody>
      </p:sp>
      <p:sp>
        <p:nvSpPr>
          <p:cNvPr id="75" name="Oval 74">
            <a:extLst>
              <a:ext uri="{FF2B5EF4-FFF2-40B4-BE49-F238E27FC236}">
                <a16:creationId xmlns:a16="http://schemas.microsoft.com/office/drawing/2014/main" id="{FEF3C776-F391-4424-ABB3-B47FA18EC185}"/>
              </a:ext>
            </a:extLst>
          </p:cNvPr>
          <p:cNvSpPr/>
          <p:nvPr/>
        </p:nvSpPr>
        <p:spPr>
          <a:xfrm>
            <a:off x="2997101" y="4809776"/>
            <a:ext cx="594072" cy="59407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solidFill>
                  <a:srgbClr val="000000"/>
                </a:solidFill>
                <a:latin typeface="Nunito Sans" panose="00000500000000000000" pitchFamily="2" charset="0"/>
              </a:rPr>
              <a:t>B</a:t>
            </a:r>
            <a:endParaRPr lang="en-US" sz="2000" b="1" dirty="0">
              <a:solidFill>
                <a:srgbClr val="FF1C1C"/>
              </a:solidFill>
              <a:latin typeface="Nunito Sans" panose="00000500000000000000" pitchFamily="2" charset="0"/>
            </a:endParaRPr>
          </a:p>
        </p:txBody>
      </p:sp>
      <p:sp>
        <p:nvSpPr>
          <p:cNvPr id="76" name="Oval 75">
            <a:extLst>
              <a:ext uri="{FF2B5EF4-FFF2-40B4-BE49-F238E27FC236}">
                <a16:creationId xmlns:a16="http://schemas.microsoft.com/office/drawing/2014/main" id="{E3580F24-ED5D-4CBD-B05C-451FA4CFDE83}"/>
              </a:ext>
            </a:extLst>
          </p:cNvPr>
          <p:cNvSpPr/>
          <p:nvPr/>
        </p:nvSpPr>
        <p:spPr>
          <a:xfrm>
            <a:off x="3775554" y="4809776"/>
            <a:ext cx="594072" cy="59407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solidFill>
                  <a:srgbClr val="000000"/>
                </a:solidFill>
                <a:latin typeface="Nunito Sans" panose="00000500000000000000" pitchFamily="2" charset="0"/>
              </a:rPr>
              <a:t>A</a:t>
            </a:r>
            <a:endParaRPr lang="en-US" sz="2000" b="1" dirty="0">
              <a:solidFill>
                <a:srgbClr val="FF1C1C"/>
              </a:solidFill>
              <a:latin typeface="Nunito Sans" panose="00000500000000000000" pitchFamily="2" charset="0"/>
            </a:endParaRPr>
          </a:p>
        </p:txBody>
      </p:sp>
      <p:sp>
        <p:nvSpPr>
          <p:cNvPr id="77" name="Oval 76">
            <a:extLst>
              <a:ext uri="{FF2B5EF4-FFF2-40B4-BE49-F238E27FC236}">
                <a16:creationId xmlns:a16="http://schemas.microsoft.com/office/drawing/2014/main" id="{3FCD43BF-B206-44C4-8092-7377BFFE3D33}"/>
              </a:ext>
            </a:extLst>
          </p:cNvPr>
          <p:cNvSpPr/>
          <p:nvPr/>
        </p:nvSpPr>
        <p:spPr>
          <a:xfrm>
            <a:off x="4557431" y="4809776"/>
            <a:ext cx="594072" cy="59407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solidFill>
                  <a:srgbClr val="000000"/>
                </a:solidFill>
                <a:latin typeface="Nunito Sans" panose="00000500000000000000" pitchFamily="2" charset="0"/>
              </a:rPr>
              <a:t>C</a:t>
            </a:r>
            <a:endParaRPr lang="en-US" sz="2000" b="1" dirty="0">
              <a:solidFill>
                <a:srgbClr val="FF1C1C"/>
              </a:solidFill>
              <a:latin typeface="Nunito Sans" panose="00000500000000000000" pitchFamily="2" charset="0"/>
            </a:endParaRPr>
          </a:p>
        </p:txBody>
      </p:sp>
      <p:sp>
        <p:nvSpPr>
          <p:cNvPr id="78" name="Oval 77">
            <a:extLst>
              <a:ext uri="{FF2B5EF4-FFF2-40B4-BE49-F238E27FC236}">
                <a16:creationId xmlns:a16="http://schemas.microsoft.com/office/drawing/2014/main" id="{02AC90B3-9B39-4D76-B8C6-64AEAF2C6CC8}"/>
              </a:ext>
            </a:extLst>
          </p:cNvPr>
          <p:cNvSpPr/>
          <p:nvPr/>
        </p:nvSpPr>
        <p:spPr>
          <a:xfrm>
            <a:off x="4169425" y="4166624"/>
            <a:ext cx="594072" cy="59407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solidFill>
                  <a:srgbClr val="000000"/>
                </a:solidFill>
                <a:latin typeface="Nunito Sans" panose="00000500000000000000" pitchFamily="2" charset="0"/>
              </a:rPr>
              <a:t>⨝</a:t>
            </a:r>
            <a:endParaRPr lang="en-US" sz="2000" b="1" dirty="0">
              <a:solidFill>
                <a:srgbClr val="FF1C1C"/>
              </a:solidFill>
              <a:latin typeface="Nunito Sans" panose="00000500000000000000" pitchFamily="2" charset="0"/>
            </a:endParaRPr>
          </a:p>
        </p:txBody>
      </p:sp>
    </p:spTree>
    <p:extLst>
      <p:ext uri="{BB962C8B-B14F-4D97-AF65-F5344CB8AC3E}">
        <p14:creationId xmlns:p14="http://schemas.microsoft.com/office/powerpoint/2010/main" val="134966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fade">
                                      <p:cBhvr>
                                        <p:cTn id="7"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77697-07F1-4019-BCD1-7742B604B584}"/>
              </a:ext>
            </a:extLst>
          </p:cNvPr>
          <p:cNvSpPr>
            <a:spLocks noGrp="1"/>
          </p:cNvSpPr>
          <p:nvPr>
            <p:ph type="title"/>
          </p:nvPr>
        </p:nvSpPr>
        <p:spPr/>
        <p:txBody>
          <a:bodyPr/>
          <a:lstStyle/>
          <a:p>
            <a:r>
              <a:rPr lang="en-US" dirty="0"/>
              <a:t>ML-Enhanced Database Example</a:t>
            </a:r>
          </a:p>
        </p:txBody>
      </p:sp>
      <p:sp>
        <p:nvSpPr>
          <p:cNvPr id="4" name="Slide Number Placeholder 3">
            <a:extLst>
              <a:ext uri="{FF2B5EF4-FFF2-40B4-BE49-F238E27FC236}">
                <a16:creationId xmlns:a16="http://schemas.microsoft.com/office/drawing/2014/main" id="{3EC25644-CFC9-4B77-876B-C81397BBEAB6}"/>
              </a:ext>
            </a:extLst>
          </p:cNvPr>
          <p:cNvSpPr>
            <a:spLocks noGrp="1"/>
          </p:cNvSpPr>
          <p:nvPr>
            <p:ph type="sldNum" sz="quarter" idx="12"/>
          </p:nvPr>
        </p:nvSpPr>
        <p:spPr/>
        <p:txBody>
          <a:bodyPr/>
          <a:lstStyle/>
          <a:p>
            <a:fld id="{09FAA7EC-8B24-49C1-8B2D-9495CEAD788F}" type="slidenum">
              <a:rPr lang="en-US" smtClean="0"/>
              <a:t>4</a:t>
            </a:fld>
            <a:endParaRPr lang="en-US"/>
          </a:p>
        </p:txBody>
      </p:sp>
      <p:grpSp>
        <p:nvGrpSpPr>
          <p:cNvPr id="3" name="Group 2">
            <a:extLst>
              <a:ext uri="{FF2B5EF4-FFF2-40B4-BE49-F238E27FC236}">
                <a16:creationId xmlns:a16="http://schemas.microsoft.com/office/drawing/2014/main" id="{407FA437-8C1C-4B5E-8064-13CCD3DD2204}"/>
              </a:ext>
            </a:extLst>
          </p:cNvPr>
          <p:cNvGrpSpPr/>
          <p:nvPr/>
        </p:nvGrpSpPr>
        <p:grpSpPr>
          <a:xfrm>
            <a:off x="744300" y="1572842"/>
            <a:ext cx="2063994" cy="1382582"/>
            <a:chOff x="744300" y="1572842"/>
            <a:chExt cx="2063994" cy="1382582"/>
          </a:xfrm>
        </p:grpSpPr>
        <p:sp>
          <p:nvSpPr>
            <p:cNvPr id="47" name="TextBox 46">
              <a:extLst>
                <a:ext uri="{FF2B5EF4-FFF2-40B4-BE49-F238E27FC236}">
                  <a16:creationId xmlns:a16="http://schemas.microsoft.com/office/drawing/2014/main" id="{D57281F3-0739-4BB8-A0DA-1D9C699FA666}"/>
                </a:ext>
              </a:extLst>
            </p:cNvPr>
            <p:cNvSpPr txBox="1"/>
            <p:nvPr/>
          </p:nvSpPr>
          <p:spPr>
            <a:xfrm>
              <a:off x="744300" y="1572842"/>
              <a:ext cx="2058051" cy="400110"/>
            </a:xfrm>
            <a:prstGeom prst="rect">
              <a:avLst/>
            </a:prstGeom>
            <a:noFill/>
          </p:spPr>
          <p:txBody>
            <a:bodyPr wrap="square" rtlCol="0">
              <a:spAutoFit/>
            </a:bodyPr>
            <a:lstStyle/>
            <a:p>
              <a:pPr algn="ctr"/>
              <a:r>
                <a:rPr lang="en-US" sz="2000" b="1" dirty="0">
                  <a:latin typeface="Nunito Sans" panose="00000500000000000000" pitchFamily="2" charset="0"/>
                </a:rPr>
                <a:t>Query</a:t>
              </a:r>
            </a:p>
          </p:txBody>
        </p:sp>
        <p:sp>
          <p:nvSpPr>
            <p:cNvPr id="102" name="TextBox 101">
              <a:extLst>
                <a:ext uri="{FF2B5EF4-FFF2-40B4-BE49-F238E27FC236}">
                  <a16:creationId xmlns:a16="http://schemas.microsoft.com/office/drawing/2014/main" id="{707ABB86-A1C1-47AA-B9A5-D90E110AAF6D}"/>
                </a:ext>
              </a:extLst>
            </p:cNvPr>
            <p:cNvSpPr txBox="1"/>
            <p:nvPr/>
          </p:nvSpPr>
          <p:spPr>
            <a:xfrm>
              <a:off x="750243" y="2555314"/>
              <a:ext cx="2058051" cy="400110"/>
            </a:xfrm>
            <a:prstGeom prst="rect">
              <a:avLst/>
            </a:prstGeom>
            <a:noFill/>
          </p:spPr>
          <p:txBody>
            <a:bodyPr wrap="square" rtlCol="0">
              <a:spAutoFit/>
            </a:bodyPr>
            <a:lstStyle/>
            <a:p>
              <a:pPr algn="ctr"/>
              <a:r>
                <a:rPr lang="en-US" sz="2000" b="1" dirty="0">
                  <a:solidFill>
                    <a:schemeClr val="tx1">
                      <a:lumMod val="85000"/>
                      <a:lumOff val="15000"/>
                    </a:schemeClr>
                  </a:solidFill>
                  <a:latin typeface="Nunito Sans" panose="00000500000000000000" pitchFamily="2" charset="0"/>
                </a:rPr>
                <a:t>A </a:t>
              </a:r>
              <a:r>
                <a:rPr lang="en-US" sz="2000" b="1" dirty="0">
                  <a:latin typeface="Nunito Sans" panose="00000500000000000000" pitchFamily="2" charset="0"/>
                </a:rPr>
                <a:t>⨝</a:t>
              </a:r>
              <a:r>
                <a:rPr lang="en-US" sz="2000" b="1" dirty="0">
                  <a:solidFill>
                    <a:schemeClr val="tx1">
                      <a:lumMod val="85000"/>
                      <a:lumOff val="15000"/>
                    </a:schemeClr>
                  </a:solidFill>
                  <a:latin typeface="Nunito Sans" panose="00000500000000000000" pitchFamily="2" charset="0"/>
                </a:rPr>
                <a:t> B </a:t>
              </a:r>
              <a:r>
                <a:rPr lang="en-US" sz="2000" b="1" dirty="0">
                  <a:latin typeface="Nunito Sans" panose="00000500000000000000" pitchFamily="2" charset="0"/>
                </a:rPr>
                <a:t>⨝</a:t>
              </a:r>
              <a:r>
                <a:rPr lang="en-US" sz="2000" b="1" dirty="0">
                  <a:solidFill>
                    <a:srgbClr val="FF1C1C"/>
                  </a:solidFill>
                  <a:latin typeface="Nunito Sans" panose="00000500000000000000" pitchFamily="2" charset="0"/>
                </a:rPr>
                <a:t> </a:t>
              </a:r>
              <a:r>
                <a:rPr lang="en-US" sz="2000" b="1" dirty="0">
                  <a:solidFill>
                    <a:schemeClr val="tx1">
                      <a:lumMod val="85000"/>
                      <a:lumOff val="15000"/>
                    </a:schemeClr>
                  </a:solidFill>
                  <a:latin typeface="Nunito Sans" panose="00000500000000000000" pitchFamily="2" charset="0"/>
                </a:rPr>
                <a:t>C</a:t>
              </a:r>
            </a:p>
          </p:txBody>
        </p:sp>
      </p:grpSp>
      <p:grpSp>
        <p:nvGrpSpPr>
          <p:cNvPr id="5" name="Group 4">
            <a:extLst>
              <a:ext uri="{FF2B5EF4-FFF2-40B4-BE49-F238E27FC236}">
                <a16:creationId xmlns:a16="http://schemas.microsoft.com/office/drawing/2014/main" id="{7082E9E9-B74D-4348-9329-48345BFEAD18}"/>
              </a:ext>
            </a:extLst>
          </p:cNvPr>
          <p:cNvGrpSpPr/>
          <p:nvPr/>
        </p:nvGrpSpPr>
        <p:grpSpPr>
          <a:xfrm>
            <a:off x="3473807" y="1572842"/>
            <a:ext cx="2330297" cy="1600464"/>
            <a:chOff x="3473807" y="1572842"/>
            <a:chExt cx="2330297" cy="1600464"/>
          </a:xfrm>
        </p:grpSpPr>
        <p:sp>
          <p:nvSpPr>
            <p:cNvPr id="49" name="TextBox 48">
              <a:extLst>
                <a:ext uri="{FF2B5EF4-FFF2-40B4-BE49-F238E27FC236}">
                  <a16:creationId xmlns:a16="http://schemas.microsoft.com/office/drawing/2014/main" id="{CD586797-D13C-452A-8429-827309B43E24}"/>
                </a:ext>
              </a:extLst>
            </p:cNvPr>
            <p:cNvSpPr txBox="1"/>
            <p:nvPr/>
          </p:nvSpPr>
          <p:spPr>
            <a:xfrm>
              <a:off x="3473807" y="1572842"/>
              <a:ext cx="2330297" cy="400110"/>
            </a:xfrm>
            <a:prstGeom prst="rect">
              <a:avLst/>
            </a:prstGeom>
            <a:noFill/>
          </p:spPr>
          <p:txBody>
            <a:bodyPr wrap="square" rtlCol="0">
              <a:spAutoFit/>
            </a:bodyPr>
            <a:lstStyle/>
            <a:p>
              <a:pPr algn="ctr"/>
              <a:r>
                <a:rPr lang="en-US" sz="2000" b="1" dirty="0">
                  <a:latin typeface="Nunito Sans" panose="00000500000000000000" pitchFamily="2" charset="0"/>
                </a:rPr>
                <a:t>Query Optimizer</a:t>
              </a:r>
            </a:p>
          </p:txBody>
        </p:sp>
        <p:sp>
          <p:nvSpPr>
            <p:cNvPr id="106" name="Oval 105">
              <a:extLst>
                <a:ext uri="{FF2B5EF4-FFF2-40B4-BE49-F238E27FC236}">
                  <a16:creationId xmlns:a16="http://schemas.microsoft.com/office/drawing/2014/main" id="{93665FB9-ECA6-4476-A684-9B87B7246819}"/>
                </a:ext>
              </a:extLst>
            </p:cNvPr>
            <p:cNvSpPr/>
            <p:nvPr/>
          </p:nvSpPr>
          <p:spPr>
            <a:xfrm>
              <a:off x="4209885" y="2353014"/>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7" name="Group 106">
              <a:extLst>
                <a:ext uri="{FF2B5EF4-FFF2-40B4-BE49-F238E27FC236}">
                  <a16:creationId xmlns:a16="http://schemas.microsoft.com/office/drawing/2014/main" id="{453B8B74-4BF8-4AFD-94DC-B73C6D678EFC}"/>
                </a:ext>
              </a:extLst>
            </p:cNvPr>
            <p:cNvGrpSpPr/>
            <p:nvPr/>
          </p:nvGrpSpPr>
          <p:grpSpPr>
            <a:xfrm>
              <a:off x="4496917" y="2250843"/>
              <a:ext cx="931829" cy="685292"/>
              <a:chOff x="1192214" y="3357563"/>
              <a:chExt cx="354012" cy="260350"/>
            </a:xfrm>
          </p:grpSpPr>
          <p:sp>
            <p:nvSpPr>
              <p:cNvPr id="108" name="Freeform 583">
                <a:extLst>
                  <a:ext uri="{FF2B5EF4-FFF2-40B4-BE49-F238E27FC236}">
                    <a16:creationId xmlns:a16="http://schemas.microsoft.com/office/drawing/2014/main" id="{E26A1469-DB3B-4FC5-994B-5FE768410D9B}"/>
                  </a:ext>
                </a:extLst>
              </p:cNvPr>
              <p:cNvSpPr>
                <a:spLocks noEditPoints="1"/>
              </p:cNvSpPr>
              <p:nvPr/>
            </p:nvSpPr>
            <p:spPr bwMode="auto">
              <a:xfrm>
                <a:off x="1192214" y="3402013"/>
                <a:ext cx="215900" cy="215900"/>
              </a:xfrm>
              <a:custGeom>
                <a:avLst/>
                <a:gdLst>
                  <a:gd name="T0" fmla="*/ 159 w 159"/>
                  <a:gd name="T1" fmla="*/ 69 h 159"/>
                  <a:gd name="T2" fmla="*/ 139 w 159"/>
                  <a:gd name="T3" fmla="*/ 64 h 159"/>
                  <a:gd name="T4" fmla="*/ 132 w 159"/>
                  <a:gd name="T5" fmla="*/ 54 h 159"/>
                  <a:gd name="T6" fmla="*/ 143 w 159"/>
                  <a:gd name="T7" fmla="*/ 36 h 159"/>
                  <a:gd name="T8" fmla="*/ 128 w 159"/>
                  <a:gd name="T9" fmla="*/ 16 h 159"/>
                  <a:gd name="T10" fmla="*/ 111 w 159"/>
                  <a:gd name="T11" fmla="*/ 26 h 159"/>
                  <a:gd name="T12" fmla="*/ 99 w 159"/>
                  <a:gd name="T13" fmla="*/ 25 h 159"/>
                  <a:gd name="T14" fmla="*/ 94 w 159"/>
                  <a:gd name="T15" fmla="*/ 4 h 159"/>
                  <a:gd name="T16" fmla="*/ 69 w 159"/>
                  <a:gd name="T17" fmla="*/ 0 h 159"/>
                  <a:gd name="T18" fmla="*/ 64 w 159"/>
                  <a:gd name="T19" fmla="*/ 20 h 159"/>
                  <a:gd name="T20" fmla="*/ 54 w 159"/>
                  <a:gd name="T21" fmla="*/ 27 h 159"/>
                  <a:gd name="T22" fmla="*/ 37 w 159"/>
                  <a:gd name="T23" fmla="*/ 16 h 159"/>
                  <a:gd name="T24" fmla="*/ 16 w 159"/>
                  <a:gd name="T25" fmla="*/ 31 h 159"/>
                  <a:gd name="T26" fmla="*/ 26 w 159"/>
                  <a:gd name="T27" fmla="*/ 48 h 159"/>
                  <a:gd name="T28" fmla="*/ 25 w 159"/>
                  <a:gd name="T29" fmla="*/ 60 h 159"/>
                  <a:gd name="T30" fmla="*/ 4 w 159"/>
                  <a:gd name="T31" fmla="*/ 65 h 159"/>
                  <a:gd name="T32" fmla="*/ 0 w 159"/>
                  <a:gd name="T33" fmla="*/ 90 h 159"/>
                  <a:gd name="T34" fmla="*/ 20 w 159"/>
                  <a:gd name="T35" fmla="*/ 95 h 159"/>
                  <a:gd name="T36" fmla="*/ 27 w 159"/>
                  <a:gd name="T37" fmla="*/ 105 h 159"/>
                  <a:gd name="T38" fmla="*/ 16 w 159"/>
                  <a:gd name="T39" fmla="*/ 123 h 159"/>
                  <a:gd name="T40" fmla="*/ 31 w 159"/>
                  <a:gd name="T41" fmla="*/ 143 h 159"/>
                  <a:gd name="T42" fmla="*/ 48 w 159"/>
                  <a:gd name="T43" fmla="*/ 133 h 159"/>
                  <a:gd name="T44" fmla="*/ 60 w 159"/>
                  <a:gd name="T45" fmla="*/ 134 h 159"/>
                  <a:gd name="T46" fmla="*/ 65 w 159"/>
                  <a:gd name="T47" fmla="*/ 155 h 159"/>
                  <a:gd name="T48" fmla="*/ 90 w 159"/>
                  <a:gd name="T49" fmla="*/ 159 h 159"/>
                  <a:gd name="T50" fmla="*/ 95 w 159"/>
                  <a:gd name="T51" fmla="*/ 139 h 159"/>
                  <a:gd name="T52" fmla="*/ 105 w 159"/>
                  <a:gd name="T53" fmla="*/ 132 h 159"/>
                  <a:gd name="T54" fmla="*/ 123 w 159"/>
                  <a:gd name="T55" fmla="*/ 143 h 159"/>
                  <a:gd name="T56" fmla="*/ 143 w 159"/>
                  <a:gd name="T57" fmla="*/ 128 h 159"/>
                  <a:gd name="T58" fmla="*/ 133 w 159"/>
                  <a:gd name="T59" fmla="*/ 111 h 159"/>
                  <a:gd name="T60" fmla="*/ 134 w 159"/>
                  <a:gd name="T61" fmla="*/ 99 h 159"/>
                  <a:gd name="T62" fmla="*/ 155 w 159"/>
                  <a:gd name="T63" fmla="*/ 94 h 159"/>
                  <a:gd name="T64" fmla="*/ 103 w 159"/>
                  <a:gd name="T65" fmla="*/ 79 h 159"/>
                  <a:gd name="T66" fmla="*/ 56 w 159"/>
                  <a:gd name="T67" fmla="*/ 79 h 159"/>
                  <a:gd name="T68" fmla="*/ 103 w 159"/>
                  <a:gd name="T69" fmla="*/ 7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9" h="159">
                    <a:moveTo>
                      <a:pt x="159" y="90"/>
                    </a:moveTo>
                    <a:cubicBezTo>
                      <a:pt x="159" y="69"/>
                      <a:pt x="159" y="69"/>
                      <a:pt x="159" y="69"/>
                    </a:cubicBezTo>
                    <a:cubicBezTo>
                      <a:pt x="159" y="67"/>
                      <a:pt x="157" y="65"/>
                      <a:pt x="155" y="65"/>
                    </a:cubicBezTo>
                    <a:cubicBezTo>
                      <a:pt x="139" y="64"/>
                      <a:pt x="139" y="64"/>
                      <a:pt x="139" y="64"/>
                    </a:cubicBezTo>
                    <a:cubicBezTo>
                      <a:pt x="137" y="64"/>
                      <a:pt x="135" y="62"/>
                      <a:pt x="134" y="60"/>
                    </a:cubicBezTo>
                    <a:cubicBezTo>
                      <a:pt x="134" y="58"/>
                      <a:pt x="133" y="56"/>
                      <a:pt x="132" y="54"/>
                    </a:cubicBezTo>
                    <a:cubicBezTo>
                      <a:pt x="131" y="52"/>
                      <a:pt x="131" y="50"/>
                      <a:pt x="133" y="48"/>
                    </a:cubicBezTo>
                    <a:cubicBezTo>
                      <a:pt x="143" y="36"/>
                      <a:pt x="143" y="36"/>
                      <a:pt x="143" y="36"/>
                    </a:cubicBezTo>
                    <a:cubicBezTo>
                      <a:pt x="145" y="35"/>
                      <a:pt x="144" y="32"/>
                      <a:pt x="143" y="31"/>
                    </a:cubicBezTo>
                    <a:cubicBezTo>
                      <a:pt x="128" y="16"/>
                      <a:pt x="128" y="16"/>
                      <a:pt x="128" y="16"/>
                    </a:cubicBezTo>
                    <a:cubicBezTo>
                      <a:pt x="127" y="15"/>
                      <a:pt x="124" y="15"/>
                      <a:pt x="123" y="16"/>
                    </a:cubicBezTo>
                    <a:cubicBezTo>
                      <a:pt x="111" y="26"/>
                      <a:pt x="111" y="26"/>
                      <a:pt x="111" y="26"/>
                    </a:cubicBezTo>
                    <a:cubicBezTo>
                      <a:pt x="109" y="28"/>
                      <a:pt x="107" y="28"/>
                      <a:pt x="105" y="27"/>
                    </a:cubicBezTo>
                    <a:cubicBezTo>
                      <a:pt x="103" y="26"/>
                      <a:pt x="101" y="25"/>
                      <a:pt x="99" y="25"/>
                    </a:cubicBezTo>
                    <a:cubicBezTo>
                      <a:pt x="97" y="24"/>
                      <a:pt x="95" y="22"/>
                      <a:pt x="95" y="20"/>
                    </a:cubicBezTo>
                    <a:cubicBezTo>
                      <a:pt x="94" y="4"/>
                      <a:pt x="94" y="4"/>
                      <a:pt x="94" y="4"/>
                    </a:cubicBezTo>
                    <a:cubicBezTo>
                      <a:pt x="94" y="2"/>
                      <a:pt x="92" y="0"/>
                      <a:pt x="90" y="0"/>
                    </a:cubicBezTo>
                    <a:cubicBezTo>
                      <a:pt x="69" y="0"/>
                      <a:pt x="69" y="0"/>
                      <a:pt x="69" y="0"/>
                    </a:cubicBezTo>
                    <a:cubicBezTo>
                      <a:pt x="67" y="0"/>
                      <a:pt x="65" y="2"/>
                      <a:pt x="65" y="4"/>
                    </a:cubicBezTo>
                    <a:cubicBezTo>
                      <a:pt x="64" y="20"/>
                      <a:pt x="64" y="20"/>
                      <a:pt x="64" y="20"/>
                    </a:cubicBezTo>
                    <a:cubicBezTo>
                      <a:pt x="64" y="22"/>
                      <a:pt x="62" y="24"/>
                      <a:pt x="60" y="25"/>
                    </a:cubicBezTo>
                    <a:cubicBezTo>
                      <a:pt x="58" y="25"/>
                      <a:pt x="56" y="26"/>
                      <a:pt x="54" y="27"/>
                    </a:cubicBezTo>
                    <a:cubicBezTo>
                      <a:pt x="53" y="28"/>
                      <a:pt x="50" y="28"/>
                      <a:pt x="48" y="26"/>
                    </a:cubicBezTo>
                    <a:cubicBezTo>
                      <a:pt x="37" y="16"/>
                      <a:pt x="37" y="16"/>
                      <a:pt x="37" y="16"/>
                    </a:cubicBezTo>
                    <a:cubicBezTo>
                      <a:pt x="35" y="15"/>
                      <a:pt x="33" y="15"/>
                      <a:pt x="31" y="16"/>
                    </a:cubicBezTo>
                    <a:cubicBezTo>
                      <a:pt x="16" y="31"/>
                      <a:pt x="16" y="31"/>
                      <a:pt x="16" y="31"/>
                    </a:cubicBezTo>
                    <a:cubicBezTo>
                      <a:pt x="15" y="32"/>
                      <a:pt x="15" y="35"/>
                      <a:pt x="16" y="36"/>
                    </a:cubicBezTo>
                    <a:cubicBezTo>
                      <a:pt x="26" y="48"/>
                      <a:pt x="26" y="48"/>
                      <a:pt x="26" y="48"/>
                    </a:cubicBezTo>
                    <a:cubicBezTo>
                      <a:pt x="28" y="50"/>
                      <a:pt x="28" y="52"/>
                      <a:pt x="27" y="54"/>
                    </a:cubicBezTo>
                    <a:cubicBezTo>
                      <a:pt x="26" y="56"/>
                      <a:pt x="25" y="58"/>
                      <a:pt x="25" y="60"/>
                    </a:cubicBezTo>
                    <a:cubicBezTo>
                      <a:pt x="24" y="62"/>
                      <a:pt x="22" y="64"/>
                      <a:pt x="20" y="64"/>
                    </a:cubicBezTo>
                    <a:cubicBezTo>
                      <a:pt x="4" y="65"/>
                      <a:pt x="4" y="65"/>
                      <a:pt x="4" y="65"/>
                    </a:cubicBezTo>
                    <a:cubicBezTo>
                      <a:pt x="2" y="65"/>
                      <a:pt x="0" y="67"/>
                      <a:pt x="0" y="69"/>
                    </a:cubicBezTo>
                    <a:cubicBezTo>
                      <a:pt x="0" y="90"/>
                      <a:pt x="0" y="90"/>
                      <a:pt x="0" y="90"/>
                    </a:cubicBezTo>
                    <a:cubicBezTo>
                      <a:pt x="0" y="92"/>
                      <a:pt x="2" y="94"/>
                      <a:pt x="4" y="94"/>
                    </a:cubicBezTo>
                    <a:cubicBezTo>
                      <a:pt x="20" y="95"/>
                      <a:pt x="20" y="95"/>
                      <a:pt x="20" y="95"/>
                    </a:cubicBezTo>
                    <a:cubicBezTo>
                      <a:pt x="22" y="95"/>
                      <a:pt x="24" y="97"/>
                      <a:pt x="25" y="99"/>
                    </a:cubicBezTo>
                    <a:cubicBezTo>
                      <a:pt x="25" y="101"/>
                      <a:pt x="26" y="103"/>
                      <a:pt x="27" y="105"/>
                    </a:cubicBezTo>
                    <a:cubicBezTo>
                      <a:pt x="28" y="107"/>
                      <a:pt x="28" y="109"/>
                      <a:pt x="26" y="111"/>
                    </a:cubicBezTo>
                    <a:cubicBezTo>
                      <a:pt x="16" y="123"/>
                      <a:pt x="16" y="123"/>
                      <a:pt x="16" y="123"/>
                    </a:cubicBezTo>
                    <a:cubicBezTo>
                      <a:pt x="15" y="124"/>
                      <a:pt x="15" y="126"/>
                      <a:pt x="16" y="128"/>
                    </a:cubicBezTo>
                    <a:cubicBezTo>
                      <a:pt x="31" y="143"/>
                      <a:pt x="31" y="143"/>
                      <a:pt x="31" y="143"/>
                    </a:cubicBezTo>
                    <a:cubicBezTo>
                      <a:pt x="33" y="144"/>
                      <a:pt x="35" y="144"/>
                      <a:pt x="36" y="143"/>
                    </a:cubicBezTo>
                    <a:cubicBezTo>
                      <a:pt x="48" y="133"/>
                      <a:pt x="48" y="133"/>
                      <a:pt x="48" y="133"/>
                    </a:cubicBezTo>
                    <a:cubicBezTo>
                      <a:pt x="50" y="131"/>
                      <a:pt x="53" y="131"/>
                      <a:pt x="54" y="132"/>
                    </a:cubicBezTo>
                    <a:cubicBezTo>
                      <a:pt x="56" y="133"/>
                      <a:pt x="58" y="134"/>
                      <a:pt x="60" y="134"/>
                    </a:cubicBezTo>
                    <a:cubicBezTo>
                      <a:pt x="62" y="135"/>
                      <a:pt x="64" y="137"/>
                      <a:pt x="64" y="139"/>
                    </a:cubicBezTo>
                    <a:cubicBezTo>
                      <a:pt x="65" y="155"/>
                      <a:pt x="65" y="155"/>
                      <a:pt x="65" y="155"/>
                    </a:cubicBezTo>
                    <a:cubicBezTo>
                      <a:pt x="65" y="157"/>
                      <a:pt x="67" y="159"/>
                      <a:pt x="69" y="159"/>
                    </a:cubicBezTo>
                    <a:cubicBezTo>
                      <a:pt x="90" y="159"/>
                      <a:pt x="90" y="159"/>
                      <a:pt x="90" y="159"/>
                    </a:cubicBezTo>
                    <a:cubicBezTo>
                      <a:pt x="92" y="159"/>
                      <a:pt x="94" y="157"/>
                      <a:pt x="94" y="155"/>
                    </a:cubicBezTo>
                    <a:cubicBezTo>
                      <a:pt x="95" y="139"/>
                      <a:pt x="95" y="139"/>
                      <a:pt x="95" y="139"/>
                    </a:cubicBezTo>
                    <a:cubicBezTo>
                      <a:pt x="95" y="137"/>
                      <a:pt x="97" y="135"/>
                      <a:pt x="99" y="134"/>
                    </a:cubicBezTo>
                    <a:cubicBezTo>
                      <a:pt x="101" y="134"/>
                      <a:pt x="103" y="133"/>
                      <a:pt x="105" y="132"/>
                    </a:cubicBezTo>
                    <a:cubicBezTo>
                      <a:pt x="107" y="131"/>
                      <a:pt x="109" y="131"/>
                      <a:pt x="111" y="133"/>
                    </a:cubicBezTo>
                    <a:cubicBezTo>
                      <a:pt x="123" y="143"/>
                      <a:pt x="123" y="143"/>
                      <a:pt x="123" y="143"/>
                    </a:cubicBezTo>
                    <a:cubicBezTo>
                      <a:pt x="124" y="144"/>
                      <a:pt x="127" y="144"/>
                      <a:pt x="128" y="143"/>
                    </a:cubicBezTo>
                    <a:cubicBezTo>
                      <a:pt x="143" y="128"/>
                      <a:pt x="143" y="128"/>
                      <a:pt x="143" y="128"/>
                    </a:cubicBezTo>
                    <a:cubicBezTo>
                      <a:pt x="144" y="127"/>
                      <a:pt x="145" y="124"/>
                      <a:pt x="143" y="123"/>
                    </a:cubicBezTo>
                    <a:cubicBezTo>
                      <a:pt x="133" y="111"/>
                      <a:pt x="133" y="111"/>
                      <a:pt x="133" y="111"/>
                    </a:cubicBezTo>
                    <a:cubicBezTo>
                      <a:pt x="131" y="109"/>
                      <a:pt x="131" y="107"/>
                      <a:pt x="132" y="105"/>
                    </a:cubicBezTo>
                    <a:cubicBezTo>
                      <a:pt x="133" y="103"/>
                      <a:pt x="134" y="101"/>
                      <a:pt x="134" y="99"/>
                    </a:cubicBezTo>
                    <a:cubicBezTo>
                      <a:pt x="135" y="97"/>
                      <a:pt x="137" y="95"/>
                      <a:pt x="139" y="95"/>
                    </a:cubicBezTo>
                    <a:cubicBezTo>
                      <a:pt x="155" y="94"/>
                      <a:pt x="155" y="94"/>
                      <a:pt x="155" y="94"/>
                    </a:cubicBezTo>
                    <a:cubicBezTo>
                      <a:pt x="157" y="94"/>
                      <a:pt x="159" y="92"/>
                      <a:pt x="159" y="90"/>
                    </a:cubicBezTo>
                    <a:close/>
                    <a:moveTo>
                      <a:pt x="103" y="79"/>
                    </a:moveTo>
                    <a:cubicBezTo>
                      <a:pt x="103" y="93"/>
                      <a:pt x="93" y="103"/>
                      <a:pt x="80" y="103"/>
                    </a:cubicBezTo>
                    <a:cubicBezTo>
                      <a:pt x="66" y="103"/>
                      <a:pt x="56" y="93"/>
                      <a:pt x="56" y="79"/>
                    </a:cubicBezTo>
                    <a:cubicBezTo>
                      <a:pt x="56" y="66"/>
                      <a:pt x="66" y="56"/>
                      <a:pt x="80" y="56"/>
                    </a:cubicBezTo>
                    <a:cubicBezTo>
                      <a:pt x="93" y="56"/>
                      <a:pt x="103" y="66"/>
                      <a:pt x="103" y="79"/>
                    </a:cubicBezTo>
                    <a:close/>
                  </a:path>
                </a:pathLst>
              </a:custGeom>
              <a:noFill/>
              <a:ln w="317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9" name="Freeform 584">
                <a:extLst>
                  <a:ext uri="{FF2B5EF4-FFF2-40B4-BE49-F238E27FC236}">
                    <a16:creationId xmlns:a16="http://schemas.microsoft.com/office/drawing/2014/main" id="{91B02A4A-882C-4BFB-BD24-D02646AC2F40}"/>
                  </a:ext>
                </a:extLst>
              </p:cNvPr>
              <p:cNvSpPr>
                <a:spLocks noEditPoints="1"/>
              </p:cNvSpPr>
              <p:nvPr/>
            </p:nvSpPr>
            <p:spPr bwMode="auto">
              <a:xfrm>
                <a:off x="1408113" y="3357563"/>
                <a:ext cx="138113" cy="131763"/>
              </a:xfrm>
              <a:custGeom>
                <a:avLst/>
                <a:gdLst>
                  <a:gd name="T0" fmla="*/ 102 w 102"/>
                  <a:gd name="T1" fmla="*/ 54 h 97"/>
                  <a:gd name="T2" fmla="*/ 102 w 102"/>
                  <a:gd name="T3" fmla="*/ 42 h 97"/>
                  <a:gd name="T4" fmla="*/ 98 w 102"/>
                  <a:gd name="T5" fmla="*/ 38 h 97"/>
                  <a:gd name="T6" fmla="*/ 88 w 102"/>
                  <a:gd name="T7" fmla="*/ 37 h 97"/>
                  <a:gd name="T8" fmla="*/ 83 w 102"/>
                  <a:gd name="T9" fmla="*/ 33 h 97"/>
                  <a:gd name="T10" fmla="*/ 80 w 102"/>
                  <a:gd name="T11" fmla="*/ 28 h 97"/>
                  <a:gd name="T12" fmla="*/ 79 w 102"/>
                  <a:gd name="T13" fmla="*/ 22 h 97"/>
                  <a:gd name="T14" fmla="*/ 83 w 102"/>
                  <a:gd name="T15" fmla="*/ 12 h 97"/>
                  <a:gd name="T16" fmla="*/ 82 w 102"/>
                  <a:gd name="T17" fmla="*/ 7 h 97"/>
                  <a:gd name="T18" fmla="*/ 71 w 102"/>
                  <a:gd name="T19" fmla="*/ 1 h 97"/>
                  <a:gd name="T20" fmla="*/ 66 w 102"/>
                  <a:gd name="T21" fmla="*/ 2 h 97"/>
                  <a:gd name="T22" fmla="*/ 60 w 102"/>
                  <a:gd name="T23" fmla="*/ 10 h 97"/>
                  <a:gd name="T24" fmla="*/ 54 w 102"/>
                  <a:gd name="T25" fmla="*/ 13 h 97"/>
                  <a:gd name="T26" fmla="*/ 51 w 102"/>
                  <a:gd name="T27" fmla="*/ 13 h 97"/>
                  <a:gd name="T28" fmla="*/ 48 w 102"/>
                  <a:gd name="T29" fmla="*/ 13 h 97"/>
                  <a:gd name="T30" fmla="*/ 42 w 102"/>
                  <a:gd name="T31" fmla="*/ 10 h 97"/>
                  <a:gd name="T32" fmla="*/ 36 w 102"/>
                  <a:gd name="T33" fmla="*/ 2 h 97"/>
                  <a:gd name="T34" fmla="*/ 31 w 102"/>
                  <a:gd name="T35" fmla="*/ 1 h 97"/>
                  <a:gd name="T36" fmla="*/ 20 w 102"/>
                  <a:gd name="T37" fmla="*/ 7 h 97"/>
                  <a:gd name="T38" fmla="*/ 18 w 102"/>
                  <a:gd name="T39" fmla="*/ 12 h 97"/>
                  <a:gd name="T40" fmla="*/ 22 w 102"/>
                  <a:gd name="T41" fmla="*/ 22 h 97"/>
                  <a:gd name="T42" fmla="*/ 22 w 102"/>
                  <a:gd name="T43" fmla="*/ 28 h 97"/>
                  <a:gd name="T44" fmla="*/ 19 w 102"/>
                  <a:gd name="T45" fmla="*/ 33 h 97"/>
                  <a:gd name="T46" fmla="*/ 14 w 102"/>
                  <a:gd name="T47" fmla="*/ 37 h 97"/>
                  <a:gd name="T48" fmla="*/ 3 w 102"/>
                  <a:gd name="T49" fmla="*/ 38 h 97"/>
                  <a:gd name="T50" fmla="*/ 0 w 102"/>
                  <a:gd name="T51" fmla="*/ 42 h 97"/>
                  <a:gd name="T52" fmla="*/ 0 w 102"/>
                  <a:gd name="T53" fmla="*/ 54 h 97"/>
                  <a:gd name="T54" fmla="*/ 3 w 102"/>
                  <a:gd name="T55" fmla="*/ 58 h 97"/>
                  <a:gd name="T56" fmla="*/ 14 w 102"/>
                  <a:gd name="T57" fmla="*/ 60 h 97"/>
                  <a:gd name="T58" fmla="*/ 19 w 102"/>
                  <a:gd name="T59" fmla="*/ 63 h 97"/>
                  <a:gd name="T60" fmla="*/ 22 w 102"/>
                  <a:gd name="T61" fmla="*/ 68 h 97"/>
                  <a:gd name="T62" fmla="*/ 22 w 102"/>
                  <a:gd name="T63" fmla="*/ 75 h 97"/>
                  <a:gd name="T64" fmla="*/ 18 w 102"/>
                  <a:gd name="T65" fmla="*/ 84 h 97"/>
                  <a:gd name="T66" fmla="*/ 20 w 102"/>
                  <a:gd name="T67" fmla="*/ 89 h 97"/>
                  <a:gd name="T68" fmla="*/ 31 w 102"/>
                  <a:gd name="T69" fmla="*/ 96 h 97"/>
                  <a:gd name="T70" fmla="*/ 36 w 102"/>
                  <a:gd name="T71" fmla="*/ 94 h 97"/>
                  <a:gd name="T72" fmla="*/ 42 w 102"/>
                  <a:gd name="T73" fmla="*/ 86 h 97"/>
                  <a:gd name="T74" fmla="*/ 48 w 102"/>
                  <a:gd name="T75" fmla="*/ 84 h 97"/>
                  <a:gd name="T76" fmla="*/ 51 w 102"/>
                  <a:gd name="T77" fmla="*/ 84 h 97"/>
                  <a:gd name="T78" fmla="*/ 54 w 102"/>
                  <a:gd name="T79" fmla="*/ 84 h 97"/>
                  <a:gd name="T80" fmla="*/ 60 w 102"/>
                  <a:gd name="T81" fmla="*/ 86 h 97"/>
                  <a:gd name="T82" fmla="*/ 66 w 102"/>
                  <a:gd name="T83" fmla="*/ 94 h 97"/>
                  <a:gd name="T84" fmla="*/ 71 w 102"/>
                  <a:gd name="T85" fmla="*/ 96 h 97"/>
                  <a:gd name="T86" fmla="*/ 82 w 102"/>
                  <a:gd name="T87" fmla="*/ 89 h 97"/>
                  <a:gd name="T88" fmla="*/ 83 w 102"/>
                  <a:gd name="T89" fmla="*/ 84 h 97"/>
                  <a:gd name="T90" fmla="*/ 79 w 102"/>
                  <a:gd name="T91" fmla="*/ 75 h 97"/>
                  <a:gd name="T92" fmla="*/ 80 w 102"/>
                  <a:gd name="T93" fmla="*/ 68 h 97"/>
                  <a:gd name="T94" fmla="*/ 83 w 102"/>
                  <a:gd name="T95" fmla="*/ 63 h 97"/>
                  <a:gd name="T96" fmla="*/ 88 w 102"/>
                  <a:gd name="T97" fmla="*/ 60 h 97"/>
                  <a:gd name="T98" fmla="*/ 98 w 102"/>
                  <a:gd name="T99" fmla="*/ 58 h 97"/>
                  <a:gd name="T100" fmla="*/ 102 w 102"/>
                  <a:gd name="T101" fmla="*/ 54 h 97"/>
                  <a:gd name="T102" fmla="*/ 38 w 102"/>
                  <a:gd name="T103" fmla="*/ 48 h 97"/>
                  <a:gd name="T104" fmla="*/ 51 w 102"/>
                  <a:gd name="T105" fmla="*/ 36 h 97"/>
                  <a:gd name="T106" fmla="*/ 63 w 102"/>
                  <a:gd name="T107" fmla="*/ 48 h 97"/>
                  <a:gd name="T108" fmla="*/ 51 w 102"/>
                  <a:gd name="T109" fmla="*/ 61 h 97"/>
                  <a:gd name="T110" fmla="*/ 38 w 102"/>
                  <a:gd name="T111" fmla="*/ 48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2" h="97">
                    <a:moveTo>
                      <a:pt x="102" y="54"/>
                    </a:moveTo>
                    <a:cubicBezTo>
                      <a:pt x="102" y="42"/>
                      <a:pt x="102" y="42"/>
                      <a:pt x="102" y="42"/>
                    </a:cubicBezTo>
                    <a:cubicBezTo>
                      <a:pt x="102" y="40"/>
                      <a:pt x="100" y="38"/>
                      <a:pt x="98" y="38"/>
                    </a:cubicBezTo>
                    <a:cubicBezTo>
                      <a:pt x="88" y="37"/>
                      <a:pt x="88" y="37"/>
                      <a:pt x="88" y="37"/>
                    </a:cubicBezTo>
                    <a:cubicBezTo>
                      <a:pt x="86" y="37"/>
                      <a:pt x="84" y="35"/>
                      <a:pt x="83" y="33"/>
                    </a:cubicBezTo>
                    <a:cubicBezTo>
                      <a:pt x="82" y="31"/>
                      <a:pt x="81" y="30"/>
                      <a:pt x="80" y="28"/>
                    </a:cubicBezTo>
                    <a:cubicBezTo>
                      <a:pt x="79" y="26"/>
                      <a:pt x="79" y="24"/>
                      <a:pt x="79" y="22"/>
                    </a:cubicBezTo>
                    <a:cubicBezTo>
                      <a:pt x="83" y="12"/>
                      <a:pt x="83" y="12"/>
                      <a:pt x="83" y="12"/>
                    </a:cubicBezTo>
                    <a:cubicBezTo>
                      <a:pt x="84" y="10"/>
                      <a:pt x="83" y="8"/>
                      <a:pt x="82" y="7"/>
                    </a:cubicBezTo>
                    <a:cubicBezTo>
                      <a:pt x="71" y="1"/>
                      <a:pt x="71" y="1"/>
                      <a:pt x="71" y="1"/>
                    </a:cubicBezTo>
                    <a:cubicBezTo>
                      <a:pt x="69" y="0"/>
                      <a:pt x="67" y="0"/>
                      <a:pt x="66" y="2"/>
                    </a:cubicBezTo>
                    <a:cubicBezTo>
                      <a:pt x="60" y="10"/>
                      <a:pt x="60" y="10"/>
                      <a:pt x="60" y="10"/>
                    </a:cubicBezTo>
                    <a:cubicBezTo>
                      <a:pt x="58" y="12"/>
                      <a:pt x="56" y="13"/>
                      <a:pt x="54" y="13"/>
                    </a:cubicBezTo>
                    <a:cubicBezTo>
                      <a:pt x="53" y="13"/>
                      <a:pt x="52" y="13"/>
                      <a:pt x="51" y="13"/>
                    </a:cubicBezTo>
                    <a:cubicBezTo>
                      <a:pt x="50" y="13"/>
                      <a:pt x="49" y="13"/>
                      <a:pt x="48" y="13"/>
                    </a:cubicBezTo>
                    <a:cubicBezTo>
                      <a:pt x="46" y="13"/>
                      <a:pt x="43" y="12"/>
                      <a:pt x="42" y="10"/>
                    </a:cubicBezTo>
                    <a:cubicBezTo>
                      <a:pt x="36" y="2"/>
                      <a:pt x="36" y="2"/>
                      <a:pt x="36" y="2"/>
                    </a:cubicBezTo>
                    <a:cubicBezTo>
                      <a:pt x="35" y="0"/>
                      <a:pt x="32" y="0"/>
                      <a:pt x="31" y="1"/>
                    </a:cubicBezTo>
                    <a:cubicBezTo>
                      <a:pt x="20" y="7"/>
                      <a:pt x="20" y="7"/>
                      <a:pt x="20" y="7"/>
                    </a:cubicBezTo>
                    <a:cubicBezTo>
                      <a:pt x="18" y="8"/>
                      <a:pt x="17" y="10"/>
                      <a:pt x="18" y="12"/>
                    </a:cubicBezTo>
                    <a:cubicBezTo>
                      <a:pt x="22" y="22"/>
                      <a:pt x="22" y="22"/>
                      <a:pt x="22" y="22"/>
                    </a:cubicBezTo>
                    <a:cubicBezTo>
                      <a:pt x="23" y="23"/>
                      <a:pt x="23" y="26"/>
                      <a:pt x="22" y="28"/>
                    </a:cubicBezTo>
                    <a:cubicBezTo>
                      <a:pt x="20" y="30"/>
                      <a:pt x="20" y="31"/>
                      <a:pt x="19" y="33"/>
                    </a:cubicBezTo>
                    <a:cubicBezTo>
                      <a:pt x="18" y="35"/>
                      <a:pt x="16" y="37"/>
                      <a:pt x="14" y="37"/>
                    </a:cubicBezTo>
                    <a:cubicBezTo>
                      <a:pt x="3" y="38"/>
                      <a:pt x="3" y="38"/>
                      <a:pt x="3" y="38"/>
                    </a:cubicBezTo>
                    <a:cubicBezTo>
                      <a:pt x="1" y="38"/>
                      <a:pt x="0" y="40"/>
                      <a:pt x="0" y="42"/>
                    </a:cubicBezTo>
                    <a:cubicBezTo>
                      <a:pt x="0" y="54"/>
                      <a:pt x="0" y="54"/>
                      <a:pt x="0" y="54"/>
                    </a:cubicBezTo>
                    <a:cubicBezTo>
                      <a:pt x="0" y="56"/>
                      <a:pt x="1" y="58"/>
                      <a:pt x="3" y="58"/>
                    </a:cubicBezTo>
                    <a:cubicBezTo>
                      <a:pt x="14" y="60"/>
                      <a:pt x="14" y="60"/>
                      <a:pt x="14" y="60"/>
                    </a:cubicBezTo>
                    <a:cubicBezTo>
                      <a:pt x="16" y="60"/>
                      <a:pt x="18" y="62"/>
                      <a:pt x="19" y="63"/>
                    </a:cubicBezTo>
                    <a:cubicBezTo>
                      <a:pt x="20" y="65"/>
                      <a:pt x="20" y="67"/>
                      <a:pt x="22" y="68"/>
                    </a:cubicBezTo>
                    <a:cubicBezTo>
                      <a:pt x="23" y="70"/>
                      <a:pt x="23" y="73"/>
                      <a:pt x="22" y="75"/>
                    </a:cubicBezTo>
                    <a:cubicBezTo>
                      <a:pt x="18" y="84"/>
                      <a:pt x="18" y="84"/>
                      <a:pt x="18" y="84"/>
                    </a:cubicBezTo>
                    <a:cubicBezTo>
                      <a:pt x="17" y="86"/>
                      <a:pt x="18" y="88"/>
                      <a:pt x="20" y="89"/>
                    </a:cubicBezTo>
                    <a:cubicBezTo>
                      <a:pt x="31" y="96"/>
                      <a:pt x="31" y="96"/>
                      <a:pt x="31" y="96"/>
                    </a:cubicBezTo>
                    <a:cubicBezTo>
                      <a:pt x="32" y="97"/>
                      <a:pt x="35" y="96"/>
                      <a:pt x="36" y="94"/>
                    </a:cubicBezTo>
                    <a:cubicBezTo>
                      <a:pt x="42" y="86"/>
                      <a:pt x="42" y="86"/>
                      <a:pt x="42" y="86"/>
                    </a:cubicBezTo>
                    <a:cubicBezTo>
                      <a:pt x="43" y="84"/>
                      <a:pt x="46" y="83"/>
                      <a:pt x="48" y="84"/>
                    </a:cubicBezTo>
                    <a:cubicBezTo>
                      <a:pt x="49" y="84"/>
                      <a:pt x="50" y="84"/>
                      <a:pt x="51" y="84"/>
                    </a:cubicBezTo>
                    <a:cubicBezTo>
                      <a:pt x="52" y="84"/>
                      <a:pt x="53" y="84"/>
                      <a:pt x="54" y="84"/>
                    </a:cubicBezTo>
                    <a:cubicBezTo>
                      <a:pt x="56" y="83"/>
                      <a:pt x="58" y="84"/>
                      <a:pt x="60" y="86"/>
                    </a:cubicBezTo>
                    <a:cubicBezTo>
                      <a:pt x="66" y="94"/>
                      <a:pt x="66" y="94"/>
                      <a:pt x="66" y="94"/>
                    </a:cubicBezTo>
                    <a:cubicBezTo>
                      <a:pt x="67" y="96"/>
                      <a:pt x="69" y="97"/>
                      <a:pt x="71" y="96"/>
                    </a:cubicBezTo>
                    <a:cubicBezTo>
                      <a:pt x="82" y="89"/>
                      <a:pt x="82" y="89"/>
                      <a:pt x="82" y="89"/>
                    </a:cubicBezTo>
                    <a:cubicBezTo>
                      <a:pt x="83" y="88"/>
                      <a:pt x="84" y="86"/>
                      <a:pt x="83" y="84"/>
                    </a:cubicBezTo>
                    <a:cubicBezTo>
                      <a:pt x="79" y="75"/>
                      <a:pt x="79" y="75"/>
                      <a:pt x="79" y="75"/>
                    </a:cubicBezTo>
                    <a:cubicBezTo>
                      <a:pt x="78" y="73"/>
                      <a:pt x="79" y="70"/>
                      <a:pt x="80" y="68"/>
                    </a:cubicBezTo>
                    <a:cubicBezTo>
                      <a:pt x="81" y="67"/>
                      <a:pt x="82" y="65"/>
                      <a:pt x="83" y="63"/>
                    </a:cubicBezTo>
                    <a:cubicBezTo>
                      <a:pt x="84" y="62"/>
                      <a:pt x="86" y="60"/>
                      <a:pt x="88" y="60"/>
                    </a:cubicBezTo>
                    <a:cubicBezTo>
                      <a:pt x="98" y="58"/>
                      <a:pt x="98" y="58"/>
                      <a:pt x="98" y="58"/>
                    </a:cubicBezTo>
                    <a:cubicBezTo>
                      <a:pt x="100" y="58"/>
                      <a:pt x="102" y="56"/>
                      <a:pt x="102" y="54"/>
                    </a:cubicBezTo>
                    <a:close/>
                    <a:moveTo>
                      <a:pt x="38" y="48"/>
                    </a:moveTo>
                    <a:cubicBezTo>
                      <a:pt x="38" y="41"/>
                      <a:pt x="44" y="36"/>
                      <a:pt x="51" y="36"/>
                    </a:cubicBezTo>
                    <a:cubicBezTo>
                      <a:pt x="58" y="36"/>
                      <a:pt x="63" y="41"/>
                      <a:pt x="63" y="48"/>
                    </a:cubicBezTo>
                    <a:cubicBezTo>
                      <a:pt x="63" y="55"/>
                      <a:pt x="58" y="61"/>
                      <a:pt x="51" y="61"/>
                    </a:cubicBezTo>
                    <a:cubicBezTo>
                      <a:pt x="44" y="61"/>
                      <a:pt x="38" y="55"/>
                      <a:pt x="38" y="48"/>
                    </a:cubicBezTo>
                    <a:close/>
                  </a:path>
                </a:pathLst>
              </a:cu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01" name="Straight Arrow Connector 100">
            <a:extLst>
              <a:ext uri="{FF2B5EF4-FFF2-40B4-BE49-F238E27FC236}">
                <a16:creationId xmlns:a16="http://schemas.microsoft.com/office/drawing/2014/main" id="{1941B59D-0E89-438E-BFBF-1ED0699496D5}"/>
              </a:ext>
            </a:extLst>
          </p:cNvPr>
          <p:cNvCxnSpPr>
            <a:cxnSpLocks/>
          </p:cNvCxnSpPr>
          <p:nvPr/>
        </p:nvCxnSpPr>
        <p:spPr>
          <a:xfrm>
            <a:off x="2668988" y="2717955"/>
            <a:ext cx="1290355" cy="0"/>
          </a:xfrm>
          <a:prstGeom prst="straightConnector1">
            <a:avLst/>
          </a:prstGeom>
          <a:ln>
            <a:solidFill>
              <a:schemeClr val="accent1"/>
            </a:solidFill>
            <a:tailEnd type="arrow"/>
          </a:ln>
        </p:spPr>
        <p:style>
          <a:lnRef idx="3">
            <a:schemeClr val="dk1"/>
          </a:lnRef>
          <a:fillRef idx="0">
            <a:schemeClr val="dk1"/>
          </a:fillRef>
          <a:effectRef idx="2">
            <a:schemeClr val="dk1"/>
          </a:effectRef>
          <a:fontRef idx="minor">
            <a:schemeClr val="tx1"/>
          </a:fontRef>
        </p:style>
      </p:cxnSp>
      <p:grpSp>
        <p:nvGrpSpPr>
          <p:cNvPr id="6" name="Group 5">
            <a:extLst>
              <a:ext uri="{FF2B5EF4-FFF2-40B4-BE49-F238E27FC236}">
                <a16:creationId xmlns:a16="http://schemas.microsoft.com/office/drawing/2014/main" id="{16D267B8-5A97-421E-AE45-1DBFB1DAA5E7}"/>
              </a:ext>
            </a:extLst>
          </p:cNvPr>
          <p:cNvGrpSpPr/>
          <p:nvPr/>
        </p:nvGrpSpPr>
        <p:grpSpPr>
          <a:xfrm>
            <a:off x="6949124" y="1574036"/>
            <a:ext cx="5032558" cy="1634776"/>
            <a:chOff x="6949124" y="1574036"/>
            <a:chExt cx="5032558" cy="1634776"/>
          </a:xfrm>
        </p:grpSpPr>
        <p:sp>
          <p:nvSpPr>
            <p:cNvPr id="60" name="TextBox 59">
              <a:extLst>
                <a:ext uri="{FF2B5EF4-FFF2-40B4-BE49-F238E27FC236}">
                  <a16:creationId xmlns:a16="http://schemas.microsoft.com/office/drawing/2014/main" id="{84555B35-BE5A-49D1-9C99-A90F42070BFC}"/>
                </a:ext>
              </a:extLst>
            </p:cNvPr>
            <p:cNvSpPr txBox="1"/>
            <p:nvPr/>
          </p:nvSpPr>
          <p:spPr>
            <a:xfrm>
              <a:off x="7907603" y="1574036"/>
              <a:ext cx="2357855" cy="400110"/>
            </a:xfrm>
            <a:prstGeom prst="rect">
              <a:avLst/>
            </a:prstGeom>
            <a:noFill/>
          </p:spPr>
          <p:txBody>
            <a:bodyPr wrap="square" rtlCol="0">
              <a:spAutoFit/>
            </a:bodyPr>
            <a:lstStyle/>
            <a:p>
              <a:pPr algn="ctr"/>
              <a:r>
                <a:rPr lang="en-US" sz="2000" b="1" dirty="0">
                  <a:latin typeface="Nunito Sans" panose="00000500000000000000" pitchFamily="2" charset="0"/>
                </a:rPr>
                <a:t>Plan Space</a:t>
              </a:r>
            </a:p>
          </p:txBody>
        </p:sp>
        <p:sp>
          <p:nvSpPr>
            <p:cNvPr id="80" name="TextBox 79">
              <a:extLst>
                <a:ext uri="{FF2B5EF4-FFF2-40B4-BE49-F238E27FC236}">
                  <a16:creationId xmlns:a16="http://schemas.microsoft.com/office/drawing/2014/main" id="{A9FD5ED8-A612-4264-8CB6-E6E28C47E339}"/>
                </a:ext>
              </a:extLst>
            </p:cNvPr>
            <p:cNvSpPr txBox="1"/>
            <p:nvPr/>
          </p:nvSpPr>
          <p:spPr>
            <a:xfrm>
              <a:off x="10780233" y="2442131"/>
              <a:ext cx="1201449" cy="338554"/>
            </a:xfrm>
            <a:prstGeom prst="rect">
              <a:avLst/>
            </a:prstGeom>
            <a:noFill/>
          </p:spPr>
          <p:txBody>
            <a:bodyPr wrap="square" rtlCol="0">
              <a:spAutoFit/>
            </a:bodyPr>
            <a:lstStyle/>
            <a:p>
              <a:pPr algn="ctr"/>
              <a:r>
                <a:rPr lang="en-US" sz="1600" dirty="0">
                  <a:solidFill>
                    <a:schemeClr val="tx1">
                      <a:lumMod val="85000"/>
                      <a:lumOff val="15000"/>
                    </a:schemeClr>
                  </a:solidFill>
                  <a:latin typeface="GothamBook" pitchFamily="50" charset="0"/>
                </a:rPr>
                <a:t>•••</a:t>
              </a:r>
            </a:p>
          </p:txBody>
        </p:sp>
        <p:grpSp>
          <p:nvGrpSpPr>
            <p:cNvPr id="125" name="Group 124">
              <a:extLst>
                <a:ext uri="{FF2B5EF4-FFF2-40B4-BE49-F238E27FC236}">
                  <a16:creationId xmlns:a16="http://schemas.microsoft.com/office/drawing/2014/main" id="{2C8E224E-22C2-4B85-8504-65D437815A47}"/>
                </a:ext>
              </a:extLst>
            </p:cNvPr>
            <p:cNvGrpSpPr/>
            <p:nvPr/>
          </p:nvGrpSpPr>
          <p:grpSpPr>
            <a:xfrm>
              <a:off x="6949124" y="2025407"/>
              <a:ext cx="1322989" cy="1183405"/>
              <a:chOff x="615878" y="3465989"/>
              <a:chExt cx="2052414" cy="1835871"/>
            </a:xfrm>
          </p:grpSpPr>
          <p:cxnSp>
            <p:nvCxnSpPr>
              <p:cNvPr id="126" name="Straight Arrow Connector 125">
                <a:extLst>
                  <a:ext uri="{FF2B5EF4-FFF2-40B4-BE49-F238E27FC236}">
                    <a16:creationId xmlns:a16="http://schemas.microsoft.com/office/drawing/2014/main" id="{D09BE96A-7320-475B-A287-BF51974CF40A}"/>
                  </a:ext>
                </a:extLst>
              </p:cNvPr>
              <p:cNvCxnSpPr>
                <a:cxnSpLocks/>
                <a:endCxn id="130" idx="3"/>
              </p:cNvCxnSpPr>
              <p:nvPr/>
            </p:nvCxnSpPr>
            <p:spPr>
              <a:xfrm flipV="1">
                <a:off x="901335" y="3886009"/>
                <a:ext cx="525106" cy="10168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27" name="Straight Arrow Connector 126">
                <a:extLst>
                  <a:ext uri="{FF2B5EF4-FFF2-40B4-BE49-F238E27FC236}">
                    <a16:creationId xmlns:a16="http://schemas.microsoft.com/office/drawing/2014/main" id="{C48FBA62-2745-4431-8DD3-E0780661A711}"/>
                  </a:ext>
                </a:extLst>
              </p:cNvPr>
              <p:cNvCxnSpPr>
                <a:cxnSpLocks/>
                <a:endCxn id="130" idx="5"/>
              </p:cNvCxnSpPr>
              <p:nvPr/>
            </p:nvCxnSpPr>
            <p:spPr>
              <a:xfrm flipH="1" flipV="1">
                <a:off x="1774397" y="3886009"/>
                <a:ext cx="155950" cy="3512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28" name="Straight Arrow Connector 127">
                <a:extLst>
                  <a:ext uri="{FF2B5EF4-FFF2-40B4-BE49-F238E27FC236}">
                    <a16:creationId xmlns:a16="http://schemas.microsoft.com/office/drawing/2014/main" id="{E82308B6-F121-41B4-97CD-F94BE43C06A4}"/>
                  </a:ext>
                </a:extLst>
              </p:cNvPr>
              <p:cNvCxnSpPr>
                <a:cxnSpLocks/>
              </p:cNvCxnSpPr>
              <p:nvPr/>
            </p:nvCxnSpPr>
            <p:spPr>
              <a:xfrm flipH="1" flipV="1">
                <a:off x="2178506" y="4627132"/>
                <a:ext cx="129321" cy="223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29" name="Straight Arrow Connector 128">
                <a:extLst>
                  <a:ext uri="{FF2B5EF4-FFF2-40B4-BE49-F238E27FC236}">
                    <a16:creationId xmlns:a16="http://schemas.microsoft.com/office/drawing/2014/main" id="{2C54F095-B0D8-4089-ADEA-0E4CB49B68DC}"/>
                  </a:ext>
                </a:extLst>
              </p:cNvPr>
              <p:cNvCxnSpPr>
                <a:cxnSpLocks/>
              </p:cNvCxnSpPr>
              <p:nvPr/>
            </p:nvCxnSpPr>
            <p:spPr>
              <a:xfrm flipV="1">
                <a:off x="1695736" y="4637686"/>
                <a:ext cx="232982" cy="359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30" name="Oval 129">
                <a:extLst>
                  <a:ext uri="{FF2B5EF4-FFF2-40B4-BE49-F238E27FC236}">
                    <a16:creationId xmlns:a16="http://schemas.microsoft.com/office/drawing/2014/main" id="{33AE0107-5DF1-4426-A0E8-26F4A49FD917}"/>
                  </a:ext>
                </a:extLst>
              </p:cNvPr>
              <p:cNvSpPr>
                <a:spLocks noChangeAspect="1"/>
              </p:cNvSpPr>
              <p:nvPr/>
            </p:nvSpPr>
            <p:spPr>
              <a:xfrm>
                <a:off x="1354377" y="3465989"/>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131" name="Oval 130">
                <a:extLst>
                  <a:ext uri="{FF2B5EF4-FFF2-40B4-BE49-F238E27FC236}">
                    <a16:creationId xmlns:a16="http://schemas.microsoft.com/office/drawing/2014/main" id="{84F98209-B2AD-43B0-98AC-68AC503A0F63}"/>
                  </a:ext>
                </a:extLst>
              </p:cNvPr>
              <p:cNvSpPr>
                <a:spLocks noChangeAspect="1"/>
              </p:cNvSpPr>
              <p:nvPr/>
            </p:nvSpPr>
            <p:spPr>
              <a:xfrm>
                <a:off x="61587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sp>
            <p:nvSpPr>
              <p:cNvPr id="132" name="Oval 131">
                <a:extLst>
                  <a:ext uri="{FF2B5EF4-FFF2-40B4-BE49-F238E27FC236}">
                    <a16:creationId xmlns:a16="http://schemas.microsoft.com/office/drawing/2014/main" id="{D761708F-95AC-4868-A775-FB2C5BADEDA3}"/>
                  </a:ext>
                </a:extLst>
              </p:cNvPr>
              <p:cNvSpPr>
                <a:spLocks noChangeAspect="1"/>
              </p:cNvSpPr>
              <p:nvPr/>
            </p:nvSpPr>
            <p:spPr>
              <a:xfrm>
                <a:off x="1394331" y="4809776"/>
                <a:ext cx="492083"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sp>
            <p:nvSpPr>
              <p:cNvPr id="133" name="Oval 132">
                <a:extLst>
                  <a:ext uri="{FF2B5EF4-FFF2-40B4-BE49-F238E27FC236}">
                    <a16:creationId xmlns:a16="http://schemas.microsoft.com/office/drawing/2014/main" id="{42D2AD15-8DC6-4072-A548-B5263F38B7AC}"/>
                  </a:ext>
                </a:extLst>
              </p:cNvPr>
              <p:cNvSpPr>
                <a:spLocks noChangeAspect="1"/>
              </p:cNvSpPr>
              <p:nvPr/>
            </p:nvSpPr>
            <p:spPr>
              <a:xfrm>
                <a:off x="217620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134" name="Oval 133">
                <a:extLst>
                  <a:ext uri="{FF2B5EF4-FFF2-40B4-BE49-F238E27FC236}">
                    <a16:creationId xmlns:a16="http://schemas.microsoft.com/office/drawing/2014/main" id="{B8DDA106-39BC-4864-A065-83A9405AF4B7}"/>
                  </a:ext>
                </a:extLst>
              </p:cNvPr>
              <p:cNvSpPr>
                <a:spLocks noChangeAspect="1"/>
              </p:cNvSpPr>
              <p:nvPr/>
            </p:nvSpPr>
            <p:spPr>
              <a:xfrm>
                <a:off x="1788202" y="4166624"/>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grpSp>
        <p:grpSp>
          <p:nvGrpSpPr>
            <p:cNvPr id="135" name="Group 134">
              <a:extLst>
                <a:ext uri="{FF2B5EF4-FFF2-40B4-BE49-F238E27FC236}">
                  <a16:creationId xmlns:a16="http://schemas.microsoft.com/office/drawing/2014/main" id="{9D2FEBAC-44EF-4E44-BBA5-6D25B04E3B1B}"/>
                </a:ext>
              </a:extLst>
            </p:cNvPr>
            <p:cNvGrpSpPr/>
            <p:nvPr/>
          </p:nvGrpSpPr>
          <p:grpSpPr>
            <a:xfrm>
              <a:off x="8428160" y="2025407"/>
              <a:ext cx="1322989" cy="1183405"/>
              <a:chOff x="615878" y="3465989"/>
              <a:chExt cx="2052414" cy="1835871"/>
            </a:xfrm>
          </p:grpSpPr>
          <p:cxnSp>
            <p:nvCxnSpPr>
              <p:cNvPr id="136" name="Straight Arrow Connector 135">
                <a:extLst>
                  <a:ext uri="{FF2B5EF4-FFF2-40B4-BE49-F238E27FC236}">
                    <a16:creationId xmlns:a16="http://schemas.microsoft.com/office/drawing/2014/main" id="{93487946-C13B-4DAF-BEAD-B562CC266DCF}"/>
                  </a:ext>
                </a:extLst>
              </p:cNvPr>
              <p:cNvCxnSpPr>
                <a:cxnSpLocks/>
                <a:endCxn id="140" idx="3"/>
              </p:cNvCxnSpPr>
              <p:nvPr/>
            </p:nvCxnSpPr>
            <p:spPr>
              <a:xfrm flipV="1">
                <a:off x="901335" y="3886009"/>
                <a:ext cx="525106" cy="10168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7" name="Straight Arrow Connector 136">
                <a:extLst>
                  <a:ext uri="{FF2B5EF4-FFF2-40B4-BE49-F238E27FC236}">
                    <a16:creationId xmlns:a16="http://schemas.microsoft.com/office/drawing/2014/main" id="{3BFCB846-3503-47AE-BF8C-A0393CD6A49D}"/>
                  </a:ext>
                </a:extLst>
              </p:cNvPr>
              <p:cNvCxnSpPr>
                <a:cxnSpLocks/>
                <a:endCxn id="140" idx="5"/>
              </p:cNvCxnSpPr>
              <p:nvPr/>
            </p:nvCxnSpPr>
            <p:spPr>
              <a:xfrm flipH="1" flipV="1">
                <a:off x="1774397" y="3886009"/>
                <a:ext cx="155950" cy="3512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8" name="Straight Arrow Connector 137">
                <a:extLst>
                  <a:ext uri="{FF2B5EF4-FFF2-40B4-BE49-F238E27FC236}">
                    <a16:creationId xmlns:a16="http://schemas.microsoft.com/office/drawing/2014/main" id="{E908FB72-0378-43AC-BF0E-2090BCCA13E4}"/>
                  </a:ext>
                </a:extLst>
              </p:cNvPr>
              <p:cNvCxnSpPr>
                <a:cxnSpLocks/>
              </p:cNvCxnSpPr>
              <p:nvPr/>
            </p:nvCxnSpPr>
            <p:spPr>
              <a:xfrm flipH="1" flipV="1">
                <a:off x="2178506" y="4627132"/>
                <a:ext cx="129321" cy="223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9" name="Straight Arrow Connector 138">
                <a:extLst>
                  <a:ext uri="{FF2B5EF4-FFF2-40B4-BE49-F238E27FC236}">
                    <a16:creationId xmlns:a16="http://schemas.microsoft.com/office/drawing/2014/main" id="{AA132DE0-8716-4B5A-9D55-32EAD05FC305}"/>
                  </a:ext>
                </a:extLst>
              </p:cNvPr>
              <p:cNvCxnSpPr>
                <a:cxnSpLocks/>
              </p:cNvCxnSpPr>
              <p:nvPr/>
            </p:nvCxnSpPr>
            <p:spPr>
              <a:xfrm flipV="1">
                <a:off x="1695736" y="4637686"/>
                <a:ext cx="232982" cy="359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40" name="Oval 139">
                <a:extLst>
                  <a:ext uri="{FF2B5EF4-FFF2-40B4-BE49-F238E27FC236}">
                    <a16:creationId xmlns:a16="http://schemas.microsoft.com/office/drawing/2014/main" id="{B99A3300-92DB-4878-B2AA-766850934436}"/>
                  </a:ext>
                </a:extLst>
              </p:cNvPr>
              <p:cNvSpPr>
                <a:spLocks noChangeAspect="1"/>
              </p:cNvSpPr>
              <p:nvPr/>
            </p:nvSpPr>
            <p:spPr>
              <a:xfrm>
                <a:off x="1354377" y="3465989"/>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141" name="Oval 140">
                <a:extLst>
                  <a:ext uri="{FF2B5EF4-FFF2-40B4-BE49-F238E27FC236}">
                    <a16:creationId xmlns:a16="http://schemas.microsoft.com/office/drawing/2014/main" id="{F0C73032-2A8E-4291-B0CB-16FDD9CD65EA}"/>
                  </a:ext>
                </a:extLst>
              </p:cNvPr>
              <p:cNvSpPr>
                <a:spLocks noChangeAspect="1"/>
              </p:cNvSpPr>
              <p:nvPr/>
            </p:nvSpPr>
            <p:spPr>
              <a:xfrm>
                <a:off x="61587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sp>
            <p:nvSpPr>
              <p:cNvPr id="142" name="Oval 141">
                <a:extLst>
                  <a:ext uri="{FF2B5EF4-FFF2-40B4-BE49-F238E27FC236}">
                    <a16:creationId xmlns:a16="http://schemas.microsoft.com/office/drawing/2014/main" id="{638A9E65-7C8E-4538-9263-8C51676CAC8E}"/>
                  </a:ext>
                </a:extLst>
              </p:cNvPr>
              <p:cNvSpPr>
                <a:spLocks noChangeAspect="1"/>
              </p:cNvSpPr>
              <p:nvPr/>
            </p:nvSpPr>
            <p:spPr>
              <a:xfrm>
                <a:off x="1394331" y="4809776"/>
                <a:ext cx="492083"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sp>
            <p:nvSpPr>
              <p:cNvPr id="143" name="Oval 142">
                <a:extLst>
                  <a:ext uri="{FF2B5EF4-FFF2-40B4-BE49-F238E27FC236}">
                    <a16:creationId xmlns:a16="http://schemas.microsoft.com/office/drawing/2014/main" id="{048E3B8F-7869-4664-A7C4-BDB4A6BBA7F4}"/>
                  </a:ext>
                </a:extLst>
              </p:cNvPr>
              <p:cNvSpPr>
                <a:spLocks noChangeAspect="1"/>
              </p:cNvSpPr>
              <p:nvPr/>
            </p:nvSpPr>
            <p:spPr>
              <a:xfrm>
                <a:off x="217620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144" name="Oval 143">
                <a:extLst>
                  <a:ext uri="{FF2B5EF4-FFF2-40B4-BE49-F238E27FC236}">
                    <a16:creationId xmlns:a16="http://schemas.microsoft.com/office/drawing/2014/main" id="{7E6E1079-AABB-465C-9072-2B48EA1A3999}"/>
                  </a:ext>
                </a:extLst>
              </p:cNvPr>
              <p:cNvSpPr>
                <a:spLocks noChangeAspect="1"/>
              </p:cNvSpPr>
              <p:nvPr/>
            </p:nvSpPr>
            <p:spPr>
              <a:xfrm>
                <a:off x="1788202" y="4166624"/>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grpSp>
        <p:grpSp>
          <p:nvGrpSpPr>
            <p:cNvPr id="145" name="Group 144">
              <a:extLst>
                <a:ext uri="{FF2B5EF4-FFF2-40B4-BE49-F238E27FC236}">
                  <a16:creationId xmlns:a16="http://schemas.microsoft.com/office/drawing/2014/main" id="{E16D1DA0-3B46-4A0B-AE74-07AD32C3F7BC}"/>
                </a:ext>
              </a:extLst>
            </p:cNvPr>
            <p:cNvGrpSpPr/>
            <p:nvPr/>
          </p:nvGrpSpPr>
          <p:grpSpPr>
            <a:xfrm>
              <a:off x="9890168" y="2025407"/>
              <a:ext cx="1322989" cy="1183405"/>
              <a:chOff x="615878" y="3465989"/>
              <a:chExt cx="2052414" cy="1835871"/>
            </a:xfrm>
          </p:grpSpPr>
          <p:cxnSp>
            <p:nvCxnSpPr>
              <p:cNvPr id="146" name="Straight Arrow Connector 145">
                <a:extLst>
                  <a:ext uri="{FF2B5EF4-FFF2-40B4-BE49-F238E27FC236}">
                    <a16:creationId xmlns:a16="http://schemas.microsoft.com/office/drawing/2014/main" id="{21C6F862-4B1B-4B44-9A4A-98B1417F51E0}"/>
                  </a:ext>
                </a:extLst>
              </p:cNvPr>
              <p:cNvCxnSpPr>
                <a:cxnSpLocks/>
                <a:endCxn id="150" idx="3"/>
              </p:cNvCxnSpPr>
              <p:nvPr/>
            </p:nvCxnSpPr>
            <p:spPr>
              <a:xfrm flipV="1">
                <a:off x="901335" y="3886009"/>
                <a:ext cx="525106" cy="10168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7" name="Straight Arrow Connector 146">
                <a:extLst>
                  <a:ext uri="{FF2B5EF4-FFF2-40B4-BE49-F238E27FC236}">
                    <a16:creationId xmlns:a16="http://schemas.microsoft.com/office/drawing/2014/main" id="{E37DAF2D-0E8D-4735-8C6B-39DE939F5A5D}"/>
                  </a:ext>
                </a:extLst>
              </p:cNvPr>
              <p:cNvCxnSpPr>
                <a:cxnSpLocks/>
                <a:endCxn id="150" idx="5"/>
              </p:cNvCxnSpPr>
              <p:nvPr/>
            </p:nvCxnSpPr>
            <p:spPr>
              <a:xfrm flipH="1" flipV="1">
                <a:off x="1774397" y="3886009"/>
                <a:ext cx="155950" cy="3512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8" name="Straight Arrow Connector 147">
                <a:extLst>
                  <a:ext uri="{FF2B5EF4-FFF2-40B4-BE49-F238E27FC236}">
                    <a16:creationId xmlns:a16="http://schemas.microsoft.com/office/drawing/2014/main" id="{4F45D293-09F3-48D8-B3CA-6439A73FBE26}"/>
                  </a:ext>
                </a:extLst>
              </p:cNvPr>
              <p:cNvCxnSpPr>
                <a:cxnSpLocks/>
              </p:cNvCxnSpPr>
              <p:nvPr/>
            </p:nvCxnSpPr>
            <p:spPr>
              <a:xfrm flipH="1" flipV="1">
                <a:off x="2178506" y="4627132"/>
                <a:ext cx="129321" cy="223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9" name="Straight Arrow Connector 148">
                <a:extLst>
                  <a:ext uri="{FF2B5EF4-FFF2-40B4-BE49-F238E27FC236}">
                    <a16:creationId xmlns:a16="http://schemas.microsoft.com/office/drawing/2014/main" id="{F2138AA1-B19A-42E4-8ED2-E650F5FF4DF0}"/>
                  </a:ext>
                </a:extLst>
              </p:cNvPr>
              <p:cNvCxnSpPr>
                <a:cxnSpLocks/>
              </p:cNvCxnSpPr>
              <p:nvPr/>
            </p:nvCxnSpPr>
            <p:spPr>
              <a:xfrm flipV="1">
                <a:off x="1695736" y="4637686"/>
                <a:ext cx="232982" cy="359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50" name="Oval 149">
                <a:extLst>
                  <a:ext uri="{FF2B5EF4-FFF2-40B4-BE49-F238E27FC236}">
                    <a16:creationId xmlns:a16="http://schemas.microsoft.com/office/drawing/2014/main" id="{D2FF4970-16F8-46DF-A518-EB919286B354}"/>
                  </a:ext>
                </a:extLst>
              </p:cNvPr>
              <p:cNvSpPr>
                <a:spLocks noChangeAspect="1"/>
              </p:cNvSpPr>
              <p:nvPr/>
            </p:nvSpPr>
            <p:spPr>
              <a:xfrm>
                <a:off x="1354377" y="3465989"/>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151" name="Oval 150">
                <a:extLst>
                  <a:ext uri="{FF2B5EF4-FFF2-40B4-BE49-F238E27FC236}">
                    <a16:creationId xmlns:a16="http://schemas.microsoft.com/office/drawing/2014/main" id="{2452B159-D054-415C-88EE-474AD38301DE}"/>
                  </a:ext>
                </a:extLst>
              </p:cNvPr>
              <p:cNvSpPr>
                <a:spLocks noChangeAspect="1"/>
              </p:cNvSpPr>
              <p:nvPr/>
            </p:nvSpPr>
            <p:spPr>
              <a:xfrm>
                <a:off x="61587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152" name="Oval 151">
                <a:extLst>
                  <a:ext uri="{FF2B5EF4-FFF2-40B4-BE49-F238E27FC236}">
                    <a16:creationId xmlns:a16="http://schemas.microsoft.com/office/drawing/2014/main" id="{7BBB7215-7C46-4BB7-8D11-2CAAE9F7D3AF}"/>
                  </a:ext>
                </a:extLst>
              </p:cNvPr>
              <p:cNvSpPr>
                <a:spLocks noChangeAspect="1"/>
              </p:cNvSpPr>
              <p:nvPr/>
            </p:nvSpPr>
            <p:spPr>
              <a:xfrm>
                <a:off x="1394331" y="4809776"/>
                <a:ext cx="492083"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sp>
            <p:nvSpPr>
              <p:cNvPr id="153" name="Oval 152">
                <a:extLst>
                  <a:ext uri="{FF2B5EF4-FFF2-40B4-BE49-F238E27FC236}">
                    <a16:creationId xmlns:a16="http://schemas.microsoft.com/office/drawing/2014/main" id="{550FDA47-C968-4FD1-A7AC-A2EC59E62E95}"/>
                  </a:ext>
                </a:extLst>
              </p:cNvPr>
              <p:cNvSpPr>
                <a:spLocks noChangeAspect="1"/>
              </p:cNvSpPr>
              <p:nvPr/>
            </p:nvSpPr>
            <p:spPr>
              <a:xfrm>
                <a:off x="217620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sp>
            <p:nvSpPr>
              <p:cNvPr id="154" name="Oval 153">
                <a:extLst>
                  <a:ext uri="{FF2B5EF4-FFF2-40B4-BE49-F238E27FC236}">
                    <a16:creationId xmlns:a16="http://schemas.microsoft.com/office/drawing/2014/main" id="{D5D83A97-E76E-464E-A7F9-AD86450422E6}"/>
                  </a:ext>
                </a:extLst>
              </p:cNvPr>
              <p:cNvSpPr>
                <a:spLocks noChangeAspect="1"/>
              </p:cNvSpPr>
              <p:nvPr/>
            </p:nvSpPr>
            <p:spPr>
              <a:xfrm>
                <a:off x="1788202" y="4166624"/>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grpSp>
      </p:grpSp>
      <p:cxnSp>
        <p:nvCxnSpPr>
          <p:cNvPr id="155" name="Straight Arrow Connector 154">
            <a:extLst>
              <a:ext uri="{FF2B5EF4-FFF2-40B4-BE49-F238E27FC236}">
                <a16:creationId xmlns:a16="http://schemas.microsoft.com/office/drawing/2014/main" id="{C3D190B5-E5C2-46AA-9750-4131F7A810CE}"/>
              </a:ext>
            </a:extLst>
          </p:cNvPr>
          <p:cNvCxnSpPr>
            <a:cxnSpLocks/>
          </p:cNvCxnSpPr>
          <p:nvPr/>
        </p:nvCxnSpPr>
        <p:spPr>
          <a:xfrm>
            <a:off x="5528987" y="2717955"/>
            <a:ext cx="1290355" cy="0"/>
          </a:xfrm>
          <a:prstGeom prst="straightConnector1">
            <a:avLst/>
          </a:prstGeom>
          <a:ln>
            <a:solidFill>
              <a:schemeClr val="accent1"/>
            </a:solidFill>
            <a:tailEnd type="arrow"/>
          </a:ln>
        </p:spPr>
        <p:style>
          <a:lnRef idx="3">
            <a:schemeClr val="dk1"/>
          </a:lnRef>
          <a:fillRef idx="0">
            <a:schemeClr val="dk1"/>
          </a:fillRef>
          <a:effectRef idx="2">
            <a:schemeClr val="dk1"/>
          </a:effectRef>
          <a:fontRef idx="minor">
            <a:schemeClr val="tx1"/>
          </a:fontRef>
        </p:style>
      </p:cxnSp>
      <p:cxnSp>
        <p:nvCxnSpPr>
          <p:cNvPr id="156" name="Straight Arrow Connector 155">
            <a:extLst>
              <a:ext uri="{FF2B5EF4-FFF2-40B4-BE49-F238E27FC236}">
                <a16:creationId xmlns:a16="http://schemas.microsoft.com/office/drawing/2014/main" id="{A9AA2938-0E27-4DAB-B432-2C9B8B9BA431}"/>
              </a:ext>
            </a:extLst>
          </p:cNvPr>
          <p:cNvCxnSpPr>
            <a:cxnSpLocks/>
          </p:cNvCxnSpPr>
          <p:nvPr/>
        </p:nvCxnSpPr>
        <p:spPr>
          <a:xfrm flipH="1" flipV="1">
            <a:off x="5242877" y="3142340"/>
            <a:ext cx="2939843" cy="1650302"/>
          </a:xfrm>
          <a:prstGeom prst="straightConnector1">
            <a:avLst/>
          </a:prstGeom>
          <a:ln>
            <a:solidFill>
              <a:schemeClr val="accent1"/>
            </a:solidFill>
            <a:tailEnd type="arrow"/>
          </a:ln>
        </p:spPr>
        <p:style>
          <a:lnRef idx="3">
            <a:schemeClr val="dk1"/>
          </a:lnRef>
          <a:fillRef idx="0">
            <a:schemeClr val="dk1"/>
          </a:fillRef>
          <a:effectRef idx="2">
            <a:schemeClr val="dk1"/>
          </a:effectRef>
          <a:fontRef idx="minor">
            <a:schemeClr val="tx1"/>
          </a:fontRef>
        </p:style>
      </p:cxnSp>
      <p:cxnSp>
        <p:nvCxnSpPr>
          <p:cNvPr id="157" name="Straight Arrow Connector 156">
            <a:extLst>
              <a:ext uri="{FF2B5EF4-FFF2-40B4-BE49-F238E27FC236}">
                <a16:creationId xmlns:a16="http://schemas.microsoft.com/office/drawing/2014/main" id="{37D8310F-D458-4E5E-97F7-3FC26539EA84}"/>
              </a:ext>
            </a:extLst>
          </p:cNvPr>
          <p:cNvCxnSpPr>
            <a:cxnSpLocks/>
          </p:cNvCxnSpPr>
          <p:nvPr/>
        </p:nvCxnSpPr>
        <p:spPr>
          <a:xfrm flipH="1">
            <a:off x="2668988" y="5471412"/>
            <a:ext cx="1290355" cy="0"/>
          </a:xfrm>
          <a:prstGeom prst="straightConnector1">
            <a:avLst/>
          </a:prstGeom>
          <a:ln>
            <a:solidFill>
              <a:schemeClr val="accent1"/>
            </a:solidFill>
            <a:tailEnd type="arrow"/>
          </a:ln>
        </p:spPr>
        <p:style>
          <a:lnRef idx="3">
            <a:schemeClr val="dk1"/>
          </a:lnRef>
          <a:fillRef idx="0">
            <a:schemeClr val="dk1"/>
          </a:fillRef>
          <a:effectRef idx="2">
            <a:schemeClr val="dk1"/>
          </a:effectRef>
          <a:fontRef idx="minor">
            <a:schemeClr val="tx1"/>
          </a:fontRef>
        </p:style>
      </p:cxnSp>
      <p:grpSp>
        <p:nvGrpSpPr>
          <p:cNvPr id="10" name="Group 9">
            <a:extLst>
              <a:ext uri="{FF2B5EF4-FFF2-40B4-BE49-F238E27FC236}">
                <a16:creationId xmlns:a16="http://schemas.microsoft.com/office/drawing/2014/main" id="{C2941A20-0B8E-4AC0-9646-1C3DBEB6837C}"/>
              </a:ext>
            </a:extLst>
          </p:cNvPr>
          <p:cNvGrpSpPr/>
          <p:nvPr/>
        </p:nvGrpSpPr>
        <p:grpSpPr>
          <a:xfrm>
            <a:off x="3876797" y="4592585"/>
            <a:ext cx="1604674" cy="1638755"/>
            <a:chOff x="3876797" y="4592585"/>
            <a:chExt cx="1604674" cy="1638755"/>
          </a:xfrm>
        </p:grpSpPr>
        <p:sp>
          <p:nvSpPr>
            <p:cNvPr id="96" name="TextBox 95">
              <a:extLst>
                <a:ext uri="{FF2B5EF4-FFF2-40B4-BE49-F238E27FC236}">
                  <a16:creationId xmlns:a16="http://schemas.microsoft.com/office/drawing/2014/main" id="{51462C49-73E2-4C0F-A2C9-899EBF216E64}"/>
                </a:ext>
              </a:extLst>
            </p:cNvPr>
            <p:cNvSpPr txBox="1"/>
            <p:nvPr/>
          </p:nvSpPr>
          <p:spPr>
            <a:xfrm>
              <a:off x="3876797" y="4592585"/>
              <a:ext cx="1604674" cy="400110"/>
            </a:xfrm>
            <a:prstGeom prst="rect">
              <a:avLst/>
            </a:prstGeom>
            <a:noFill/>
          </p:spPr>
          <p:txBody>
            <a:bodyPr wrap="square" rtlCol="0">
              <a:spAutoFit/>
            </a:bodyPr>
            <a:lstStyle/>
            <a:p>
              <a:pPr algn="ctr"/>
              <a:r>
                <a:rPr lang="en-US" sz="2000" b="1" dirty="0">
                  <a:latin typeface="Nunito Sans" panose="00000500000000000000" pitchFamily="2" charset="0"/>
                </a:rPr>
                <a:t>Best Plan</a:t>
              </a:r>
            </a:p>
          </p:txBody>
        </p:sp>
        <p:grpSp>
          <p:nvGrpSpPr>
            <p:cNvPr id="158" name="Group 157">
              <a:extLst>
                <a:ext uri="{FF2B5EF4-FFF2-40B4-BE49-F238E27FC236}">
                  <a16:creationId xmlns:a16="http://schemas.microsoft.com/office/drawing/2014/main" id="{8C9C121B-3277-40B9-97FE-29F9FE2B4A95}"/>
                </a:ext>
              </a:extLst>
            </p:cNvPr>
            <p:cNvGrpSpPr/>
            <p:nvPr/>
          </p:nvGrpSpPr>
          <p:grpSpPr>
            <a:xfrm>
              <a:off x="4042903" y="5047935"/>
              <a:ext cx="1322989" cy="1183405"/>
              <a:chOff x="615878" y="3465989"/>
              <a:chExt cx="2052414" cy="1835871"/>
            </a:xfrm>
          </p:grpSpPr>
          <p:cxnSp>
            <p:nvCxnSpPr>
              <p:cNvPr id="159" name="Straight Arrow Connector 158">
                <a:extLst>
                  <a:ext uri="{FF2B5EF4-FFF2-40B4-BE49-F238E27FC236}">
                    <a16:creationId xmlns:a16="http://schemas.microsoft.com/office/drawing/2014/main" id="{7796A7E1-C4D2-4643-9E41-6F301EB0E8DE}"/>
                  </a:ext>
                </a:extLst>
              </p:cNvPr>
              <p:cNvCxnSpPr>
                <a:cxnSpLocks/>
                <a:endCxn id="163" idx="3"/>
              </p:cNvCxnSpPr>
              <p:nvPr/>
            </p:nvCxnSpPr>
            <p:spPr>
              <a:xfrm flipV="1">
                <a:off x="901335" y="3886008"/>
                <a:ext cx="525106" cy="10168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0" name="Straight Arrow Connector 159">
                <a:extLst>
                  <a:ext uri="{FF2B5EF4-FFF2-40B4-BE49-F238E27FC236}">
                    <a16:creationId xmlns:a16="http://schemas.microsoft.com/office/drawing/2014/main" id="{EB7B8CF8-5C81-44E3-BF4B-D51831CC3A08}"/>
                  </a:ext>
                </a:extLst>
              </p:cNvPr>
              <p:cNvCxnSpPr>
                <a:cxnSpLocks/>
                <a:endCxn id="163" idx="5"/>
              </p:cNvCxnSpPr>
              <p:nvPr/>
            </p:nvCxnSpPr>
            <p:spPr>
              <a:xfrm flipH="1" flipV="1">
                <a:off x="1774397" y="3886008"/>
                <a:ext cx="155951" cy="3512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1" name="Straight Arrow Connector 160">
                <a:extLst>
                  <a:ext uri="{FF2B5EF4-FFF2-40B4-BE49-F238E27FC236}">
                    <a16:creationId xmlns:a16="http://schemas.microsoft.com/office/drawing/2014/main" id="{63A4277C-09CC-4822-A7A1-C3211B18CFCB}"/>
                  </a:ext>
                </a:extLst>
              </p:cNvPr>
              <p:cNvCxnSpPr>
                <a:cxnSpLocks/>
              </p:cNvCxnSpPr>
              <p:nvPr/>
            </p:nvCxnSpPr>
            <p:spPr>
              <a:xfrm flipH="1" flipV="1">
                <a:off x="2178506" y="4627132"/>
                <a:ext cx="129321" cy="223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2" name="Straight Arrow Connector 161">
                <a:extLst>
                  <a:ext uri="{FF2B5EF4-FFF2-40B4-BE49-F238E27FC236}">
                    <a16:creationId xmlns:a16="http://schemas.microsoft.com/office/drawing/2014/main" id="{A98186CD-C444-4ACE-9F3E-759853A62EA4}"/>
                  </a:ext>
                </a:extLst>
              </p:cNvPr>
              <p:cNvCxnSpPr>
                <a:cxnSpLocks/>
              </p:cNvCxnSpPr>
              <p:nvPr/>
            </p:nvCxnSpPr>
            <p:spPr>
              <a:xfrm flipV="1">
                <a:off x="1695736" y="4637686"/>
                <a:ext cx="232982" cy="359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63" name="Oval 162">
                <a:extLst>
                  <a:ext uri="{FF2B5EF4-FFF2-40B4-BE49-F238E27FC236}">
                    <a16:creationId xmlns:a16="http://schemas.microsoft.com/office/drawing/2014/main" id="{4D6CF7B0-B33B-4E38-ADBA-AC7C642C0684}"/>
                  </a:ext>
                </a:extLst>
              </p:cNvPr>
              <p:cNvSpPr>
                <a:spLocks noChangeAspect="1"/>
              </p:cNvSpPr>
              <p:nvPr/>
            </p:nvSpPr>
            <p:spPr>
              <a:xfrm>
                <a:off x="1354378" y="3465989"/>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164" name="Oval 163">
                <a:extLst>
                  <a:ext uri="{FF2B5EF4-FFF2-40B4-BE49-F238E27FC236}">
                    <a16:creationId xmlns:a16="http://schemas.microsoft.com/office/drawing/2014/main" id="{335F317F-B2E1-4794-8DAD-93DF7161A9DA}"/>
                  </a:ext>
                </a:extLst>
              </p:cNvPr>
              <p:cNvSpPr>
                <a:spLocks noChangeAspect="1"/>
              </p:cNvSpPr>
              <p:nvPr/>
            </p:nvSpPr>
            <p:spPr>
              <a:xfrm>
                <a:off x="61587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sp>
            <p:nvSpPr>
              <p:cNvPr id="165" name="Oval 164">
                <a:extLst>
                  <a:ext uri="{FF2B5EF4-FFF2-40B4-BE49-F238E27FC236}">
                    <a16:creationId xmlns:a16="http://schemas.microsoft.com/office/drawing/2014/main" id="{A41C4EEB-E4EA-427A-93CA-7448A81538ED}"/>
                  </a:ext>
                </a:extLst>
              </p:cNvPr>
              <p:cNvSpPr>
                <a:spLocks noChangeAspect="1"/>
              </p:cNvSpPr>
              <p:nvPr/>
            </p:nvSpPr>
            <p:spPr>
              <a:xfrm>
                <a:off x="1394331" y="4809776"/>
                <a:ext cx="492083"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sp>
            <p:nvSpPr>
              <p:cNvPr id="166" name="Oval 165">
                <a:extLst>
                  <a:ext uri="{FF2B5EF4-FFF2-40B4-BE49-F238E27FC236}">
                    <a16:creationId xmlns:a16="http://schemas.microsoft.com/office/drawing/2014/main" id="{C2E39BCE-7196-4BE5-9857-5C96FF5C98D2}"/>
                  </a:ext>
                </a:extLst>
              </p:cNvPr>
              <p:cNvSpPr>
                <a:spLocks noChangeAspect="1"/>
              </p:cNvSpPr>
              <p:nvPr/>
            </p:nvSpPr>
            <p:spPr>
              <a:xfrm>
                <a:off x="217620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167" name="Oval 166">
                <a:extLst>
                  <a:ext uri="{FF2B5EF4-FFF2-40B4-BE49-F238E27FC236}">
                    <a16:creationId xmlns:a16="http://schemas.microsoft.com/office/drawing/2014/main" id="{982F39E4-BD32-4E7B-A4BB-DEF9C035EB37}"/>
                  </a:ext>
                </a:extLst>
              </p:cNvPr>
              <p:cNvSpPr>
                <a:spLocks noChangeAspect="1"/>
              </p:cNvSpPr>
              <p:nvPr/>
            </p:nvSpPr>
            <p:spPr>
              <a:xfrm>
                <a:off x="1788202" y="4166624"/>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grpSp>
      </p:grpSp>
      <p:grpSp>
        <p:nvGrpSpPr>
          <p:cNvPr id="9" name="Group 8">
            <a:extLst>
              <a:ext uri="{FF2B5EF4-FFF2-40B4-BE49-F238E27FC236}">
                <a16:creationId xmlns:a16="http://schemas.microsoft.com/office/drawing/2014/main" id="{712DD81E-35D7-4439-A0B8-8BBFEE914622}"/>
              </a:ext>
            </a:extLst>
          </p:cNvPr>
          <p:cNvGrpSpPr/>
          <p:nvPr/>
        </p:nvGrpSpPr>
        <p:grpSpPr>
          <a:xfrm>
            <a:off x="970990" y="4592585"/>
            <a:ext cx="1604674" cy="1455332"/>
            <a:chOff x="970990" y="4592585"/>
            <a:chExt cx="1604674" cy="1455332"/>
          </a:xfrm>
        </p:grpSpPr>
        <p:sp>
          <p:nvSpPr>
            <p:cNvPr id="100" name="TextBox 99">
              <a:extLst>
                <a:ext uri="{FF2B5EF4-FFF2-40B4-BE49-F238E27FC236}">
                  <a16:creationId xmlns:a16="http://schemas.microsoft.com/office/drawing/2014/main" id="{33E3E669-71F1-479A-AEA1-F1B6A4EEDC28}"/>
                </a:ext>
              </a:extLst>
            </p:cNvPr>
            <p:cNvSpPr txBox="1"/>
            <p:nvPr/>
          </p:nvSpPr>
          <p:spPr>
            <a:xfrm>
              <a:off x="970990" y="4592585"/>
              <a:ext cx="1604674" cy="400110"/>
            </a:xfrm>
            <a:prstGeom prst="rect">
              <a:avLst/>
            </a:prstGeom>
            <a:noFill/>
          </p:spPr>
          <p:txBody>
            <a:bodyPr wrap="square" rtlCol="0">
              <a:spAutoFit/>
            </a:bodyPr>
            <a:lstStyle/>
            <a:p>
              <a:pPr algn="ctr"/>
              <a:r>
                <a:rPr lang="en-US" sz="2000" b="1" dirty="0">
                  <a:latin typeface="Nunito Sans" panose="00000500000000000000" pitchFamily="2" charset="0"/>
                </a:rPr>
                <a:t>Execute</a:t>
              </a:r>
            </a:p>
          </p:txBody>
        </p:sp>
        <p:sp>
          <p:nvSpPr>
            <p:cNvPr id="172" name="Oval 171">
              <a:extLst>
                <a:ext uri="{FF2B5EF4-FFF2-40B4-BE49-F238E27FC236}">
                  <a16:creationId xmlns:a16="http://schemas.microsoft.com/office/drawing/2014/main" id="{66652F13-D088-4BED-8A94-3065E189E2E6}"/>
                </a:ext>
              </a:extLst>
            </p:cNvPr>
            <p:cNvSpPr/>
            <p:nvPr/>
          </p:nvSpPr>
          <p:spPr>
            <a:xfrm>
              <a:off x="1352484" y="5227625"/>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3" name="Group 172">
              <a:extLst>
                <a:ext uri="{FF2B5EF4-FFF2-40B4-BE49-F238E27FC236}">
                  <a16:creationId xmlns:a16="http://schemas.microsoft.com/office/drawing/2014/main" id="{BE0EFBEE-3576-4B0B-BE71-8DCC3888ABE8}"/>
                </a:ext>
              </a:extLst>
            </p:cNvPr>
            <p:cNvGrpSpPr/>
            <p:nvPr/>
          </p:nvGrpSpPr>
          <p:grpSpPr>
            <a:xfrm>
              <a:off x="1604887" y="5102894"/>
              <a:ext cx="594926" cy="673297"/>
              <a:chOff x="10296525" y="536576"/>
              <a:chExt cx="265113" cy="300037"/>
            </a:xfrm>
          </p:grpSpPr>
          <p:sp>
            <p:nvSpPr>
              <p:cNvPr id="174" name="Freeform 1266">
                <a:extLst>
                  <a:ext uri="{FF2B5EF4-FFF2-40B4-BE49-F238E27FC236}">
                    <a16:creationId xmlns:a16="http://schemas.microsoft.com/office/drawing/2014/main" id="{AD2617D6-AFBF-46F2-B2B4-2F2F3B54C917}"/>
                  </a:ext>
                </a:extLst>
              </p:cNvPr>
              <p:cNvSpPr>
                <a:spLocks/>
              </p:cNvSpPr>
              <p:nvPr/>
            </p:nvSpPr>
            <p:spPr bwMode="auto">
              <a:xfrm>
                <a:off x="10296525" y="585788"/>
                <a:ext cx="265113" cy="250825"/>
              </a:xfrm>
              <a:custGeom>
                <a:avLst/>
                <a:gdLst>
                  <a:gd name="T0" fmla="*/ 142 w 195"/>
                  <a:gd name="T1" fmla="*/ 0 h 184"/>
                  <a:gd name="T2" fmla="*/ 195 w 195"/>
                  <a:gd name="T3" fmla="*/ 87 h 184"/>
                  <a:gd name="T4" fmla="*/ 97 w 195"/>
                  <a:gd name="T5" fmla="*/ 184 h 184"/>
                  <a:gd name="T6" fmla="*/ 0 w 195"/>
                  <a:gd name="T7" fmla="*/ 87 h 184"/>
                  <a:gd name="T8" fmla="*/ 53 w 195"/>
                  <a:gd name="T9" fmla="*/ 0 h 184"/>
                </a:gdLst>
                <a:ahLst/>
                <a:cxnLst>
                  <a:cxn ang="0">
                    <a:pos x="T0" y="T1"/>
                  </a:cxn>
                  <a:cxn ang="0">
                    <a:pos x="T2" y="T3"/>
                  </a:cxn>
                  <a:cxn ang="0">
                    <a:pos x="T4" y="T5"/>
                  </a:cxn>
                  <a:cxn ang="0">
                    <a:pos x="T6" y="T7"/>
                  </a:cxn>
                  <a:cxn ang="0">
                    <a:pos x="T8" y="T9"/>
                  </a:cxn>
                </a:cxnLst>
                <a:rect l="0" t="0" r="r" b="b"/>
                <a:pathLst>
                  <a:path w="195" h="184">
                    <a:moveTo>
                      <a:pt x="142" y="0"/>
                    </a:moveTo>
                    <a:cubicBezTo>
                      <a:pt x="173" y="16"/>
                      <a:pt x="195" y="49"/>
                      <a:pt x="195" y="87"/>
                    </a:cubicBezTo>
                    <a:cubicBezTo>
                      <a:pt x="195" y="141"/>
                      <a:pt x="151" y="184"/>
                      <a:pt x="97" y="184"/>
                    </a:cubicBezTo>
                    <a:cubicBezTo>
                      <a:pt x="43" y="184"/>
                      <a:pt x="0" y="141"/>
                      <a:pt x="0" y="87"/>
                    </a:cubicBezTo>
                    <a:cubicBezTo>
                      <a:pt x="0" y="49"/>
                      <a:pt x="21" y="16"/>
                      <a:pt x="53" y="0"/>
                    </a:cubicBezTo>
                  </a:path>
                </a:pathLst>
              </a:custGeom>
              <a:noFill/>
              <a:ln w="31750" cap="rnd">
                <a:solidFill>
                  <a:srgbClr val="231F2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 name="Line 1267">
                <a:extLst>
                  <a:ext uri="{FF2B5EF4-FFF2-40B4-BE49-F238E27FC236}">
                    <a16:creationId xmlns:a16="http://schemas.microsoft.com/office/drawing/2014/main" id="{20892828-AAEC-46FF-97A2-4B5E9552087F}"/>
                  </a:ext>
                </a:extLst>
              </p:cNvPr>
              <p:cNvSpPr>
                <a:spLocks noChangeShapeType="1"/>
              </p:cNvSpPr>
              <p:nvPr/>
            </p:nvSpPr>
            <p:spPr bwMode="auto">
              <a:xfrm flipV="1">
                <a:off x="10428288" y="536576"/>
                <a:ext cx="0" cy="139700"/>
              </a:xfrm>
              <a:prstGeom prst="line">
                <a:avLst/>
              </a:prstGeom>
              <a:noFill/>
              <a:ln w="31750" cap="rnd">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6" name="Straight Arrow Connector 175">
            <a:extLst>
              <a:ext uri="{FF2B5EF4-FFF2-40B4-BE49-F238E27FC236}">
                <a16:creationId xmlns:a16="http://schemas.microsoft.com/office/drawing/2014/main" id="{7CD02FB2-490C-4364-8BA2-908F192BBCA7}"/>
              </a:ext>
            </a:extLst>
          </p:cNvPr>
          <p:cNvCxnSpPr>
            <a:cxnSpLocks/>
          </p:cNvCxnSpPr>
          <p:nvPr/>
        </p:nvCxnSpPr>
        <p:spPr>
          <a:xfrm>
            <a:off x="9080638" y="3469851"/>
            <a:ext cx="0" cy="908181"/>
          </a:xfrm>
          <a:prstGeom prst="straightConnector1">
            <a:avLst/>
          </a:prstGeom>
          <a:ln>
            <a:solidFill>
              <a:schemeClr val="accent1"/>
            </a:solidFill>
            <a:tailEnd type="arrow"/>
          </a:ln>
        </p:spPr>
        <p:style>
          <a:lnRef idx="3">
            <a:schemeClr val="dk1"/>
          </a:lnRef>
          <a:fillRef idx="0">
            <a:schemeClr val="dk1"/>
          </a:fillRef>
          <a:effectRef idx="2">
            <a:schemeClr val="dk1"/>
          </a:effectRef>
          <a:fontRef idx="minor">
            <a:schemeClr val="tx1"/>
          </a:fontRef>
        </p:style>
      </p:cxnSp>
      <p:cxnSp>
        <p:nvCxnSpPr>
          <p:cNvPr id="177" name="Straight Arrow Connector 176">
            <a:extLst>
              <a:ext uri="{FF2B5EF4-FFF2-40B4-BE49-F238E27FC236}">
                <a16:creationId xmlns:a16="http://schemas.microsoft.com/office/drawing/2014/main" id="{0B36246C-AAD2-4589-88D1-5F1ED8735DC5}"/>
              </a:ext>
            </a:extLst>
          </p:cNvPr>
          <p:cNvCxnSpPr>
            <a:cxnSpLocks/>
          </p:cNvCxnSpPr>
          <p:nvPr/>
        </p:nvCxnSpPr>
        <p:spPr>
          <a:xfrm>
            <a:off x="4664057" y="3469851"/>
            <a:ext cx="0" cy="908181"/>
          </a:xfrm>
          <a:prstGeom prst="straightConnector1">
            <a:avLst/>
          </a:prstGeom>
          <a:ln>
            <a:solidFill>
              <a:schemeClr val="accent1"/>
            </a:solidFill>
            <a:tailEnd type="arrow"/>
          </a:ln>
        </p:spPr>
        <p:style>
          <a:lnRef idx="3">
            <a:schemeClr val="dk1"/>
          </a:lnRef>
          <a:fillRef idx="0">
            <a:schemeClr val="dk1"/>
          </a:fillRef>
          <a:effectRef idx="2">
            <a:schemeClr val="dk1"/>
          </a:effectRef>
          <a:fontRef idx="minor">
            <a:schemeClr val="tx1"/>
          </a:fontRef>
        </p:style>
      </p:cxnSp>
      <p:grpSp>
        <p:nvGrpSpPr>
          <p:cNvPr id="7" name="Group 6">
            <a:extLst>
              <a:ext uri="{FF2B5EF4-FFF2-40B4-BE49-F238E27FC236}">
                <a16:creationId xmlns:a16="http://schemas.microsoft.com/office/drawing/2014/main" id="{B66BB63D-2276-4EF7-8219-47595C22A9B0}"/>
              </a:ext>
            </a:extLst>
          </p:cNvPr>
          <p:cNvGrpSpPr/>
          <p:nvPr/>
        </p:nvGrpSpPr>
        <p:grpSpPr>
          <a:xfrm>
            <a:off x="7835839" y="4592585"/>
            <a:ext cx="2556750" cy="1455332"/>
            <a:chOff x="7512867" y="4592585"/>
            <a:chExt cx="2556750" cy="1455332"/>
          </a:xfrm>
        </p:grpSpPr>
        <p:sp>
          <p:nvSpPr>
            <p:cNvPr id="82" name="TextBox 81">
              <a:extLst>
                <a:ext uri="{FF2B5EF4-FFF2-40B4-BE49-F238E27FC236}">
                  <a16:creationId xmlns:a16="http://schemas.microsoft.com/office/drawing/2014/main" id="{60118522-7658-4414-85B3-82F384C82D8E}"/>
                </a:ext>
              </a:extLst>
            </p:cNvPr>
            <p:cNvSpPr txBox="1"/>
            <p:nvPr/>
          </p:nvSpPr>
          <p:spPr>
            <a:xfrm>
              <a:off x="7512867" y="4592585"/>
              <a:ext cx="2556750" cy="400110"/>
            </a:xfrm>
            <a:prstGeom prst="rect">
              <a:avLst/>
            </a:prstGeom>
            <a:noFill/>
          </p:spPr>
          <p:txBody>
            <a:bodyPr wrap="square" rtlCol="0">
              <a:spAutoFit/>
            </a:bodyPr>
            <a:lstStyle/>
            <a:p>
              <a:pPr algn="ctr"/>
              <a:r>
                <a:rPr lang="en-US" sz="2000" b="1" dirty="0">
                  <a:latin typeface="Nunito Sans" panose="00000500000000000000" pitchFamily="2" charset="0"/>
                </a:rPr>
                <a:t>ML Model</a:t>
              </a:r>
            </a:p>
          </p:txBody>
        </p:sp>
        <p:sp>
          <p:nvSpPr>
            <p:cNvPr id="215" name="Oval 214">
              <a:extLst>
                <a:ext uri="{FF2B5EF4-FFF2-40B4-BE49-F238E27FC236}">
                  <a16:creationId xmlns:a16="http://schemas.microsoft.com/office/drawing/2014/main" id="{5A448D29-CD70-40BA-8C2D-05D207F083E1}"/>
                </a:ext>
              </a:extLst>
            </p:cNvPr>
            <p:cNvSpPr/>
            <p:nvPr/>
          </p:nvSpPr>
          <p:spPr>
            <a:xfrm>
              <a:off x="8364270" y="5227625"/>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490FFED0-0081-4D0A-AC0F-C7A72AEE8737}"/>
                </a:ext>
              </a:extLst>
            </p:cNvPr>
            <p:cNvGrpSpPr/>
            <p:nvPr/>
          </p:nvGrpSpPr>
          <p:grpSpPr>
            <a:xfrm>
              <a:off x="8697363" y="5079114"/>
              <a:ext cx="718072" cy="746537"/>
              <a:chOff x="9797996" y="5055919"/>
              <a:chExt cx="718072" cy="746537"/>
            </a:xfrm>
          </p:grpSpPr>
          <p:sp>
            <p:nvSpPr>
              <p:cNvPr id="180" name="Oval 5">
                <a:extLst>
                  <a:ext uri="{FF2B5EF4-FFF2-40B4-BE49-F238E27FC236}">
                    <a16:creationId xmlns:a16="http://schemas.microsoft.com/office/drawing/2014/main" id="{A2EDE153-4D24-446C-854F-CC1156465ABD}"/>
                  </a:ext>
                </a:extLst>
              </p:cNvPr>
              <p:cNvSpPr>
                <a:spLocks noChangeArrowheads="1"/>
              </p:cNvSpPr>
              <p:nvPr/>
            </p:nvSpPr>
            <p:spPr bwMode="auto">
              <a:xfrm>
                <a:off x="9797996" y="5055919"/>
                <a:ext cx="101008" cy="102844"/>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 name="Oval 6">
                <a:extLst>
                  <a:ext uri="{FF2B5EF4-FFF2-40B4-BE49-F238E27FC236}">
                    <a16:creationId xmlns:a16="http://schemas.microsoft.com/office/drawing/2014/main" id="{5C5AE353-73B2-4003-822A-729F31471300}"/>
                  </a:ext>
                </a:extLst>
              </p:cNvPr>
              <p:cNvSpPr>
                <a:spLocks noChangeArrowheads="1"/>
              </p:cNvSpPr>
              <p:nvPr/>
            </p:nvSpPr>
            <p:spPr bwMode="auto">
              <a:xfrm>
                <a:off x="9797996" y="5218449"/>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Oval 7">
                <a:extLst>
                  <a:ext uri="{FF2B5EF4-FFF2-40B4-BE49-F238E27FC236}">
                    <a16:creationId xmlns:a16="http://schemas.microsoft.com/office/drawing/2014/main" id="{875528A4-448E-4CAC-9D84-2478A918A2F9}"/>
                  </a:ext>
                </a:extLst>
              </p:cNvPr>
              <p:cNvSpPr>
                <a:spLocks noChangeArrowheads="1"/>
              </p:cNvSpPr>
              <p:nvPr/>
            </p:nvSpPr>
            <p:spPr bwMode="auto">
              <a:xfrm>
                <a:off x="9797996" y="5378225"/>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Oval 8">
                <a:extLst>
                  <a:ext uri="{FF2B5EF4-FFF2-40B4-BE49-F238E27FC236}">
                    <a16:creationId xmlns:a16="http://schemas.microsoft.com/office/drawing/2014/main" id="{12845807-24C7-42A6-B427-0669486BF2C9}"/>
                  </a:ext>
                </a:extLst>
              </p:cNvPr>
              <p:cNvSpPr>
                <a:spLocks noChangeArrowheads="1"/>
              </p:cNvSpPr>
              <p:nvPr/>
            </p:nvSpPr>
            <p:spPr bwMode="auto">
              <a:xfrm>
                <a:off x="10009194" y="5218449"/>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 name="Oval 9">
                <a:extLst>
                  <a:ext uri="{FF2B5EF4-FFF2-40B4-BE49-F238E27FC236}">
                    <a16:creationId xmlns:a16="http://schemas.microsoft.com/office/drawing/2014/main" id="{34482B2F-C5CA-4B9B-A2B3-D56DBB54FEF5}"/>
                  </a:ext>
                </a:extLst>
              </p:cNvPr>
              <p:cNvSpPr>
                <a:spLocks noChangeArrowheads="1"/>
              </p:cNvSpPr>
              <p:nvPr/>
            </p:nvSpPr>
            <p:spPr bwMode="auto">
              <a:xfrm>
                <a:off x="10009194" y="5378225"/>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Oval 10">
                <a:extLst>
                  <a:ext uri="{FF2B5EF4-FFF2-40B4-BE49-F238E27FC236}">
                    <a16:creationId xmlns:a16="http://schemas.microsoft.com/office/drawing/2014/main" id="{FB07B4E5-B6B6-4AC6-BF13-53FF1694F1BC}"/>
                  </a:ext>
                </a:extLst>
              </p:cNvPr>
              <p:cNvSpPr>
                <a:spLocks noChangeArrowheads="1"/>
              </p:cNvSpPr>
              <p:nvPr/>
            </p:nvSpPr>
            <p:spPr bwMode="auto">
              <a:xfrm>
                <a:off x="10009194" y="5540755"/>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Oval 11">
                <a:extLst>
                  <a:ext uri="{FF2B5EF4-FFF2-40B4-BE49-F238E27FC236}">
                    <a16:creationId xmlns:a16="http://schemas.microsoft.com/office/drawing/2014/main" id="{4F0FA8BC-9FE3-427B-B66F-087D18219BED}"/>
                  </a:ext>
                </a:extLst>
              </p:cNvPr>
              <p:cNvSpPr>
                <a:spLocks noChangeArrowheads="1"/>
              </p:cNvSpPr>
              <p:nvPr/>
            </p:nvSpPr>
            <p:spPr bwMode="auto">
              <a:xfrm>
                <a:off x="9797996" y="5540755"/>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7" name="Oval 12">
                <a:extLst>
                  <a:ext uri="{FF2B5EF4-FFF2-40B4-BE49-F238E27FC236}">
                    <a16:creationId xmlns:a16="http://schemas.microsoft.com/office/drawing/2014/main" id="{6CF6D879-5796-4641-B3E8-F4445206FCC2}"/>
                  </a:ext>
                </a:extLst>
              </p:cNvPr>
              <p:cNvSpPr>
                <a:spLocks noChangeArrowheads="1"/>
              </p:cNvSpPr>
              <p:nvPr/>
            </p:nvSpPr>
            <p:spPr bwMode="auto">
              <a:xfrm>
                <a:off x="9797996" y="5701449"/>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Oval 13">
                <a:extLst>
                  <a:ext uri="{FF2B5EF4-FFF2-40B4-BE49-F238E27FC236}">
                    <a16:creationId xmlns:a16="http://schemas.microsoft.com/office/drawing/2014/main" id="{69B12284-4659-459D-82A5-54DB17B829BE}"/>
                  </a:ext>
                </a:extLst>
              </p:cNvPr>
              <p:cNvSpPr>
                <a:spLocks noChangeArrowheads="1"/>
              </p:cNvSpPr>
              <p:nvPr/>
            </p:nvSpPr>
            <p:spPr bwMode="auto">
              <a:xfrm>
                <a:off x="10463728" y="5068774"/>
                <a:ext cx="52340" cy="53258"/>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9" name="Oval 14">
                <a:extLst>
                  <a:ext uri="{FF2B5EF4-FFF2-40B4-BE49-F238E27FC236}">
                    <a16:creationId xmlns:a16="http://schemas.microsoft.com/office/drawing/2014/main" id="{DF090475-4B2F-4F6C-A047-2B8569BF714A}"/>
                  </a:ext>
                </a:extLst>
              </p:cNvPr>
              <p:cNvSpPr>
                <a:spLocks noChangeArrowheads="1"/>
              </p:cNvSpPr>
              <p:nvPr/>
            </p:nvSpPr>
            <p:spPr bwMode="auto">
              <a:xfrm>
                <a:off x="10463728" y="5178964"/>
                <a:ext cx="52340" cy="52340"/>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 name="Oval 15">
                <a:extLst>
                  <a:ext uri="{FF2B5EF4-FFF2-40B4-BE49-F238E27FC236}">
                    <a16:creationId xmlns:a16="http://schemas.microsoft.com/office/drawing/2014/main" id="{016A4D51-0765-4B8D-9418-079AAF641257}"/>
                  </a:ext>
                </a:extLst>
              </p:cNvPr>
              <p:cNvSpPr>
                <a:spLocks noChangeArrowheads="1"/>
              </p:cNvSpPr>
              <p:nvPr/>
            </p:nvSpPr>
            <p:spPr bwMode="auto">
              <a:xfrm>
                <a:off x="10463728" y="5290991"/>
                <a:ext cx="52340" cy="52340"/>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 name="Oval 16">
                <a:extLst>
                  <a:ext uri="{FF2B5EF4-FFF2-40B4-BE49-F238E27FC236}">
                    <a16:creationId xmlns:a16="http://schemas.microsoft.com/office/drawing/2014/main" id="{15607449-F538-4EE8-A236-E66358D48FC8}"/>
                  </a:ext>
                </a:extLst>
              </p:cNvPr>
              <p:cNvSpPr>
                <a:spLocks noChangeArrowheads="1"/>
              </p:cNvSpPr>
              <p:nvPr/>
            </p:nvSpPr>
            <p:spPr bwMode="auto">
              <a:xfrm>
                <a:off x="10463728" y="5403017"/>
                <a:ext cx="52340" cy="52340"/>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2" name="Oval 17">
                <a:extLst>
                  <a:ext uri="{FF2B5EF4-FFF2-40B4-BE49-F238E27FC236}">
                    <a16:creationId xmlns:a16="http://schemas.microsoft.com/office/drawing/2014/main" id="{C296B062-B679-41EB-9D48-52D562B3EC6C}"/>
                  </a:ext>
                </a:extLst>
              </p:cNvPr>
              <p:cNvSpPr>
                <a:spLocks noChangeArrowheads="1"/>
              </p:cNvSpPr>
              <p:nvPr/>
            </p:nvSpPr>
            <p:spPr bwMode="auto">
              <a:xfrm>
                <a:off x="10463728" y="5512289"/>
                <a:ext cx="52340" cy="53258"/>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Oval 18">
                <a:extLst>
                  <a:ext uri="{FF2B5EF4-FFF2-40B4-BE49-F238E27FC236}">
                    <a16:creationId xmlns:a16="http://schemas.microsoft.com/office/drawing/2014/main" id="{88627F75-421B-431B-93C6-9E9A853BF6C0}"/>
                  </a:ext>
                </a:extLst>
              </p:cNvPr>
              <p:cNvSpPr>
                <a:spLocks noChangeArrowheads="1"/>
              </p:cNvSpPr>
              <p:nvPr/>
            </p:nvSpPr>
            <p:spPr bwMode="auto">
              <a:xfrm>
                <a:off x="10463728" y="5624316"/>
                <a:ext cx="52340" cy="52340"/>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Oval 19">
                <a:extLst>
                  <a:ext uri="{FF2B5EF4-FFF2-40B4-BE49-F238E27FC236}">
                    <a16:creationId xmlns:a16="http://schemas.microsoft.com/office/drawing/2014/main" id="{F2934B65-8F53-4873-93D0-FFE77E0C4ABE}"/>
                  </a:ext>
                </a:extLst>
              </p:cNvPr>
              <p:cNvSpPr>
                <a:spLocks noChangeArrowheads="1"/>
              </p:cNvSpPr>
              <p:nvPr/>
            </p:nvSpPr>
            <p:spPr bwMode="auto">
              <a:xfrm>
                <a:off x="10463728" y="5736342"/>
                <a:ext cx="52340" cy="52340"/>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 name="Line 20">
                <a:extLst>
                  <a:ext uri="{FF2B5EF4-FFF2-40B4-BE49-F238E27FC236}">
                    <a16:creationId xmlns:a16="http://schemas.microsoft.com/office/drawing/2014/main" id="{0670BA07-2B2B-4DC8-AF02-1B9C6A8CEB6A}"/>
                  </a:ext>
                </a:extLst>
              </p:cNvPr>
              <p:cNvSpPr>
                <a:spLocks noChangeShapeType="1"/>
              </p:cNvSpPr>
              <p:nvPr/>
            </p:nvSpPr>
            <p:spPr bwMode="auto">
              <a:xfrm>
                <a:off x="10110201" y="5268953"/>
                <a:ext cx="83561"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 name="Line 21">
                <a:extLst>
                  <a:ext uri="{FF2B5EF4-FFF2-40B4-BE49-F238E27FC236}">
                    <a16:creationId xmlns:a16="http://schemas.microsoft.com/office/drawing/2014/main" id="{3FAAA659-B6E2-4BF3-B789-F194DC83BFB8}"/>
                  </a:ext>
                </a:extLst>
              </p:cNvPr>
              <p:cNvSpPr>
                <a:spLocks noChangeShapeType="1"/>
              </p:cNvSpPr>
              <p:nvPr/>
            </p:nvSpPr>
            <p:spPr bwMode="auto">
              <a:xfrm>
                <a:off x="9899004" y="5268953"/>
                <a:ext cx="110190"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Line 22">
                <a:extLst>
                  <a:ext uri="{FF2B5EF4-FFF2-40B4-BE49-F238E27FC236}">
                    <a16:creationId xmlns:a16="http://schemas.microsoft.com/office/drawing/2014/main" id="{0FC1334E-1AC4-4EB6-AFA4-F1919B91F3F5}"/>
                  </a:ext>
                </a:extLst>
              </p:cNvPr>
              <p:cNvSpPr>
                <a:spLocks noChangeShapeType="1"/>
              </p:cNvSpPr>
              <p:nvPr/>
            </p:nvSpPr>
            <p:spPr bwMode="auto">
              <a:xfrm>
                <a:off x="10110201" y="5426892"/>
                <a:ext cx="83561"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8" name="Line 23">
                <a:extLst>
                  <a:ext uri="{FF2B5EF4-FFF2-40B4-BE49-F238E27FC236}">
                    <a16:creationId xmlns:a16="http://schemas.microsoft.com/office/drawing/2014/main" id="{C2EF83E8-B502-4EB3-9BB3-0EC64A0BA574}"/>
                  </a:ext>
                </a:extLst>
              </p:cNvPr>
              <p:cNvSpPr>
                <a:spLocks noChangeShapeType="1"/>
              </p:cNvSpPr>
              <p:nvPr/>
            </p:nvSpPr>
            <p:spPr bwMode="auto">
              <a:xfrm>
                <a:off x="9899004" y="5426892"/>
                <a:ext cx="110190"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Line 24">
                <a:extLst>
                  <a:ext uri="{FF2B5EF4-FFF2-40B4-BE49-F238E27FC236}">
                    <a16:creationId xmlns:a16="http://schemas.microsoft.com/office/drawing/2014/main" id="{89DB31F3-C0D1-4234-9BB4-D6A1DBB0770A}"/>
                  </a:ext>
                </a:extLst>
              </p:cNvPr>
              <p:cNvSpPr>
                <a:spLocks noChangeShapeType="1"/>
              </p:cNvSpPr>
              <p:nvPr/>
            </p:nvSpPr>
            <p:spPr bwMode="auto">
              <a:xfrm>
                <a:off x="10110201" y="5591259"/>
                <a:ext cx="83561"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Line 25">
                <a:extLst>
                  <a:ext uri="{FF2B5EF4-FFF2-40B4-BE49-F238E27FC236}">
                    <a16:creationId xmlns:a16="http://schemas.microsoft.com/office/drawing/2014/main" id="{DAC16DC1-66B7-4775-92A0-81C41727ABC5}"/>
                  </a:ext>
                </a:extLst>
              </p:cNvPr>
              <p:cNvSpPr>
                <a:spLocks noChangeShapeType="1"/>
              </p:cNvSpPr>
              <p:nvPr/>
            </p:nvSpPr>
            <p:spPr bwMode="auto">
              <a:xfrm>
                <a:off x="9899004" y="5591259"/>
                <a:ext cx="110190"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1" name="Line 26">
                <a:extLst>
                  <a:ext uri="{FF2B5EF4-FFF2-40B4-BE49-F238E27FC236}">
                    <a16:creationId xmlns:a16="http://schemas.microsoft.com/office/drawing/2014/main" id="{DF253358-F308-42E0-AEAA-77E4CC08AFB6}"/>
                  </a:ext>
                </a:extLst>
              </p:cNvPr>
              <p:cNvSpPr>
                <a:spLocks noChangeShapeType="1"/>
              </p:cNvSpPr>
              <p:nvPr/>
            </p:nvSpPr>
            <p:spPr bwMode="auto">
              <a:xfrm flipV="1">
                <a:off x="9887985" y="5619724"/>
                <a:ext cx="129473" cy="99171"/>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Line 27">
                <a:extLst>
                  <a:ext uri="{FF2B5EF4-FFF2-40B4-BE49-F238E27FC236}">
                    <a16:creationId xmlns:a16="http://schemas.microsoft.com/office/drawing/2014/main" id="{58700807-055E-4F9E-876A-8ACA4F7FC646}"/>
                  </a:ext>
                </a:extLst>
              </p:cNvPr>
              <p:cNvSpPr>
                <a:spLocks noChangeShapeType="1"/>
              </p:cNvSpPr>
              <p:nvPr/>
            </p:nvSpPr>
            <p:spPr bwMode="auto">
              <a:xfrm flipV="1">
                <a:off x="9887985" y="5459949"/>
                <a:ext cx="129473" cy="98253"/>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Line 28">
                <a:extLst>
                  <a:ext uri="{FF2B5EF4-FFF2-40B4-BE49-F238E27FC236}">
                    <a16:creationId xmlns:a16="http://schemas.microsoft.com/office/drawing/2014/main" id="{CA015E3A-972B-484E-824E-88B39273DDD0}"/>
                  </a:ext>
                </a:extLst>
              </p:cNvPr>
              <p:cNvSpPr>
                <a:spLocks noChangeShapeType="1"/>
              </p:cNvSpPr>
              <p:nvPr/>
            </p:nvSpPr>
            <p:spPr bwMode="auto">
              <a:xfrm flipH="1" flipV="1">
                <a:off x="9887985" y="5459949"/>
                <a:ext cx="129473" cy="98253"/>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4" name="Line 29">
                <a:extLst>
                  <a:ext uri="{FF2B5EF4-FFF2-40B4-BE49-F238E27FC236}">
                    <a16:creationId xmlns:a16="http://schemas.microsoft.com/office/drawing/2014/main" id="{A6EED162-7CFE-445C-A04C-FF4BE833990F}"/>
                  </a:ext>
                </a:extLst>
              </p:cNvPr>
              <p:cNvSpPr>
                <a:spLocks noChangeShapeType="1"/>
              </p:cNvSpPr>
              <p:nvPr/>
            </p:nvSpPr>
            <p:spPr bwMode="auto">
              <a:xfrm flipV="1">
                <a:off x="9887985" y="5297419"/>
                <a:ext cx="129473" cy="98253"/>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Line 30">
                <a:extLst>
                  <a:ext uri="{FF2B5EF4-FFF2-40B4-BE49-F238E27FC236}">
                    <a16:creationId xmlns:a16="http://schemas.microsoft.com/office/drawing/2014/main" id="{26997664-E379-4C65-B724-E80128271282}"/>
                  </a:ext>
                </a:extLst>
              </p:cNvPr>
              <p:cNvSpPr>
                <a:spLocks noChangeShapeType="1"/>
              </p:cNvSpPr>
              <p:nvPr/>
            </p:nvSpPr>
            <p:spPr bwMode="auto">
              <a:xfrm flipH="1" flipV="1">
                <a:off x="9887985" y="5297419"/>
                <a:ext cx="129473" cy="98253"/>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Line 31">
                <a:extLst>
                  <a:ext uri="{FF2B5EF4-FFF2-40B4-BE49-F238E27FC236}">
                    <a16:creationId xmlns:a16="http://schemas.microsoft.com/office/drawing/2014/main" id="{23CD590B-82C9-49ED-A27A-826FD2AE1FA0}"/>
                  </a:ext>
                </a:extLst>
              </p:cNvPr>
              <p:cNvSpPr>
                <a:spLocks noChangeShapeType="1"/>
              </p:cNvSpPr>
              <p:nvPr/>
            </p:nvSpPr>
            <p:spPr bwMode="auto">
              <a:xfrm flipH="1" flipV="1">
                <a:off x="9887985" y="5136725"/>
                <a:ext cx="129473" cy="99171"/>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 name="Freeform 33">
                <a:extLst>
                  <a:ext uri="{FF2B5EF4-FFF2-40B4-BE49-F238E27FC236}">
                    <a16:creationId xmlns:a16="http://schemas.microsoft.com/office/drawing/2014/main" id="{EAB8A915-AA95-486D-90FD-3586766807D2}"/>
                  </a:ext>
                </a:extLst>
              </p:cNvPr>
              <p:cNvSpPr>
                <a:spLocks/>
              </p:cNvSpPr>
              <p:nvPr/>
            </p:nvSpPr>
            <p:spPr bwMode="auto">
              <a:xfrm>
                <a:off x="10244266" y="5095404"/>
                <a:ext cx="219462" cy="146920"/>
              </a:xfrm>
              <a:custGeom>
                <a:avLst/>
                <a:gdLst>
                  <a:gd name="T0" fmla="*/ 100 w 100"/>
                  <a:gd name="T1" fmla="*/ 0 h 67"/>
                  <a:gd name="T2" fmla="*/ 87 w 100"/>
                  <a:gd name="T3" fmla="*/ 0 h 67"/>
                  <a:gd name="T4" fmla="*/ 82 w 100"/>
                  <a:gd name="T5" fmla="*/ 2 h 67"/>
                  <a:gd name="T6" fmla="*/ 18 w 100"/>
                  <a:gd name="T7" fmla="*/ 65 h 67"/>
                  <a:gd name="T8" fmla="*/ 13 w 100"/>
                  <a:gd name="T9" fmla="*/ 67 h 67"/>
                  <a:gd name="T10" fmla="*/ 0 w 100"/>
                  <a:gd name="T11" fmla="*/ 67 h 67"/>
                </a:gdLst>
                <a:ahLst/>
                <a:cxnLst>
                  <a:cxn ang="0">
                    <a:pos x="T0" y="T1"/>
                  </a:cxn>
                  <a:cxn ang="0">
                    <a:pos x="T2" y="T3"/>
                  </a:cxn>
                  <a:cxn ang="0">
                    <a:pos x="T4" y="T5"/>
                  </a:cxn>
                  <a:cxn ang="0">
                    <a:pos x="T6" y="T7"/>
                  </a:cxn>
                  <a:cxn ang="0">
                    <a:pos x="T8" y="T9"/>
                  </a:cxn>
                  <a:cxn ang="0">
                    <a:pos x="T10" y="T11"/>
                  </a:cxn>
                </a:cxnLst>
                <a:rect l="0" t="0" r="r" b="b"/>
                <a:pathLst>
                  <a:path w="100" h="67">
                    <a:moveTo>
                      <a:pt x="100" y="0"/>
                    </a:moveTo>
                    <a:cubicBezTo>
                      <a:pt x="87" y="0"/>
                      <a:pt x="87" y="0"/>
                      <a:pt x="87" y="0"/>
                    </a:cubicBezTo>
                    <a:cubicBezTo>
                      <a:pt x="86" y="0"/>
                      <a:pt x="83" y="1"/>
                      <a:pt x="82" y="2"/>
                    </a:cubicBezTo>
                    <a:cubicBezTo>
                      <a:pt x="18" y="65"/>
                      <a:pt x="18" y="65"/>
                      <a:pt x="18" y="65"/>
                    </a:cubicBezTo>
                    <a:cubicBezTo>
                      <a:pt x="17" y="66"/>
                      <a:pt x="15" y="67"/>
                      <a:pt x="13" y="67"/>
                    </a:cubicBezTo>
                    <a:cubicBezTo>
                      <a:pt x="0" y="67"/>
                      <a:pt x="0" y="67"/>
                      <a:pt x="0" y="67"/>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 name="Freeform 34">
                <a:extLst>
                  <a:ext uri="{FF2B5EF4-FFF2-40B4-BE49-F238E27FC236}">
                    <a16:creationId xmlns:a16="http://schemas.microsoft.com/office/drawing/2014/main" id="{2FE4E319-69C1-4EEE-A94C-74820EA5BB76}"/>
                  </a:ext>
                </a:extLst>
              </p:cNvPr>
              <p:cNvSpPr>
                <a:spLocks/>
              </p:cNvSpPr>
              <p:nvPr/>
            </p:nvSpPr>
            <p:spPr bwMode="auto">
              <a:xfrm>
                <a:off x="10244266" y="5204675"/>
                <a:ext cx="219462" cy="99171"/>
              </a:xfrm>
              <a:custGeom>
                <a:avLst/>
                <a:gdLst>
                  <a:gd name="T0" fmla="*/ 0 w 100"/>
                  <a:gd name="T1" fmla="*/ 45 h 45"/>
                  <a:gd name="T2" fmla="*/ 31 w 100"/>
                  <a:gd name="T3" fmla="*/ 45 h 45"/>
                  <a:gd name="T4" fmla="*/ 36 w 100"/>
                  <a:gd name="T5" fmla="*/ 43 h 45"/>
                  <a:gd name="T6" fmla="*/ 78 w 100"/>
                  <a:gd name="T7" fmla="*/ 2 h 45"/>
                  <a:gd name="T8" fmla="*/ 83 w 100"/>
                  <a:gd name="T9" fmla="*/ 0 h 45"/>
                  <a:gd name="T10" fmla="*/ 100 w 100"/>
                  <a:gd name="T11" fmla="*/ 0 h 45"/>
                </a:gdLst>
                <a:ahLst/>
                <a:cxnLst>
                  <a:cxn ang="0">
                    <a:pos x="T0" y="T1"/>
                  </a:cxn>
                  <a:cxn ang="0">
                    <a:pos x="T2" y="T3"/>
                  </a:cxn>
                  <a:cxn ang="0">
                    <a:pos x="T4" y="T5"/>
                  </a:cxn>
                  <a:cxn ang="0">
                    <a:pos x="T6" y="T7"/>
                  </a:cxn>
                  <a:cxn ang="0">
                    <a:pos x="T8" y="T9"/>
                  </a:cxn>
                  <a:cxn ang="0">
                    <a:pos x="T10" y="T11"/>
                  </a:cxn>
                </a:cxnLst>
                <a:rect l="0" t="0" r="r" b="b"/>
                <a:pathLst>
                  <a:path w="100" h="45">
                    <a:moveTo>
                      <a:pt x="0" y="45"/>
                    </a:moveTo>
                    <a:cubicBezTo>
                      <a:pt x="31" y="45"/>
                      <a:pt x="31" y="45"/>
                      <a:pt x="31" y="45"/>
                    </a:cubicBezTo>
                    <a:cubicBezTo>
                      <a:pt x="33" y="45"/>
                      <a:pt x="35" y="44"/>
                      <a:pt x="36" y="43"/>
                    </a:cubicBezTo>
                    <a:cubicBezTo>
                      <a:pt x="78" y="2"/>
                      <a:pt x="78" y="2"/>
                      <a:pt x="78" y="2"/>
                    </a:cubicBezTo>
                    <a:cubicBezTo>
                      <a:pt x="79" y="1"/>
                      <a:pt x="81" y="0"/>
                      <a:pt x="83" y="0"/>
                    </a:cubicBezTo>
                    <a:cubicBezTo>
                      <a:pt x="100" y="0"/>
                      <a:pt x="100" y="0"/>
                      <a:pt x="100" y="0"/>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 name="Line 35">
                <a:extLst>
                  <a:ext uri="{FF2B5EF4-FFF2-40B4-BE49-F238E27FC236}">
                    <a16:creationId xmlns:a16="http://schemas.microsoft.com/office/drawing/2014/main" id="{2E274501-75C9-4E79-B093-EE2B49F197C2}"/>
                  </a:ext>
                </a:extLst>
              </p:cNvPr>
              <p:cNvSpPr>
                <a:spLocks noChangeShapeType="1"/>
              </p:cNvSpPr>
              <p:nvPr/>
            </p:nvSpPr>
            <p:spPr bwMode="auto">
              <a:xfrm>
                <a:off x="10244266" y="5426892"/>
                <a:ext cx="219462"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 name="Freeform 36">
                <a:extLst>
                  <a:ext uri="{FF2B5EF4-FFF2-40B4-BE49-F238E27FC236}">
                    <a16:creationId xmlns:a16="http://schemas.microsoft.com/office/drawing/2014/main" id="{CB4CDF35-FFF9-4E8A-BCCF-8D8EB203A7AC}"/>
                  </a:ext>
                </a:extLst>
              </p:cNvPr>
              <p:cNvSpPr>
                <a:spLocks/>
              </p:cNvSpPr>
              <p:nvPr/>
            </p:nvSpPr>
            <p:spPr bwMode="auto">
              <a:xfrm>
                <a:off x="10244266" y="5316702"/>
                <a:ext cx="219462" cy="50504"/>
              </a:xfrm>
              <a:custGeom>
                <a:avLst/>
                <a:gdLst>
                  <a:gd name="T0" fmla="*/ 0 w 100"/>
                  <a:gd name="T1" fmla="*/ 23 h 23"/>
                  <a:gd name="T2" fmla="*/ 53 w 100"/>
                  <a:gd name="T3" fmla="*/ 23 h 23"/>
                  <a:gd name="T4" fmla="*/ 58 w 100"/>
                  <a:gd name="T5" fmla="*/ 21 h 23"/>
                  <a:gd name="T6" fmla="*/ 77 w 100"/>
                  <a:gd name="T7" fmla="*/ 2 h 23"/>
                  <a:gd name="T8" fmla="*/ 82 w 100"/>
                  <a:gd name="T9" fmla="*/ 0 h 23"/>
                  <a:gd name="T10" fmla="*/ 100 w 100"/>
                  <a:gd name="T11" fmla="*/ 0 h 23"/>
                </a:gdLst>
                <a:ahLst/>
                <a:cxnLst>
                  <a:cxn ang="0">
                    <a:pos x="T0" y="T1"/>
                  </a:cxn>
                  <a:cxn ang="0">
                    <a:pos x="T2" y="T3"/>
                  </a:cxn>
                  <a:cxn ang="0">
                    <a:pos x="T4" y="T5"/>
                  </a:cxn>
                  <a:cxn ang="0">
                    <a:pos x="T6" y="T7"/>
                  </a:cxn>
                  <a:cxn ang="0">
                    <a:pos x="T8" y="T9"/>
                  </a:cxn>
                  <a:cxn ang="0">
                    <a:pos x="T10" y="T11"/>
                  </a:cxn>
                </a:cxnLst>
                <a:rect l="0" t="0" r="r" b="b"/>
                <a:pathLst>
                  <a:path w="100" h="23">
                    <a:moveTo>
                      <a:pt x="0" y="23"/>
                    </a:moveTo>
                    <a:cubicBezTo>
                      <a:pt x="53" y="23"/>
                      <a:pt x="53" y="23"/>
                      <a:pt x="53" y="23"/>
                    </a:cubicBezTo>
                    <a:cubicBezTo>
                      <a:pt x="55" y="23"/>
                      <a:pt x="57" y="22"/>
                      <a:pt x="58" y="21"/>
                    </a:cubicBezTo>
                    <a:cubicBezTo>
                      <a:pt x="77" y="2"/>
                      <a:pt x="77" y="2"/>
                      <a:pt x="77" y="2"/>
                    </a:cubicBezTo>
                    <a:cubicBezTo>
                      <a:pt x="78" y="1"/>
                      <a:pt x="81" y="0"/>
                      <a:pt x="82" y="0"/>
                    </a:cubicBezTo>
                    <a:cubicBezTo>
                      <a:pt x="100" y="0"/>
                      <a:pt x="100" y="0"/>
                      <a:pt x="100" y="0"/>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 name="Freeform 37">
                <a:extLst>
                  <a:ext uri="{FF2B5EF4-FFF2-40B4-BE49-F238E27FC236}">
                    <a16:creationId xmlns:a16="http://schemas.microsoft.com/office/drawing/2014/main" id="{0C1C3A1A-771F-4826-9FA5-2D19A41D4C84}"/>
                  </a:ext>
                </a:extLst>
              </p:cNvPr>
              <p:cNvSpPr>
                <a:spLocks/>
              </p:cNvSpPr>
              <p:nvPr/>
            </p:nvSpPr>
            <p:spPr bwMode="auto">
              <a:xfrm>
                <a:off x="10244266" y="5613297"/>
                <a:ext cx="219462" cy="146920"/>
              </a:xfrm>
              <a:custGeom>
                <a:avLst/>
                <a:gdLst>
                  <a:gd name="T0" fmla="*/ 100 w 100"/>
                  <a:gd name="T1" fmla="*/ 67 h 67"/>
                  <a:gd name="T2" fmla="*/ 87 w 100"/>
                  <a:gd name="T3" fmla="*/ 67 h 67"/>
                  <a:gd name="T4" fmla="*/ 82 w 100"/>
                  <a:gd name="T5" fmla="*/ 65 h 67"/>
                  <a:gd name="T6" fmla="*/ 18 w 100"/>
                  <a:gd name="T7" fmla="*/ 2 h 67"/>
                  <a:gd name="T8" fmla="*/ 13 w 100"/>
                  <a:gd name="T9" fmla="*/ 0 h 67"/>
                  <a:gd name="T10" fmla="*/ 0 w 100"/>
                  <a:gd name="T11" fmla="*/ 0 h 67"/>
                </a:gdLst>
                <a:ahLst/>
                <a:cxnLst>
                  <a:cxn ang="0">
                    <a:pos x="T0" y="T1"/>
                  </a:cxn>
                  <a:cxn ang="0">
                    <a:pos x="T2" y="T3"/>
                  </a:cxn>
                  <a:cxn ang="0">
                    <a:pos x="T4" y="T5"/>
                  </a:cxn>
                  <a:cxn ang="0">
                    <a:pos x="T6" y="T7"/>
                  </a:cxn>
                  <a:cxn ang="0">
                    <a:pos x="T8" y="T9"/>
                  </a:cxn>
                  <a:cxn ang="0">
                    <a:pos x="T10" y="T11"/>
                  </a:cxn>
                </a:cxnLst>
                <a:rect l="0" t="0" r="r" b="b"/>
                <a:pathLst>
                  <a:path w="100" h="67">
                    <a:moveTo>
                      <a:pt x="100" y="67"/>
                    </a:moveTo>
                    <a:cubicBezTo>
                      <a:pt x="87" y="67"/>
                      <a:pt x="87" y="67"/>
                      <a:pt x="87" y="67"/>
                    </a:cubicBezTo>
                    <a:cubicBezTo>
                      <a:pt x="86" y="67"/>
                      <a:pt x="83" y="66"/>
                      <a:pt x="82" y="65"/>
                    </a:cubicBezTo>
                    <a:cubicBezTo>
                      <a:pt x="18" y="2"/>
                      <a:pt x="18" y="2"/>
                      <a:pt x="18" y="2"/>
                    </a:cubicBezTo>
                    <a:cubicBezTo>
                      <a:pt x="17" y="1"/>
                      <a:pt x="15" y="0"/>
                      <a:pt x="13" y="0"/>
                    </a:cubicBezTo>
                    <a:cubicBezTo>
                      <a:pt x="0" y="0"/>
                      <a:pt x="0" y="0"/>
                      <a:pt x="0" y="0"/>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 name="Freeform 38">
                <a:extLst>
                  <a:ext uri="{FF2B5EF4-FFF2-40B4-BE49-F238E27FC236}">
                    <a16:creationId xmlns:a16="http://schemas.microsoft.com/office/drawing/2014/main" id="{CBFC7D74-1517-425E-BCB8-683C14C153E6}"/>
                  </a:ext>
                </a:extLst>
              </p:cNvPr>
              <p:cNvSpPr>
                <a:spLocks/>
              </p:cNvSpPr>
              <p:nvPr/>
            </p:nvSpPr>
            <p:spPr bwMode="auto">
              <a:xfrm>
                <a:off x="10244266" y="5551774"/>
                <a:ext cx="219462" cy="96416"/>
              </a:xfrm>
              <a:custGeom>
                <a:avLst/>
                <a:gdLst>
                  <a:gd name="T0" fmla="*/ 0 w 100"/>
                  <a:gd name="T1" fmla="*/ 0 h 44"/>
                  <a:gd name="T2" fmla="*/ 31 w 100"/>
                  <a:gd name="T3" fmla="*/ 0 h 44"/>
                  <a:gd name="T4" fmla="*/ 36 w 100"/>
                  <a:gd name="T5" fmla="*/ 2 h 44"/>
                  <a:gd name="T6" fmla="*/ 78 w 100"/>
                  <a:gd name="T7" fmla="*/ 42 h 44"/>
                  <a:gd name="T8" fmla="*/ 83 w 100"/>
                  <a:gd name="T9" fmla="*/ 44 h 44"/>
                  <a:gd name="T10" fmla="*/ 100 w 100"/>
                  <a:gd name="T11" fmla="*/ 44 h 44"/>
                </a:gdLst>
                <a:ahLst/>
                <a:cxnLst>
                  <a:cxn ang="0">
                    <a:pos x="T0" y="T1"/>
                  </a:cxn>
                  <a:cxn ang="0">
                    <a:pos x="T2" y="T3"/>
                  </a:cxn>
                  <a:cxn ang="0">
                    <a:pos x="T4" y="T5"/>
                  </a:cxn>
                  <a:cxn ang="0">
                    <a:pos x="T6" y="T7"/>
                  </a:cxn>
                  <a:cxn ang="0">
                    <a:pos x="T8" y="T9"/>
                  </a:cxn>
                  <a:cxn ang="0">
                    <a:pos x="T10" y="T11"/>
                  </a:cxn>
                </a:cxnLst>
                <a:rect l="0" t="0" r="r" b="b"/>
                <a:pathLst>
                  <a:path w="100" h="44">
                    <a:moveTo>
                      <a:pt x="0" y="0"/>
                    </a:moveTo>
                    <a:cubicBezTo>
                      <a:pt x="31" y="0"/>
                      <a:pt x="31" y="0"/>
                      <a:pt x="31" y="0"/>
                    </a:cubicBezTo>
                    <a:cubicBezTo>
                      <a:pt x="33" y="0"/>
                      <a:pt x="35" y="1"/>
                      <a:pt x="36" y="2"/>
                    </a:cubicBezTo>
                    <a:cubicBezTo>
                      <a:pt x="78" y="42"/>
                      <a:pt x="78" y="42"/>
                      <a:pt x="78" y="42"/>
                    </a:cubicBezTo>
                    <a:cubicBezTo>
                      <a:pt x="79" y="43"/>
                      <a:pt x="81" y="44"/>
                      <a:pt x="83" y="44"/>
                    </a:cubicBezTo>
                    <a:cubicBezTo>
                      <a:pt x="100" y="44"/>
                      <a:pt x="100" y="44"/>
                      <a:pt x="100" y="44"/>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 name="Freeform 39">
                <a:extLst>
                  <a:ext uri="{FF2B5EF4-FFF2-40B4-BE49-F238E27FC236}">
                    <a16:creationId xmlns:a16="http://schemas.microsoft.com/office/drawing/2014/main" id="{B5888C79-4D3C-457A-861B-27515830B864}"/>
                  </a:ext>
                </a:extLst>
              </p:cNvPr>
              <p:cNvSpPr>
                <a:spLocks/>
              </p:cNvSpPr>
              <p:nvPr/>
            </p:nvSpPr>
            <p:spPr bwMode="auto">
              <a:xfrm>
                <a:off x="10244266" y="5488415"/>
                <a:ext cx="219462" cy="50504"/>
              </a:xfrm>
              <a:custGeom>
                <a:avLst/>
                <a:gdLst>
                  <a:gd name="T0" fmla="*/ 0 w 100"/>
                  <a:gd name="T1" fmla="*/ 0 h 23"/>
                  <a:gd name="T2" fmla="*/ 53 w 100"/>
                  <a:gd name="T3" fmla="*/ 0 h 23"/>
                  <a:gd name="T4" fmla="*/ 58 w 100"/>
                  <a:gd name="T5" fmla="*/ 2 h 23"/>
                  <a:gd name="T6" fmla="*/ 77 w 100"/>
                  <a:gd name="T7" fmla="*/ 21 h 23"/>
                  <a:gd name="T8" fmla="*/ 82 w 100"/>
                  <a:gd name="T9" fmla="*/ 23 h 23"/>
                  <a:gd name="T10" fmla="*/ 100 w 100"/>
                  <a:gd name="T11" fmla="*/ 23 h 23"/>
                </a:gdLst>
                <a:ahLst/>
                <a:cxnLst>
                  <a:cxn ang="0">
                    <a:pos x="T0" y="T1"/>
                  </a:cxn>
                  <a:cxn ang="0">
                    <a:pos x="T2" y="T3"/>
                  </a:cxn>
                  <a:cxn ang="0">
                    <a:pos x="T4" y="T5"/>
                  </a:cxn>
                  <a:cxn ang="0">
                    <a:pos x="T6" y="T7"/>
                  </a:cxn>
                  <a:cxn ang="0">
                    <a:pos x="T8" y="T9"/>
                  </a:cxn>
                  <a:cxn ang="0">
                    <a:pos x="T10" y="T11"/>
                  </a:cxn>
                </a:cxnLst>
                <a:rect l="0" t="0" r="r" b="b"/>
                <a:pathLst>
                  <a:path w="100" h="23">
                    <a:moveTo>
                      <a:pt x="0" y="0"/>
                    </a:moveTo>
                    <a:cubicBezTo>
                      <a:pt x="53" y="0"/>
                      <a:pt x="53" y="0"/>
                      <a:pt x="53" y="0"/>
                    </a:cubicBezTo>
                    <a:cubicBezTo>
                      <a:pt x="55" y="0"/>
                      <a:pt x="57" y="1"/>
                      <a:pt x="58" y="2"/>
                    </a:cubicBezTo>
                    <a:cubicBezTo>
                      <a:pt x="77" y="21"/>
                      <a:pt x="77" y="21"/>
                      <a:pt x="77" y="21"/>
                    </a:cubicBezTo>
                    <a:cubicBezTo>
                      <a:pt x="78" y="22"/>
                      <a:pt x="81" y="23"/>
                      <a:pt x="82" y="23"/>
                    </a:cubicBezTo>
                    <a:cubicBezTo>
                      <a:pt x="100" y="23"/>
                      <a:pt x="100" y="23"/>
                      <a:pt x="100" y="23"/>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 name="Freeform 32">
                <a:extLst>
                  <a:ext uri="{FF2B5EF4-FFF2-40B4-BE49-F238E27FC236}">
                    <a16:creationId xmlns:a16="http://schemas.microsoft.com/office/drawing/2014/main" id="{74BFCAB0-B269-4CFF-B26D-83AF5355AEB7}"/>
                  </a:ext>
                </a:extLst>
              </p:cNvPr>
              <p:cNvSpPr>
                <a:spLocks/>
              </p:cNvSpPr>
              <p:nvPr/>
            </p:nvSpPr>
            <p:spPr bwMode="auto">
              <a:xfrm>
                <a:off x="10193762" y="5191820"/>
                <a:ext cx="50504" cy="460961"/>
              </a:xfrm>
              <a:custGeom>
                <a:avLst/>
                <a:gdLst>
                  <a:gd name="T0" fmla="*/ 23 w 23"/>
                  <a:gd name="T1" fmla="*/ 199 h 210"/>
                  <a:gd name="T2" fmla="*/ 11 w 23"/>
                  <a:gd name="T3" fmla="*/ 210 h 210"/>
                  <a:gd name="T4" fmla="*/ 11 w 23"/>
                  <a:gd name="T5" fmla="*/ 210 h 210"/>
                  <a:gd name="T6" fmla="*/ 0 w 23"/>
                  <a:gd name="T7" fmla="*/ 199 h 210"/>
                  <a:gd name="T8" fmla="*/ 0 w 23"/>
                  <a:gd name="T9" fmla="*/ 11 h 210"/>
                  <a:gd name="T10" fmla="*/ 11 w 23"/>
                  <a:gd name="T11" fmla="*/ 0 h 210"/>
                  <a:gd name="T12" fmla="*/ 11 w 23"/>
                  <a:gd name="T13" fmla="*/ 0 h 210"/>
                  <a:gd name="T14" fmla="*/ 23 w 23"/>
                  <a:gd name="T15" fmla="*/ 11 h 210"/>
                  <a:gd name="T16" fmla="*/ 23 w 23"/>
                  <a:gd name="T17" fmla="*/ 199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210">
                    <a:moveTo>
                      <a:pt x="23" y="199"/>
                    </a:moveTo>
                    <a:cubicBezTo>
                      <a:pt x="23" y="205"/>
                      <a:pt x="17" y="210"/>
                      <a:pt x="11" y="210"/>
                    </a:cubicBezTo>
                    <a:cubicBezTo>
                      <a:pt x="11" y="210"/>
                      <a:pt x="11" y="210"/>
                      <a:pt x="11" y="210"/>
                    </a:cubicBezTo>
                    <a:cubicBezTo>
                      <a:pt x="5" y="210"/>
                      <a:pt x="0" y="205"/>
                      <a:pt x="0" y="199"/>
                    </a:cubicBezTo>
                    <a:cubicBezTo>
                      <a:pt x="0" y="11"/>
                      <a:pt x="0" y="11"/>
                      <a:pt x="0" y="11"/>
                    </a:cubicBezTo>
                    <a:cubicBezTo>
                      <a:pt x="0" y="5"/>
                      <a:pt x="5" y="0"/>
                      <a:pt x="11" y="0"/>
                    </a:cubicBezTo>
                    <a:cubicBezTo>
                      <a:pt x="11" y="0"/>
                      <a:pt x="11" y="0"/>
                      <a:pt x="11" y="0"/>
                    </a:cubicBezTo>
                    <a:cubicBezTo>
                      <a:pt x="17" y="0"/>
                      <a:pt x="23" y="5"/>
                      <a:pt x="23" y="11"/>
                    </a:cubicBezTo>
                    <a:lnTo>
                      <a:pt x="23" y="199"/>
                    </a:lnTo>
                    <a:close/>
                  </a:path>
                </a:pathLst>
              </a:cu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137116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1"/>
                                        </p:tgtEl>
                                        <p:attrNameLst>
                                          <p:attrName>style.visibility</p:attrName>
                                        </p:attrNameLst>
                                      </p:cBhvr>
                                      <p:to>
                                        <p:strVal val="visible"/>
                                      </p:to>
                                    </p:set>
                                    <p:animEffect transition="in" filter="fade">
                                      <p:cBhvr>
                                        <p:cTn id="11" dur="500"/>
                                        <p:tgtEl>
                                          <p:spTgt spid="101"/>
                                        </p:tgtEl>
                                      </p:cBhvr>
                                    </p:animEffect>
                                  </p:childTnLst>
                                </p:cTn>
                              </p:par>
                              <p:par>
                                <p:cTn id="12" presetID="10" presetClass="entr" presetSubtype="0" fill="hold"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par>
                          <p:cTn id="15" fill="hold">
                            <p:stCondLst>
                              <p:cond delay="1000"/>
                            </p:stCondLst>
                            <p:childTnLst>
                              <p:par>
                                <p:cTn id="16" presetID="10" presetClass="entr" presetSubtype="0" fill="hold" nodeType="afterEffect">
                                  <p:stCondLst>
                                    <p:cond delay="0"/>
                                  </p:stCondLst>
                                  <p:childTnLst>
                                    <p:set>
                                      <p:cBhvr>
                                        <p:cTn id="17" dur="1" fill="hold">
                                          <p:stCondLst>
                                            <p:cond delay="0"/>
                                          </p:stCondLst>
                                        </p:cTn>
                                        <p:tgtEl>
                                          <p:spTgt spid="155"/>
                                        </p:tgtEl>
                                        <p:attrNameLst>
                                          <p:attrName>style.visibility</p:attrName>
                                        </p:attrNameLst>
                                      </p:cBhvr>
                                      <p:to>
                                        <p:strVal val="visible"/>
                                      </p:to>
                                    </p:set>
                                    <p:animEffect transition="in" filter="fade">
                                      <p:cBhvr>
                                        <p:cTn id="18" dur="500"/>
                                        <p:tgtEl>
                                          <p:spTgt spid="155"/>
                                        </p:tgtEl>
                                      </p:cBhvr>
                                    </p:animEffect>
                                  </p:childTnLst>
                                </p:cTn>
                              </p:par>
                              <p:par>
                                <p:cTn id="19" presetID="10"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76"/>
                                        </p:tgtEl>
                                        <p:attrNameLst>
                                          <p:attrName>style.visibility</p:attrName>
                                        </p:attrNameLst>
                                      </p:cBhvr>
                                      <p:to>
                                        <p:strVal val="visible"/>
                                      </p:to>
                                    </p:set>
                                    <p:animEffect transition="in" filter="fade">
                                      <p:cBhvr>
                                        <p:cTn id="26" dur="500"/>
                                        <p:tgtEl>
                                          <p:spTgt spid="176"/>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par>
                          <p:cTn id="31" fill="hold">
                            <p:stCondLst>
                              <p:cond delay="1000"/>
                            </p:stCondLst>
                            <p:childTnLst>
                              <p:par>
                                <p:cTn id="32" presetID="10" presetClass="entr" presetSubtype="0" fill="hold" nodeType="afterEffect">
                                  <p:stCondLst>
                                    <p:cond delay="0"/>
                                  </p:stCondLst>
                                  <p:childTnLst>
                                    <p:set>
                                      <p:cBhvr>
                                        <p:cTn id="33" dur="1" fill="hold">
                                          <p:stCondLst>
                                            <p:cond delay="0"/>
                                          </p:stCondLst>
                                        </p:cTn>
                                        <p:tgtEl>
                                          <p:spTgt spid="156"/>
                                        </p:tgtEl>
                                        <p:attrNameLst>
                                          <p:attrName>style.visibility</p:attrName>
                                        </p:attrNameLst>
                                      </p:cBhvr>
                                      <p:to>
                                        <p:strVal val="visible"/>
                                      </p:to>
                                    </p:set>
                                    <p:animEffect transition="in" filter="fade">
                                      <p:cBhvr>
                                        <p:cTn id="34" dur="500"/>
                                        <p:tgtEl>
                                          <p:spTgt spid="15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77"/>
                                        </p:tgtEl>
                                        <p:attrNameLst>
                                          <p:attrName>style.visibility</p:attrName>
                                        </p:attrNameLst>
                                      </p:cBhvr>
                                      <p:to>
                                        <p:strVal val="visible"/>
                                      </p:to>
                                    </p:set>
                                    <p:animEffect transition="in" filter="fade">
                                      <p:cBhvr>
                                        <p:cTn id="39" dur="500"/>
                                        <p:tgtEl>
                                          <p:spTgt spid="177"/>
                                        </p:tgtEl>
                                      </p:cBhvr>
                                    </p:animEffect>
                                  </p:childTnLst>
                                </p:cTn>
                              </p:par>
                            </p:childTnLst>
                          </p:cTn>
                        </p:par>
                        <p:par>
                          <p:cTn id="40" fill="hold">
                            <p:stCondLst>
                              <p:cond delay="500"/>
                            </p:stCondLst>
                            <p:childTnLst>
                              <p:par>
                                <p:cTn id="41" presetID="10" presetClass="entr" presetSubtype="0" fill="hold"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500"/>
                                        <p:tgtEl>
                                          <p:spTgt spid="10"/>
                                        </p:tgtEl>
                                      </p:cBhvr>
                                    </p:animEffect>
                                  </p:childTnLst>
                                </p:cTn>
                              </p:par>
                            </p:childTnLst>
                          </p:cTn>
                        </p:par>
                        <p:par>
                          <p:cTn id="44" fill="hold">
                            <p:stCondLst>
                              <p:cond delay="1000"/>
                            </p:stCondLst>
                            <p:childTnLst>
                              <p:par>
                                <p:cTn id="45" presetID="10" presetClass="entr" presetSubtype="0" fill="hold" nodeType="afterEffect">
                                  <p:stCondLst>
                                    <p:cond delay="0"/>
                                  </p:stCondLst>
                                  <p:childTnLst>
                                    <p:set>
                                      <p:cBhvr>
                                        <p:cTn id="46" dur="1" fill="hold">
                                          <p:stCondLst>
                                            <p:cond delay="0"/>
                                          </p:stCondLst>
                                        </p:cTn>
                                        <p:tgtEl>
                                          <p:spTgt spid="157"/>
                                        </p:tgtEl>
                                        <p:attrNameLst>
                                          <p:attrName>style.visibility</p:attrName>
                                        </p:attrNameLst>
                                      </p:cBhvr>
                                      <p:to>
                                        <p:strVal val="visible"/>
                                      </p:to>
                                    </p:set>
                                    <p:animEffect transition="in" filter="fade">
                                      <p:cBhvr>
                                        <p:cTn id="47" dur="500"/>
                                        <p:tgtEl>
                                          <p:spTgt spid="157"/>
                                        </p:tgtEl>
                                      </p:cBhvr>
                                    </p:animEffect>
                                  </p:childTnLst>
                                </p:cTn>
                              </p:par>
                            </p:childTnLst>
                          </p:cTn>
                        </p:par>
                        <p:par>
                          <p:cTn id="48" fill="hold">
                            <p:stCondLst>
                              <p:cond delay="1500"/>
                            </p:stCondLst>
                            <p:childTnLst>
                              <p:par>
                                <p:cTn id="49" presetID="10" presetClass="entr" presetSubtype="0" fill="hold" nodeType="after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fade">
                                      <p:cBhvr>
                                        <p:cTn id="5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ABB15-3C75-4044-ACBB-0D7AD42C0BBC}"/>
              </a:ext>
            </a:extLst>
          </p:cNvPr>
          <p:cNvSpPr>
            <a:spLocks noGrp="1"/>
          </p:cNvSpPr>
          <p:nvPr>
            <p:ph type="title"/>
          </p:nvPr>
        </p:nvSpPr>
        <p:spPr/>
        <p:txBody>
          <a:bodyPr/>
          <a:lstStyle/>
          <a:p>
            <a:r>
              <a:rPr lang="en-US" dirty="0"/>
              <a:t>Simulated Model Training and Deployment</a:t>
            </a:r>
          </a:p>
        </p:txBody>
      </p:sp>
      <p:sp>
        <p:nvSpPr>
          <p:cNvPr id="3" name="Content Placeholder 2">
            <a:extLst>
              <a:ext uri="{FF2B5EF4-FFF2-40B4-BE49-F238E27FC236}">
                <a16:creationId xmlns:a16="http://schemas.microsoft.com/office/drawing/2014/main" id="{EA7B1100-E30A-4F7C-90E8-5FD45D1A927B}"/>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8C73A652-274F-42C0-9EBB-C7702D7D82B1}"/>
              </a:ext>
            </a:extLst>
          </p:cNvPr>
          <p:cNvSpPr>
            <a:spLocks noGrp="1"/>
          </p:cNvSpPr>
          <p:nvPr>
            <p:ph type="sldNum" sz="quarter" idx="12"/>
          </p:nvPr>
        </p:nvSpPr>
        <p:spPr/>
        <p:txBody>
          <a:bodyPr/>
          <a:lstStyle/>
          <a:p>
            <a:fld id="{09FAA7EC-8B24-49C1-8B2D-9495CEAD788F}" type="slidenum">
              <a:rPr lang="en-US" smtClean="0"/>
              <a:pPr/>
              <a:t>5</a:t>
            </a:fld>
            <a:endParaRPr lang="en-US" dirty="0"/>
          </a:p>
        </p:txBody>
      </p:sp>
      <p:grpSp>
        <p:nvGrpSpPr>
          <p:cNvPr id="11" name="Group 10">
            <a:extLst>
              <a:ext uri="{FF2B5EF4-FFF2-40B4-BE49-F238E27FC236}">
                <a16:creationId xmlns:a16="http://schemas.microsoft.com/office/drawing/2014/main" id="{B0074565-5415-404F-9ED3-0EE75C556F74}"/>
              </a:ext>
            </a:extLst>
          </p:cNvPr>
          <p:cNvGrpSpPr/>
          <p:nvPr/>
        </p:nvGrpSpPr>
        <p:grpSpPr>
          <a:xfrm>
            <a:off x="0" y="5433260"/>
            <a:ext cx="12192000" cy="1424740"/>
            <a:chOff x="0" y="5433260"/>
            <a:chExt cx="12192000" cy="1424740"/>
          </a:xfrm>
        </p:grpSpPr>
        <p:sp>
          <p:nvSpPr>
            <p:cNvPr id="7" name="Rectangle 6">
              <a:extLst>
                <a:ext uri="{FF2B5EF4-FFF2-40B4-BE49-F238E27FC236}">
                  <a16:creationId xmlns:a16="http://schemas.microsoft.com/office/drawing/2014/main" id="{5B8D6C52-917A-4ABE-BBE1-406E45900511}"/>
                </a:ext>
              </a:extLst>
            </p:cNvPr>
            <p:cNvSpPr/>
            <p:nvPr/>
          </p:nvSpPr>
          <p:spPr>
            <a:xfrm>
              <a:off x="0" y="5433260"/>
              <a:ext cx="12192000" cy="14247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C91B69BD-C77C-4B1B-B1D1-5CD49F90C8D4}"/>
                </a:ext>
              </a:extLst>
            </p:cNvPr>
            <p:cNvSpPr txBox="1"/>
            <p:nvPr/>
          </p:nvSpPr>
          <p:spPr>
            <a:xfrm>
              <a:off x="3895385" y="5849933"/>
              <a:ext cx="4401230" cy="646331"/>
            </a:xfrm>
            <a:prstGeom prst="rect">
              <a:avLst/>
            </a:prstGeom>
            <a:noFill/>
          </p:spPr>
          <p:txBody>
            <a:bodyPr wrap="square" rtlCol="0">
              <a:spAutoFit/>
            </a:bodyPr>
            <a:lstStyle/>
            <a:p>
              <a:pPr algn="ctr"/>
              <a:r>
                <a:rPr lang="en-US" sz="3600" b="1" dirty="0">
                  <a:solidFill>
                    <a:schemeClr val="bg1"/>
                  </a:solidFill>
                  <a:latin typeface="Nunito Sans" panose="00000500000000000000" pitchFamily="2" charset="0"/>
                </a:rPr>
                <a:t>What’s wrong?</a:t>
              </a:r>
            </a:p>
          </p:txBody>
        </p:sp>
      </p:grpSp>
      <p:grpSp>
        <p:nvGrpSpPr>
          <p:cNvPr id="8" name="Group 7">
            <a:extLst>
              <a:ext uri="{FF2B5EF4-FFF2-40B4-BE49-F238E27FC236}">
                <a16:creationId xmlns:a16="http://schemas.microsoft.com/office/drawing/2014/main" id="{D9BAD33A-6A47-4C98-A473-7FC89657037D}"/>
              </a:ext>
            </a:extLst>
          </p:cNvPr>
          <p:cNvGrpSpPr/>
          <p:nvPr/>
        </p:nvGrpSpPr>
        <p:grpSpPr>
          <a:xfrm>
            <a:off x="0" y="2032949"/>
            <a:ext cx="5057776" cy="3113424"/>
            <a:chOff x="0" y="2032949"/>
            <a:chExt cx="5057776" cy="3113424"/>
          </a:xfrm>
        </p:grpSpPr>
        <p:sp>
          <p:nvSpPr>
            <p:cNvPr id="129" name="Arrow: Pentagon 128">
              <a:extLst>
                <a:ext uri="{FF2B5EF4-FFF2-40B4-BE49-F238E27FC236}">
                  <a16:creationId xmlns:a16="http://schemas.microsoft.com/office/drawing/2014/main" id="{D38D3FDC-BAAF-4645-A4AD-5F4BAEB37609}"/>
                </a:ext>
              </a:extLst>
            </p:cNvPr>
            <p:cNvSpPr/>
            <p:nvPr/>
          </p:nvSpPr>
          <p:spPr>
            <a:xfrm>
              <a:off x="0" y="2472522"/>
              <a:ext cx="5057776" cy="1867907"/>
            </a:xfrm>
            <a:prstGeom prst="homePlate">
              <a:avLst>
                <a:gd name="adj" fmla="val 3263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EFB710B-C03F-41FF-B772-5A5EB3DBBFDF}"/>
                </a:ext>
              </a:extLst>
            </p:cNvPr>
            <p:cNvSpPr txBox="1"/>
            <p:nvPr/>
          </p:nvSpPr>
          <p:spPr>
            <a:xfrm>
              <a:off x="1181584" y="2032949"/>
              <a:ext cx="2556750" cy="400110"/>
            </a:xfrm>
            <a:prstGeom prst="rect">
              <a:avLst/>
            </a:prstGeom>
            <a:noFill/>
          </p:spPr>
          <p:txBody>
            <a:bodyPr wrap="square" rtlCol="0">
              <a:spAutoFit/>
            </a:bodyPr>
            <a:lstStyle/>
            <a:p>
              <a:pPr algn="ctr"/>
              <a:r>
                <a:rPr lang="en-US" sz="2000" dirty="0">
                  <a:solidFill>
                    <a:schemeClr val="accent1"/>
                  </a:solidFill>
                  <a:latin typeface="Nunito Sans Black" panose="00000A00000000000000" pitchFamily="2" charset="0"/>
                </a:rPr>
                <a:t>Collect Data</a:t>
              </a:r>
            </a:p>
          </p:txBody>
        </p:sp>
        <p:sp>
          <p:nvSpPr>
            <p:cNvPr id="27" name="TextBox 26">
              <a:extLst>
                <a:ext uri="{FF2B5EF4-FFF2-40B4-BE49-F238E27FC236}">
                  <a16:creationId xmlns:a16="http://schemas.microsoft.com/office/drawing/2014/main" id="{0065B87A-E68D-4DFD-9EFF-0F04D515019A}"/>
                </a:ext>
              </a:extLst>
            </p:cNvPr>
            <p:cNvSpPr txBox="1"/>
            <p:nvPr/>
          </p:nvSpPr>
          <p:spPr>
            <a:xfrm>
              <a:off x="551419" y="4475420"/>
              <a:ext cx="3661594" cy="670953"/>
            </a:xfrm>
            <a:prstGeom prst="rect">
              <a:avLst/>
            </a:prstGeom>
            <a:noFill/>
          </p:spPr>
          <p:txBody>
            <a:bodyPr wrap="square" rtlCol="0">
              <a:spAutoFit/>
            </a:bodyPr>
            <a:lstStyle/>
            <a:p>
              <a:pPr algn="ctr">
                <a:lnSpc>
                  <a:spcPct val="120000"/>
                </a:lnSpc>
              </a:pPr>
              <a:r>
                <a:rPr lang="en-US" sz="1600" dirty="0">
                  <a:latin typeface="Nunito Sans" panose="00000500000000000000" pitchFamily="2" charset="0"/>
                </a:rPr>
                <a:t>Standard Benchmarks </a:t>
              </a:r>
              <a:br>
                <a:rPr lang="en-US" sz="1600" dirty="0">
                  <a:latin typeface="Nunito Sans" panose="00000500000000000000" pitchFamily="2" charset="0"/>
                </a:rPr>
              </a:br>
              <a:r>
                <a:rPr lang="en-US" sz="1600" dirty="0">
                  <a:latin typeface="Nunito Sans" panose="00000500000000000000" pitchFamily="2" charset="0"/>
                </a:rPr>
                <a:t>and Available Workloads</a:t>
              </a:r>
            </a:p>
          </p:txBody>
        </p:sp>
        <p:grpSp>
          <p:nvGrpSpPr>
            <p:cNvPr id="85" name="Group 20">
              <a:extLst>
                <a:ext uri="{FF2B5EF4-FFF2-40B4-BE49-F238E27FC236}">
                  <a16:creationId xmlns:a16="http://schemas.microsoft.com/office/drawing/2014/main" id="{7FB231BC-C386-4DCB-9B81-5CA0B0F4509A}"/>
                </a:ext>
              </a:extLst>
            </p:cNvPr>
            <p:cNvGrpSpPr>
              <a:grpSpLocks noChangeAspect="1"/>
            </p:cNvGrpSpPr>
            <p:nvPr/>
          </p:nvGrpSpPr>
          <p:grpSpPr bwMode="auto">
            <a:xfrm>
              <a:off x="1237837" y="3028191"/>
              <a:ext cx="674331" cy="887754"/>
              <a:chOff x="42" y="1914"/>
              <a:chExt cx="297" cy="391"/>
            </a:xfrm>
          </p:grpSpPr>
          <p:sp>
            <p:nvSpPr>
              <p:cNvPr id="86" name="Oval 21">
                <a:extLst>
                  <a:ext uri="{FF2B5EF4-FFF2-40B4-BE49-F238E27FC236}">
                    <a16:creationId xmlns:a16="http://schemas.microsoft.com/office/drawing/2014/main" id="{B94EBD8A-AFF6-43B1-86D0-506B2F4F404B}"/>
                  </a:ext>
                </a:extLst>
              </p:cNvPr>
              <p:cNvSpPr>
                <a:spLocks noChangeArrowheads="1"/>
              </p:cNvSpPr>
              <p:nvPr/>
            </p:nvSpPr>
            <p:spPr bwMode="auto">
              <a:xfrm>
                <a:off x="42" y="1914"/>
                <a:ext cx="297" cy="75"/>
              </a:xfrm>
              <a:prstGeom prst="ellipse">
                <a:avLst/>
              </a:prstGeom>
              <a:solidFill>
                <a:schemeClr val="accent1"/>
              </a:solidFill>
              <a:ln w="3810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Rectangle 22">
                <a:extLst>
                  <a:ext uri="{FF2B5EF4-FFF2-40B4-BE49-F238E27FC236}">
                    <a16:creationId xmlns:a16="http://schemas.microsoft.com/office/drawing/2014/main" id="{E3C956C3-2F2F-4998-B98F-16C64BCE3679}"/>
                  </a:ext>
                </a:extLst>
              </p:cNvPr>
              <p:cNvSpPr>
                <a:spLocks noChangeArrowheads="1"/>
              </p:cNvSpPr>
              <p:nvPr/>
            </p:nvSpPr>
            <p:spPr bwMode="auto">
              <a:xfrm>
                <a:off x="42" y="1950"/>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23">
                <a:extLst>
                  <a:ext uri="{FF2B5EF4-FFF2-40B4-BE49-F238E27FC236}">
                    <a16:creationId xmlns:a16="http://schemas.microsoft.com/office/drawing/2014/main" id="{3B4B6359-3EFC-40FA-B466-E6D90CAFA3D1}"/>
                  </a:ext>
                </a:extLst>
              </p:cNvPr>
              <p:cNvSpPr>
                <a:spLocks/>
              </p:cNvSpPr>
              <p:nvPr/>
            </p:nvSpPr>
            <p:spPr bwMode="auto">
              <a:xfrm>
                <a:off x="42" y="1950"/>
                <a:ext cx="297" cy="143"/>
              </a:xfrm>
              <a:custGeom>
                <a:avLst/>
                <a:gdLst>
                  <a:gd name="T0" fmla="*/ 61 w 122"/>
                  <a:gd name="T1" fmla="*/ 16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6"/>
                    </a:moveTo>
                    <a:cubicBezTo>
                      <a:pt x="27" y="16"/>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6"/>
                      <a:pt x="61" y="16"/>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Oval 25">
                <a:extLst>
                  <a:ext uri="{FF2B5EF4-FFF2-40B4-BE49-F238E27FC236}">
                    <a16:creationId xmlns:a16="http://schemas.microsoft.com/office/drawing/2014/main" id="{771658A4-1932-4536-BA5B-0E1785129D4E}"/>
                  </a:ext>
                </a:extLst>
              </p:cNvPr>
              <p:cNvSpPr>
                <a:spLocks noChangeArrowheads="1"/>
              </p:cNvSpPr>
              <p:nvPr/>
            </p:nvSpPr>
            <p:spPr bwMode="auto">
              <a:xfrm>
                <a:off x="290" y="2032"/>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 name="Rectangle 26">
                <a:extLst>
                  <a:ext uri="{FF2B5EF4-FFF2-40B4-BE49-F238E27FC236}">
                    <a16:creationId xmlns:a16="http://schemas.microsoft.com/office/drawing/2014/main" id="{DD6BDC28-2326-405A-B4BC-36BEC257FB70}"/>
                  </a:ext>
                </a:extLst>
              </p:cNvPr>
              <p:cNvSpPr>
                <a:spLocks noChangeArrowheads="1"/>
              </p:cNvSpPr>
              <p:nvPr/>
            </p:nvSpPr>
            <p:spPr bwMode="auto">
              <a:xfrm>
                <a:off x="42" y="2056"/>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27">
                <a:extLst>
                  <a:ext uri="{FF2B5EF4-FFF2-40B4-BE49-F238E27FC236}">
                    <a16:creationId xmlns:a16="http://schemas.microsoft.com/office/drawing/2014/main" id="{7CF3C29E-8932-4BA0-99D3-732C6B299700}"/>
                  </a:ext>
                </a:extLst>
              </p:cNvPr>
              <p:cNvSpPr>
                <a:spLocks/>
              </p:cNvSpPr>
              <p:nvPr/>
            </p:nvSpPr>
            <p:spPr bwMode="auto">
              <a:xfrm>
                <a:off x="42" y="2056"/>
                <a:ext cx="297" cy="143"/>
              </a:xfrm>
              <a:custGeom>
                <a:avLst/>
                <a:gdLst>
                  <a:gd name="T0" fmla="*/ 61 w 122"/>
                  <a:gd name="T1" fmla="*/ 15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Oval 29">
                <a:extLst>
                  <a:ext uri="{FF2B5EF4-FFF2-40B4-BE49-F238E27FC236}">
                    <a16:creationId xmlns:a16="http://schemas.microsoft.com/office/drawing/2014/main" id="{85322458-40CC-4815-8189-63E4CF3F11BD}"/>
                  </a:ext>
                </a:extLst>
              </p:cNvPr>
              <p:cNvSpPr>
                <a:spLocks noChangeArrowheads="1"/>
              </p:cNvSpPr>
              <p:nvPr/>
            </p:nvSpPr>
            <p:spPr bwMode="auto">
              <a:xfrm>
                <a:off x="290" y="2138"/>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 name="Rectangle 30">
                <a:extLst>
                  <a:ext uri="{FF2B5EF4-FFF2-40B4-BE49-F238E27FC236}">
                    <a16:creationId xmlns:a16="http://schemas.microsoft.com/office/drawing/2014/main" id="{24E3F9E4-7D35-4279-B414-2F762C52C3D5}"/>
                  </a:ext>
                </a:extLst>
              </p:cNvPr>
              <p:cNvSpPr>
                <a:spLocks noChangeArrowheads="1"/>
              </p:cNvSpPr>
              <p:nvPr/>
            </p:nvSpPr>
            <p:spPr bwMode="auto">
              <a:xfrm>
                <a:off x="42" y="2163"/>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Freeform 31">
                <a:extLst>
                  <a:ext uri="{FF2B5EF4-FFF2-40B4-BE49-F238E27FC236}">
                    <a16:creationId xmlns:a16="http://schemas.microsoft.com/office/drawing/2014/main" id="{7340C1B1-E8E6-47C3-A6F1-067CFB8C460D}"/>
                  </a:ext>
                </a:extLst>
              </p:cNvPr>
              <p:cNvSpPr>
                <a:spLocks/>
              </p:cNvSpPr>
              <p:nvPr/>
            </p:nvSpPr>
            <p:spPr bwMode="auto">
              <a:xfrm>
                <a:off x="42" y="2163"/>
                <a:ext cx="297" cy="142"/>
              </a:xfrm>
              <a:custGeom>
                <a:avLst/>
                <a:gdLst>
                  <a:gd name="T0" fmla="*/ 61 w 122"/>
                  <a:gd name="T1" fmla="*/ 15 h 59"/>
                  <a:gd name="T2" fmla="*/ 0 w 122"/>
                  <a:gd name="T3" fmla="*/ 0 h 59"/>
                  <a:gd name="T4" fmla="*/ 0 w 122"/>
                  <a:gd name="T5" fmla="*/ 43 h 59"/>
                  <a:gd name="T6" fmla="*/ 61 w 122"/>
                  <a:gd name="T7" fmla="*/ 59 h 59"/>
                  <a:gd name="T8" fmla="*/ 122 w 122"/>
                  <a:gd name="T9" fmla="*/ 43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8"/>
                      <a:pt x="0" y="0"/>
                    </a:cubicBezTo>
                    <a:cubicBezTo>
                      <a:pt x="0" y="43"/>
                      <a:pt x="0" y="43"/>
                      <a:pt x="0" y="43"/>
                    </a:cubicBezTo>
                    <a:cubicBezTo>
                      <a:pt x="0" y="52"/>
                      <a:pt x="27" y="59"/>
                      <a:pt x="61" y="59"/>
                    </a:cubicBezTo>
                    <a:cubicBezTo>
                      <a:pt x="95" y="59"/>
                      <a:pt x="122" y="52"/>
                      <a:pt x="122" y="43"/>
                    </a:cubicBezTo>
                    <a:cubicBezTo>
                      <a:pt x="122" y="0"/>
                      <a:pt x="122" y="0"/>
                      <a:pt x="122" y="0"/>
                    </a:cubicBezTo>
                    <a:cubicBezTo>
                      <a:pt x="122" y="8"/>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 name="Oval 33">
                <a:extLst>
                  <a:ext uri="{FF2B5EF4-FFF2-40B4-BE49-F238E27FC236}">
                    <a16:creationId xmlns:a16="http://schemas.microsoft.com/office/drawing/2014/main" id="{F9F7E79E-7D46-41E3-BBF1-1AEBFDA572E0}"/>
                  </a:ext>
                </a:extLst>
              </p:cNvPr>
              <p:cNvSpPr>
                <a:spLocks noChangeArrowheads="1"/>
              </p:cNvSpPr>
              <p:nvPr/>
            </p:nvSpPr>
            <p:spPr bwMode="auto">
              <a:xfrm>
                <a:off x="290" y="2245"/>
                <a:ext cx="22" cy="19"/>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76" name="Group 20">
              <a:extLst>
                <a:ext uri="{FF2B5EF4-FFF2-40B4-BE49-F238E27FC236}">
                  <a16:creationId xmlns:a16="http://schemas.microsoft.com/office/drawing/2014/main" id="{2C300D36-B34D-4BB5-80A5-1612885420E7}"/>
                </a:ext>
              </a:extLst>
            </p:cNvPr>
            <p:cNvGrpSpPr>
              <a:grpSpLocks noChangeAspect="1"/>
            </p:cNvGrpSpPr>
            <p:nvPr/>
          </p:nvGrpSpPr>
          <p:grpSpPr bwMode="auto">
            <a:xfrm>
              <a:off x="2027933" y="3028191"/>
              <a:ext cx="674331" cy="887754"/>
              <a:chOff x="42" y="1914"/>
              <a:chExt cx="297" cy="391"/>
            </a:xfrm>
          </p:grpSpPr>
          <p:sp>
            <p:nvSpPr>
              <p:cNvPr id="177" name="Oval 21">
                <a:extLst>
                  <a:ext uri="{FF2B5EF4-FFF2-40B4-BE49-F238E27FC236}">
                    <a16:creationId xmlns:a16="http://schemas.microsoft.com/office/drawing/2014/main" id="{DF5766FB-6A51-45B2-B94B-AA80B24DECD0}"/>
                  </a:ext>
                </a:extLst>
              </p:cNvPr>
              <p:cNvSpPr>
                <a:spLocks noChangeArrowheads="1"/>
              </p:cNvSpPr>
              <p:nvPr/>
            </p:nvSpPr>
            <p:spPr bwMode="auto">
              <a:xfrm>
                <a:off x="42" y="1914"/>
                <a:ext cx="297" cy="75"/>
              </a:xfrm>
              <a:prstGeom prst="ellipse">
                <a:avLst/>
              </a:prstGeom>
              <a:solidFill>
                <a:schemeClr val="accent1"/>
              </a:solidFill>
              <a:ln w="3810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Rectangle 22">
                <a:extLst>
                  <a:ext uri="{FF2B5EF4-FFF2-40B4-BE49-F238E27FC236}">
                    <a16:creationId xmlns:a16="http://schemas.microsoft.com/office/drawing/2014/main" id="{1D8A1C59-E833-4E07-9491-6958AAA8EFCE}"/>
                  </a:ext>
                </a:extLst>
              </p:cNvPr>
              <p:cNvSpPr>
                <a:spLocks noChangeArrowheads="1"/>
              </p:cNvSpPr>
              <p:nvPr/>
            </p:nvSpPr>
            <p:spPr bwMode="auto">
              <a:xfrm>
                <a:off x="42" y="1950"/>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 name="Freeform 23">
                <a:extLst>
                  <a:ext uri="{FF2B5EF4-FFF2-40B4-BE49-F238E27FC236}">
                    <a16:creationId xmlns:a16="http://schemas.microsoft.com/office/drawing/2014/main" id="{23674527-D540-4B0B-A763-524113EC3835}"/>
                  </a:ext>
                </a:extLst>
              </p:cNvPr>
              <p:cNvSpPr>
                <a:spLocks/>
              </p:cNvSpPr>
              <p:nvPr/>
            </p:nvSpPr>
            <p:spPr bwMode="auto">
              <a:xfrm>
                <a:off x="42" y="1950"/>
                <a:ext cx="297" cy="143"/>
              </a:xfrm>
              <a:custGeom>
                <a:avLst/>
                <a:gdLst>
                  <a:gd name="T0" fmla="*/ 61 w 122"/>
                  <a:gd name="T1" fmla="*/ 16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6"/>
                    </a:moveTo>
                    <a:cubicBezTo>
                      <a:pt x="27" y="16"/>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6"/>
                      <a:pt x="61" y="16"/>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Oval 25">
                <a:extLst>
                  <a:ext uri="{FF2B5EF4-FFF2-40B4-BE49-F238E27FC236}">
                    <a16:creationId xmlns:a16="http://schemas.microsoft.com/office/drawing/2014/main" id="{050C8300-9AE5-468F-A1BC-4A6253205A17}"/>
                  </a:ext>
                </a:extLst>
              </p:cNvPr>
              <p:cNvSpPr>
                <a:spLocks noChangeArrowheads="1"/>
              </p:cNvSpPr>
              <p:nvPr/>
            </p:nvSpPr>
            <p:spPr bwMode="auto">
              <a:xfrm>
                <a:off x="290" y="2032"/>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Rectangle 26">
                <a:extLst>
                  <a:ext uri="{FF2B5EF4-FFF2-40B4-BE49-F238E27FC236}">
                    <a16:creationId xmlns:a16="http://schemas.microsoft.com/office/drawing/2014/main" id="{09C11E3D-95F9-4534-876A-D2E9489EEF32}"/>
                  </a:ext>
                </a:extLst>
              </p:cNvPr>
              <p:cNvSpPr>
                <a:spLocks noChangeArrowheads="1"/>
              </p:cNvSpPr>
              <p:nvPr/>
            </p:nvSpPr>
            <p:spPr bwMode="auto">
              <a:xfrm>
                <a:off x="42" y="2056"/>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27">
                <a:extLst>
                  <a:ext uri="{FF2B5EF4-FFF2-40B4-BE49-F238E27FC236}">
                    <a16:creationId xmlns:a16="http://schemas.microsoft.com/office/drawing/2014/main" id="{FC02BAB1-DF81-4419-9850-EE5DC18ED9A8}"/>
                  </a:ext>
                </a:extLst>
              </p:cNvPr>
              <p:cNvSpPr>
                <a:spLocks/>
              </p:cNvSpPr>
              <p:nvPr/>
            </p:nvSpPr>
            <p:spPr bwMode="auto">
              <a:xfrm>
                <a:off x="42" y="2056"/>
                <a:ext cx="297" cy="143"/>
              </a:xfrm>
              <a:custGeom>
                <a:avLst/>
                <a:gdLst>
                  <a:gd name="T0" fmla="*/ 61 w 122"/>
                  <a:gd name="T1" fmla="*/ 15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Oval 29">
                <a:extLst>
                  <a:ext uri="{FF2B5EF4-FFF2-40B4-BE49-F238E27FC236}">
                    <a16:creationId xmlns:a16="http://schemas.microsoft.com/office/drawing/2014/main" id="{1891537B-FB5A-4EBF-886A-84CB2E24C0BF}"/>
                  </a:ext>
                </a:extLst>
              </p:cNvPr>
              <p:cNvSpPr>
                <a:spLocks noChangeArrowheads="1"/>
              </p:cNvSpPr>
              <p:nvPr/>
            </p:nvSpPr>
            <p:spPr bwMode="auto">
              <a:xfrm>
                <a:off x="290" y="2138"/>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Rectangle 30">
                <a:extLst>
                  <a:ext uri="{FF2B5EF4-FFF2-40B4-BE49-F238E27FC236}">
                    <a16:creationId xmlns:a16="http://schemas.microsoft.com/office/drawing/2014/main" id="{AA9A6434-6242-4CD1-A859-3CEE353452EF}"/>
                  </a:ext>
                </a:extLst>
              </p:cNvPr>
              <p:cNvSpPr>
                <a:spLocks noChangeArrowheads="1"/>
              </p:cNvSpPr>
              <p:nvPr/>
            </p:nvSpPr>
            <p:spPr bwMode="auto">
              <a:xfrm>
                <a:off x="42" y="2163"/>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31">
                <a:extLst>
                  <a:ext uri="{FF2B5EF4-FFF2-40B4-BE49-F238E27FC236}">
                    <a16:creationId xmlns:a16="http://schemas.microsoft.com/office/drawing/2014/main" id="{3D7952FE-4F4A-4F93-AC39-BA20302C6D61}"/>
                  </a:ext>
                </a:extLst>
              </p:cNvPr>
              <p:cNvSpPr>
                <a:spLocks/>
              </p:cNvSpPr>
              <p:nvPr/>
            </p:nvSpPr>
            <p:spPr bwMode="auto">
              <a:xfrm>
                <a:off x="42" y="2163"/>
                <a:ext cx="297" cy="142"/>
              </a:xfrm>
              <a:custGeom>
                <a:avLst/>
                <a:gdLst>
                  <a:gd name="T0" fmla="*/ 61 w 122"/>
                  <a:gd name="T1" fmla="*/ 15 h 59"/>
                  <a:gd name="T2" fmla="*/ 0 w 122"/>
                  <a:gd name="T3" fmla="*/ 0 h 59"/>
                  <a:gd name="T4" fmla="*/ 0 w 122"/>
                  <a:gd name="T5" fmla="*/ 43 h 59"/>
                  <a:gd name="T6" fmla="*/ 61 w 122"/>
                  <a:gd name="T7" fmla="*/ 59 h 59"/>
                  <a:gd name="T8" fmla="*/ 122 w 122"/>
                  <a:gd name="T9" fmla="*/ 43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8"/>
                      <a:pt x="0" y="0"/>
                    </a:cubicBezTo>
                    <a:cubicBezTo>
                      <a:pt x="0" y="43"/>
                      <a:pt x="0" y="43"/>
                      <a:pt x="0" y="43"/>
                    </a:cubicBezTo>
                    <a:cubicBezTo>
                      <a:pt x="0" y="52"/>
                      <a:pt x="27" y="59"/>
                      <a:pt x="61" y="59"/>
                    </a:cubicBezTo>
                    <a:cubicBezTo>
                      <a:pt x="95" y="59"/>
                      <a:pt x="122" y="52"/>
                      <a:pt x="122" y="43"/>
                    </a:cubicBezTo>
                    <a:cubicBezTo>
                      <a:pt x="122" y="0"/>
                      <a:pt x="122" y="0"/>
                      <a:pt x="122" y="0"/>
                    </a:cubicBezTo>
                    <a:cubicBezTo>
                      <a:pt x="122" y="8"/>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Oval 33">
                <a:extLst>
                  <a:ext uri="{FF2B5EF4-FFF2-40B4-BE49-F238E27FC236}">
                    <a16:creationId xmlns:a16="http://schemas.microsoft.com/office/drawing/2014/main" id="{58D5DDE5-4C9F-4A07-9AFD-B205567A42F3}"/>
                  </a:ext>
                </a:extLst>
              </p:cNvPr>
              <p:cNvSpPr>
                <a:spLocks noChangeArrowheads="1"/>
              </p:cNvSpPr>
              <p:nvPr/>
            </p:nvSpPr>
            <p:spPr bwMode="auto">
              <a:xfrm>
                <a:off x="290" y="2245"/>
                <a:ext cx="22" cy="19"/>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98" name="Group 20">
              <a:extLst>
                <a:ext uri="{FF2B5EF4-FFF2-40B4-BE49-F238E27FC236}">
                  <a16:creationId xmlns:a16="http://schemas.microsoft.com/office/drawing/2014/main" id="{5239D147-8D92-408D-9527-2D006F2B27E2}"/>
                </a:ext>
              </a:extLst>
            </p:cNvPr>
            <p:cNvGrpSpPr>
              <a:grpSpLocks noChangeAspect="1"/>
            </p:cNvGrpSpPr>
            <p:nvPr/>
          </p:nvGrpSpPr>
          <p:grpSpPr bwMode="auto">
            <a:xfrm>
              <a:off x="2817715" y="3028191"/>
              <a:ext cx="674331" cy="887754"/>
              <a:chOff x="42" y="1914"/>
              <a:chExt cx="297" cy="391"/>
            </a:xfrm>
          </p:grpSpPr>
          <p:sp>
            <p:nvSpPr>
              <p:cNvPr id="199" name="Oval 21">
                <a:extLst>
                  <a:ext uri="{FF2B5EF4-FFF2-40B4-BE49-F238E27FC236}">
                    <a16:creationId xmlns:a16="http://schemas.microsoft.com/office/drawing/2014/main" id="{57F022ED-2254-4B57-AD81-5F62BDAD31B5}"/>
                  </a:ext>
                </a:extLst>
              </p:cNvPr>
              <p:cNvSpPr>
                <a:spLocks noChangeArrowheads="1"/>
              </p:cNvSpPr>
              <p:nvPr/>
            </p:nvSpPr>
            <p:spPr bwMode="auto">
              <a:xfrm>
                <a:off x="42" y="1914"/>
                <a:ext cx="297" cy="75"/>
              </a:xfrm>
              <a:prstGeom prst="ellipse">
                <a:avLst/>
              </a:prstGeom>
              <a:solidFill>
                <a:schemeClr val="accent1"/>
              </a:solidFill>
              <a:ln w="3810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0" name="Rectangle 22">
                <a:extLst>
                  <a:ext uri="{FF2B5EF4-FFF2-40B4-BE49-F238E27FC236}">
                    <a16:creationId xmlns:a16="http://schemas.microsoft.com/office/drawing/2014/main" id="{4C73D98B-FD74-4552-AA84-66A7A82F9368}"/>
                  </a:ext>
                </a:extLst>
              </p:cNvPr>
              <p:cNvSpPr>
                <a:spLocks noChangeArrowheads="1"/>
              </p:cNvSpPr>
              <p:nvPr/>
            </p:nvSpPr>
            <p:spPr bwMode="auto">
              <a:xfrm>
                <a:off x="42" y="1950"/>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1" name="Freeform 23">
                <a:extLst>
                  <a:ext uri="{FF2B5EF4-FFF2-40B4-BE49-F238E27FC236}">
                    <a16:creationId xmlns:a16="http://schemas.microsoft.com/office/drawing/2014/main" id="{5142EE55-A064-4A8E-879F-C97361F4A91B}"/>
                  </a:ext>
                </a:extLst>
              </p:cNvPr>
              <p:cNvSpPr>
                <a:spLocks/>
              </p:cNvSpPr>
              <p:nvPr/>
            </p:nvSpPr>
            <p:spPr bwMode="auto">
              <a:xfrm>
                <a:off x="42" y="1950"/>
                <a:ext cx="297" cy="143"/>
              </a:xfrm>
              <a:custGeom>
                <a:avLst/>
                <a:gdLst>
                  <a:gd name="T0" fmla="*/ 61 w 122"/>
                  <a:gd name="T1" fmla="*/ 16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6"/>
                    </a:moveTo>
                    <a:cubicBezTo>
                      <a:pt x="27" y="16"/>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6"/>
                      <a:pt x="61" y="16"/>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Oval 25">
                <a:extLst>
                  <a:ext uri="{FF2B5EF4-FFF2-40B4-BE49-F238E27FC236}">
                    <a16:creationId xmlns:a16="http://schemas.microsoft.com/office/drawing/2014/main" id="{D2A516B2-4028-449F-90EA-B705EB8AA71E}"/>
                  </a:ext>
                </a:extLst>
              </p:cNvPr>
              <p:cNvSpPr>
                <a:spLocks noChangeArrowheads="1"/>
              </p:cNvSpPr>
              <p:nvPr/>
            </p:nvSpPr>
            <p:spPr bwMode="auto">
              <a:xfrm>
                <a:off x="290" y="2032"/>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3" name="Rectangle 26">
                <a:extLst>
                  <a:ext uri="{FF2B5EF4-FFF2-40B4-BE49-F238E27FC236}">
                    <a16:creationId xmlns:a16="http://schemas.microsoft.com/office/drawing/2014/main" id="{05C55F13-5F6C-4926-82E2-C7770B6E695F}"/>
                  </a:ext>
                </a:extLst>
              </p:cNvPr>
              <p:cNvSpPr>
                <a:spLocks noChangeArrowheads="1"/>
              </p:cNvSpPr>
              <p:nvPr/>
            </p:nvSpPr>
            <p:spPr bwMode="auto">
              <a:xfrm>
                <a:off x="42" y="2056"/>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4" name="Freeform 27">
                <a:extLst>
                  <a:ext uri="{FF2B5EF4-FFF2-40B4-BE49-F238E27FC236}">
                    <a16:creationId xmlns:a16="http://schemas.microsoft.com/office/drawing/2014/main" id="{3DC47349-ECEE-4EE4-924A-297B691F8BB0}"/>
                  </a:ext>
                </a:extLst>
              </p:cNvPr>
              <p:cNvSpPr>
                <a:spLocks/>
              </p:cNvSpPr>
              <p:nvPr/>
            </p:nvSpPr>
            <p:spPr bwMode="auto">
              <a:xfrm>
                <a:off x="42" y="2056"/>
                <a:ext cx="297" cy="143"/>
              </a:xfrm>
              <a:custGeom>
                <a:avLst/>
                <a:gdLst>
                  <a:gd name="T0" fmla="*/ 61 w 122"/>
                  <a:gd name="T1" fmla="*/ 15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Oval 29">
                <a:extLst>
                  <a:ext uri="{FF2B5EF4-FFF2-40B4-BE49-F238E27FC236}">
                    <a16:creationId xmlns:a16="http://schemas.microsoft.com/office/drawing/2014/main" id="{41697401-BDA6-4103-BFD0-9DFEA693AA8F}"/>
                  </a:ext>
                </a:extLst>
              </p:cNvPr>
              <p:cNvSpPr>
                <a:spLocks noChangeArrowheads="1"/>
              </p:cNvSpPr>
              <p:nvPr/>
            </p:nvSpPr>
            <p:spPr bwMode="auto">
              <a:xfrm>
                <a:off x="290" y="2138"/>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 name="Rectangle 30">
                <a:extLst>
                  <a:ext uri="{FF2B5EF4-FFF2-40B4-BE49-F238E27FC236}">
                    <a16:creationId xmlns:a16="http://schemas.microsoft.com/office/drawing/2014/main" id="{FBCB0DF1-D8A9-409B-BCE4-F01970D812C7}"/>
                  </a:ext>
                </a:extLst>
              </p:cNvPr>
              <p:cNvSpPr>
                <a:spLocks noChangeArrowheads="1"/>
              </p:cNvSpPr>
              <p:nvPr/>
            </p:nvSpPr>
            <p:spPr bwMode="auto">
              <a:xfrm>
                <a:off x="42" y="2163"/>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 name="Freeform 31">
                <a:extLst>
                  <a:ext uri="{FF2B5EF4-FFF2-40B4-BE49-F238E27FC236}">
                    <a16:creationId xmlns:a16="http://schemas.microsoft.com/office/drawing/2014/main" id="{69D05D2F-6D30-42F0-9C0C-E71C23B2A307}"/>
                  </a:ext>
                </a:extLst>
              </p:cNvPr>
              <p:cNvSpPr>
                <a:spLocks/>
              </p:cNvSpPr>
              <p:nvPr/>
            </p:nvSpPr>
            <p:spPr bwMode="auto">
              <a:xfrm>
                <a:off x="42" y="2163"/>
                <a:ext cx="297" cy="142"/>
              </a:xfrm>
              <a:custGeom>
                <a:avLst/>
                <a:gdLst>
                  <a:gd name="T0" fmla="*/ 61 w 122"/>
                  <a:gd name="T1" fmla="*/ 15 h 59"/>
                  <a:gd name="T2" fmla="*/ 0 w 122"/>
                  <a:gd name="T3" fmla="*/ 0 h 59"/>
                  <a:gd name="T4" fmla="*/ 0 w 122"/>
                  <a:gd name="T5" fmla="*/ 43 h 59"/>
                  <a:gd name="T6" fmla="*/ 61 w 122"/>
                  <a:gd name="T7" fmla="*/ 59 h 59"/>
                  <a:gd name="T8" fmla="*/ 122 w 122"/>
                  <a:gd name="T9" fmla="*/ 43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8"/>
                      <a:pt x="0" y="0"/>
                    </a:cubicBezTo>
                    <a:cubicBezTo>
                      <a:pt x="0" y="43"/>
                      <a:pt x="0" y="43"/>
                      <a:pt x="0" y="43"/>
                    </a:cubicBezTo>
                    <a:cubicBezTo>
                      <a:pt x="0" y="52"/>
                      <a:pt x="27" y="59"/>
                      <a:pt x="61" y="59"/>
                    </a:cubicBezTo>
                    <a:cubicBezTo>
                      <a:pt x="95" y="59"/>
                      <a:pt x="122" y="52"/>
                      <a:pt x="122" y="43"/>
                    </a:cubicBezTo>
                    <a:cubicBezTo>
                      <a:pt x="122" y="0"/>
                      <a:pt x="122" y="0"/>
                      <a:pt x="122" y="0"/>
                    </a:cubicBezTo>
                    <a:cubicBezTo>
                      <a:pt x="122" y="8"/>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 name="Oval 33">
                <a:extLst>
                  <a:ext uri="{FF2B5EF4-FFF2-40B4-BE49-F238E27FC236}">
                    <a16:creationId xmlns:a16="http://schemas.microsoft.com/office/drawing/2014/main" id="{2BC8B381-1438-4386-AF5E-2FC9696F8308}"/>
                  </a:ext>
                </a:extLst>
              </p:cNvPr>
              <p:cNvSpPr>
                <a:spLocks noChangeArrowheads="1"/>
              </p:cNvSpPr>
              <p:nvPr/>
            </p:nvSpPr>
            <p:spPr bwMode="auto">
              <a:xfrm>
                <a:off x="290" y="2245"/>
                <a:ext cx="22" cy="19"/>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10" name="Group 9">
            <a:extLst>
              <a:ext uri="{FF2B5EF4-FFF2-40B4-BE49-F238E27FC236}">
                <a16:creationId xmlns:a16="http://schemas.microsoft.com/office/drawing/2014/main" id="{F2157773-8E59-4DE5-8104-7F8130A073AA}"/>
              </a:ext>
            </a:extLst>
          </p:cNvPr>
          <p:cNvGrpSpPr/>
          <p:nvPr/>
        </p:nvGrpSpPr>
        <p:grpSpPr>
          <a:xfrm>
            <a:off x="7134224" y="2032949"/>
            <a:ext cx="6038057" cy="2817958"/>
            <a:chOff x="7134224" y="2032949"/>
            <a:chExt cx="6038057" cy="2817958"/>
          </a:xfrm>
        </p:grpSpPr>
        <p:sp>
          <p:nvSpPr>
            <p:cNvPr id="132" name="Arrow: Chevron 131">
              <a:extLst>
                <a:ext uri="{FF2B5EF4-FFF2-40B4-BE49-F238E27FC236}">
                  <a16:creationId xmlns:a16="http://schemas.microsoft.com/office/drawing/2014/main" id="{358F9A17-547E-4DFA-AFF0-22B0F84F4AF0}"/>
                </a:ext>
              </a:extLst>
            </p:cNvPr>
            <p:cNvSpPr/>
            <p:nvPr/>
          </p:nvSpPr>
          <p:spPr>
            <a:xfrm>
              <a:off x="7134224" y="2472522"/>
              <a:ext cx="6038057" cy="1867907"/>
            </a:xfrm>
            <a:prstGeom prst="chevron">
              <a:avLst>
                <a:gd name="adj" fmla="val 32103"/>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a:extLst>
                <a:ext uri="{FF2B5EF4-FFF2-40B4-BE49-F238E27FC236}">
                  <a16:creationId xmlns:a16="http://schemas.microsoft.com/office/drawing/2014/main" id="{F5DB440D-7D5E-4732-B628-E91868485F2D}"/>
                </a:ext>
              </a:extLst>
            </p:cNvPr>
            <p:cNvSpPr txBox="1"/>
            <p:nvPr/>
          </p:nvSpPr>
          <p:spPr>
            <a:xfrm>
              <a:off x="8193571" y="2032949"/>
              <a:ext cx="2716544" cy="400110"/>
            </a:xfrm>
            <a:prstGeom prst="rect">
              <a:avLst/>
            </a:prstGeom>
            <a:noFill/>
          </p:spPr>
          <p:txBody>
            <a:bodyPr wrap="square" rtlCol="0">
              <a:spAutoFit/>
            </a:bodyPr>
            <a:lstStyle/>
            <a:p>
              <a:pPr algn="ctr"/>
              <a:r>
                <a:rPr lang="en-US" sz="2000" dirty="0">
                  <a:solidFill>
                    <a:schemeClr val="accent1"/>
                  </a:solidFill>
                  <a:latin typeface="Nunito Sans Black" panose="00000A00000000000000" pitchFamily="2" charset="0"/>
                </a:rPr>
                <a:t>Deploy (simulated)</a:t>
              </a:r>
            </a:p>
          </p:txBody>
        </p:sp>
        <p:sp>
          <p:nvSpPr>
            <p:cNvPr id="26" name="TextBox 25">
              <a:extLst>
                <a:ext uri="{FF2B5EF4-FFF2-40B4-BE49-F238E27FC236}">
                  <a16:creationId xmlns:a16="http://schemas.microsoft.com/office/drawing/2014/main" id="{C7214713-8EF5-4E12-A299-4B543A15D7A9}"/>
                </a:ext>
              </a:extLst>
            </p:cNvPr>
            <p:cNvSpPr txBox="1"/>
            <p:nvPr/>
          </p:nvSpPr>
          <p:spPr>
            <a:xfrm>
              <a:off x="7905472" y="4475420"/>
              <a:ext cx="3292743" cy="375487"/>
            </a:xfrm>
            <a:prstGeom prst="rect">
              <a:avLst/>
            </a:prstGeom>
            <a:noFill/>
          </p:spPr>
          <p:txBody>
            <a:bodyPr wrap="square" rtlCol="0">
              <a:spAutoFit/>
            </a:bodyPr>
            <a:lstStyle/>
            <a:p>
              <a:pPr algn="ctr">
                <a:lnSpc>
                  <a:spcPct val="120000"/>
                </a:lnSpc>
              </a:pPr>
              <a:r>
                <a:rPr lang="en-US" sz="1600" dirty="0">
                  <a:latin typeface="Nunito Sans" panose="00000500000000000000" pitchFamily="2" charset="0"/>
                </a:rPr>
                <a:t>Error: </a:t>
              </a:r>
              <a:r>
                <a:rPr lang="en-US" sz="1600" dirty="0">
                  <a:solidFill>
                    <a:srgbClr val="C80000"/>
                  </a:solidFill>
                  <a:latin typeface="Nunito Sans" panose="00000500000000000000" pitchFamily="2" charset="0"/>
                </a:rPr>
                <a:t>32%</a:t>
              </a:r>
            </a:p>
          </p:txBody>
        </p:sp>
        <p:grpSp>
          <p:nvGrpSpPr>
            <p:cNvPr id="253" name="Group 20">
              <a:extLst>
                <a:ext uri="{FF2B5EF4-FFF2-40B4-BE49-F238E27FC236}">
                  <a16:creationId xmlns:a16="http://schemas.microsoft.com/office/drawing/2014/main" id="{6D0F4F39-2052-4178-AFD8-E95675ED2EE4}"/>
                </a:ext>
              </a:extLst>
            </p:cNvPr>
            <p:cNvGrpSpPr>
              <a:grpSpLocks noChangeAspect="1"/>
            </p:cNvGrpSpPr>
            <p:nvPr/>
          </p:nvGrpSpPr>
          <p:grpSpPr bwMode="auto">
            <a:xfrm>
              <a:off x="8006918" y="3028191"/>
              <a:ext cx="674331" cy="887754"/>
              <a:chOff x="42" y="1914"/>
              <a:chExt cx="297" cy="391"/>
            </a:xfrm>
          </p:grpSpPr>
          <p:sp>
            <p:nvSpPr>
              <p:cNvPr id="254" name="Oval 21">
                <a:extLst>
                  <a:ext uri="{FF2B5EF4-FFF2-40B4-BE49-F238E27FC236}">
                    <a16:creationId xmlns:a16="http://schemas.microsoft.com/office/drawing/2014/main" id="{4B57A9E3-30E9-42B4-A82D-1C70DAD0FCE1}"/>
                  </a:ext>
                </a:extLst>
              </p:cNvPr>
              <p:cNvSpPr>
                <a:spLocks noChangeArrowheads="1"/>
              </p:cNvSpPr>
              <p:nvPr/>
            </p:nvSpPr>
            <p:spPr bwMode="auto">
              <a:xfrm>
                <a:off x="42" y="1914"/>
                <a:ext cx="297" cy="75"/>
              </a:xfrm>
              <a:prstGeom prst="ellipse">
                <a:avLst/>
              </a:prstGeom>
              <a:solidFill>
                <a:schemeClr val="accent1"/>
              </a:solidFill>
              <a:ln w="3810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5" name="Rectangle 22">
                <a:extLst>
                  <a:ext uri="{FF2B5EF4-FFF2-40B4-BE49-F238E27FC236}">
                    <a16:creationId xmlns:a16="http://schemas.microsoft.com/office/drawing/2014/main" id="{D6684A5D-7CCA-41C6-B7E8-1CF10A55C29F}"/>
                  </a:ext>
                </a:extLst>
              </p:cNvPr>
              <p:cNvSpPr>
                <a:spLocks noChangeArrowheads="1"/>
              </p:cNvSpPr>
              <p:nvPr/>
            </p:nvSpPr>
            <p:spPr bwMode="auto">
              <a:xfrm>
                <a:off x="42" y="1950"/>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6" name="Freeform 23">
                <a:extLst>
                  <a:ext uri="{FF2B5EF4-FFF2-40B4-BE49-F238E27FC236}">
                    <a16:creationId xmlns:a16="http://schemas.microsoft.com/office/drawing/2014/main" id="{7243A984-7051-4B61-9550-BE8D4DF53654}"/>
                  </a:ext>
                </a:extLst>
              </p:cNvPr>
              <p:cNvSpPr>
                <a:spLocks/>
              </p:cNvSpPr>
              <p:nvPr/>
            </p:nvSpPr>
            <p:spPr bwMode="auto">
              <a:xfrm>
                <a:off x="42" y="1950"/>
                <a:ext cx="297" cy="143"/>
              </a:xfrm>
              <a:custGeom>
                <a:avLst/>
                <a:gdLst>
                  <a:gd name="T0" fmla="*/ 61 w 122"/>
                  <a:gd name="T1" fmla="*/ 16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6"/>
                    </a:moveTo>
                    <a:cubicBezTo>
                      <a:pt x="27" y="16"/>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6"/>
                      <a:pt x="61" y="16"/>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7" name="Oval 25">
                <a:extLst>
                  <a:ext uri="{FF2B5EF4-FFF2-40B4-BE49-F238E27FC236}">
                    <a16:creationId xmlns:a16="http://schemas.microsoft.com/office/drawing/2014/main" id="{EB1EF204-B2F3-4D2D-8CA8-9A674FCDAC7C}"/>
                  </a:ext>
                </a:extLst>
              </p:cNvPr>
              <p:cNvSpPr>
                <a:spLocks noChangeArrowheads="1"/>
              </p:cNvSpPr>
              <p:nvPr/>
            </p:nvSpPr>
            <p:spPr bwMode="auto">
              <a:xfrm>
                <a:off x="290" y="2032"/>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8" name="Rectangle 26">
                <a:extLst>
                  <a:ext uri="{FF2B5EF4-FFF2-40B4-BE49-F238E27FC236}">
                    <a16:creationId xmlns:a16="http://schemas.microsoft.com/office/drawing/2014/main" id="{28B241EE-BAA2-461D-A8C9-1C699684AF14}"/>
                  </a:ext>
                </a:extLst>
              </p:cNvPr>
              <p:cNvSpPr>
                <a:spLocks noChangeArrowheads="1"/>
              </p:cNvSpPr>
              <p:nvPr/>
            </p:nvSpPr>
            <p:spPr bwMode="auto">
              <a:xfrm>
                <a:off x="42" y="2056"/>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9" name="Freeform 27">
                <a:extLst>
                  <a:ext uri="{FF2B5EF4-FFF2-40B4-BE49-F238E27FC236}">
                    <a16:creationId xmlns:a16="http://schemas.microsoft.com/office/drawing/2014/main" id="{A3FD58F1-699E-44DF-9177-C83F99D359F6}"/>
                  </a:ext>
                </a:extLst>
              </p:cNvPr>
              <p:cNvSpPr>
                <a:spLocks/>
              </p:cNvSpPr>
              <p:nvPr/>
            </p:nvSpPr>
            <p:spPr bwMode="auto">
              <a:xfrm>
                <a:off x="42" y="2056"/>
                <a:ext cx="297" cy="143"/>
              </a:xfrm>
              <a:custGeom>
                <a:avLst/>
                <a:gdLst>
                  <a:gd name="T0" fmla="*/ 61 w 122"/>
                  <a:gd name="T1" fmla="*/ 15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0" name="Oval 29">
                <a:extLst>
                  <a:ext uri="{FF2B5EF4-FFF2-40B4-BE49-F238E27FC236}">
                    <a16:creationId xmlns:a16="http://schemas.microsoft.com/office/drawing/2014/main" id="{5067E509-FA65-4801-8CE2-3C35E1F7C27F}"/>
                  </a:ext>
                </a:extLst>
              </p:cNvPr>
              <p:cNvSpPr>
                <a:spLocks noChangeArrowheads="1"/>
              </p:cNvSpPr>
              <p:nvPr/>
            </p:nvSpPr>
            <p:spPr bwMode="auto">
              <a:xfrm>
                <a:off x="290" y="2138"/>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1" name="Rectangle 30">
                <a:extLst>
                  <a:ext uri="{FF2B5EF4-FFF2-40B4-BE49-F238E27FC236}">
                    <a16:creationId xmlns:a16="http://schemas.microsoft.com/office/drawing/2014/main" id="{E6DA874A-FF94-4163-A811-FCEA11386148}"/>
                  </a:ext>
                </a:extLst>
              </p:cNvPr>
              <p:cNvSpPr>
                <a:spLocks noChangeArrowheads="1"/>
              </p:cNvSpPr>
              <p:nvPr/>
            </p:nvSpPr>
            <p:spPr bwMode="auto">
              <a:xfrm>
                <a:off x="42" y="2163"/>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2" name="Freeform 31">
                <a:extLst>
                  <a:ext uri="{FF2B5EF4-FFF2-40B4-BE49-F238E27FC236}">
                    <a16:creationId xmlns:a16="http://schemas.microsoft.com/office/drawing/2014/main" id="{16CB97C3-5195-4B30-A0A0-F0D4163E77FE}"/>
                  </a:ext>
                </a:extLst>
              </p:cNvPr>
              <p:cNvSpPr>
                <a:spLocks/>
              </p:cNvSpPr>
              <p:nvPr/>
            </p:nvSpPr>
            <p:spPr bwMode="auto">
              <a:xfrm>
                <a:off x="42" y="2163"/>
                <a:ext cx="297" cy="142"/>
              </a:xfrm>
              <a:custGeom>
                <a:avLst/>
                <a:gdLst>
                  <a:gd name="T0" fmla="*/ 61 w 122"/>
                  <a:gd name="T1" fmla="*/ 15 h 59"/>
                  <a:gd name="T2" fmla="*/ 0 w 122"/>
                  <a:gd name="T3" fmla="*/ 0 h 59"/>
                  <a:gd name="T4" fmla="*/ 0 w 122"/>
                  <a:gd name="T5" fmla="*/ 43 h 59"/>
                  <a:gd name="T6" fmla="*/ 61 w 122"/>
                  <a:gd name="T7" fmla="*/ 59 h 59"/>
                  <a:gd name="T8" fmla="*/ 122 w 122"/>
                  <a:gd name="T9" fmla="*/ 43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8"/>
                      <a:pt x="0" y="0"/>
                    </a:cubicBezTo>
                    <a:cubicBezTo>
                      <a:pt x="0" y="43"/>
                      <a:pt x="0" y="43"/>
                      <a:pt x="0" y="43"/>
                    </a:cubicBezTo>
                    <a:cubicBezTo>
                      <a:pt x="0" y="52"/>
                      <a:pt x="27" y="59"/>
                      <a:pt x="61" y="59"/>
                    </a:cubicBezTo>
                    <a:cubicBezTo>
                      <a:pt x="95" y="59"/>
                      <a:pt x="122" y="52"/>
                      <a:pt x="122" y="43"/>
                    </a:cubicBezTo>
                    <a:cubicBezTo>
                      <a:pt x="122" y="0"/>
                      <a:pt x="122" y="0"/>
                      <a:pt x="122" y="0"/>
                    </a:cubicBezTo>
                    <a:cubicBezTo>
                      <a:pt x="122" y="8"/>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3" name="Oval 33">
                <a:extLst>
                  <a:ext uri="{FF2B5EF4-FFF2-40B4-BE49-F238E27FC236}">
                    <a16:creationId xmlns:a16="http://schemas.microsoft.com/office/drawing/2014/main" id="{2BFADE31-1B4F-4E0D-AB07-B5AC640A5EA7}"/>
                  </a:ext>
                </a:extLst>
              </p:cNvPr>
              <p:cNvSpPr>
                <a:spLocks noChangeArrowheads="1"/>
              </p:cNvSpPr>
              <p:nvPr/>
            </p:nvSpPr>
            <p:spPr bwMode="auto">
              <a:xfrm>
                <a:off x="290" y="2245"/>
                <a:ext cx="22" cy="19"/>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64" name="Group 20">
              <a:extLst>
                <a:ext uri="{FF2B5EF4-FFF2-40B4-BE49-F238E27FC236}">
                  <a16:creationId xmlns:a16="http://schemas.microsoft.com/office/drawing/2014/main" id="{B70EF468-E06B-4421-8507-EE614B007BE1}"/>
                </a:ext>
              </a:extLst>
            </p:cNvPr>
            <p:cNvGrpSpPr>
              <a:grpSpLocks noChangeAspect="1"/>
            </p:cNvGrpSpPr>
            <p:nvPr/>
          </p:nvGrpSpPr>
          <p:grpSpPr bwMode="auto">
            <a:xfrm>
              <a:off x="8807719" y="3028191"/>
              <a:ext cx="674331" cy="887754"/>
              <a:chOff x="42" y="1914"/>
              <a:chExt cx="297" cy="391"/>
            </a:xfrm>
          </p:grpSpPr>
          <p:sp>
            <p:nvSpPr>
              <p:cNvPr id="265" name="Oval 21">
                <a:extLst>
                  <a:ext uri="{FF2B5EF4-FFF2-40B4-BE49-F238E27FC236}">
                    <a16:creationId xmlns:a16="http://schemas.microsoft.com/office/drawing/2014/main" id="{24ABADDE-EC09-4754-860A-517CEF140467}"/>
                  </a:ext>
                </a:extLst>
              </p:cNvPr>
              <p:cNvSpPr>
                <a:spLocks noChangeArrowheads="1"/>
              </p:cNvSpPr>
              <p:nvPr/>
            </p:nvSpPr>
            <p:spPr bwMode="auto">
              <a:xfrm>
                <a:off x="42" y="1914"/>
                <a:ext cx="297" cy="75"/>
              </a:xfrm>
              <a:prstGeom prst="ellipse">
                <a:avLst/>
              </a:prstGeom>
              <a:solidFill>
                <a:schemeClr val="accent1"/>
              </a:solidFill>
              <a:ln w="3810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 name="Rectangle 22">
                <a:extLst>
                  <a:ext uri="{FF2B5EF4-FFF2-40B4-BE49-F238E27FC236}">
                    <a16:creationId xmlns:a16="http://schemas.microsoft.com/office/drawing/2014/main" id="{81421F5C-09A5-4790-95B6-217A3FE03937}"/>
                  </a:ext>
                </a:extLst>
              </p:cNvPr>
              <p:cNvSpPr>
                <a:spLocks noChangeArrowheads="1"/>
              </p:cNvSpPr>
              <p:nvPr/>
            </p:nvSpPr>
            <p:spPr bwMode="auto">
              <a:xfrm>
                <a:off x="42" y="1950"/>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 name="Freeform 23">
                <a:extLst>
                  <a:ext uri="{FF2B5EF4-FFF2-40B4-BE49-F238E27FC236}">
                    <a16:creationId xmlns:a16="http://schemas.microsoft.com/office/drawing/2014/main" id="{F04C2A92-71FF-4F4A-91E3-EED08F4DB4B6}"/>
                  </a:ext>
                </a:extLst>
              </p:cNvPr>
              <p:cNvSpPr>
                <a:spLocks/>
              </p:cNvSpPr>
              <p:nvPr/>
            </p:nvSpPr>
            <p:spPr bwMode="auto">
              <a:xfrm>
                <a:off x="42" y="1950"/>
                <a:ext cx="297" cy="143"/>
              </a:xfrm>
              <a:custGeom>
                <a:avLst/>
                <a:gdLst>
                  <a:gd name="T0" fmla="*/ 61 w 122"/>
                  <a:gd name="T1" fmla="*/ 16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6"/>
                    </a:moveTo>
                    <a:cubicBezTo>
                      <a:pt x="27" y="16"/>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6"/>
                      <a:pt x="61" y="16"/>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 name="Oval 25">
                <a:extLst>
                  <a:ext uri="{FF2B5EF4-FFF2-40B4-BE49-F238E27FC236}">
                    <a16:creationId xmlns:a16="http://schemas.microsoft.com/office/drawing/2014/main" id="{BF13ACBD-63A8-4127-B08C-5367943B7179}"/>
                  </a:ext>
                </a:extLst>
              </p:cNvPr>
              <p:cNvSpPr>
                <a:spLocks noChangeArrowheads="1"/>
              </p:cNvSpPr>
              <p:nvPr/>
            </p:nvSpPr>
            <p:spPr bwMode="auto">
              <a:xfrm>
                <a:off x="290" y="2032"/>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9" name="Rectangle 26">
                <a:extLst>
                  <a:ext uri="{FF2B5EF4-FFF2-40B4-BE49-F238E27FC236}">
                    <a16:creationId xmlns:a16="http://schemas.microsoft.com/office/drawing/2014/main" id="{083F3B32-02AC-45D0-AE6B-09F1C0A3930D}"/>
                  </a:ext>
                </a:extLst>
              </p:cNvPr>
              <p:cNvSpPr>
                <a:spLocks noChangeArrowheads="1"/>
              </p:cNvSpPr>
              <p:nvPr/>
            </p:nvSpPr>
            <p:spPr bwMode="auto">
              <a:xfrm>
                <a:off x="42" y="2056"/>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0" name="Freeform 27">
                <a:extLst>
                  <a:ext uri="{FF2B5EF4-FFF2-40B4-BE49-F238E27FC236}">
                    <a16:creationId xmlns:a16="http://schemas.microsoft.com/office/drawing/2014/main" id="{1BDBD85C-DBB6-4AAE-9095-89BD6412A817}"/>
                  </a:ext>
                </a:extLst>
              </p:cNvPr>
              <p:cNvSpPr>
                <a:spLocks/>
              </p:cNvSpPr>
              <p:nvPr/>
            </p:nvSpPr>
            <p:spPr bwMode="auto">
              <a:xfrm>
                <a:off x="42" y="2056"/>
                <a:ext cx="297" cy="143"/>
              </a:xfrm>
              <a:custGeom>
                <a:avLst/>
                <a:gdLst>
                  <a:gd name="T0" fmla="*/ 61 w 122"/>
                  <a:gd name="T1" fmla="*/ 15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1" name="Oval 29">
                <a:extLst>
                  <a:ext uri="{FF2B5EF4-FFF2-40B4-BE49-F238E27FC236}">
                    <a16:creationId xmlns:a16="http://schemas.microsoft.com/office/drawing/2014/main" id="{8BF96A81-8D03-4EB3-B908-2EFE94097FD8}"/>
                  </a:ext>
                </a:extLst>
              </p:cNvPr>
              <p:cNvSpPr>
                <a:spLocks noChangeArrowheads="1"/>
              </p:cNvSpPr>
              <p:nvPr/>
            </p:nvSpPr>
            <p:spPr bwMode="auto">
              <a:xfrm>
                <a:off x="290" y="2138"/>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2" name="Rectangle 30">
                <a:extLst>
                  <a:ext uri="{FF2B5EF4-FFF2-40B4-BE49-F238E27FC236}">
                    <a16:creationId xmlns:a16="http://schemas.microsoft.com/office/drawing/2014/main" id="{11B287D8-70DC-4E7B-923F-48C253B24502}"/>
                  </a:ext>
                </a:extLst>
              </p:cNvPr>
              <p:cNvSpPr>
                <a:spLocks noChangeArrowheads="1"/>
              </p:cNvSpPr>
              <p:nvPr/>
            </p:nvSpPr>
            <p:spPr bwMode="auto">
              <a:xfrm>
                <a:off x="42" y="2163"/>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 name="Freeform 31">
                <a:extLst>
                  <a:ext uri="{FF2B5EF4-FFF2-40B4-BE49-F238E27FC236}">
                    <a16:creationId xmlns:a16="http://schemas.microsoft.com/office/drawing/2014/main" id="{AACCA85B-5799-4B14-B38F-53160896F683}"/>
                  </a:ext>
                </a:extLst>
              </p:cNvPr>
              <p:cNvSpPr>
                <a:spLocks/>
              </p:cNvSpPr>
              <p:nvPr/>
            </p:nvSpPr>
            <p:spPr bwMode="auto">
              <a:xfrm>
                <a:off x="42" y="2163"/>
                <a:ext cx="297" cy="142"/>
              </a:xfrm>
              <a:custGeom>
                <a:avLst/>
                <a:gdLst>
                  <a:gd name="T0" fmla="*/ 61 w 122"/>
                  <a:gd name="T1" fmla="*/ 15 h 59"/>
                  <a:gd name="T2" fmla="*/ 0 w 122"/>
                  <a:gd name="T3" fmla="*/ 0 h 59"/>
                  <a:gd name="T4" fmla="*/ 0 w 122"/>
                  <a:gd name="T5" fmla="*/ 43 h 59"/>
                  <a:gd name="T6" fmla="*/ 61 w 122"/>
                  <a:gd name="T7" fmla="*/ 59 h 59"/>
                  <a:gd name="T8" fmla="*/ 122 w 122"/>
                  <a:gd name="T9" fmla="*/ 43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8"/>
                      <a:pt x="0" y="0"/>
                    </a:cubicBezTo>
                    <a:cubicBezTo>
                      <a:pt x="0" y="43"/>
                      <a:pt x="0" y="43"/>
                      <a:pt x="0" y="43"/>
                    </a:cubicBezTo>
                    <a:cubicBezTo>
                      <a:pt x="0" y="52"/>
                      <a:pt x="27" y="59"/>
                      <a:pt x="61" y="59"/>
                    </a:cubicBezTo>
                    <a:cubicBezTo>
                      <a:pt x="95" y="59"/>
                      <a:pt x="122" y="52"/>
                      <a:pt x="122" y="43"/>
                    </a:cubicBezTo>
                    <a:cubicBezTo>
                      <a:pt x="122" y="0"/>
                      <a:pt x="122" y="0"/>
                      <a:pt x="122" y="0"/>
                    </a:cubicBezTo>
                    <a:cubicBezTo>
                      <a:pt x="122" y="8"/>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 name="Oval 33">
                <a:extLst>
                  <a:ext uri="{FF2B5EF4-FFF2-40B4-BE49-F238E27FC236}">
                    <a16:creationId xmlns:a16="http://schemas.microsoft.com/office/drawing/2014/main" id="{1954B626-FDCF-4727-94F1-511B6AECE93E}"/>
                  </a:ext>
                </a:extLst>
              </p:cNvPr>
              <p:cNvSpPr>
                <a:spLocks noChangeArrowheads="1"/>
              </p:cNvSpPr>
              <p:nvPr/>
            </p:nvSpPr>
            <p:spPr bwMode="auto">
              <a:xfrm>
                <a:off x="290" y="2245"/>
                <a:ext cx="22" cy="19"/>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75" name="Group 20">
              <a:extLst>
                <a:ext uri="{FF2B5EF4-FFF2-40B4-BE49-F238E27FC236}">
                  <a16:creationId xmlns:a16="http://schemas.microsoft.com/office/drawing/2014/main" id="{9BE31A64-88A9-4D55-98FF-7801F5B0EF2F}"/>
                </a:ext>
              </a:extLst>
            </p:cNvPr>
            <p:cNvGrpSpPr>
              <a:grpSpLocks noChangeAspect="1"/>
            </p:cNvGrpSpPr>
            <p:nvPr/>
          </p:nvGrpSpPr>
          <p:grpSpPr bwMode="auto">
            <a:xfrm>
              <a:off x="9609599" y="3028191"/>
              <a:ext cx="674331" cy="887754"/>
              <a:chOff x="42" y="1914"/>
              <a:chExt cx="297" cy="391"/>
            </a:xfrm>
          </p:grpSpPr>
          <p:sp>
            <p:nvSpPr>
              <p:cNvPr id="276" name="Oval 21">
                <a:extLst>
                  <a:ext uri="{FF2B5EF4-FFF2-40B4-BE49-F238E27FC236}">
                    <a16:creationId xmlns:a16="http://schemas.microsoft.com/office/drawing/2014/main" id="{B318C720-08E8-42B4-9580-4CBCC1EB2BB2}"/>
                  </a:ext>
                </a:extLst>
              </p:cNvPr>
              <p:cNvSpPr>
                <a:spLocks noChangeArrowheads="1"/>
              </p:cNvSpPr>
              <p:nvPr/>
            </p:nvSpPr>
            <p:spPr bwMode="auto">
              <a:xfrm>
                <a:off x="42" y="1914"/>
                <a:ext cx="297" cy="75"/>
              </a:xfrm>
              <a:prstGeom prst="ellipse">
                <a:avLst/>
              </a:prstGeom>
              <a:solidFill>
                <a:schemeClr val="accent1"/>
              </a:solidFill>
              <a:ln w="3810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7" name="Rectangle 22">
                <a:extLst>
                  <a:ext uri="{FF2B5EF4-FFF2-40B4-BE49-F238E27FC236}">
                    <a16:creationId xmlns:a16="http://schemas.microsoft.com/office/drawing/2014/main" id="{AE16C25E-D8EC-4C05-863B-4639EDA96B1B}"/>
                  </a:ext>
                </a:extLst>
              </p:cNvPr>
              <p:cNvSpPr>
                <a:spLocks noChangeArrowheads="1"/>
              </p:cNvSpPr>
              <p:nvPr/>
            </p:nvSpPr>
            <p:spPr bwMode="auto">
              <a:xfrm>
                <a:off x="42" y="1950"/>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8" name="Freeform 23">
                <a:extLst>
                  <a:ext uri="{FF2B5EF4-FFF2-40B4-BE49-F238E27FC236}">
                    <a16:creationId xmlns:a16="http://schemas.microsoft.com/office/drawing/2014/main" id="{65E9F42F-CC88-4B0A-99EA-620533F5F5A6}"/>
                  </a:ext>
                </a:extLst>
              </p:cNvPr>
              <p:cNvSpPr>
                <a:spLocks/>
              </p:cNvSpPr>
              <p:nvPr/>
            </p:nvSpPr>
            <p:spPr bwMode="auto">
              <a:xfrm>
                <a:off x="42" y="1950"/>
                <a:ext cx="297" cy="143"/>
              </a:xfrm>
              <a:custGeom>
                <a:avLst/>
                <a:gdLst>
                  <a:gd name="T0" fmla="*/ 61 w 122"/>
                  <a:gd name="T1" fmla="*/ 16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6"/>
                    </a:moveTo>
                    <a:cubicBezTo>
                      <a:pt x="27" y="16"/>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6"/>
                      <a:pt x="61" y="16"/>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 name="Oval 25">
                <a:extLst>
                  <a:ext uri="{FF2B5EF4-FFF2-40B4-BE49-F238E27FC236}">
                    <a16:creationId xmlns:a16="http://schemas.microsoft.com/office/drawing/2014/main" id="{414260B5-72EE-4A45-AE63-0DF906C9B471}"/>
                  </a:ext>
                </a:extLst>
              </p:cNvPr>
              <p:cNvSpPr>
                <a:spLocks noChangeArrowheads="1"/>
              </p:cNvSpPr>
              <p:nvPr/>
            </p:nvSpPr>
            <p:spPr bwMode="auto">
              <a:xfrm>
                <a:off x="290" y="2032"/>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0" name="Rectangle 26">
                <a:extLst>
                  <a:ext uri="{FF2B5EF4-FFF2-40B4-BE49-F238E27FC236}">
                    <a16:creationId xmlns:a16="http://schemas.microsoft.com/office/drawing/2014/main" id="{8A7EB90B-4A69-4BC4-B104-79B577275B54}"/>
                  </a:ext>
                </a:extLst>
              </p:cNvPr>
              <p:cNvSpPr>
                <a:spLocks noChangeArrowheads="1"/>
              </p:cNvSpPr>
              <p:nvPr/>
            </p:nvSpPr>
            <p:spPr bwMode="auto">
              <a:xfrm>
                <a:off x="42" y="2056"/>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 name="Freeform 27">
                <a:extLst>
                  <a:ext uri="{FF2B5EF4-FFF2-40B4-BE49-F238E27FC236}">
                    <a16:creationId xmlns:a16="http://schemas.microsoft.com/office/drawing/2014/main" id="{54DB1ED4-B4A3-4E57-ACBE-884732DA0149}"/>
                  </a:ext>
                </a:extLst>
              </p:cNvPr>
              <p:cNvSpPr>
                <a:spLocks/>
              </p:cNvSpPr>
              <p:nvPr/>
            </p:nvSpPr>
            <p:spPr bwMode="auto">
              <a:xfrm>
                <a:off x="42" y="2056"/>
                <a:ext cx="297" cy="143"/>
              </a:xfrm>
              <a:custGeom>
                <a:avLst/>
                <a:gdLst>
                  <a:gd name="T0" fmla="*/ 61 w 122"/>
                  <a:gd name="T1" fmla="*/ 15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2" name="Oval 29">
                <a:extLst>
                  <a:ext uri="{FF2B5EF4-FFF2-40B4-BE49-F238E27FC236}">
                    <a16:creationId xmlns:a16="http://schemas.microsoft.com/office/drawing/2014/main" id="{99FE242E-827C-4E14-90F0-9D0D6C457CE2}"/>
                  </a:ext>
                </a:extLst>
              </p:cNvPr>
              <p:cNvSpPr>
                <a:spLocks noChangeArrowheads="1"/>
              </p:cNvSpPr>
              <p:nvPr/>
            </p:nvSpPr>
            <p:spPr bwMode="auto">
              <a:xfrm>
                <a:off x="290" y="2138"/>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3" name="Rectangle 30">
                <a:extLst>
                  <a:ext uri="{FF2B5EF4-FFF2-40B4-BE49-F238E27FC236}">
                    <a16:creationId xmlns:a16="http://schemas.microsoft.com/office/drawing/2014/main" id="{28BA849A-58E4-45C3-A514-423323B68101}"/>
                  </a:ext>
                </a:extLst>
              </p:cNvPr>
              <p:cNvSpPr>
                <a:spLocks noChangeArrowheads="1"/>
              </p:cNvSpPr>
              <p:nvPr/>
            </p:nvSpPr>
            <p:spPr bwMode="auto">
              <a:xfrm>
                <a:off x="42" y="2163"/>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 name="Freeform 31">
                <a:extLst>
                  <a:ext uri="{FF2B5EF4-FFF2-40B4-BE49-F238E27FC236}">
                    <a16:creationId xmlns:a16="http://schemas.microsoft.com/office/drawing/2014/main" id="{C95A0393-184F-481F-9388-3F785B1D22D1}"/>
                  </a:ext>
                </a:extLst>
              </p:cNvPr>
              <p:cNvSpPr>
                <a:spLocks/>
              </p:cNvSpPr>
              <p:nvPr/>
            </p:nvSpPr>
            <p:spPr bwMode="auto">
              <a:xfrm>
                <a:off x="42" y="2163"/>
                <a:ext cx="297" cy="142"/>
              </a:xfrm>
              <a:custGeom>
                <a:avLst/>
                <a:gdLst>
                  <a:gd name="T0" fmla="*/ 61 w 122"/>
                  <a:gd name="T1" fmla="*/ 15 h 59"/>
                  <a:gd name="T2" fmla="*/ 0 w 122"/>
                  <a:gd name="T3" fmla="*/ 0 h 59"/>
                  <a:gd name="T4" fmla="*/ 0 w 122"/>
                  <a:gd name="T5" fmla="*/ 43 h 59"/>
                  <a:gd name="T6" fmla="*/ 61 w 122"/>
                  <a:gd name="T7" fmla="*/ 59 h 59"/>
                  <a:gd name="T8" fmla="*/ 122 w 122"/>
                  <a:gd name="T9" fmla="*/ 43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8"/>
                      <a:pt x="0" y="0"/>
                    </a:cubicBezTo>
                    <a:cubicBezTo>
                      <a:pt x="0" y="43"/>
                      <a:pt x="0" y="43"/>
                      <a:pt x="0" y="43"/>
                    </a:cubicBezTo>
                    <a:cubicBezTo>
                      <a:pt x="0" y="52"/>
                      <a:pt x="27" y="59"/>
                      <a:pt x="61" y="59"/>
                    </a:cubicBezTo>
                    <a:cubicBezTo>
                      <a:pt x="95" y="59"/>
                      <a:pt x="122" y="52"/>
                      <a:pt x="122" y="43"/>
                    </a:cubicBezTo>
                    <a:cubicBezTo>
                      <a:pt x="122" y="0"/>
                      <a:pt x="122" y="0"/>
                      <a:pt x="122" y="0"/>
                    </a:cubicBezTo>
                    <a:cubicBezTo>
                      <a:pt x="122" y="8"/>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 name="Oval 33">
                <a:extLst>
                  <a:ext uri="{FF2B5EF4-FFF2-40B4-BE49-F238E27FC236}">
                    <a16:creationId xmlns:a16="http://schemas.microsoft.com/office/drawing/2014/main" id="{0C5CD0D0-2790-4733-8BD4-6B40431D8EDE}"/>
                  </a:ext>
                </a:extLst>
              </p:cNvPr>
              <p:cNvSpPr>
                <a:spLocks noChangeArrowheads="1"/>
              </p:cNvSpPr>
              <p:nvPr/>
            </p:nvSpPr>
            <p:spPr bwMode="auto">
              <a:xfrm>
                <a:off x="290" y="2245"/>
                <a:ext cx="22" cy="19"/>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86" name="Group 20">
              <a:extLst>
                <a:ext uri="{FF2B5EF4-FFF2-40B4-BE49-F238E27FC236}">
                  <a16:creationId xmlns:a16="http://schemas.microsoft.com/office/drawing/2014/main" id="{AFA87659-765F-4FE4-817C-F5CFAA15B00D}"/>
                </a:ext>
              </a:extLst>
            </p:cNvPr>
            <p:cNvGrpSpPr>
              <a:grpSpLocks noChangeAspect="1"/>
            </p:cNvGrpSpPr>
            <p:nvPr/>
          </p:nvGrpSpPr>
          <p:grpSpPr bwMode="auto">
            <a:xfrm>
              <a:off x="10420435" y="3028191"/>
              <a:ext cx="674331" cy="887754"/>
              <a:chOff x="42" y="1914"/>
              <a:chExt cx="297" cy="391"/>
            </a:xfrm>
          </p:grpSpPr>
          <p:sp>
            <p:nvSpPr>
              <p:cNvPr id="287" name="Oval 21">
                <a:extLst>
                  <a:ext uri="{FF2B5EF4-FFF2-40B4-BE49-F238E27FC236}">
                    <a16:creationId xmlns:a16="http://schemas.microsoft.com/office/drawing/2014/main" id="{839179AA-2E53-4F3C-93D3-20E83668D43A}"/>
                  </a:ext>
                </a:extLst>
              </p:cNvPr>
              <p:cNvSpPr>
                <a:spLocks noChangeArrowheads="1"/>
              </p:cNvSpPr>
              <p:nvPr/>
            </p:nvSpPr>
            <p:spPr bwMode="auto">
              <a:xfrm>
                <a:off x="42" y="1914"/>
                <a:ext cx="297" cy="75"/>
              </a:xfrm>
              <a:prstGeom prst="ellipse">
                <a:avLst/>
              </a:prstGeom>
              <a:solidFill>
                <a:schemeClr val="accent1"/>
              </a:solidFill>
              <a:ln w="3810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8" name="Rectangle 22">
                <a:extLst>
                  <a:ext uri="{FF2B5EF4-FFF2-40B4-BE49-F238E27FC236}">
                    <a16:creationId xmlns:a16="http://schemas.microsoft.com/office/drawing/2014/main" id="{7B6B0872-D080-4055-B672-4A52C11A4741}"/>
                  </a:ext>
                </a:extLst>
              </p:cNvPr>
              <p:cNvSpPr>
                <a:spLocks noChangeArrowheads="1"/>
              </p:cNvSpPr>
              <p:nvPr/>
            </p:nvSpPr>
            <p:spPr bwMode="auto">
              <a:xfrm>
                <a:off x="42" y="1950"/>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 name="Freeform 23">
                <a:extLst>
                  <a:ext uri="{FF2B5EF4-FFF2-40B4-BE49-F238E27FC236}">
                    <a16:creationId xmlns:a16="http://schemas.microsoft.com/office/drawing/2014/main" id="{75FBB38A-CF32-4DEE-8584-3ABDDD3DF6DC}"/>
                  </a:ext>
                </a:extLst>
              </p:cNvPr>
              <p:cNvSpPr>
                <a:spLocks/>
              </p:cNvSpPr>
              <p:nvPr/>
            </p:nvSpPr>
            <p:spPr bwMode="auto">
              <a:xfrm>
                <a:off x="42" y="1950"/>
                <a:ext cx="297" cy="143"/>
              </a:xfrm>
              <a:custGeom>
                <a:avLst/>
                <a:gdLst>
                  <a:gd name="T0" fmla="*/ 61 w 122"/>
                  <a:gd name="T1" fmla="*/ 16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6"/>
                    </a:moveTo>
                    <a:cubicBezTo>
                      <a:pt x="27" y="16"/>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6"/>
                      <a:pt x="61" y="16"/>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 name="Oval 25">
                <a:extLst>
                  <a:ext uri="{FF2B5EF4-FFF2-40B4-BE49-F238E27FC236}">
                    <a16:creationId xmlns:a16="http://schemas.microsoft.com/office/drawing/2014/main" id="{8FF76A9A-7C7F-4726-8397-0993C5EC39F6}"/>
                  </a:ext>
                </a:extLst>
              </p:cNvPr>
              <p:cNvSpPr>
                <a:spLocks noChangeArrowheads="1"/>
              </p:cNvSpPr>
              <p:nvPr/>
            </p:nvSpPr>
            <p:spPr bwMode="auto">
              <a:xfrm>
                <a:off x="290" y="2032"/>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1" name="Rectangle 26">
                <a:extLst>
                  <a:ext uri="{FF2B5EF4-FFF2-40B4-BE49-F238E27FC236}">
                    <a16:creationId xmlns:a16="http://schemas.microsoft.com/office/drawing/2014/main" id="{B34E973F-BC4B-4811-8009-043D9AB3B466}"/>
                  </a:ext>
                </a:extLst>
              </p:cNvPr>
              <p:cNvSpPr>
                <a:spLocks noChangeArrowheads="1"/>
              </p:cNvSpPr>
              <p:nvPr/>
            </p:nvSpPr>
            <p:spPr bwMode="auto">
              <a:xfrm>
                <a:off x="42" y="2056"/>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 name="Freeform 27">
                <a:extLst>
                  <a:ext uri="{FF2B5EF4-FFF2-40B4-BE49-F238E27FC236}">
                    <a16:creationId xmlns:a16="http://schemas.microsoft.com/office/drawing/2014/main" id="{7153CA60-2B2A-48E3-8DE7-A65390403775}"/>
                  </a:ext>
                </a:extLst>
              </p:cNvPr>
              <p:cNvSpPr>
                <a:spLocks/>
              </p:cNvSpPr>
              <p:nvPr/>
            </p:nvSpPr>
            <p:spPr bwMode="auto">
              <a:xfrm>
                <a:off x="42" y="2056"/>
                <a:ext cx="297" cy="143"/>
              </a:xfrm>
              <a:custGeom>
                <a:avLst/>
                <a:gdLst>
                  <a:gd name="T0" fmla="*/ 61 w 122"/>
                  <a:gd name="T1" fmla="*/ 15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 name="Oval 29">
                <a:extLst>
                  <a:ext uri="{FF2B5EF4-FFF2-40B4-BE49-F238E27FC236}">
                    <a16:creationId xmlns:a16="http://schemas.microsoft.com/office/drawing/2014/main" id="{B7DA3F34-6B6F-45CF-8E38-C0AA617BB887}"/>
                  </a:ext>
                </a:extLst>
              </p:cNvPr>
              <p:cNvSpPr>
                <a:spLocks noChangeArrowheads="1"/>
              </p:cNvSpPr>
              <p:nvPr/>
            </p:nvSpPr>
            <p:spPr bwMode="auto">
              <a:xfrm>
                <a:off x="290" y="2138"/>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4" name="Rectangle 30">
                <a:extLst>
                  <a:ext uri="{FF2B5EF4-FFF2-40B4-BE49-F238E27FC236}">
                    <a16:creationId xmlns:a16="http://schemas.microsoft.com/office/drawing/2014/main" id="{83E6CA49-577C-4CD4-BD9F-24D0E14D2CCC}"/>
                  </a:ext>
                </a:extLst>
              </p:cNvPr>
              <p:cNvSpPr>
                <a:spLocks noChangeArrowheads="1"/>
              </p:cNvSpPr>
              <p:nvPr/>
            </p:nvSpPr>
            <p:spPr bwMode="auto">
              <a:xfrm>
                <a:off x="42" y="2163"/>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 name="Freeform 31">
                <a:extLst>
                  <a:ext uri="{FF2B5EF4-FFF2-40B4-BE49-F238E27FC236}">
                    <a16:creationId xmlns:a16="http://schemas.microsoft.com/office/drawing/2014/main" id="{BC2E840C-8E2A-4D01-B346-586524F865F0}"/>
                  </a:ext>
                </a:extLst>
              </p:cNvPr>
              <p:cNvSpPr>
                <a:spLocks/>
              </p:cNvSpPr>
              <p:nvPr/>
            </p:nvSpPr>
            <p:spPr bwMode="auto">
              <a:xfrm>
                <a:off x="42" y="2163"/>
                <a:ext cx="297" cy="142"/>
              </a:xfrm>
              <a:custGeom>
                <a:avLst/>
                <a:gdLst>
                  <a:gd name="T0" fmla="*/ 61 w 122"/>
                  <a:gd name="T1" fmla="*/ 15 h 59"/>
                  <a:gd name="T2" fmla="*/ 0 w 122"/>
                  <a:gd name="T3" fmla="*/ 0 h 59"/>
                  <a:gd name="T4" fmla="*/ 0 w 122"/>
                  <a:gd name="T5" fmla="*/ 43 h 59"/>
                  <a:gd name="T6" fmla="*/ 61 w 122"/>
                  <a:gd name="T7" fmla="*/ 59 h 59"/>
                  <a:gd name="T8" fmla="*/ 122 w 122"/>
                  <a:gd name="T9" fmla="*/ 43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8"/>
                      <a:pt x="0" y="0"/>
                    </a:cubicBezTo>
                    <a:cubicBezTo>
                      <a:pt x="0" y="43"/>
                      <a:pt x="0" y="43"/>
                      <a:pt x="0" y="43"/>
                    </a:cubicBezTo>
                    <a:cubicBezTo>
                      <a:pt x="0" y="52"/>
                      <a:pt x="27" y="59"/>
                      <a:pt x="61" y="59"/>
                    </a:cubicBezTo>
                    <a:cubicBezTo>
                      <a:pt x="95" y="59"/>
                      <a:pt x="122" y="52"/>
                      <a:pt x="122" y="43"/>
                    </a:cubicBezTo>
                    <a:cubicBezTo>
                      <a:pt x="122" y="0"/>
                      <a:pt x="122" y="0"/>
                      <a:pt x="122" y="0"/>
                    </a:cubicBezTo>
                    <a:cubicBezTo>
                      <a:pt x="122" y="8"/>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6" name="Oval 33">
                <a:extLst>
                  <a:ext uri="{FF2B5EF4-FFF2-40B4-BE49-F238E27FC236}">
                    <a16:creationId xmlns:a16="http://schemas.microsoft.com/office/drawing/2014/main" id="{17860EC0-5569-4CBD-B3E0-395BF26FEAE2}"/>
                  </a:ext>
                </a:extLst>
              </p:cNvPr>
              <p:cNvSpPr>
                <a:spLocks noChangeArrowheads="1"/>
              </p:cNvSpPr>
              <p:nvPr/>
            </p:nvSpPr>
            <p:spPr bwMode="auto">
              <a:xfrm>
                <a:off x="290" y="2245"/>
                <a:ext cx="22" cy="19"/>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9" name="Group 8">
            <a:extLst>
              <a:ext uri="{FF2B5EF4-FFF2-40B4-BE49-F238E27FC236}">
                <a16:creationId xmlns:a16="http://schemas.microsoft.com/office/drawing/2014/main" id="{DFB227D8-617C-41B1-9966-34A259E3E771}"/>
              </a:ext>
            </a:extLst>
          </p:cNvPr>
          <p:cNvGrpSpPr/>
          <p:nvPr/>
        </p:nvGrpSpPr>
        <p:grpSpPr>
          <a:xfrm>
            <a:off x="4520746" y="2032949"/>
            <a:ext cx="3150509" cy="3113424"/>
            <a:chOff x="4520746" y="2032949"/>
            <a:chExt cx="3150509" cy="3113424"/>
          </a:xfrm>
        </p:grpSpPr>
        <p:sp>
          <p:nvSpPr>
            <p:cNvPr id="130" name="Arrow: Chevron 129">
              <a:extLst>
                <a:ext uri="{FF2B5EF4-FFF2-40B4-BE49-F238E27FC236}">
                  <a16:creationId xmlns:a16="http://schemas.microsoft.com/office/drawing/2014/main" id="{A78151A6-6C86-48A3-A7C5-01FC8F2D77AB}"/>
                </a:ext>
              </a:extLst>
            </p:cNvPr>
            <p:cNvSpPr/>
            <p:nvPr/>
          </p:nvSpPr>
          <p:spPr>
            <a:xfrm>
              <a:off x="4520746" y="2472522"/>
              <a:ext cx="3150509" cy="1867907"/>
            </a:xfrm>
            <a:prstGeom prst="chevron">
              <a:avLst>
                <a:gd name="adj" fmla="val 32629"/>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a:extLst>
                <a:ext uri="{FF2B5EF4-FFF2-40B4-BE49-F238E27FC236}">
                  <a16:creationId xmlns:a16="http://schemas.microsoft.com/office/drawing/2014/main" id="{F062E3AE-6B22-43CD-8E05-B6F2FC71EB5B}"/>
                </a:ext>
              </a:extLst>
            </p:cNvPr>
            <p:cNvSpPr txBox="1"/>
            <p:nvPr/>
          </p:nvSpPr>
          <p:spPr>
            <a:xfrm>
              <a:off x="4817625" y="2032949"/>
              <a:ext cx="2556750" cy="400110"/>
            </a:xfrm>
            <a:prstGeom prst="rect">
              <a:avLst/>
            </a:prstGeom>
            <a:noFill/>
          </p:spPr>
          <p:txBody>
            <a:bodyPr wrap="square" rtlCol="0">
              <a:spAutoFit/>
            </a:bodyPr>
            <a:lstStyle/>
            <a:p>
              <a:pPr algn="ctr"/>
              <a:r>
                <a:rPr lang="en-US" sz="2000" dirty="0">
                  <a:solidFill>
                    <a:schemeClr val="accent1"/>
                  </a:solidFill>
                  <a:latin typeface="Nunito Sans Black" panose="00000A00000000000000" pitchFamily="2" charset="0"/>
                </a:rPr>
                <a:t>Train</a:t>
              </a:r>
            </a:p>
          </p:txBody>
        </p:sp>
        <p:sp>
          <p:nvSpPr>
            <p:cNvPr id="25" name="TextBox 24">
              <a:extLst>
                <a:ext uri="{FF2B5EF4-FFF2-40B4-BE49-F238E27FC236}">
                  <a16:creationId xmlns:a16="http://schemas.microsoft.com/office/drawing/2014/main" id="{B627B6E3-12C0-4C95-92CD-C1DAC6CC4F3A}"/>
                </a:ext>
              </a:extLst>
            </p:cNvPr>
            <p:cNvSpPr txBox="1"/>
            <p:nvPr/>
          </p:nvSpPr>
          <p:spPr>
            <a:xfrm>
              <a:off x="4724400" y="4475420"/>
              <a:ext cx="2743200" cy="670953"/>
            </a:xfrm>
            <a:prstGeom prst="rect">
              <a:avLst/>
            </a:prstGeom>
            <a:noFill/>
          </p:spPr>
          <p:txBody>
            <a:bodyPr wrap="square" rtlCol="0">
              <a:spAutoFit/>
            </a:bodyPr>
            <a:lstStyle/>
            <a:p>
              <a:pPr algn="ctr">
                <a:lnSpc>
                  <a:spcPct val="120000"/>
                </a:lnSpc>
              </a:pPr>
              <a:r>
                <a:rPr lang="en-US" sz="1600" dirty="0">
                  <a:latin typeface="Nunito Sans" panose="00000500000000000000" pitchFamily="2" charset="0"/>
                </a:rPr>
                <a:t>Training Error: </a:t>
              </a:r>
              <a:r>
                <a:rPr lang="en-US" sz="1600" dirty="0">
                  <a:solidFill>
                    <a:srgbClr val="C80000"/>
                  </a:solidFill>
                  <a:latin typeface="Nunito Sans" panose="00000500000000000000" pitchFamily="2" charset="0"/>
                </a:rPr>
                <a:t>2%</a:t>
              </a:r>
              <a:br>
                <a:rPr lang="en-US" sz="1600" dirty="0">
                  <a:solidFill>
                    <a:schemeClr val="tx2"/>
                  </a:solidFill>
                  <a:latin typeface="Nunito Sans" panose="00000500000000000000" pitchFamily="2" charset="0"/>
                </a:rPr>
              </a:br>
              <a:r>
                <a:rPr lang="en-US" sz="1600" dirty="0">
                  <a:latin typeface="Nunito Sans" panose="00000500000000000000" pitchFamily="2" charset="0"/>
                </a:rPr>
                <a:t>Validation Error: </a:t>
              </a:r>
              <a:r>
                <a:rPr lang="en-US" sz="1600" dirty="0">
                  <a:solidFill>
                    <a:srgbClr val="C80000"/>
                  </a:solidFill>
                  <a:latin typeface="Nunito Sans" panose="00000500000000000000" pitchFamily="2" charset="0"/>
                </a:rPr>
                <a:t>5%</a:t>
              </a:r>
            </a:p>
          </p:txBody>
        </p:sp>
        <p:grpSp>
          <p:nvGrpSpPr>
            <p:cNvPr id="5" name="Group 4">
              <a:extLst>
                <a:ext uri="{FF2B5EF4-FFF2-40B4-BE49-F238E27FC236}">
                  <a16:creationId xmlns:a16="http://schemas.microsoft.com/office/drawing/2014/main" id="{7F05FF42-9479-4479-9447-21B90242D35E}"/>
                </a:ext>
              </a:extLst>
            </p:cNvPr>
            <p:cNvGrpSpPr/>
            <p:nvPr/>
          </p:nvGrpSpPr>
          <p:grpSpPr>
            <a:xfrm>
              <a:off x="5642092" y="3126728"/>
              <a:ext cx="907817" cy="748014"/>
              <a:chOff x="3988617" y="3198476"/>
              <a:chExt cx="651208" cy="536576"/>
            </a:xfrm>
          </p:grpSpPr>
          <p:sp>
            <p:nvSpPr>
              <p:cNvPr id="297" name="Freeform 6">
                <a:extLst>
                  <a:ext uri="{FF2B5EF4-FFF2-40B4-BE49-F238E27FC236}">
                    <a16:creationId xmlns:a16="http://schemas.microsoft.com/office/drawing/2014/main" id="{4A92A50F-81C0-41BF-9946-6C92E96E084B}"/>
                  </a:ext>
                </a:extLst>
              </p:cNvPr>
              <p:cNvSpPr>
                <a:spLocks/>
              </p:cNvSpPr>
              <p:nvPr/>
            </p:nvSpPr>
            <p:spPr bwMode="auto">
              <a:xfrm>
                <a:off x="3988617" y="3198476"/>
                <a:ext cx="651208" cy="536576"/>
              </a:xfrm>
              <a:custGeom>
                <a:avLst/>
                <a:gdLst>
                  <a:gd name="T0" fmla="*/ 153 w 197"/>
                  <a:gd name="T1" fmla="*/ 158 h 162"/>
                  <a:gd name="T2" fmla="*/ 147 w 197"/>
                  <a:gd name="T3" fmla="*/ 161 h 162"/>
                  <a:gd name="T4" fmla="*/ 142 w 197"/>
                  <a:gd name="T5" fmla="*/ 161 h 162"/>
                  <a:gd name="T6" fmla="*/ 120 w 197"/>
                  <a:gd name="T7" fmla="*/ 145 h 162"/>
                  <a:gd name="T8" fmla="*/ 111 w 197"/>
                  <a:gd name="T9" fmla="*/ 132 h 162"/>
                  <a:gd name="T10" fmla="*/ 109 w 197"/>
                  <a:gd name="T11" fmla="*/ 131 h 162"/>
                  <a:gd name="T12" fmla="*/ 99 w 197"/>
                  <a:gd name="T13" fmla="*/ 129 h 162"/>
                  <a:gd name="T14" fmla="*/ 97 w 197"/>
                  <a:gd name="T15" fmla="*/ 128 h 162"/>
                  <a:gd name="T16" fmla="*/ 86 w 197"/>
                  <a:gd name="T17" fmla="*/ 121 h 162"/>
                  <a:gd name="T18" fmla="*/ 85 w 197"/>
                  <a:gd name="T19" fmla="*/ 121 h 162"/>
                  <a:gd name="T20" fmla="*/ 62 w 197"/>
                  <a:gd name="T21" fmla="*/ 118 h 162"/>
                  <a:gd name="T22" fmla="*/ 57 w 197"/>
                  <a:gd name="T23" fmla="*/ 116 h 162"/>
                  <a:gd name="T24" fmla="*/ 50 w 197"/>
                  <a:gd name="T25" fmla="*/ 113 h 162"/>
                  <a:gd name="T26" fmla="*/ 45 w 197"/>
                  <a:gd name="T27" fmla="*/ 103 h 162"/>
                  <a:gd name="T28" fmla="*/ 45 w 197"/>
                  <a:gd name="T29" fmla="*/ 103 h 162"/>
                  <a:gd name="T30" fmla="*/ 19 w 197"/>
                  <a:gd name="T31" fmla="*/ 97 h 162"/>
                  <a:gd name="T32" fmla="*/ 19 w 197"/>
                  <a:gd name="T33" fmla="*/ 97 h 162"/>
                  <a:gd name="T34" fmla="*/ 15 w 197"/>
                  <a:gd name="T35" fmla="*/ 94 h 162"/>
                  <a:gd name="T36" fmla="*/ 2 w 197"/>
                  <a:gd name="T37" fmla="*/ 77 h 162"/>
                  <a:gd name="T38" fmla="*/ 1 w 197"/>
                  <a:gd name="T39" fmla="*/ 74 h 162"/>
                  <a:gd name="T40" fmla="*/ 1 w 197"/>
                  <a:gd name="T41" fmla="*/ 61 h 162"/>
                  <a:gd name="T42" fmla="*/ 2 w 197"/>
                  <a:gd name="T43" fmla="*/ 60 h 162"/>
                  <a:gd name="T44" fmla="*/ 7 w 197"/>
                  <a:gd name="T45" fmla="*/ 42 h 162"/>
                  <a:gd name="T46" fmla="*/ 9 w 197"/>
                  <a:gd name="T47" fmla="*/ 40 h 162"/>
                  <a:gd name="T48" fmla="*/ 10 w 197"/>
                  <a:gd name="T49" fmla="*/ 38 h 162"/>
                  <a:gd name="T50" fmla="*/ 23 w 197"/>
                  <a:gd name="T51" fmla="*/ 23 h 162"/>
                  <a:gd name="T52" fmla="*/ 35 w 197"/>
                  <a:gd name="T53" fmla="*/ 22 h 162"/>
                  <a:gd name="T54" fmla="*/ 36 w 197"/>
                  <a:gd name="T55" fmla="*/ 22 h 162"/>
                  <a:gd name="T56" fmla="*/ 37 w 197"/>
                  <a:gd name="T57" fmla="*/ 18 h 162"/>
                  <a:gd name="T58" fmla="*/ 43 w 197"/>
                  <a:gd name="T59" fmla="*/ 12 h 162"/>
                  <a:gd name="T60" fmla="*/ 47 w 197"/>
                  <a:gd name="T61" fmla="*/ 11 h 162"/>
                  <a:gd name="T62" fmla="*/ 48 w 197"/>
                  <a:gd name="T63" fmla="*/ 10 h 162"/>
                  <a:gd name="T64" fmla="*/ 60 w 197"/>
                  <a:gd name="T65" fmla="*/ 5 h 162"/>
                  <a:gd name="T66" fmla="*/ 69 w 197"/>
                  <a:gd name="T67" fmla="*/ 7 h 162"/>
                  <a:gd name="T68" fmla="*/ 70 w 197"/>
                  <a:gd name="T69" fmla="*/ 7 h 162"/>
                  <a:gd name="T70" fmla="*/ 89 w 197"/>
                  <a:gd name="T71" fmla="*/ 1 h 162"/>
                  <a:gd name="T72" fmla="*/ 103 w 197"/>
                  <a:gd name="T73" fmla="*/ 6 h 162"/>
                  <a:gd name="T74" fmla="*/ 104 w 197"/>
                  <a:gd name="T75" fmla="*/ 6 h 162"/>
                  <a:gd name="T76" fmla="*/ 118 w 197"/>
                  <a:gd name="T77" fmla="*/ 4 h 162"/>
                  <a:gd name="T78" fmla="*/ 140 w 197"/>
                  <a:gd name="T79" fmla="*/ 9 h 162"/>
                  <a:gd name="T80" fmla="*/ 146 w 197"/>
                  <a:gd name="T81" fmla="*/ 14 h 162"/>
                  <a:gd name="T82" fmla="*/ 147 w 197"/>
                  <a:gd name="T83" fmla="*/ 15 h 162"/>
                  <a:gd name="T84" fmla="*/ 157 w 197"/>
                  <a:gd name="T85" fmla="*/ 17 h 162"/>
                  <a:gd name="T86" fmla="*/ 167 w 197"/>
                  <a:gd name="T87" fmla="*/ 24 h 162"/>
                  <a:gd name="T88" fmla="*/ 173 w 197"/>
                  <a:gd name="T89" fmla="*/ 31 h 162"/>
                  <a:gd name="T90" fmla="*/ 174 w 197"/>
                  <a:gd name="T91" fmla="*/ 32 h 162"/>
                  <a:gd name="T92" fmla="*/ 178 w 197"/>
                  <a:gd name="T93" fmla="*/ 48 h 162"/>
                  <a:gd name="T94" fmla="*/ 178 w 197"/>
                  <a:gd name="T95" fmla="*/ 48 h 162"/>
                  <a:gd name="T96" fmla="*/ 183 w 197"/>
                  <a:gd name="T97" fmla="*/ 51 h 162"/>
                  <a:gd name="T98" fmla="*/ 193 w 197"/>
                  <a:gd name="T99" fmla="*/ 62 h 162"/>
                  <a:gd name="T100" fmla="*/ 197 w 197"/>
                  <a:gd name="T101" fmla="*/ 70 h 162"/>
                  <a:gd name="T102" fmla="*/ 197 w 197"/>
                  <a:gd name="T103" fmla="*/ 81 h 162"/>
                  <a:gd name="T104" fmla="*/ 195 w 197"/>
                  <a:gd name="T105" fmla="*/ 88 h 162"/>
                  <a:gd name="T106" fmla="*/ 180 w 197"/>
                  <a:gd name="T107" fmla="*/ 105 h 162"/>
                  <a:gd name="T108" fmla="*/ 176 w 197"/>
                  <a:gd name="T109" fmla="*/ 106 h 162"/>
                  <a:gd name="T110" fmla="*/ 176 w 197"/>
                  <a:gd name="T111" fmla="*/ 112 h 162"/>
                  <a:gd name="T112" fmla="*/ 173 w 197"/>
                  <a:gd name="T113" fmla="*/ 121 h 162"/>
                  <a:gd name="T114" fmla="*/ 170 w 197"/>
                  <a:gd name="T115" fmla="*/ 127 h 162"/>
                  <a:gd name="T116" fmla="*/ 163 w 197"/>
                  <a:gd name="T117" fmla="*/ 134 h 162"/>
                  <a:gd name="T118" fmla="*/ 150 w 197"/>
                  <a:gd name="T119" fmla="*/ 140 h 162"/>
                  <a:gd name="T120" fmla="*/ 139 w 197"/>
                  <a:gd name="T121" fmla="*/ 142 h 162"/>
                  <a:gd name="T122" fmla="*/ 137 w 197"/>
                  <a:gd name="T123" fmla="*/ 142 h 162"/>
                  <a:gd name="T124" fmla="*/ 153 w 197"/>
                  <a:gd name="T125" fmla="*/ 158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7" h="162">
                    <a:moveTo>
                      <a:pt x="153" y="158"/>
                    </a:moveTo>
                    <a:cubicBezTo>
                      <a:pt x="151" y="159"/>
                      <a:pt x="149" y="160"/>
                      <a:pt x="147" y="161"/>
                    </a:cubicBezTo>
                    <a:cubicBezTo>
                      <a:pt x="146" y="162"/>
                      <a:pt x="144" y="162"/>
                      <a:pt x="142" y="161"/>
                    </a:cubicBezTo>
                    <a:cubicBezTo>
                      <a:pt x="134" y="157"/>
                      <a:pt x="126" y="152"/>
                      <a:pt x="120" y="145"/>
                    </a:cubicBezTo>
                    <a:cubicBezTo>
                      <a:pt x="116" y="141"/>
                      <a:pt x="113" y="137"/>
                      <a:pt x="111" y="132"/>
                    </a:cubicBezTo>
                    <a:cubicBezTo>
                      <a:pt x="110" y="132"/>
                      <a:pt x="110" y="131"/>
                      <a:pt x="109" y="131"/>
                    </a:cubicBezTo>
                    <a:cubicBezTo>
                      <a:pt x="106" y="131"/>
                      <a:pt x="102" y="131"/>
                      <a:pt x="99" y="129"/>
                    </a:cubicBezTo>
                    <a:cubicBezTo>
                      <a:pt x="99" y="129"/>
                      <a:pt x="98" y="129"/>
                      <a:pt x="97" y="128"/>
                    </a:cubicBezTo>
                    <a:cubicBezTo>
                      <a:pt x="93" y="127"/>
                      <a:pt x="89" y="125"/>
                      <a:pt x="86" y="121"/>
                    </a:cubicBezTo>
                    <a:cubicBezTo>
                      <a:pt x="86" y="121"/>
                      <a:pt x="86" y="120"/>
                      <a:pt x="85" y="121"/>
                    </a:cubicBezTo>
                    <a:cubicBezTo>
                      <a:pt x="77" y="121"/>
                      <a:pt x="69" y="121"/>
                      <a:pt x="62" y="118"/>
                    </a:cubicBezTo>
                    <a:cubicBezTo>
                      <a:pt x="60" y="117"/>
                      <a:pt x="58" y="117"/>
                      <a:pt x="57" y="116"/>
                    </a:cubicBezTo>
                    <a:cubicBezTo>
                      <a:pt x="54" y="115"/>
                      <a:pt x="52" y="114"/>
                      <a:pt x="50" y="113"/>
                    </a:cubicBezTo>
                    <a:cubicBezTo>
                      <a:pt x="47" y="110"/>
                      <a:pt x="45" y="107"/>
                      <a:pt x="45" y="103"/>
                    </a:cubicBezTo>
                    <a:cubicBezTo>
                      <a:pt x="45" y="103"/>
                      <a:pt x="45" y="103"/>
                      <a:pt x="45" y="103"/>
                    </a:cubicBezTo>
                    <a:cubicBezTo>
                      <a:pt x="35" y="105"/>
                      <a:pt x="27" y="103"/>
                      <a:pt x="19" y="97"/>
                    </a:cubicBezTo>
                    <a:cubicBezTo>
                      <a:pt x="19" y="97"/>
                      <a:pt x="19" y="97"/>
                      <a:pt x="19" y="97"/>
                    </a:cubicBezTo>
                    <a:cubicBezTo>
                      <a:pt x="18" y="95"/>
                      <a:pt x="16" y="95"/>
                      <a:pt x="15" y="94"/>
                    </a:cubicBezTo>
                    <a:cubicBezTo>
                      <a:pt x="7" y="91"/>
                      <a:pt x="3" y="85"/>
                      <a:pt x="2" y="77"/>
                    </a:cubicBezTo>
                    <a:cubicBezTo>
                      <a:pt x="2" y="76"/>
                      <a:pt x="2" y="75"/>
                      <a:pt x="1" y="74"/>
                    </a:cubicBezTo>
                    <a:cubicBezTo>
                      <a:pt x="0" y="70"/>
                      <a:pt x="0" y="65"/>
                      <a:pt x="1" y="61"/>
                    </a:cubicBezTo>
                    <a:cubicBezTo>
                      <a:pt x="2" y="60"/>
                      <a:pt x="2" y="60"/>
                      <a:pt x="2" y="60"/>
                    </a:cubicBezTo>
                    <a:cubicBezTo>
                      <a:pt x="1" y="53"/>
                      <a:pt x="3" y="47"/>
                      <a:pt x="7" y="42"/>
                    </a:cubicBezTo>
                    <a:cubicBezTo>
                      <a:pt x="7" y="41"/>
                      <a:pt x="8" y="41"/>
                      <a:pt x="9" y="40"/>
                    </a:cubicBezTo>
                    <a:cubicBezTo>
                      <a:pt x="9" y="40"/>
                      <a:pt x="9" y="39"/>
                      <a:pt x="10" y="38"/>
                    </a:cubicBezTo>
                    <a:cubicBezTo>
                      <a:pt x="11" y="30"/>
                      <a:pt x="16" y="25"/>
                      <a:pt x="23" y="23"/>
                    </a:cubicBezTo>
                    <a:cubicBezTo>
                      <a:pt x="27" y="22"/>
                      <a:pt x="31" y="22"/>
                      <a:pt x="35" y="22"/>
                    </a:cubicBezTo>
                    <a:cubicBezTo>
                      <a:pt x="36" y="22"/>
                      <a:pt x="36" y="22"/>
                      <a:pt x="36" y="22"/>
                    </a:cubicBezTo>
                    <a:cubicBezTo>
                      <a:pt x="36" y="21"/>
                      <a:pt x="36" y="20"/>
                      <a:pt x="37" y="18"/>
                    </a:cubicBezTo>
                    <a:cubicBezTo>
                      <a:pt x="38" y="15"/>
                      <a:pt x="40" y="13"/>
                      <a:pt x="43" y="12"/>
                    </a:cubicBezTo>
                    <a:cubicBezTo>
                      <a:pt x="45" y="11"/>
                      <a:pt x="46" y="11"/>
                      <a:pt x="47" y="11"/>
                    </a:cubicBezTo>
                    <a:cubicBezTo>
                      <a:pt x="47" y="11"/>
                      <a:pt x="48" y="11"/>
                      <a:pt x="48" y="10"/>
                    </a:cubicBezTo>
                    <a:cubicBezTo>
                      <a:pt x="51" y="6"/>
                      <a:pt x="55" y="4"/>
                      <a:pt x="60" y="5"/>
                    </a:cubicBezTo>
                    <a:cubicBezTo>
                      <a:pt x="63" y="5"/>
                      <a:pt x="66" y="6"/>
                      <a:pt x="69" y="7"/>
                    </a:cubicBezTo>
                    <a:cubicBezTo>
                      <a:pt x="69" y="7"/>
                      <a:pt x="69" y="7"/>
                      <a:pt x="70" y="7"/>
                    </a:cubicBezTo>
                    <a:cubicBezTo>
                      <a:pt x="75" y="2"/>
                      <a:pt x="81" y="0"/>
                      <a:pt x="89" y="1"/>
                    </a:cubicBezTo>
                    <a:cubicBezTo>
                      <a:pt x="94" y="1"/>
                      <a:pt x="98" y="3"/>
                      <a:pt x="103" y="6"/>
                    </a:cubicBezTo>
                    <a:cubicBezTo>
                      <a:pt x="103" y="6"/>
                      <a:pt x="103" y="6"/>
                      <a:pt x="104" y="6"/>
                    </a:cubicBezTo>
                    <a:cubicBezTo>
                      <a:pt x="109" y="5"/>
                      <a:pt x="113" y="4"/>
                      <a:pt x="118" y="4"/>
                    </a:cubicBezTo>
                    <a:cubicBezTo>
                      <a:pt x="125" y="5"/>
                      <a:pt x="133" y="6"/>
                      <a:pt x="140" y="9"/>
                    </a:cubicBezTo>
                    <a:cubicBezTo>
                      <a:pt x="142" y="11"/>
                      <a:pt x="144" y="12"/>
                      <a:pt x="146" y="14"/>
                    </a:cubicBezTo>
                    <a:cubicBezTo>
                      <a:pt x="146" y="14"/>
                      <a:pt x="147" y="15"/>
                      <a:pt x="147" y="15"/>
                    </a:cubicBezTo>
                    <a:cubicBezTo>
                      <a:pt x="151" y="15"/>
                      <a:pt x="154" y="15"/>
                      <a:pt x="157" y="17"/>
                    </a:cubicBezTo>
                    <a:cubicBezTo>
                      <a:pt x="161" y="20"/>
                      <a:pt x="164" y="21"/>
                      <a:pt x="167" y="24"/>
                    </a:cubicBezTo>
                    <a:cubicBezTo>
                      <a:pt x="170" y="26"/>
                      <a:pt x="172" y="28"/>
                      <a:pt x="173" y="31"/>
                    </a:cubicBezTo>
                    <a:cubicBezTo>
                      <a:pt x="173" y="31"/>
                      <a:pt x="173" y="31"/>
                      <a:pt x="174" y="32"/>
                    </a:cubicBezTo>
                    <a:cubicBezTo>
                      <a:pt x="178" y="36"/>
                      <a:pt x="179" y="42"/>
                      <a:pt x="178" y="48"/>
                    </a:cubicBezTo>
                    <a:cubicBezTo>
                      <a:pt x="178" y="48"/>
                      <a:pt x="178" y="48"/>
                      <a:pt x="178" y="48"/>
                    </a:cubicBezTo>
                    <a:cubicBezTo>
                      <a:pt x="180" y="49"/>
                      <a:pt x="182" y="50"/>
                      <a:pt x="183" y="51"/>
                    </a:cubicBezTo>
                    <a:cubicBezTo>
                      <a:pt x="188" y="54"/>
                      <a:pt x="191" y="58"/>
                      <a:pt x="193" y="62"/>
                    </a:cubicBezTo>
                    <a:cubicBezTo>
                      <a:pt x="195" y="65"/>
                      <a:pt x="196" y="67"/>
                      <a:pt x="197" y="70"/>
                    </a:cubicBezTo>
                    <a:cubicBezTo>
                      <a:pt x="197" y="74"/>
                      <a:pt x="197" y="77"/>
                      <a:pt x="197" y="81"/>
                    </a:cubicBezTo>
                    <a:cubicBezTo>
                      <a:pt x="196" y="83"/>
                      <a:pt x="196" y="86"/>
                      <a:pt x="195" y="88"/>
                    </a:cubicBezTo>
                    <a:cubicBezTo>
                      <a:pt x="193" y="96"/>
                      <a:pt x="188" y="102"/>
                      <a:pt x="180" y="105"/>
                    </a:cubicBezTo>
                    <a:cubicBezTo>
                      <a:pt x="179" y="105"/>
                      <a:pt x="177" y="105"/>
                      <a:pt x="176" y="106"/>
                    </a:cubicBezTo>
                    <a:cubicBezTo>
                      <a:pt x="176" y="108"/>
                      <a:pt x="176" y="110"/>
                      <a:pt x="176" y="112"/>
                    </a:cubicBezTo>
                    <a:cubicBezTo>
                      <a:pt x="176" y="115"/>
                      <a:pt x="175" y="118"/>
                      <a:pt x="173" y="121"/>
                    </a:cubicBezTo>
                    <a:cubicBezTo>
                      <a:pt x="172" y="123"/>
                      <a:pt x="171" y="125"/>
                      <a:pt x="170" y="127"/>
                    </a:cubicBezTo>
                    <a:cubicBezTo>
                      <a:pt x="168" y="130"/>
                      <a:pt x="166" y="132"/>
                      <a:pt x="163" y="134"/>
                    </a:cubicBezTo>
                    <a:cubicBezTo>
                      <a:pt x="159" y="137"/>
                      <a:pt x="155" y="139"/>
                      <a:pt x="150" y="140"/>
                    </a:cubicBezTo>
                    <a:cubicBezTo>
                      <a:pt x="147" y="141"/>
                      <a:pt x="143" y="142"/>
                      <a:pt x="139" y="142"/>
                    </a:cubicBezTo>
                    <a:cubicBezTo>
                      <a:pt x="138" y="142"/>
                      <a:pt x="138" y="142"/>
                      <a:pt x="137" y="142"/>
                    </a:cubicBezTo>
                    <a:cubicBezTo>
                      <a:pt x="141" y="149"/>
                      <a:pt x="147" y="153"/>
                      <a:pt x="153" y="158"/>
                    </a:cubicBezTo>
                    <a:close/>
                  </a:path>
                </a:pathLst>
              </a:custGeom>
              <a:noFill/>
              <a:ln w="38100">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298" name="Oval 17">
                <a:extLst>
                  <a:ext uri="{FF2B5EF4-FFF2-40B4-BE49-F238E27FC236}">
                    <a16:creationId xmlns:a16="http://schemas.microsoft.com/office/drawing/2014/main" id="{E0B4E6A8-26CC-4054-B4A6-D58555060D77}"/>
                  </a:ext>
                </a:extLst>
              </p:cNvPr>
              <p:cNvSpPr>
                <a:spLocks noChangeArrowheads="1"/>
              </p:cNvSpPr>
              <p:nvPr/>
            </p:nvSpPr>
            <p:spPr bwMode="auto">
              <a:xfrm>
                <a:off x="4422317" y="3314364"/>
                <a:ext cx="47625" cy="50800"/>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99" name="Oval 18">
                <a:extLst>
                  <a:ext uri="{FF2B5EF4-FFF2-40B4-BE49-F238E27FC236}">
                    <a16:creationId xmlns:a16="http://schemas.microsoft.com/office/drawing/2014/main" id="{A89653D2-2B02-49F9-895C-4496020EEF1D}"/>
                  </a:ext>
                </a:extLst>
              </p:cNvPr>
              <p:cNvSpPr>
                <a:spLocks noChangeArrowheads="1"/>
              </p:cNvSpPr>
              <p:nvPr/>
            </p:nvSpPr>
            <p:spPr bwMode="auto">
              <a:xfrm>
                <a:off x="4349292" y="3292139"/>
                <a:ext cx="22225" cy="22225"/>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00" name="Oval 19">
                <a:extLst>
                  <a:ext uri="{FF2B5EF4-FFF2-40B4-BE49-F238E27FC236}">
                    <a16:creationId xmlns:a16="http://schemas.microsoft.com/office/drawing/2014/main" id="{020CCDDB-9552-4D5C-9291-9F28BB8FB5A0}"/>
                  </a:ext>
                </a:extLst>
              </p:cNvPr>
              <p:cNvSpPr>
                <a:spLocks noChangeArrowheads="1"/>
              </p:cNvSpPr>
              <p:nvPr/>
            </p:nvSpPr>
            <p:spPr bwMode="auto">
              <a:xfrm rot="20057946">
                <a:off x="4410329" y="3516014"/>
                <a:ext cx="22225" cy="22225"/>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01" name="Oval 20">
                <a:extLst>
                  <a:ext uri="{FF2B5EF4-FFF2-40B4-BE49-F238E27FC236}">
                    <a16:creationId xmlns:a16="http://schemas.microsoft.com/office/drawing/2014/main" id="{6F260F6D-01FB-46E1-80A9-143B7A20CBFA}"/>
                  </a:ext>
                </a:extLst>
              </p:cNvPr>
              <p:cNvSpPr>
                <a:spLocks noChangeArrowheads="1"/>
              </p:cNvSpPr>
              <p:nvPr/>
            </p:nvSpPr>
            <p:spPr bwMode="auto">
              <a:xfrm rot="20057946">
                <a:off x="4187346" y="3471445"/>
                <a:ext cx="7938" cy="9525"/>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02" name="Oval 21">
                <a:extLst>
                  <a:ext uri="{FF2B5EF4-FFF2-40B4-BE49-F238E27FC236}">
                    <a16:creationId xmlns:a16="http://schemas.microsoft.com/office/drawing/2014/main" id="{B9B3F74A-7889-420D-AE86-CF9975F77716}"/>
                  </a:ext>
                </a:extLst>
              </p:cNvPr>
              <p:cNvSpPr>
                <a:spLocks noChangeArrowheads="1"/>
              </p:cNvSpPr>
              <p:nvPr/>
            </p:nvSpPr>
            <p:spPr bwMode="auto">
              <a:xfrm rot="20057946">
                <a:off x="4157184" y="3428583"/>
                <a:ext cx="30163" cy="30163"/>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03" name="Oval 17">
                <a:extLst>
                  <a:ext uri="{FF2B5EF4-FFF2-40B4-BE49-F238E27FC236}">
                    <a16:creationId xmlns:a16="http://schemas.microsoft.com/office/drawing/2014/main" id="{CB36FAF3-B146-4350-BEE3-731F33AC1D89}"/>
                  </a:ext>
                </a:extLst>
              </p:cNvPr>
              <p:cNvSpPr>
                <a:spLocks noChangeArrowheads="1"/>
              </p:cNvSpPr>
              <p:nvPr/>
            </p:nvSpPr>
            <p:spPr bwMode="auto">
              <a:xfrm>
                <a:off x="4308842" y="3530156"/>
                <a:ext cx="47625" cy="50800"/>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grpSp>
      <p:sp>
        <p:nvSpPr>
          <p:cNvPr id="104" name="Rectangle: Rounded Corners 103">
            <a:extLst>
              <a:ext uri="{FF2B5EF4-FFF2-40B4-BE49-F238E27FC236}">
                <a16:creationId xmlns:a16="http://schemas.microsoft.com/office/drawing/2014/main" id="{3DA57506-FC70-4F52-953B-1150B2BB1003}"/>
              </a:ext>
            </a:extLst>
          </p:cNvPr>
          <p:cNvSpPr/>
          <p:nvPr/>
        </p:nvSpPr>
        <p:spPr>
          <a:xfrm>
            <a:off x="8807719" y="4442781"/>
            <a:ext cx="1476211" cy="443485"/>
          </a:xfrm>
          <a:prstGeom prst="roundRect">
            <a:avLst>
              <a:gd name="adj" fmla="val 1312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288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4"/>
                                        </p:tgtEl>
                                        <p:attrNameLst>
                                          <p:attrName>style.visibility</p:attrName>
                                        </p:attrNameLst>
                                      </p:cBhvr>
                                      <p:to>
                                        <p:strVal val="visible"/>
                                      </p:to>
                                    </p:set>
                                    <p:animEffect transition="in" filter="fade">
                                      <p:cBhvr>
                                        <p:cTn id="10"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EAA5-3987-4868-9C77-3D6489204A6F}"/>
              </a:ext>
            </a:extLst>
          </p:cNvPr>
          <p:cNvSpPr>
            <a:spLocks noGrp="1"/>
          </p:cNvSpPr>
          <p:nvPr>
            <p:ph type="title"/>
          </p:nvPr>
        </p:nvSpPr>
        <p:spPr/>
        <p:txBody>
          <a:bodyPr/>
          <a:lstStyle/>
          <a:p>
            <a:r>
              <a:rPr lang="en-US" dirty="0"/>
              <a:t>Challenge: Data Distribution Shift</a:t>
            </a:r>
          </a:p>
        </p:txBody>
      </p:sp>
      <p:sp>
        <p:nvSpPr>
          <p:cNvPr id="4" name="Slide Number Placeholder 3">
            <a:extLst>
              <a:ext uri="{FF2B5EF4-FFF2-40B4-BE49-F238E27FC236}">
                <a16:creationId xmlns:a16="http://schemas.microsoft.com/office/drawing/2014/main" id="{C1844F66-6E95-4E4D-AABC-2EBB9C677494}"/>
              </a:ext>
            </a:extLst>
          </p:cNvPr>
          <p:cNvSpPr>
            <a:spLocks noGrp="1"/>
          </p:cNvSpPr>
          <p:nvPr>
            <p:ph type="sldNum" sz="quarter" idx="12"/>
          </p:nvPr>
        </p:nvSpPr>
        <p:spPr/>
        <p:txBody>
          <a:bodyPr/>
          <a:lstStyle/>
          <a:p>
            <a:fld id="{09FAA7EC-8B24-49C1-8B2D-9495CEAD788F}" type="slidenum">
              <a:rPr lang="en-US" smtClean="0"/>
              <a:t>6</a:t>
            </a:fld>
            <a:endParaRPr lang="en-US"/>
          </a:p>
        </p:txBody>
      </p:sp>
      <p:sp>
        <p:nvSpPr>
          <p:cNvPr id="31" name="Content Placeholder 2">
            <a:extLst>
              <a:ext uri="{FF2B5EF4-FFF2-40B4-BE49-F238E27FC236}">
                <a16:creationId xmlns:a16="http://schemas.microsoft.com/office/drawing/2014/main" id="{9D2CF5D5-BE79-4E46-838F-34DB59360745}"/>
              </a:ext>
            </a:extLst>
          </p:cNvPr>
          <p:cNvSpPr txBox="1">
            <a:spLocks/>
          </p:cNvSpPr>
          <p:nvPr/>
        </p:nvSpPr>
        <p:spPr>
          <a:xfrm>
            <a:off x="1701608" y="1716451"/>
            <a:ext cx="9587756"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b="1" dirty="0">
                <a:solidFill>
                  <a:schemeClr val="accent1"/>
                </a:solidFill>
              </a:rPr>
              <a:t>ML assumes same training-test distribution</a:t>
            </a:r>
          </a:p>
        </p:txBody>
      </p:sp>
      <p:grpSp>
        <p:nvGrpSpPr>
          <p:cNvPr id="36" name="Group 35">
            <a:extLst>
              <a:ext uri="{FF2B5EF4-FFF2-40B4-BE49-F238E27FC236}">
                <a16:creationId xmlns:a16="http://schemas.microsoft.com/office/drawing/2014/main" id="{045FB75B-E3ED-4C02-918B-8A5585071C87}"/>
              </a:ext>
            </a:extLst>
          </p:cNvPr>
          <p:cNvGrpSpPr/>
          <p:nvPr/>
        </p:nvGrpSpPr>
        <p:grpSpPr>
          <a:xfrm>
            <a:off x="0" y="5433260"/>
            <a:ext cx="12192000" cy="1424740"/>
            <a:chOff x="0" y="5433260"/>
            <a:chExt cx="12192000" cy="1424740"/>
          </a:xfrm>
        </p:grpSpPr>
        <p:sp>
          <p:nvSpPr>
            <p:cNvPr id="37" name="Rectangle 36">
              <a:extLst>
                <a:ext uri="{FF2B5EF4-FFF2-40B4-BE49-F238E27FC236}">
                  <a16:creationId xmlns:a16="http://schemas.microsoft.com/office/drawing/2014/main" id="{890C81C3-8C9A-4771-8046-3AA39098A42A}"/>
                </a:ext>
              </a:extLst>
            </p:cNvPr>
            <p:cNvSpPr/>
            <p:nvPr/>
          </p:nvSpPr>
          <p:spPr>
            <a:xfrm>
              <a:off x="0" y="5433260"/>
              <a:ext cx="12192000" cy="14247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792E01B5-3784-4E7A-A288-9F3A48C37FDC}"/>
                </a:ext>
              </a:extLst>
            </p:cNvPr>
            <p:cNvSpPr txBox="1"/>
            <p:nvPr/>
          </p:nvSpPr>
          <p:spPr>
            <a:xfrm>
              <a:off x="431806" y="5849933"/>
              <a:ext cx="11328388" cy="646331"/>
            </a:xfrm>
            <a:prstGeom prst="rect">
              <a:avLst/>
            </a:prstGeom>
            <a:noFill/>
          </p:spPr>
          <p:txBody>
            <a:bodyPr wrap="square" rtlCol="0">
              <a:spAutoFit/>
            </a:bodyPr>
            <a:lstStyle/>
            <a:p>
              <a:pPr algn="ctr"/>
              <a:r>
                <a:rPr lang="en-GB" sz="3600" b="1" dirty="0">
                  <a:solidFill>
                    <a:schemeClr val="bg1"/>
                  </a:solidFill>
                  <a:latin typeface="Nunito Sans" panose="00000500000000000000" pitchFamily="2" charset="0"/>
                </a:rPr>
                <a:t>Key barrier to productionize ML for databases</a:t>
              </a:r>
            </a:p>
          </p:txBody>
        </p:sp>
      </p:grpSp>
      <p:grpSp>
        <p:nvGrpSpPr>
          <p:cNvPr id="7" name="Group 6">
            <a:extLst>
              <a:ext uri="{FF2B5EF4-FFF2-40B4-BE49-F238E27FC236}">
                <a16:creationId xmlns:a16="http://schemas.microsoft.com/office/drawing/2014/main" id="{A6039B3F-ECBE-466A-961F-39D05A62A133}"/>
              </a:ext>
            </a:extLst>
          </p:cNvPr>
          <p:cNvGrpSpPr/>
          <p:nvPr/>
        </p:nvGrpSpPr>
        <p:grpSpPr>
          <a:xfrm>
            <a:off x="-3162234" y="2360821"/>
            <a:ext cx="14719228" cy="2938699"/>
            <a:chOff x="-3162234" y="2360821"/>
            <a:chExt cx="14719228" cy="2938699"/>
          </a:xfrm>
        </p:grpSpPr>
        <p:grpSp>
          <p:nvGrpSpPr>
            <p:cNvPr id="144" name="Group 143">
              <a:extLst>
                <a:ext uri="{FF2B5EF4-FFF2-40B4-BE49-F238E27FC236}">
                  <a16:creationId xmlns:a16="http://schemas.microsoft.com/office/drawing/2014/main" id="{E8592B05-2952-4839-A967-9682AF82703E}"/>
                </a:ext>
              </a:extLst>
            </p:cNvPr>
            <p:cNvGrpSpPr/>
            <p:nvPr/>
          </p:nvGrpSpPr>
          <p:grpSpPr>
            <a:xfrm>
              <a:off x="-3162234" y="2360821"/>
              <a:ext cx="14719228" cy="2938699"/>
              <a:chOff x="-3162234" y="2360821"/>
              <a:chExt cx="14719228" cy="2938699"/>
            </a:xfrm>
          </p:grpSpPr>
          <p:sp>
            <p:nvSpPr>
              <p:cNvPr id="34" name="Content Placeholder 2">
                <a:extLst>
                  <a:ext uri="{FF2B5EF4-FFF2-40B4-BE49-F238E27FC236}">
                    <a16:creationId xmlns:a16="http://schemas.microsoft.com/office/drawing/2014/main" id="{8AB1C889-EA95-40F0-8558-15C6DFE73487}"/>
                  </a:ext>
                </a:extLst>
              </p:cNvPr>
              <p:cNvSpPr txBox="1">
                <a:spLocks/>
              </p:cNvSpPr>
              <p:nvPr/>
            </p:nvSpPr>
            <p:spPr>
              <a:xfrm>
                <a:off x="1701608" y="2360821"/>
                <a:ext cx="9855386"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b="1" dirty="0">
                    <a:solidFill>
                      <a:schemeClr val="accent1"/>
                    </a:solidFill>
                  </a:rPr>
                  <a:t>Test data distribution varies heavily in production databases</a:t>
                </a:r>
              </a:p>
            </p:txBody>
          </p:sp>
          <p:grpSp>
            <p:nvGrpSpPr>
              <p:cNvPr id="40" name="Group 39">
                <a:extLst>
                  <a:ext uri="{FF2B5EF4-FFF2-40B4-BE49-F238E27FC236}">
                    <a16:creationId xmlns:a16="http://schemas.microsoft.com/office/drawing/2014/main" id="{2DC78314-67EE-4CF2-BE40-5DAB95A0CC94}"/>
                  </a:ext>
                </a:extLst>
              </p:cNvPr>
              <p:cNvGrpSpPr/>
              <p:nvPr/>
            </p:nvGrpSpPr>
            <p:grpSpPr>
              <a:xfrm>
                <a:off x="4149484" y="3516868"/>
                <a:ext cx="2130392" cy="1782652"/>
                <a:chOff x="5030804" y="3018952"/>
                <a:chExt cx="2130392" cy="1782652"/>
              </a:xfrm>
            </p:grpSpPr>
            <p:sp>
              <p:nvSpPr>
                <p:cNvPr id="43" name="Oval 42">
                  <a:extLst>
                    <a:ext uri="{FF2B5EF4-FFF2-40B4-BE49-F238E27FC236}">
                      <a16:creationId xmlns:a16="http://schemas.microsoft.com/office/drawing/2014/main" id="{2BF3AC82-6EC8-4B6F-B752-501CFA196AD1}"/>
                    </a:ext>
                  </a:extLst>
                </p:cNvPr>
                <p:cNvSpPr/>
                <p:nvPr/>
              </p:nvSpPr>
              <p:spPr>
                <a:xfrm>
                  <a:off x="5685854" y="3018952"/>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4B68F14E-C206-441A-9E7D-E2A0759228FB}"/>
                    </a:ext>
                  </a:extLst>
                </p:cNvPr>
                <p:cNvSpPr txBox="1"/>
                <p:nvPr/>
              </p:nvSpPr>
              <p:spPr>
                <a:xfrm>
                  <a:off x="5030804" y="3970607"/>
                  <a:ext cx="2130392" cy="830997"/>
                </a:xfrm>
                <a:prstGeom prst="rect">
                  <a:avLst/>
                </a:prstGeom>
                <a:noFill/>
              </p:spPr>
              <p:txBody>
                <a:bodyPr wrap="square" rtlCol="0">
                  <a:spAutoFit/>
                </a:bodyPr>
                <a:lstStyle/>
                <a:p>
                  <a:pPr algn="ctr"/>
                  <a:r>
                    <a:rPr lang="en-US" sz="2400" b="1" dirty="0">
                      <a:solidFill>
                        <a:schemeClr val="accent1"/>
                      </a:solidFill>
                      <a:latin typeface="Nunito Sans" panose="00000500000000000000" pitchFamily="2" charset="0"/>
                    </a:rPr>
                    <a:t>Table Data Distributions</a:t>
                  </a:r>
                </a:p>
              </p:txBody>
            </p:sp>
          </p:grpSp>
          <p:sp>
            <p:nvSpPr>
              <p:cNvPr id="52" name="TextBox 51">
                <a:extLst>
                  <a:ext uri="{FF2B5EF4-FFF2-40B4-BE49-F238E27FC236}">
                    <a16:creationId xmlns:a16="http://schemas.microsoft.com/office/drawing/2014/main" id="{A34008CE-1FB9-412F-BF63-FEDE551A9EEB}"/>
                  </a:ext>
                </a:extLst>
              </p:cNvPr>
              <p:cNvSpPr txBox="1"/>
              <p:nvPr/>
            </p:nvSpPr>
            <p:spPr>
              <a:xfrm>
                <a:off x="7417638" y="4468523"/>
                <a:ext cx="2556750" cy="830997"/>
              </a:xfrm>
              <a:prstGeom prst="rect">
                <a:avLst/>
              </a:prstGeom>
              <a:noFill/>
            </p:spPr>
            <p:txBody>
              <a:bodyPr wrap="square" rtlCol="0">
                <a:spAutoFit/>
              </a:bodyPr>
              <a:lstStyle/>
              <a:p>
                <a:pPr algn="ctr"/>
                <a:r>
                  <a:rPr lang="en-US" sz="2400" b="1" dirty="0">
                    <a:solidFill>
                      <a:schemeClr val="accent1"/>
                    </a:solidFill>
                    <a:latin typeface="Nunito Sans" panose="00000500000000000000" pitchFamily="2" charset="0"/>
                  </a:rPr>
                  <a:t>Operator Combinations</a:t>
                </a:r>
              </a:p>
            </p:txBody>
          </p:sp>
          <p:grpSp>
            <p:nvGrpSpPr>
              <p:cNvPr id="59" name="Group 58">
                <a:extLst>
                  <a:ext uri="{FF2B5EF4-FFF2-40B4-BE49-F238E27FC236}">
                    <a16:creationId xmlns:a16="http://schemas.microsoft.com/office/drawing/2014/main" id="{9077E9BC-9830-4D55-87BA-46FEBFE71E2A}"/>
                  </a:ext>
                </a:extLst>
              </p:cNvPr>
              <p:cNvGrpSpPr/>
              <p:nvPr/>
            </p:nvGrpSpPr>
            <p:grpSpPr>
              <a:xfrm>
                <a:off x="1552897" y="3516868"/>
                <a:ext cx="1286556" cy="1782652"/>
                <a:chOff x="1552897" y="3018952"/>
                <a:chExt cx="1286556" cy="1782652"/>
              </a:xfrm>
            </p:grpSpPr>
            <p:sp>
              <p:nvSpPr>
                <p:cNvPr id="60" name="TextBox 59">
                  <a:extLst>
                    <a:ext uri="{FF2B5EF4-FFF2-40B4-BE49-F238E27FC236}">
                      <a16:creationId xmlns:a16="http://schemas.microsoft.com/office/drawing/2014/main" id="{D1A25859-0D75-4216-80F5-B4791E076AE9}"/>
                    </a:ext>
                  </a:extLst>
                </p:cNvPr>
                <p:cNvSpPr txBox="1"/>
                <p:nvPr/>
              </p:nvSpPr>
              <p:spPr>
                <a:xfrm>
                  <a:off x="1552897" y="3970607"/>
                  <a:ext cx="1286556" cy="830997"/>
                </a:xfrm>
                <a:prstGeom prst="rect">
                  <a:avLst/>
                </a:prstGeom>
                <a:noFill/>
              </p:spPr>
              <p:txBody>
                <a:bodyPr wrap="square" rtlCol="0">
                  <a:spAutoFit/>
                </a:bodyPr>
                <a:lstStyle/>
                <a:p>
                  <a:pPr algn="ctr"/>
                  <a:r>
                    <a:rPr lang="en-US" sz="2400" b="1" dirty="0">
                      <a:solidFill>
                        <a:schemeClr val="accent1"/>
                      </a:solidFill>
                      <a:latin typeface="Nunito Sans" panose="00000500000000000000" pitchFamily="2" charset="0"/>
                    </a:rPr>
                    <a:t>Table Sizes</a:t>
                  </a:r>
                </a:p>
              </p:txBody>
            </p:sp>
            <p:sp>
              <p:nvSpPr>
                <p:cNvPr id="62" name="Oval 61">
                  <a:extLst>
                    <a:ext uri="{FF2B5EF4-FFF2-40B4-BE49-F238E27FC236}">
                      <a16:creationId xmlns:a16="http://schemas.microsoft.com/office/drawing/2014/main" id="{57882CFB-21C4-428D-860F-8733EA9E32B4}"/>
                    </a:ext>
                  </a:extLst>
                </p:cNvPr>
                <p:cNvSpPr/>
                <p:nvPr/>
              </p:nvSpPr>
              <p:spPr>
                <a:xfrm>
                  <a:off x="1786029" y="3018952"/>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4">
                <a:extLst>
                  <a:ext uri="{FF2B5EF4-FFF2-40B4-BE49-F238E27FC236}">
                    <a16:creationId xmlns:a16="http://schemas.microsoft.com/office/drawing/2014/main" id="{DFFAE147-EFDB-4882-A4EC-A772D0811F0C}"/>
                  </a:ext>
                </a:extLst>
              </p:cNvPr>
              <p:cNvGrpSpPr>
                <a:grpSpLocks noChangeAspect="1"/>
              </p:cNvGrpSpPr>
              <p:nvPr/>
            </p:nvGrpSpPr>
            <p:grpSpPr bwMode="auto">
              <a:xfrm>
                <a:off x="2089116" y="3429000"/>
                <a:ext cx="658074" cy="661386"/>
                <a:chOff x="1887" y="2102"/>
                <a:chExt cx="596" cy="599"/>
              </a:xfrm>
            </p:grpSpPr>
            <p:sp>
              <p:nvSpPr>
                <p:cNvPr id="75" name="Line 5">
                  <a:extLst>
                    <a:ext uri="{FF2B5EF4-FFF2-40B4-BE49-F238E27FC236}">
                      <a16:creationId xmlns:a16="http://schemas.microsoft.com/office/drawing/2014/main" id="{5256B8C9-290E-4246-BA41-98BA7A5F0BAB}"/>
                    </a:ext>
                  </a:extLst>
                </p:cNvPr>
                <p:cNvSpPr>
                  <a:spLocks noChangeShapeType="1"/>
                </p:cNvSpPr>
                <p:nvPr/>
              </p:nvSpPr>
              <p:spPr bwMode="auto">
                <a:xfrm>
                  <a:off x="1887" y="2102"/>
                  <a:ext cx="218" cy="220"/>
                </a:xfrm>
                <a:prstGeom prst="line">
                  <a:avLst/>
                </a:prstGeom>
                <a:noFill/>
                <a:ln w="38100" cap="rnd">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6">
                  <a:extLst>
                    <a:ext uri="{FF2B5EF4-FFF2-40B4-BE49-F238E27FC236}">
                      <a16:creationId xmlns:a16="http://schemas.microsoft.com/office/drawing/2014/main" id="{F95DCC7F-9D49-462F-9905-44A0B656E579}"/>
                    </a:ext>
                  </a:extLst>
                </p:cNvPr>
                <p:cNvSpPr>
                  <a:spLocks/>
                </p:cNvSpPr>
                <p:nvPr/>
              </p:nvSpPr>
              <p:spPr bwMode="auto">
                <a:xfrm>
                  <a:off x="1887" y="2102"/>
                  <a:ext cx="218" cy="220"/>
                </a:xfrm>
                <a:custGeom>
                  <a:avLst/>
                  <a:gdLst>
                    <a:gd name="T0" fmla="*/ 0 w 218"/>
                    <a:gd name="T1" fmla="*/ 220 h 220"/>
                    <a:gd name="T2" fmla="*/ 0 w 218"/>
                    <a:gd name="T3" fmla="*/ 0 h 220"/>
                    <a:gd name="T4" fmla="*/ 218 w 218"/>
                    <a:gd name="T5" fmla="*/ 0 h 220"/>
                  </a:gdLst>
                  <a:ahLst/>
                  <a:cxnLst>
                    <a:cxn ang="0">
                      <a:pos x="T0" y="T1"/>
                    </a:cxn>
                    <a:cxn ang="0">
                      <a:pos x="T2" y="T3"/>
                    </a:cxn>
                    <a:cxn ang="0">
                      <a:pos x="T4" y="T5"/>
                    </a:cxn>
                  </a:cxnLst>
                  <a:rect l="0" t="0" r="r" b="b"/>
                  <a:pathLst>
                    <a:path w="218" h="220">
                      <a:moveTo>
                        <a:pt x="0" y="220"/>
                      </a:moveTo>
                      <a:lnTo>
                        <a:pt x="0" y="0"/>
                      </a:lnTo>
                      <a:lnTo>
                        <a:pt x="218" y="0"/>
                      </a:lnTo>
                    </a:path>
                  </a:pathLst>
                </a:custGeom>
                <a:noFill/>
                <a:ln w="38100" cap="rnd">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Line 7">
                  <a:extLst>
                    <a:ext uri="{FF2B5EF4-FFF2-40B4-BE49-F238E27FC236}">
                      <a16:creationId xmlns:a16="http://schemas.microsoft.com/office/drawing/2014/main" id="{EEBDC6D4-CA6A-4A7C-AD38-57C6DF30427E}"/>
                    </a:ext>
                  </a:extLst>
                </p:cNvPr>
                <p:cNvSpPr>
                  <a:spLocks noChangeShapeType="1"/>
                </p:cNvSpPr>
                <p:nvPr/>
              </p:nvSpPr>
              <p:spPr bwMode="auto">
                <a:xfrm>
                  <a:off x="1887" y="2102"/>
                  <a:ext cx="218" cy="220"/>
                </a:xfrm>
                <a:prstGeom prst="line">
                  <a:avLst/>
                </a:prstGeom>
                <a:noFill/>
                <a:ln w="38100" cap="rnd">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8">
                  <a:extLst>
                    <a:ext uri="{FF2B5EF4-FFF2-40B4-BE49-F238E27FC236}">
                      <a16:creationId xmlns:a16="http://schemas.microsoft.com/office/drawing/2014/main" id="{E1897397-5C92-4C65-924E-B4986AAAA33A}"/>
                    </a:ext>
                  </a:extLst>
                </p:cNvPr>
                <p:cNvSpPr>
                  <a:spLocks/>
                </p:cNvSpPr>
                <p:nvPr/>
              </p:nvSpPr>
              <p:spPr bwMode="auto">
                <a:xfrm>
                  <a:off x="1887" y="2102"/>
                  <a:ext cx="218" cy="220"/>
                </a:xfrm>
                <a:custGeom>
                  <a:avLst/>
                  <a:gdLst>
                    <a:gd name="T0" fmla="*/ 0 w 218"/>
                    <a:gd name="T1" fmla="*/ 220 h 220"/>
                    <a:gd name="T2" fmla="*/ 0 w 218"/>
                    <a:gd name="T3" fmla="*/ 0 h 220"/>
                    <a:gd name="T4" fmla="*/ 218 w 218"/>
                    <a:gd name="T5" fmla="*/ 0 h 220"/>
                  </a:gdLst>
                  <a:ahLst/>
                  <a:cxnLst>
                    <a:cxn ang="0">
                      <a:pos x="T0" y="T1"/>
                    </a:cxn>
                    <a:cxn ang="0">
                      <a:pos x="T2" y="T3"/>
                    </a:cxn>
                    <a:cxn ang="0">
                      <a:pos x="T4" y="T5"/>
                    </a:cxn>
                  </a:cxnLst>
                  <a:rect l="0" t="0" r="r" b="b"/>
                  <a:pathLst>
                    <a:path w="218" h="220">
                      <a:moveTo>
                        <a:pt x="0" y="220"/>
                      </a:moveTo>
                      <a:lnTo>
                        <a:pt x="0" y="0"/>
                      </a:lnTo>
                      <a:lnTo>
                        <a:pt x="218" y="0"/>
                      </a:lnTo>
                    </a:path>
                  </a:pathLst>
                </a:custGeom>
                <a:noFill/>
                <a:ln w="38100" cap="rnd">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Line 9">
                  <a:extLst>
                    <a:ext uri="{FF2B5EF4-FFF2-40B4-BE49-F238E27FC236}">
                      <a16:creationId xmlns:a16="http://schemas.microsoft.com/office/drawing/2014/main" id="{C452DDFE-7DE6-4939-A799-47BC29B2A1DD}"/>
                    </a:ext>
                  </a:extLst>
                </p:cNvPr>
                <p:cNvSpPr>
                  <a:spLocks noChangeShapeType="1"/>
                </p:cNvSpPr>
                <p:nvPr/>
              </p:nvSpPr>
              <p:spPr bwMode="auto">
                <a:xfrm flipV="1">
                  <a:off x="1887" y="2481"/>
                  <a:ext cx="218" cy="220"/>
                </a:xfrm>
                <a:prstGeom prst="line">
                  <a:avLst/>
                </a:prstGeom>
                <a:noFill/>
                <a:ln w="38100" cap="rnd">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0">
                  <a:extLst>
                    <a:ext uri="{FF2B5EF4-FFF2-40B4-BE49-F238E27FC236}">
                      <a16:creationId xmlns:a16="http://schemas.microsoft.com/office/drawing/2014/main" id="{90911351-DF15-4AB3-9653-4E7760346871}"/>
                    </a:ext>
                  </a:extLst>
                </p:cNvPr>
                <p:cNvSpPr>
                  <a:spLocks/>
                </p:cNvSpPr>
                <p:nvPr/>
              </p:nvSpPr>
              <p:spPr bwMode="auto">
                <a:xfrm>
                  <a:off x="1887" y="2481"/>
                  <a:ext cx="218" cy="220"/>
                </a:xfrm>
                <a:custGeom>
                  <a:avLst/>
                  <a:gdLst>
                    <a:gd name="T0" fmla="*/ 218 w 218"/>
                    <a:gd name="T1" fmla="*/ 220 h 220"/>
                    <a:gd name="T2" fmla="*/ 0 w 218"/>
                    <a:gd name="T3" fmla="*/ 220 h 220"/>
                    <a:gd name="T4" fmla="*/ 0 w 218"/>
                    <a:gd name="T5" fmla="*/ 0 h 220"/>
                  </a:gdLst>
                  <a:ahLst/>
                  <a:cxnLst>
                    <a:cxn ang="0">
                      <a:pos x="T0" y="T1"/>
                    </a:cxn>
                    <a:cxn ang="0">
                      <a:pos x="T2" y="T3"/>
                    </a:cxn>
                    <a:cxn ang="0">
                      <a:pos x="T4" y="T5"/>
                    </a:cxn>
                  </a:cxnLst>
                  <a:rect l="0" t="0" r="r" b="b"/>
                  <a:pathLst>
                    <a:path w="218" h="220">
                      <a:moveTo>
                        <a:pt x="218" y="220"/>
                      </a:moveTo>
                      <a:lnTo>
                        <a:pt x="0" y="220"/>
                      </a:lnTo>
                      <a:lnTo>
                        <a:pt x="0" y="0"/>
                      </a:lnTo>
                    </a:path>
                  </a:pathLst>
                </a:custGeom>
                <a:noFill/>
                <a:ln w="38100" cap="rnd">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Line 11">
                  <a:extLst>
                    <a:ext uri="{FF2B5EF4-FFF2-40B4-BE49-F238E27FC236}">
                      <a16:creationId xmlns:a16="http://schemas.microsoft.com/office/drawing/2014/main" id="{56D59BF1-63C9-4F45-B2F1-BC0094119E80}"/>
                    </a:ext>
                  </a:extLst>
                </p:cNvPr>
                <p:cNvSpPr>
                  <a:spLocks noChangeShapeType="1"/>
                </p:cNvSpPr>
                <p:nvPr/>
              </p:nvSpPr>
              <p:spPr bwMode="auto">
                <a:xfrm flipH="1" flipV="1">
                  <a:off x="2263" y="2481"/>
                  <a:ext cx="220" cy="220"/>
                </a:xfrm>
                <a:prstGeom prst="line">
                  <a:avLst/>
                </a:prstGeom>
                <a:noFill/>
                <a:ln w="38100" cap="rnd">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2">
                  <a:extLst>
                    <a:ext uri="{FF2B5EF4-FFF2-40B4-BE49-F238E27FC236}">
                      <a16:creationId xmlns:a16="http://schemas.microsoft.com/office/drawing/2014/main" id="{35BD3CE4-A00F-40AE-8CA5-576985C81151}"/>
                    </a:ext>
                  </a:extLst>
                </p:cNvPr>
                <p:cNvSpPr>
                  <a:spLocks/>
                </p:cNvSpPr>
                <p:nvPr/>
              </p:nvSpPr>
              <p:spPr bwMode="auto">
                <a:xfrm>
                  <a:off x="2263" y="2481"/>
                  <a:ext cx="220" cy="220"/>
                </a:xfrm>
                <a:custGeom>
                  <a:avLst/>
                  <a:gdLst>
                    <a:gd name="T0" fmla="*/ 220 w 220"/>
                    <a:gd name="T1" fmla="*/ 0 h 220"/>
                    <a:gd name="T2" fmla="*/ 220 w 220"/>
                    <a:gd name="T3" fmla="*/ 220 h 220"/>
                    <a:gd name="T4" fmla="*/ 0 w 220"/>
                    <a:gd name="T5" fmla="*/ 220 h 220"/>
                  </a:gdLst>
                  <a:ahLst/>
                  <a:cxnLst>
                    <a:cxn ang="0">
                      <a:pos x="T0" y="T1"/>
                    </a:cxn>
                    <a:cxn ang="0">
                      <a:pos x="T2" y="T3"/>
                    </a:cxn>
                    <a:cxn ang="0">
                      <a:pos x="T4" y="T5"/>
                    </a:cxn>
                  </a:cxnLst>
                  <a:rect l="0" t="0" r="r" b="b"/>
                  <a:pathLst>
                    <a:path w="220" h="220">
                      <a:moveTo>
                        <a:pt x="220" y="0"/>
                      </a:moveTo>
                      <a:lnTo>
                        <a:pt x="220" y="220"/>
                      </a:lnTo>
                      <a:lnTo>
                        <a:pt x="0" y="220"/>
                      </a:lnTo>
                    </a:path>
                  </a:pathLst>
                </a:custGeom>
                <a:noFill/>
                <a:ln w="38100" cap="rnd">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Line 13">
                  <a:extLst>
                    <a:ext uri="{FF2B5EF4-FFF2-40B4-BE49-F238E27FC236}">
                      <a16:creationId xmlns:a16="http://schemas.microsoft.com/office/drawing/2014/main" id="{1E3742BC-D0DE-40E6-8EEC-CB5CA09992EB}"/>
                    </a:ext>
                  </a:extLst>
                </p:cNvPr>
                <p:cNvSpPr>
                  <a:spLocks noChangeShapeType="1"/>
                </p:cNvSpPr>
                <p:nvPr/>
              </p:nvSpPr>
              <p:spPr bwMode="auto">
                <a:xfrm flipH="1">
                  <a:off x="2263" y="2102"/>
                  <a:ext cx="220" cy="220"/>
                </a:xfrm>
                <a:prstGeom prst="line">
                  <a:avLst/>
                </a:prstGeom>
                <a:noFill/>
                <a:ln w="38100" cap="rnd">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14">
                  <a:extLst>
                    <a:ext uri="{FF2B5EF4-FFF2-40B4-BE49-F238E27FC236}">
                      <a16:creationId xmlns:a16="http://schemas.microsoft.com/office/drawing/2014/main" id="{9B99A5B5-628E-461E-A311-29A1CE8154A4}"/>
                    </a:ext>
                  </a:extLst>
                </p:cNvPr>
                <p:cNvSpPr>
                  <a:spLocks/>
                </p:cNvSpPr>
                <p:nvPr/>
              </p:nvSpPr>
              <p:spPr bwMode="auto">
                <a:xfrm>
                  <a:off x="2263" y="2102"/>
                  <a:ext cx="220" cy="220"/>
                </a:xfrm>
                <a:custGeom>
                  <a:avLst/>
                  <a:gdLst>
                    <a:gd name="T0" fmla="*/ 0 w 220"/>
                    <a:gd name="T1" fmla="*/ 0 h 220"/>
                    <a:gd name="T2" fmla="*/ 220 w 220"/>
                    <a:gd name="T3" fmla="*/ 0 h 220"/>
                    <a:gd name="T4" fmla="*/ 220 w 220"/>
                    <a:gd name="T5" fmla="*/ 220 h 220"/>
                  </a:gdLst>
                  <a:ahLst/>
                  <a:cxnLst>
                    <a:cxn ang="0">
                      <a:pos x="T0" y="T1"/>
                    </a:cxn>
                    <a:cxn ang="0">
                      <a:pos x="T2" y="T3"/>
                    </a:cxn>
                    <a:cxn ang="0">
                      <a:pos x="T4" y="T5"/>
                    </a:cxn>
                  </a:cxnLst>
                  <a:rect l="0" t="0" r="r" b="b"/>
                  <a:pathLst>
                    <a:path w="220" h="220">
                      <a:moveTo>
                        <a:pt x="0" y="0"/>
                      </a:moveTo>
                      <a:lnTo>
                        <a:pt x="220" y="0"/>
                      </a:lnTo>
                      <a:lnTo>
                        <a:pt x="220" y="220"/>
                      </a:lnTo>
                    </a:path>
                  </a:pathLst>
                </a:custGeom>
                <a:noFill/>
                <a:ln w="38100" cap="rnd">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85" name="Group 84">
                <a:extLst>
                  <a:ext uri="{FF2B5EF4-FFF2-40B4-BE49-F238E27FC236}">
                    <a16:creationId xmlns:a16="http://schemas.microsoft.com/office/drawing/2014/main" id="{3457121D-2199-4B4F-AC31-A10E9628325C}"/>
                  </a:ext>
                </a:extLst>
              </p:cNvPr>
              <p:cNvGrpSpPr/>
              <p:nvPr/>
            </p:nvGrpSpPr>
            <p:grpSpPr>
              <a:xfrm>
                <a:off x="-3162234" y="3497585"/>
                <a:ext cx="0" cy="483538"/>
                <a:chOff x="4972050" y="5597526"/>
                <a:chExt cx="0" cy="177800"/>
              </a:xfrm>
            </p:grpSpPr>
            <p:sp>
              <p:nvSpPr>
                <p:cNvPr id="94" name="Line 1099">
                  <a:extLst>
                    <a:ext uri="{FF2B5EF4-FFF2-40B4-BE49-F238E27FC236}">
                      <a16:creationId xmlns:a16="http://schemas.microsoft.com/office/drawing/2014/main" id="{B233C3CE-9864-4B25-8C57-CBB71C4C6DA9}"/>
                    </a:ext>
                  </a:extLst>
                </p:cNvPr>
                <p:cNvSpPr>
                  <a:spLocks noChangeShapeType="1"/>
                </p:cNvSpPr>
                <p:nvPr/>
              </p:nvSpPr>
              <p:spPr bwMode="auto">
                <a:xfrm>
                  <a:off x="4972050" y="5597526"/>
                  <a:ext cx="0" cy="19050"/>
                </a:xfrm>
                <a:prstGeom prst="line">
                  <a:avLst/>
                </a:prstGeom>
                <a:noFill/>
                <a:ln w="38100" cap="rnd">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4" name="Line 1109">
                  <a:extLst>
                    <a:ext uri="{FF2B5EF4-FFF2-40B4-BE49-F238E27FC236}">
                      <a16:creationId xmlns:a16="http://schemas.microsoft.com/office/drawing/2014/main" id="{CBFEE1CC-C5F2-4A68-B9AD-1AE740843672}"/>
                    </a:ext>
                  </a:extLst>
                </p:cNvPr>
                <p:cNvSpPr>
                  <a:spLocks noChangeShapeType="1"/>
                </p:cNvSpPr>
                <p:nvPr/>
              </p:nvSpPr>
              <p:spPr bwMode="auto">
                <a:xfrm flipV="1">
                  <a:off x="4972050" y="5756276"/>
                  <a:ext cx="0" cy="19050"/>
                </a:xfrm>
                <a:prstGeom prst="line">
                  <a:avLst/>
                </a:prstGeom>
                <a:noFill/>
                <a:ln w="38100" cap="rnd">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42" name="Group 141">
                <a:extLst>
                  <a:ext uri="{FF2B5EF4-FFF2-40B4-BE49-F238E27FC236}">
                    <a16:creationId xmlns:a16="http://schemas.microsoft.com/office/drawing/2014/main" id="{DB14D0D6-42BD-4416-B11D-63F5F265658C}"/>
                  </a:ext>
                </a:extLst>
              </p:cNvPr>
              <p:cNvGrpSpPr/>
              <p:nvPr/>
            </p:nvGrpSpPr>
            <p:grpSpPr>
              <a:xfrm>
                <a:off x="7282340" y="2988380"/>
                <a:ext cx="2670887" cy="1332273"/>
                <a:chOff x="8339832" y="2988380"/>
                <a:chExt cx="2670887" cy="1332273"/>
              </a:xfrm>
            </p:grpSpPr>
            <p:cxnSp>
              <p:nvCxnSpPr>
                <p:cNvPr id="132" name="Straight Arrow Connector 131">
                  <a:extLst>
                    <a:ext uri="{FF2B5EF4-FFF2-40B4-BE49-F238E27FC236}">
                      <a16:creationId xmlns:a16="http://schemas.microsoft.com/office/drawing/2014/main" id="{E8B9BFD1-3390-47AF-A48E-9E09436A3DD3}"/>
                    </a:ext>
                  </a:extLst>
                </p:cNvPr>
                <p:cNvCxnSpPr>
                  <a:cxnSpLocks/>
                </p:cNvCxnSpPr>
                <p:nvPr/>
              </p:nvCxnSpPr>
              <p:spPr>
                <a:xfrm flipV="1">
                  <a:off x="9470372" y="3230800"/>
                  <a:ext cx="162863" cy="1596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29" name="Straight Arrow Connector 128">
                  <a:extLst>
                    <a:ext uri="{FF2B5EF4-FFF2-40B4-BE49-F238E27FC236}">
                      <a16:creationId xmlns:a16="http://schemas.microsoft.com/office/drawing/2014/main" id="{2528D41A-ADBF-40BA-91BA-55CFD0E293EA}"/>
                    </a:ext>
                  </a:extLst>
                </p:cNvPr>
                <p:cNvCxnSpPr>
                  <a:cxnSpLocks/>
                </p:cNvCxnSpPr>
                <p:nvPr/>
              </p:nvCxnSpPr>
              <p:spPr>
                <a:xfrm flipV="1">
                  <a:off x="9109606" y="3556009"/>
                  <a:ext cx="162863" cy="1596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5" name="TextBox 104">
                  <a:extLst>
                    <a:ext uri="{FF2B5EF4-FFF2-40B4-BE49-F238E27FC236}">
                      <a16:creationId xmlns:a16="http://schemas.microsoft.com/office/drawing/2014/main" id="{C1C952D4-FEA4-4860-AA73-AC572CA912FA}"/>
                    </a:ext>
                  </a:extLst>
                </p:cNvPr>
                <p:cNvSpPr txBox="1"/>
                <p:nvPr/>
              </p:nvSpPr>
              <p:spPr>
                <a:xfrm>
                  <a:off x="8339832" y="3618375"/>
                  <a:ext cx="1020759" cy="258424"/>
                </a:xfrm>
                <a:prstGeom prst="rect">
                  <a:avLst/>
                </a:prstGeom>
                <a:noFill/>
              </p:spPr>
              <p:txBody>
                <a:bodyPr wrap="square" rtlCol="0">
                  <a:spAutoFit/>
                </a:bodyPr>
                <a:lstStyle/>
                <a:p>
                  <a:pPr algn="ctr"/>
                  <a:endParaRPr lang="en-US" sz="2000" dirty="0">
                    <a:solidFill>
                      <a:schemeClr val="tx1">
                        <a:lumMod val="85000"/>
                        <a:lumOff val="15000"/>
                      </a:schemeClr>
                    </a:solidFill>
                    <a:latin typeface="GothamBook" pitchFamily="50" charset="0"/>
                  </a:endParaRPr>
                </a:p>
              </p:txBody>
            </p:sp>
            <p:cxnSp>
              <p:nvCxnSpPr>
                <p:cNvPr id="122" name="Straight Arrow Connector 121">
                  <a:extLst>
                    <a:ext uri="{FF2B5EF4-FFF2-40B4-BE49-F238E27FC236}">
                      <a16:creationId xmlns:a16="http://schemas.microsoft.com/office/drawing/2014/main" id="{D073AE94-6D59-49C8-B9E7-11D805094832}"/>
                    </a:ext>
                  </a:extLst>
                </p:cNvPr>
                <p:cNvCxnSpPr>
                  <a:cxnSpLocks/>
                </p:cNvCxnSpPr>
                <p:nvPr/>
              </p:nvCxnSpPr>
              <p:spPr>
                <a:xfrm flipV="1">
                  <a:off x="8741843" y="3876799"/>
                  <a:ext cx="162863" cy="1596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23" name="Oval 122">
                  <a:extLst>
                    <a:ext uri="{FF2B5EF4-FFF2-40B4-BE49-F238E27FC236}">
                      <a16:creationId xmlns:a16="http://schemas.microsoft.com/office/drawing/2014/main" id="{A04283C4-C922-4DD6-8954-04CF6939A428}"/>
                    </a:ext>
                  </a:extLst>
                </p:cNvPr>
                <p:cNvSpPr>
                  <a:spLocks noChangeAspect="1"/>
                </p:cNvSpPr>
                <p:nvPr/>
              </p:nvSpPr>
              <p:spPr>
                <a:xfrm>
                  <a:off x="9611512" y="2988380"/>
                  <a:ext cx="317198" cy="317198"/>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124" name="Oval 123">
                  <a:extLst>
                    <a:ext uri="{FF2B5EF4-FFF2-40B4-BE49-F238E27FC236}">
                      <a16:creationId xmlns:a16="http://schemas.microsoft.com/office/drawing/2014/main" id="{32F4137E-EBF7-4A49-A0D6-8926F519A565}"/>
                    </a:ext>
                  </a:extLst>
                </p:cNvPr>
                <p:cNvSpPr>
                  <a:spLocks noChangeAspect="1"/>
                </p:cNvSpPr>
                <p:nvPr/>
              </p:nvSpPr>
              <p:spPr>
                <a:xfrm>
                  <a:off x="8516908" y="3976274"/>
                  <a:ext cx="317198" cy="317198"/>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127" name="Oval 126">
                  <a:extLst>
                    <a:ext uri="{FF2B5EF4-FFF2-40B4-BE49-F238E27FC236}">
                      <a16:creationId xmlns:a16="http://schemas.microsoft.com/office/drawing/2014/main" id="{E850DB1A-874D-44FE-96E8-AB5F3F980EB8}"/>
                    </a:ext>
                  </a:extLst>
                </p:cNvPr>
                <p:cNvSpPr>
                  <a:spLocks noChangeAspect="1"/>
                </p:cNvSpPr>
                <p:nvPr/>
              </p:nvSpPr>
              <p:spPr>
                <a:xfrm>
                  <a:off x="8873466" y="3627837"/>
                  <a:ext cx="317198" cy="317198"/>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aseline="10000" dirty="0">
                      <a:solidFill>
                        <a:schemeClr val="tx1">
                          <a:lumMod val="85000"/>
                          <a:lumOff val="15000"/>
                        </a:schemeClr>
                      </a:solidFill>
                      <a:latin typeface="GothamBook" pitchFamily="50" charset="0"/>
                      <a:sym typeface="Symbol" panose="05050102010706020507" pitchFamily="18" charset="2"/>
                    </a:rPr>
                    <a:t></a:t>
                  </a:r>
                  <a:endParaRPr lang="en-US" sz="3200" baseline="10000" dirty="0">
                    <a:solidFill>
                      <a:schemeClr val="tx1">
                        <a:lumMod val="85000"/>
                        <a:lumOff val="15000"/>
                      </a:schemeClr>
                    </a:solidFill>
                    <a:latin typeface="GothamBook" pitchFamily="50" charset="0"/>
                  </a:endParaRPr>
                </a:p>
              </p:txBody>
            </p:sp>
            <p:sp>
              <p:nvSpPr>
                <p:cNvPr id="128" name="Oval 127">
                  <a:extLst>
                    <a:ext uri="{FF2B5EF4-FFF2-40B4-BE49-F238E27FC236}">
                      <a16:creationId xmlns:a16="http://schemas.microsoft.com/office/drawing/2014/main" id="{1B0FA057-05EA-4E36-932E-4DE6F9864F32}"/>
                    </a:ext>
                  </a:extLst>
                </p:cNvPr>
                <p:cNvSpPr>
                  <a:spLocks noChangeAspect="1"/>
                </p:cNvSpPr>
                <p:nvPr/>
              </p:nvSpPr>
              <p:spPr>
                <a:xfrm>
                  <a:off x="9229638" y="3286481"/>
                  <a:ext cx="317198" cy="317198"/>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aseline="10000" dirty="0">
                      <a:solidFill>
                        <a:schemeClr val="tx1">
                          <a:lumMod val="85000"/>
                          <a:lumOff val="15000"/>
                        </a:schemeClr>
                      </a:solidFill>
                      <a:latin typeface="GothamBook" pitchFamily="50" charset="0"/>
                      <a:sym typeface="Symbol" panose="05050102010706020507" pitchFamily="18" charset="2"/>
                    </a:rPr>
                    <a:t></a:t>
                  </a:r>
                </a:p>
              </p:txBody>
            </p:sp>
            <p:cxnSp>
              <p:nvCxnSpPr>
                <p:cNvPr id="133" name="Straight Arrow Connector 132">
                  <a:extLst>
                    <a:ext uri="{FF2B5EF4-FFF2-40B4-BE49-F238E27FC236}">
                      <a16:creationId xmlns:a16="http://schemas.microsoft.com/office/drawing/2014/main" id="{1D635471-EE3A-4E79-AB3B-DDF3F5D7834F}"/>
                    </a:ext>
                  </a:extLst>
                </p:cNvPr>
                <p:cNvCxnSpPr>
                  <a:cxnSpLocks/>
                </p:cNvCxnSpPr>
                <p:nvPr/>
              </p:nvCxnSpPr>
              <p:spPr>
                <a:xfrm flipH="1" flipV="1">
                  <a:off x="9901122" y="3230800"/>
                  <a:ext cx="162863" cy="1596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34" name="Oval 133">
                  <a:extLst>
                    <a:ext uri="{FF2B5EF4-FFF2-40B4-BE49-F238E27FC236}">
                      <a16:creationId xmlns:a16="http://schemas.microsoft.com/office/drawing/2014/main" id="{B679FC71-FBD2-43CD-AE42-0F92A3360C25}"/>
                    </a:ext>
                  </a:extLst>
                </p:cNvPr>
                <p:cNvSpPr>
                  <a:spLocks noChangeAspect="1"/>
                </p:cNvSpPr>
                <p:nvPr/>
              </p:nvSpPr>
              <p:spPr>
                <a:xfrm>
                  <a:off x="9993386" y="3283800"/>
                  <a:ext cx="317198" cy="317198"/>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cxnSp>
              <p:nvCxnSpPr>
                <p:cNvPr id="135" name="Straight Arrow Connector 134">
                  <a:extLst>
                    <a:ext uri="{FF2B5EF4-FFF2-40B4-BE49-F238E27FC236}">
                      <a16:creationId xmlns:a16="http://schemas.microsoft.com/office/drawing/2014/main" id="{0DD7D7DC-E84A-43F8-A3DB-AD90DB35A0AD}"/>
                    </a:ext>
                  </a:extLst>
                </p:cNvPr>
                <p:cNvCxnSpPr>
                  <a:cxnSpLocks/>
                </p:cNvCxnSpPr>
                <p:nvPr/>
              </p:nvCxnSpPr>
              <p:spPr>
                <a:xfrm flipH="1" flipV="1">
                  <a:off x="10252174" y="3554804"/>
                  <a:ext cx="162863" cy="1596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36" name="Oval 135">
                  <a:extLst>
                    <a:ext uri="{FF2B5EF4-FFF2-40B4-BE49-F238E27FC236}">
                      <a16:creationId xmlns:a16="http://schemas.microsoft.com/office/drawing/2014/main" id="{5B277A62-FB84-485F-870A-7AB070609B54}"/>
                    </a:ext>
                  </a:extLst>
                </p:cNvPr>
                <p:cNvSpPr>
                  <a:spLocks noChangeAspect="1"/>
                </p:cNvSpPr>
                <p:nvPr/>
              </p:nvSpPr>
              <p:spPr>
                <a:xfrm>
                  <a:off x="10334124" y="3627837"/>
                  <a:ext cx="317198" cy="317198"/>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aseline="10000" dirty="0">
                      <a:solidFill>
                        <a:schemeClr val="tx1">
                          <a:lumMod val="85000"/>
                          <a:lumOff val="15000"/>
                        </a:schemeClr>
                      </a:solidFill>
                      <a:latin typeface="GothamBook" pitchFamily="50" charset="0"/>
                      <a:sym typeface="Symbol" panose="05050102010706020507" pitchFamily="18" charset="2"/>
                    </a:rPr>
                    <a:t></a:t>
                  </a:r>
                </a:p>
              </p:txBody>
            </p:sp>
            <p:cxnSp>
              <p:nvCxnSpPr>
                <p:cNvPr id="138" name="Straight Arrow Connector 137">
                  <a:extLst>
                    <a:ext uri="{FF2B5EF4-FFF2-40B4-BE49-F238E27FC236}">
                      <a16:creationId xmlns:a16="http://schemas.microsoft.com/office/drawing/2014/main" id="{9E2A9E53-C201-4B16-881D-E6C0540A6D2A}"/>
                    </a:ext>
                  </a:extLst>
                </p:cNvPr>
                <p:cNvCxnSpPr>
                  <a:cxnSpLocks/>
                </p:cNvCxnSpPr>
                <p:nvPr/>
              </p:nvCxnSpPr>
              <p:spPr>
                <a:xfrm flipH="1" flipV="1">
                  <a:off x="10585775" y="3910061"/>
                  <a:ext cx="162863" cy="1596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39" name="Oval 138">
                  <a:extLst>
                    <a:ext uri="{FF2B5EF4-FFF2-40B4-BE49-F238E27FC236}">
                      <a16:creationId xmlns:a16="http://schemas.microsoft.com/office/drawing/2014/main" id="{8B17A680-0463-4592-A452-6C786FE8CD0E}"/>
                    </a:ext>
                  </a:extLst>
                </p:cNvPr>
                <p:cNvSpPr>
                  <a:spLocks noChangeAspect="1"/>
                </p:cNvSpPr>
                <p:nvPr/>
              </p:nvSpPr>
              <p:spPr>
                <a:xfrm>
                  <a:off x="10693521" y="3976274"/>
                  <a:ext cx="317198" cy="317198"/>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cxnSp>
              <p:nvCxnSpPr>
                <p:cNvPr id="141" name="Straight Arrow Connector 140">
                  <a:extLst>
                    <a:ext uri="{FF2B5EF4-FFF2-40B4-BE49-F238E27FC236}">
                      <a16:creationId xmlns:a16="http://schemas.microsoft.com/office/drawing/2014/main" id="{C32C3E94-6509-4D2B-942C-B4FD6D5ACDA8}"/>
                    </a:ext>
                  </a:extLst>
                </p:cNvPr>
                <p:cNvCxnSpPr>
                  <a:cxnSpLocks/>
                  <a:stCxn id="140" idx="0"/>
                </p:cNvCxnSpPr>
                <p:nvPr/>
              </p:nvCxnSpPr>
              <p:spPr>
                <a:xfrm flipV="1">
                  <a:off x="9763814" y="3565470"/>
                  <a:ext cx="287982" cy="42826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40" name="Oval 139">
                  <a:extLst>
                    <a:ext uri="{FF2B5EF4-FFF2-40B4-BE49-F238E27FC236}">
                      <a16:creationId xmlns:a16="http://schemas.microsoft.com/office/drawing/2014/main" id="{C107268D-BFFE-4C4F-8A68-057A50D4C9AE}"/>
                    </a:ext>
                  </a:extLst>
                </p:cNvPr>
                <p:cNvSpPr>
                  <a:spLocks noChangeAspect="1"/>
                </p:cNvSpPr>
                <p:nvPr/>
              </p:nvSpPr>
              <p:spPr>
                <a:xfrm>
                  <a:off x="9600352" y="3993730"/>
                  <a:ext cx="326923" cy="326923"/>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grpSp>
        </p:grpSp>
        <p:pic>
          <p:nvPicPr>
            <p:cNvPr id="6" name="Graphic 5">
              <a:extLst>
                <a:ext uri="{FF2B5EF4-FFF2-40B4-BE49-F238E27FC236}">
                  <a16:creationId xmlns:a16="http://schemas.microsoft.com/office/drawing/2014/main" id="{B86EBF14-5868-4F6A-85F1-9A9DD936BDB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14625" y="3341132"/>
              <a:ext cx="820292" cy="820292"/>
            </a:xfrm>
            <a:prstGeom prst="rect">
              <a:avLst/>
            </a:prstGeom>
          </p:spPr>
        </p:pic>
      </p:grpSp>
    </p:spTree>
    <p:extLst>
      <p:ext uri="{BB962C8B-B14F-4D97-AF65-F5344CB8AC3E}">
        <p14:creationId xmlns:p14="http://schemas.microsoft.com/office/powerpoint/2010/main" val="191616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F35C8-E4D8-43C8-8F12-1AF8F24A3437}"/>
              </a:ext>
            </a:extLst>
          </p:cNvPr>
          <p:cNvSpPr>
            <a:spLocks noGrp="1"/>
          </p:cNvSpPr>
          <p:nvPr>
            <p:ph type="title"/>
          </p:nvPr>
        </p:nvSpPr>
        <p:spPr/>
        <p:txBody>
          <a:bodyPr>
            <a:normAutofit/>
          </a:bodyPr>
          <a:lstStyle/>
          <a:p>
            <a:r>
              <a:rPr lang="en-US" dirty="0"/>
              <a:t>Solution: Collect More Data in Deployments</a:t>
            </a:r>
          </a:p>
        </p:txBody>
      </p:sp>
      <p:sp>
        <p:nvSpPr>
          <p:cNvPr id="4" name="Slide Number Placeholder 3">
            <a:extLst>
              <a:ext uri="{FF2B5EF4-FFF2-40B4-BE49-F238E27FC236}">
                <a16:creationId xmlns:a16="http://schemas.microsoft.com/office/drawing/2014/main" id="{3B0153DB-F62D-4206-9F8F-362DB5432C3C}"/>
              </a:ext>
            </a:extLst>
          </p:cNvPr>
          <p:cNvSpPr>
            <a:spLocks noGrp="1"/>
          </p:cNvSpPr>
          <p:nvPr>
            <p:ph type="sldNum" sz="quarter" idx="12"/>
          </p:nvPr>
        </p:nvSpPr>
        <p:spPr/>
        <p:txBody>
          <a:bodyPr/>
          <a:lstStyle/>
          <a:p>
            <a:fld id="{09FAA7EC-8B24-49C1-8B2D-9495CEAD788F}" type="slidenum">
              <a:rPr lang="en-US" smtClean="0"/>
              <a:t>7</a:t>
            </a:fld>
            <a:endParaRPr lang="en-US"/>
          </a:p>
        </p:txBody>
      </p:sp>
      <p:sp>
        <p:nvSpPr>
          <p:cNvPr id="16" name="Content Placeholder 2">
            <a:extLst>
              <a:ext uri="{FF2B5EF4-FFF2-40B4-BE49-F238E27FC236}">
                <a16:creationId xmlns:a16="http://schemas.microsoft.com/office/drawing/2014/main" id="{496FD205-2AA7-4301-BE32-53689D61F710}"/>
              </a:ext>
            </a:extLst>
          </p:cNvPr>
          <p:cNvSpPr txBox="1">
            <a:spLocks/>
          </p:cNvSpPr>
          <p:nvPr/>
        </p:nvSpPr>
        <p:spPr>
          <a:xfrm>
            <a:off x="1701608" y="3982625"/>
            <a:ext cx="7988492" cy="4968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endParaRPr lang="en-GB" sz="2400" b="1" dirty="0">
              <a:solidFill>
                <a:schemeClr val="accent1"/>
              </a:solidFill>
            </a:endParaRPr>
          </a:p>
        </p:txBody>
      </p:sp>
      <p:sp>
        <p:nvSpPr>
          <p:cNvPr id="18" name="Content Placeholder 2">
            <a:extLst>
              <a:ext uri="{FF2B5EF4-FFF2-40B4-BE49-F238E27FC236}">
                <a16:creationId xmlns:a16="http://schemas.microsoft.com/office/drawing/2014/main" id="{26ED5516-05EE-407F-8791-A3CB8E422087}"/>
              </a:ext>
            </a:extLst>
          </p:cNvPr>
          <p:cNvSpPr txBox="1">
            <a:spLocks/>
          </p:cNvSpPr>
          <p:nvPr/>
        </p:nvSpPr>
        <p:spPr>
          <a:xfrm>
            <a:off x="1701608" y="2090305"/>
            <a:ext cx="8966392" cy="4036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48640" lvl="1" indent="-182880">
              <a:lnSpc>
                <a:spcPct val="120000"/>
              </a:lnSpc>
              <a:spcBef>
                <a:spcPts val="0"/>
              </a:spcBef>
              <a:spcAft>
                <a:spcPts val="900"/>
              </a:spcAft>
              <a:buFont typeface="Arial" panose="020B0604020202020204" pitchFamily="34" charset="0"/>
              <a:buChar char="•"/>
            </a:pPr>
            <a:r>
              <a:rPr lang="en-US" sz="2000" dirty="0">
                <a:solidFill>
                  <a:schemeClr val="tx1"/>
                </a:solidFill>
              </a:rPr>
              <a:t>Acquire labels from replicas (b-instances) without impacting the normal operation</a:t>
            </a:r>
          </a:p>
          <a:p>
            <a:pPr marL="548640" lvl="1" indent="-182880">
              <a:lnSpc>
                <a:spcPct val="120000"/>
              </a:lnSpc>
              <a:spcBef>
                <a:spcPts val="0"/>
              </a:spcBef>
              <a:spcAft>
                <a:spcPts val="900"/>
              </a:spcAft>
              <a:buFont typeface="Arial" panose="020B0604020202020204" pitchFamily="34" charset="0"/>
              <a:buChar char="•"/>
            </a:pPr>
            <a:r>
              <a:rPr lang="en-US" sz="2000" dirty="0">
                <a:solidFill>
                  <a:schemeClr val="tx1"/>
                </a:solidFill>
              </a:rPr>
              <a:t>The “target test data” is often derivable for a specific workload</a:t>
            </a:r>
          </a:p>
        </p:txBody>
      </p:sp>
      <p:sp>
        <p:nvSpPr>
          <p:cNvPr id="19" name="Content Placeholder 2">
            <a:extLst>
              <a:ext uri="{FF2B5EF4-FFF2-40B4-BE49-F238E27FC236}">
                <a16:creationId xmlns:a16="http://schemas.microsoft.com/office/drawing/2014/main" id="{158C44FF-08B3-4DF2-9B09-8063C70B3299}"/>
              </a:ext>
            </a:extLst>
          </p:cNvPr>
          <p:cNvSpPr txBox="1">
            <a:spLocks/>
          </p:cNvSpPr>
          <p:nvPr/>
        </p:nvSpPr>
        <p:spPr>
          <a:xfrm>
            <a:off x="1701608" y="1579871"/>
            <a:ext cx="9915626"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b="1" dirty="0">
                <a:solidFill>
                  <a:schemeClr val="accent1"/>
                </a:solidFill>
              </a:rPr>
              <a:t>Insight: </a:t>
            </a:r>
            <a:r>
              <a:rPr lang="en-GB" sz="2400" b="1" i="1" dirty="0">
                <a:solidFill>
                  <a:schemeClr val="accent1"/>
                </a:solidFill>
              </a:rPr>
              <a:t>actively collect data for individual database deployments</a:t>
            </a:r>
          </a:p>
        </p:txBody>
      </p:sp>
      <p:grpSp>
        <p:nvGrpSpPr>
          <p:cNvPr id="21" name="Group 20">
            <a:extLst>
              <a:ext uri="{FF2B5EF4-FFF2-40B4-BE49-F238E27FC236}">
                <a16:creationId xmlns:a16="http://schemas.microsoft.com/office/drawing/2014/main" id="{03FFB4C6-5C72-488F-9C18-146C725548AB}"/>
              </a:ext>
            </a:extLst>
          </p:cNvPr>
          <p:cNvGrpSpPr/>
          <p:nvPr/>
        </p:nvGrpSpPr>
        <p:grpSpPr>
          <a:xfrm>
            <a:off x="0" y="5433260"/>
            <a:ext cx="12192000" cy="1424740"/>
            <a:chOff x="0" y="5433260"/>
            <a:chExt cx="12192000" cy="1424740"/>
          </a:xfrm>
        </p:grpSpPr>
        <p:sp>
          <p:nvSpPr>
            <p:cNvPr id="24" name="Rectangle 23">
              <a:extLst>
                <a:ext uri="{FF2B5EF4-FFF2-40B4-BE49-F238E27FC236}">
                  <a16:creationId xmlns:a16="http://schemas.microsoft.com/office/drawing/2014/main" id="{1FE687D8-1549-4F06-891D-AD7289EBFFE3}"/>
                </a:ext>
              </a:extLst>
            </p:cNvPr>
            <p:cNvSpPr/>
            <p:nvPr/>
          </p:nvSpPr>
          <p:spPr>
            <a:xfrm>
              <a:off x="0" y="5433260"/>
              <a:ext cx="12192000" cy="14247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4B0F2BD3-9FAD-4EA5-AD2D-1811BC032D2E}"/>
                </a:ext>
              </a:extLst>
            </p:cNvPr>
            <p:cNvSpPr txBox="1"/>
            <p:nvPr/>
          </p:nvSpPr>
          <p:spPr>
            <a:xfrm>
              <a:off x="431806" y="5849933"/>
              <a:ext cx="11328388" cy="646331"/>
            </a:xfrm>
            <a:prstGeom prst="rect">
              <a:avLst/>
            </a:prstGeom>
            <a:noFill/>
          </p:spPr>
          <p:txBody>
            <a:bodyPr wrap="square" rtlCol="0">
              <a:spAutoFit/>
            </a:bodyPr>
            <a:lstStyle/>
            <a:p>
              <a:pPr algn="ctr"/>
              <a:r>
                <a:rPr lang="en-GB" sz="3600" b="1" dirty="0">
                  <a:solidFill>
                    <a:schemeClr val="bg1"/>
                  </a:solidFill>
                  <a:latin typeface="Nunito Sans" panose="00000500000000000000" pitchFamily="2" charset="0"/>
                </a:rPr>
                <a:t>Reduces 75% error by executing ~100 queries</a:t>
              </a:r>
            </a:p>
          </p:txBody>
        </p:sp>
      </p:grpSp>
      <p:grpSp>
        <p:nvGrpSpPr>
          <p:cNvPr id="26" name="Group 25">
            <a:extLst>
              <a:ext uri="{FF2B5EF4-FFF2-40B4-BE49-F238E27FC236}">
                <a16:creationId xmlns:a16="http://schemas.microsoft.com/office/drawing/2014/main" id="{6F4BBD81-4D5E-4DB8-BDA8-D075E4B9265E}"/>
              </a:ext>
            </a:extLst>
          </p:cNvPr>
          <p:cNvGrpSpPr/>
          <p:nvPr/>
        </p:nvGrpSpPr>
        <p:grpSpPr>
          <a:xfrm>
            <a:off x="3101276" y="3486431"/>
            <a:ext cx="2330297" cy="1481610"/>
            <a:chOff x="3473807" y="1691696"/>
            <a:chExt cx="2330297" cy="1481610"/>
          </a:xfrm>
        </p:grpSpPr>
        <p:sp>
          <p:nvSpPr>
            <p:cNvPr id="27" name="TextBox 26">
              <a:extLst>
                <a:ext uri="{FF2B5EF4-FFF2-40B4-BE49-F238E27FC236}">
                  <a16:creationId xmlns:a16="http://schemas.microsoft.com/office/drawing/2014/main" id="{357D95AB-EED9-4222-BC6B-5225AB6A1844}"/>
                </a:ext>
              </a:extLst>
            </p:cNvPr>
            <p:cNvSpPr txBox="1"/>
            <p:nvPr/>
          </p:nvSpPr>
          <p:spPr>
            <a:xfrm>
              <a:off x="3473807" y="1691696"/>
              <a:ext cx="2330297" cy="400110"/>
            </a:xfrm>
            <a:prstGeom prst="rect">
              <a:avLst/>
            </a:prstGeom>
            <a:noFill/>
          </p:spPr>
          <p:txBody>
            <a:bodyPr wrap="square" rtlCol="0">
              <a:spAutoFit/>
            </a:bodyPr>
            <a:lstStyle/>
            <a:p>
              <a:pPr algn="ctr"/>
              <a:r>
                <a:rPr lang="en-US" sz="2000" b="1" dirty="0">
                  <a:latin typeface="Nunito Sans" panose="00000500000000000000" pitchFamily="2" charset="0"/>
                </a:rPr>
                <a:t>Query Optimizer</a:t>
              </a:r>
            </a:p>
          </p:txBody>
        </p:sp>
        <p:sp>
          <p:nvSpPr>
            <p:cNvPr id="28" name="Oval 27">
              <a:extLst>
                <a:ext uri="{FF2B5EF4-FFF2-40B4-BE49-F238E27FC236}">
                  <a16:creationId xmlns:a16="http://schemas.microsoft.com/office/drawing/2014/main" id="{F54D571D-AC52-4FDA-8F1C-E30BE6CEE398}"/>
                </a:ext>
              </a:extLst>
            </p:cNvPr>
            <p:cNvSpPr/>
            <p:nvPr/>
          </p:nvSpPr>
          <p:spPr>
            <a:xfrm>
              <a:off x="4209885" y="2353014"/>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9" name="Group 28">
              <a:extLst>
                <a:ext uri="{FF2B5EF4-FFF2-40B4-BE49-F238E27FC236}">
                  <a16:creationId xmlns:a16="http://schemas.microsoft.com/office/drawing/2014/main" id="{6B552291-94A1-4D79-A198-6C8E7D385952}"/>
                </a:ext>
              </a:extLst>
            </p:cNvPr>
            <p:cNvGrpSpPr/>
            <p:nvPr/>
          </p:nvGrpSpPr>
          <p:grpSpPr>
            <a:xfrm>
              <a:off x="4496919" y="2250841"/>
              <a:ext cx="931830" cy="685287"/>
              <a:chOff x="1192213" y="3357561"/>
              <a:chExt cx="354012" cy="260348"/>
            </a:xfrm>
          </p:grpSpPr>
          <p:sp>
            <p:nvSpPr>
              <p:cNvPr id="30" name="Freeform 583">
                <a:extLst>
                  <a:ext uri="{FF2B5EF4-FFF2-40B4-BE49-F238E27FC236}">
                    <a16:creationId xmlns:a16="http://schemas.microsoft.com/office/drawing/2014/main" id="{8668BF43-212C-4455-94EF-0DCC314A0C5F}"/>
                  </a:ext>
                </a:extLst>
              </p:cNvPr>
              <p:cNvSpPr>
                <a:spLocks noEditPoints="1"/>
              </p:cNvSpPr>
              <p:nvPr/>
            </p:nvSpPr>
            <p:spPr bwMode="auto">
              <a:xfrm>
                <a:off x="1192213" y="3402009"/>
                <a:ext cx="215900" cy="215900"/>
              </a:xfrm>
              <a:custGeom>
                <a:avLst/>
                <a:gdLst>
                  <a:gd name="T0" fmla="*/ 159 w 159"/>
                  <a:gd name="T1" fmla="*/ 69 h 159"/>
                  <a:gd name="T2" fmla="*/ 139 w 159"/>
                  <a:gd name="T3" fmla="*/ 64 h 159"/>
                  <a:gd name="T4" fmla="*/ 132 w 159"/>
                  <a:gd name="T5" fmla="*/ 54 h 159"/>
                  <a:gd name="T6" fmla="*/ 143 w 159"/>
                  <a:gd name="T7" fmla="*/ 36 h 159"/>
                  <a:gd name="T8" fmla="*/ 128 w 159"/>
                  <a:gd name="T9" fmla="*/ 16 h 159"/>
                  <a:gd name="T10" fmla="*/ 111 w 159"/>
                  <a:gd name="T11" fmla="*/ 26 h 159"/>
                  <a:gd name="T12" fmla="*/ 99 w 159"/>
                  <a:gd name="T13" fmla="*/ 25 h 159"/>
                  <a:gd name="T14" fmla="*/ 94 w 159"/>
                  <a:gd name="T15" fmla="*/ 4 h 159"/>
                  <a:gd name="T16" fmla="*/ 69 w 159"/>
                  <a:gd name="T17" fmla="*/ 0 h 159"/>
                  <a:gd name="T18" fmla="*/ 64 w 159"/>
                  <a:gd name="T19" fmla="*/ 20 h 159"/>
                  <a:gd name="T20" fmla="*/ 54 w 159"/>
                  <a:gd name="T21" fmla="*/ 27 h 159"/>
                  <a:gd name="T22" fmla="*/ 37 w 159"/>
                  <a:gd name="T23" fmla="*/ 16 h 159"/>
                  <a:gd name="T24" fmla="*/ 16 w 159"/>
                  <a:gd name="T25" fmla="*/ 31 h 159"/>
                  <a:gd name="T26" fmla="*/ 26 w 159"/>
                  <a:gd name="T27" fmla="*/ 48 h 159"/>
                  <a:gd name="T28" fmla="*/ 25 w 159"/>
                  <a:gd name="T29" fmla="*/ 60 h 159"/>
                  <a:gd name="T30" fmla="*/ 4 w 159"/>
                  <a:gd name="T31" fmla="*/ 65 h 159"/>
                  <a:gd name="T32" fmla="*/ 0 w 159"/>
                  <a:gd name="T33" fmla="*/ 90 h 159"/>
                  <a:gd name="T34" fmla="*/ 20 w 159"/>
                  <a:gd name="T35" fmla="*/ 95 h 159"/>
                  <a:gd name="T36" fmla="*/ 27 w 159"/>
                  <a:gd name="T37" fmla="*/ 105 h 159"/>
                  <a:gd name="T38" fmla="*/ 16 w 159"/>
                  <a:gd name="T39" fmla="*/ 123 h 159"/>
                  <a:gd name="T40" fmla="*/ 31 w 159"/>
                  <a:gd name="T41" fmla="*/ 143 h 159"/>
                  <a:gd name="T42" fmla="*/ 48 w 159"/>
                  <a:gd name="T43" fmla="*/ 133 h 159"/>
                  <a:gd name="T44" fmla="*/ 60 w 159"/>
                  <a:gd name="T45" fmla="*/ 134 h 159"/>
                  <a:gd name="T46" fmla="*/ 65 w 159"/>
                  <a:gd name="T47" fmla="*/ 155 h 159"/>
                  <a:gd name="T48" fmla="*/ 90 w 159"/>
                  <a:gd name="T49" fmla="*/ 159 h 159"/>
                  <a:gd name="T50" fmla="*/ 95 w 159"/>
                  <a:gd name="T51" fmla="*/ 139 h 159"/>
                  <a:gd name="T52" fmla="*/ 105 w 159"/>
                  <a:gd name="T53" fmla="*/ 132 h 159"/>
                  <a:gd name="T54" fmla="*/ 123 w 159"/>
                  <a:gd name="T55" fmla="*/ 143 h 159"/>
                  <a:gd name="T56" fmla="*/ 143 w 159"/>
                  <a:gd name="T57" fmla="*/ 128 h 159"/>
                  <a:gd name="T58" fmla="*/ 133 w 159"/>
                  <a:gd name="T59" fmla="*/ 111 h 159"/>
                  <a:gd name="T60" fmla="*/ 134 w 159"/>
                  <a:gd name="T61" fmla="*/ 99 h 159"/>
                  <a:gd name="T62" fmla="*/ 155 w 159"/>
                  <a:gd name="T63" fmla="*/ 94 h 159"/>
                  <a:gd name="T64" fmla="*/ 103 w 159"/>
                  <a:gd name="T65" fmla="*/ 79 h 159"/>
                  <a:gd name="T66" fmla="*/ 56 w 159"/>
                  <a:gd name="T67" fmla="*/ 79 h 159"/>
                  <a:gd name="T68" fmla="*/ 103 w 159"/>
                  <a:gd name="T69" fmla="*/ 7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9" h="159">
                    <a:moveTo>
                      <a:pt x="159" y="90"/>
                    </a:moveTo>
                    <a:cubicBezTo>
                      <a:pt x="159" y="69"/>
                      <a:pt x="159" y="69"/>
                      <a:pt x="159" y="69"/>
                    </a:cubicBezTo>
                    <a:cubicBezTo>
                      <a:pt x="159" y="67"/>
                      <a:pt x="157" y="65"/>
                      <a:pt x="155" y="65"/>
                    </a:cubicBezTo>
                    <a:cubicBezTo>
                      <a:pt x="139" y="64"/>
                      <a:pt x="139" y="64"/>
                      <a:pt x="139" y="64"/>
                    </a:cubicBezTo>
                    <a:cubicBezTo>
                      <a:pt x="137" y="64"/>
                      <a:pt x="135" y="62"/>
                      <a:pt x="134" y="60"/>
                    </a:cubicBezTo>
                    <a:cubicBezTo>
                      <a:pt x="134" y="58"/>
                      <a:pt x="133" y="56"/>
                      <a:pt x="132" y="54"/>
                    </a:cubicBezTo>
                    <a:cubicBezTo>
                      <a:pt x="131" y="52"/>
                      <a:pt x="131" y="50"/>
                      <a:pt x="133" y="48"/>
                    </a:cubicBezTo>
                    <a:cubicBezTo>
                      <a:pt x="143" y="36"/>
                      <a:pt x="143" y="36"/>
                      <a:pt x="143" y="36"/>
                    </a:cubicBezTo>
                    <a:cubicBezTo>
                      <a:pt x="145" y="35"/>
                      <a:pt x="144" y="32"/>
                      <a:pt x="143" y="31"/>
                    </a:cubicBezTo>
                    <a:cubicBezTo>
                      <a:pt x="128" y="16"/>
                      <a:pt x="128" y="16"/>
                      <a:pt x="128" y="16"/>
                    </a:cubicBezTo>
                    <a:cubicBezTo>
                      <a:pt x="127" y="15"/>
                      <a:pt x="124" y="15"/>
                      <a:pt x="123" y="16"/>
                    </a:cubicBezTo>
                    <a:cubicBezTo>
                      <a:pt x="111" y="26"/>
                      <a:pt x="111" y="26"/>
                      <a:pt x="111" y="26"/>
                    </a:cubicBezTo>
                    <a:cubicBezTo>
                      <a:pt x="109" y="28"/>
                      <a:pt x="107" y="28"/>
                      <a:pt x="105" y="27"/>
                    </a:cubicBezTo>
                    <a:cubicBezTo>
                      <a:pt x="103" y="26"/>
                      <a:pt x="101" y="25"/>
                      <a:pt x="99" y="25"/>
                    </a:cubicBezTo>
                    <a:cubicBezTo>
                      <a:pt x="97" y="24"/>
                      <a:pt x="95" y="22"/>
                      <a:pt x="95" y="20"/>
                    </a:cubicBezTo>
                    <a:cubicBezTo>
                      <a:pt x="94" y="4"/>
                      <a:pt x="94" y="4"/>
                      <a:pt x="94" y="4"/>
                    </a:cubicBezTo>
                    <a:cubicBezTo>
                      <a:pt x="94" y="2"/>
                      <a:pt x="92" y="0"/>
                      <a:pt x="90" y="0"/>
                    </a:cubicBezTo>
                    <a:cubicBezTo>
                      <a:pt x="69" y="0"/>
                      <a:pt x="69" y="0"/>
                      <a:pt x="69" y="0"/>
                    </a:cubicBezTo>
                    <a:cubicBezTo>
                      <a:pt x="67" y="0"/>
                      <a:pt x="65" y="2"/>
                      <a:pt x="65" y="4"/>
                    </a:cubicBezTo>
                    <a:cubicBezTo>
                      <a:pt x="64" y="20"/>
                      <a:pt x="64" y="20"/>
                      <a:pt x="64" y="20"/>
                    </a:cubicBezTo>
                    <a:cubicBezTo>
                      <a:pt x="64" y="22"/>
                      <a:pt x="62" y="24"/>
                      <a:pt x="60" y="25"/>
                    </a:cubicBezTo>
                    <a:cubicBezTo>
                      <a:pt x="58" y="25"/>
                      <a:pt x="56" y="26"/>
                      <a:pt x="54" y="27"/>
                    </a:cubicBezTo>
                    <a:cubicBezTo>
                      <a:pt x="53" y="28"/>
                      <a:pt x="50" y="28"/>
                      <a:pt x="48" y="26"/>
                    </a:cubicBezTo>
                    <a:cubicBezTo>
                      <a:pt x="37" y="16"/>
                      <a:pt x="37" y="16"/>
                      <a:pt x="37" y="16"/>
                    </a:cubicBezTo>
                    <a:cubicBezTo>
                      <a:pt x="35" y="15"/>
                      <a:pt x="33" y="15"/>
                      <a:pt x="31" y="16"/>
                    </a:cubicBezTo>
                    <a:cubicBezTo>
                      <a:pt x="16" y="31"/>
                      <a:pt x="16" y="31"/>
                      <a:pt x="16" y="31"/>
                    </a:cubicBezTo>
                    <a:cubicBezTo>
                      <a:pt x="15" y="32"/>
                      <a:pt x="15" y="35"/>
                      <a:pt x="16" y="36"/>
                    </a:cubicBezTo>
                    <a:cubicBezTo>
                      <a:pt x="26" y="48"/>
                      <a:pt x="26" y="48"/>
                      <a:pt x="26" y="48"/>
                    </a:cubicBezTo>
                    <a:cubicBezTo>
                      <a:pt x="28" y="50"/>
                      <a:pt x="28" y="52"/>
                      <a:pt x="27" y="54"/>
                    </a:cubicBezTo>
                    <a:cubicBezTo>
                      <a:pt x="26" y="56"/>
                      <a:pt x="25" y="58"/>
                      <a:pt x="25" y="60"/>
                    </a:cubicBezTo>
                    <a:cubicBezTo>
                      <a:pt x="24" y="62"/>
                      <a:pt x="22" y="64"/>
                      <a:pt x="20" y="64"/>
                    </a:cubicBezTo>
                    <a:cubicBezTo>
                      <a:pt x="4" y="65"/>
                      <a:pt x="4" y="65"/>
                      <a:pt x="4" y="65"/>
                    </a:cubicBezTo>
                    <a:cubicBezTo>
                      <a:pt x="2" y="65"/>
                      <a:pt x="0" y="67"/>
                      <a:pt x="0" y="69"/>
                    </a:cubicBezTo>
                    <a:cubicBezTo>
                      <a:pt x="0" y="90"/>
                      <a:pt x="0" y="90"/>
                      <a:pt x="0" y="90"/>
                    </a:cubicBezTo>
                    <a:cubicBezTo>
                      <a:pt x="0" y="92"/>
                      <a:pt x="2" y="94"/>
                      <a:pt x="4" y="94"/>
                    </a:cubicBezTo>
                    <a:cubicBezTo>
                      <a:pt x="20" y="95"/>
                      <a:pt x="20" y="95"/>
                      <a:pt x="20" y="95"/>
                    </a:cubicBezTo>
                    <a:cubicBezTo>
                      <a:pt x="22" y="95"/>
                      <a:pt x="24" y="97"/>
                      <a:pt x="25" y="99"/>
                    </a:cubicBezTo>
                    <a:cubicBezTo>
                      <a:pt x="25" y="101"/>
                      <a:pt x="26" y="103"/>
                      <a:pt x="27" y="105"/>
                    </a:cubicBezTo>
                    <a:cubicBezTo>
                      <a:pt x="28" y="107"/>
                      <a:pt x="28" y="109"/>
                      <a:pt x="26" y="111"/>
                    </a:cubicBezTo>
                    <a:cubicBezTo>
                      <a:pt x="16" y="123"/>
                      <a:pt x="16" y="123"/>
                      <a:pt x="16" y="123"/>
                    </a:cubicBezTo>
                    <a:cubicBezTo>
                      <a:pt x="15" y="124"/>
                      <a:pt x="15" y="126"/>
                      <a:pt x="16" y="128"/>
                    </a:cubicBezTo>
                    <a:cubicBezTo>
                      <a:pt x="31" y="143"/>
                      <a:pt x="31" y="143"/>
                      <a:pt x="31" y="143"/>
                    </a:cubicBezTo>
                    <a:cubicBezTo>
                      <a:pt x="33" y="144"/>
                      <a:pt x="35" y="144"/>
                      <a:pt x="36" y="143"/>
                    </a:cubicBezTo>
                    <a:cubicBezTo>
                      <a:pt x="48" y="133"/>
                      <a:pt x="48" y="133"/>
                      <a:pt x="48" y="133"/>
                    </a:cubicBezTo>
                    <a:cubicBezTo>
                      <a:pt x="50" y="131"/>
                      <a:pt x="53" y="131"/>
                      <a:pt x="54" y="132"/>
                    </a:cubicBezTo>
                    <a:cubicBezTo>
                      <a:pt x="56" y="133"/>
                      <a:pt x="58" y="134"/>
                      <a:pt x="60" y="134"/>
                    </a:cubicBezTo>
                    <a:cubicBezTo>
                      <a:pt x="62" y="135"/>
                      <a:pt x="64" y="137"/>
                      <a:pt x="64" y="139"/>
                    </a:cubicBezTo>
                    <a:cubicBezTo>
                      <a:pt x="65" y="155"/>
                      <a:pt x="65" y="155"/>
                      <a:pt x="65" y="155"/>
                    </a:cubicBezTo>
                    <a:cubicBezTo>
                      <a:pt x="65" y="157"/>
                      <a:pt x="67" y="159"/>
                      <a:pt x="69" y="159"/>
                    </a:cubicBezTo>
                    <a:cubicBezTo>
                      <a:pt x="90" y="159"/>
                      <a:pt x="90" y="159"/>
                      <a:pt x="90" y="159"/>
                    </a:cubicBezTo>
                    <a:cubicBezTo>
                      <a:pt x="92" y="159"/>
                      <a:pt x="94" y="157"/>
                      <a:pt x="94" y="155"/>
                    </a:cubicBezTo>
                    <a:cubicBezTo>
                      <a:pt x="95" y="139"/>
                      <a:pt x="95" y="139"/>
                      <a:pt x="95" y="139"/>
                    </a:cubicBezTo>
                    <a:cubicBezTo>
                      <a:pt x="95" y="137"/>
                      <a:pt x="97" y="135"/>
                      <a:pt x="99" y="134"/>
                    </a:cubicBezTo>
                    <a:cubicBezTo>
                      <a:pt x="101" y="134"/>
                      <a:pt x="103" y="133"/>
                      <a:pt x="105" y="132"/>
                    </a:cubicBezTo>
                    <a:cubicBezTo>
                      <a:pt x="107" y="131"/>
                      <a:pt x="109" y="131"/>
                      <a:pt x="111" y="133"/>
                    </a:cubicBezTo>
                    <a:cubicBezTo>
                      <a:pt x="123" y="143"/>
                      <a:pt x="123" y="143"/>
                      <a:pt x="123" y="143"/>
                    </a:cubicBezTo>
                    <a:cubicBezTo>
                      <a:pt x="124" y="144"/>
                      <a:pt x="127" y="144"/>
                      <a:pt x="128" y="143"/>
                    </a:cubicBezTo>
                    <a:cubicBezTo>
                      <a:pt x="143" y="128"/>
                      <a:pt x="143" y="128"/>
                      <a:pt x="143" y="128"/>
                    </a:cubicBezTo>
                    <a:cubicBezTo>
                      <a:pt x="144" y="127"/>
                      <a:pt x="145" y="124"/>
                      <a:pt x="143" y="123"/>
                    </a:cubicBezTo>
                    <a:cubicBezTo>
                      <a:pt x="133" y="111"/>
                      <a:pt x="133" y="111"/>
                      <a:pt x="133" y="111"/>
                    </a:cubicBezTo>
                    <a:cubicBezTo>
                      <a:pt x="131" y="109"/>
                      <a:pt x="131" y="107"/>
                      <a:pt x="132" y="105"/>
                    </a:cubicBezTo>
                    <a:cubicBezTo>
                      <a:pt x="133" y="103"/>
                      <a:pt x="134" y="101"/>
                      <a:pt x="134" y="99"/>
                    </a:cubicBezTo>
                    <a:cubicBezTo>
                      <a:pt x="135" y="97"/>
                      <a:pt x="137" y="95"/>
                      <a:pt x="139" y="95"/>
                    </a:cubicBezTo>
                    <a:cubicBezTo>
                      <a:pt x="155" y="94"/>
                      <a:pt x="155" y="94"/>
                      <a:pt x="155" y="94"/>
                    </a:cubicBezTo>
                    <a:cubicBezTo>
                      <a:pt x="157" y="94"/>
                      <a:pt x="159" y="92"/>
                      <a:pt x="159" y="90"/>
                    </a:cubicBezTo>
                    <a:close/>
                    <a:moveTo>
                      <a:pt x="103" y="79"/>
                    </a:moveTo>
                    <a:cubicBezTo>
                      <a:pt x="103" y="93"/>
                      <a:pt x="93" y="103"/>
                      <a:pt x="80" y="103"/>
                    </a:cubicBezTo>
                    <a:cubicBezTo>
                      <a:pt x="66" y="103"/>
                      <a:pt x="56" y="93"/>
                      <a:pt x="56" y="79"/>
                    </a:cubicBezTo>
                    <a:cubicBezTo>
                      <a:pt x="56" y="66"/>
                      <a:pt x="66" y="56"/>
                      <a:pt x="80" y="56"/>
                    </a:cubicBezTo>
                    <a:cubicBezTo>
                      <a:pt x="93" y="56"/>
                      <a:pt x="103" y="66"/>
                      <a:pt x="103" y="79"/>
                    </a:cubicBezTo>
                    <a:close/>
                  </a:path>
                </a:pathLst>
              </a:custGeom>
              <a:noFill/>
              <a:ln w="317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584">
                <a:extLst>
                  <a:ext uri="{FF2B5EF4-FFF2-40B4-BE49-F238E27FC236}">
                    <a16:creationId xmlns:a16="http://schemas.microsoft.com/office/drawing/2014/main" id="{E84DFAD7-0E99-4094-8695-8903892C9C5D}"/>
                  </a:ext>
                </a:extLst>
              </p:cNvPr>
              <p:cNvSpPr>
                <a:spLocks noEditPoints="1"/>
              </p:cNvSpPr>
              <p:nvPr/>
            </p:nvSpPr>
            <p:spPr bwMode="auto">
              <a:xfrm>
                <a:off x="1408112" y="3357561"/>
                <a:ext cx="138113" cy="131763"/>
              </a:xfrm>
              <a:custGeom>
                <a:avLst/>
                <a:gdLst>
                  <a:gd name="T0" fmla="*/ 102 w 102"/>
                  <a:gd name="T1" fmla="*/ 54 h 97"/>
                  <a:gd name="T2" fmla="*/ 102 w 102"/>
                  <a:gd name="T3" fmla="*/ 42 h 97"/>
                  <a:gd name="T4" fmla="*/ 98 w 102"/>
                  <a:gd name="T5" fmla="*/ 38 h 97"/>
                  <a:gd name="T6" fmla="*/ 88 w 102"/>
                  <a:gd name="T7" fmla="*/ 37 h 97"/>
                  <a:gd name="T8" fmla="*/ 83 w 102"/>
                  <a:gd name="T9" fmla="*/ 33 h 97"/>
                  <a:gd name="T10" fmla="*/ 80 w 102"/>
                  <a:gd name="T11" fmla="*/ 28 h 97"/>
                  <a:gd name="T12" fmla="*/ 79 w 102"/>
                  <a:gd name="T13" fmla="*/ 22 h 97"/>
                  <a:gd name="T14" fmla="*/ 83 w 102"/>
                  <a:gd name="T15" fmla="*/ 12 h 97"/>
                  <a:gd name="T16" fmla="*/ 82 w 102"/>
                  <a:gd name="T17" fmla="*/ 7 h 97"/>
                  <a:gd name="T18" fmla="*/ 71 w 102"/>
                  <a:gd name="T19" fmla="*/ 1 h 97"/>
                  <a:gd name="T20" fmla="*/ 66 w 102"/>
                  <a:gd name="T21" fmla="*/ 2 h 97"/>
                  <a:gd name="T22" fmla="*/ 60 w 102"/>
                  <a:gd name="T23" fmla="*/ 10 h 97"/>
                  <a:gd name="T24" fmla="*/ 54 w 102"/>
                  <a:gd name="T25" fmla="*/ 13 h 97"/>
                  <a:gd name="T26" fmla="*/ 51 w 102"/>
                  <a:gd name="T27" fmla="*/ 13 h 97"/>
                  <a:gd name="T28" fmla="*/ 48 w 102"/>
                  <a:gd name="T29" fmla="*/ 13 h 97"/>
                  <a:gd name="T30" fmla="*/ 42 w 102"/>
                  <a:gd name="T31" fmla="*/ 10 h 97"/>
                  <a:gd name="T32" fmla="*/ 36 w 102"/>
                  <a:gd name="T33" fmla="*/ 2 h 97"/>
                  <a:gd name="T34" fmla="*/ 31 w 102"/>
                  <a:gd name="T35" fmla="*/ 1 h 97"/>
                  <a:gd name="T36" fmla="*/ 20 w 102"/>
                  <a:gd name="T37" fmla="*/ 7 h 97"/>
                  <a:gd name="T38" fmla="*/ 18 w 102"/>
                  <a:gd name="T39" fmla="*/ 12 h 97"/>
                  <a:gd name="T40" fmla="*/ 22 w 102"/>
                  <a:gd name="T41" fmla="*/ 22 h 97"/>
                  <a:gd name="T42" fmla="*/ 22 w 102"/>
                  <a:gd name="T43" fmla="*/ 28 h 97"/>
                  <a:gd name="T44" fmla="*/ 19 w 102"/>
                  <a:gd name="T45" fmla="*/ 33 h 97"/>
                  <a:gd name="T46" fmla="*/ 14 w 102"/>
                  <a:gd name="T47" fmla="*/ 37 h 97"/>
                  <a:gd name="T48" fmla="*/ 3 w 102"/>
                  <a:gd name="T49" fmla="*/ 38 h 97"/>
                  <a:gd name="T50" fmla="*/ 0 w 102"/>
                  <a:gd name="T51" fmla="*/ 42 h 97"/>
                  <a:gd name="T52" fmla="*/ 0 w 102"/>
                  <a:gd name="T53" fmla="*/ 54 h 97"/>
                  <a:gd name="T54" fmla="*/ 3 w 102"/>
                  <a:gd name="T55" fmla="*/ 58 h 97"/>
                  <a:gd name="T56" fmla="*/ 14 w 102"/>
                  <a:gd name="T57" fmla="*/ 60 h 97"/>
                  <a:gd name="T58" fmla="*/ 19 w 102"/>
                  <a:gd name="T59" fmla="*/ 63 h 97"/>
                  <a:gd name="T60" fmla="*/ 22 w 102"/>
                  <a:gd name="T61" fmla="*/ 68 h 97"/>
                  <a:gd name="T62" fmla="*/ 22 w 102"/>
                  <a:gd name="T63" fmla="*/ 75 h 97"/>
                  <a:gd name="T64" fmla="*/ 18 w 102"/>
                  <a:gd name="T65" fmla="*/ 84 h 97"/>
                  <a:gd name="T66" fmla="*/ 20 w 102"/>
                  <a:gd name="T67" fmla="*/ 89 h 97"/>
                  <a:gd name="T68" fmla="*/ 31 w 102"/>
                  <a:gd name="T69" fmla="*/ 96 h 97"/>
                  <a:gd name="T70" fmla="*/ 36 w 102"/>
                  <a:gd name="T71" fmla="*/ 94 h 97"/>
                  <a:gd name="T72" fmla="*/ 42 w 102"/>
                  <a:gd name="T73" fmla="*/ 86 h 97"/>
                  <a:gd name="T74" fmla="*/ 48 w 102"/>
                  <a:gd name="T75" fmla="*/ 84 h 97"/>
                  <a:gd name="T76" fmla="*/ 51 w 102"/>
                  <a:gd name="T77" fmla="*/ 84 h 97"/>
                  <a:gd name="T78" fmla="*/ 54 w 102"/>
                  <a:gd name="T79" fmla="*/ 84 h 97"/>
                  <a:gd name="T80" fmla="*/ 60 w 102"/>
                  <a:gd name="T81" fmla="*/ 86 h 97"/>
                  <a:gd name="T82" fmla="*/ 66 w 102"/>
                  <a:gd name="T83" fmla="*/ 94 h 97"/>
                  <a:gd name="T84" fmla="*/ 71 w 102"/>
                  <a:gd name="T85" fmla="*/ 96 h 97"/>
                  <a:gd name="T86" fmla="*/ 82 w 102"/>
                  <a:gd name="T87" fmla="*/ 89 h 97"/>
                  <a:gd name="T88" fmla="*/ 83 w 102"/>
                  <a:gd name="T89" fmla="*/ 84 h 97"/>
                  <a:gd name="T90" fmla="*/ 79 w 102"/>
                  <a:gd name="T91" fmla="*/ 75 h 97"/>
                  <a:gd name="T92" fmla="*/ 80 w 102"/>
                  <a:gd name="T93" fmla="*/ 68 h 97"/>
                  <a:gd name="T94" fmla="*/ 83 w 102"/>
                  <a:gd name="T95" fmla="*/ 63 h 97"/>
                  <a:gd name="T96" fmla="*/ 88 w 102"/>
                  <a:gd name="T97" fmla="*/ 60 h 97"/>
                  <a:gd name="T98" fmla="*/ 98 w 102"/>
                  <a:gd name="T99" fmla="*/ 58 h 97"/>
                  <a:gd name="T100" fmla="*/ 102 w 102"/>
                  <a:gd name="T101" fmla="*/ 54 h 97"/>
                  <a:gd name="T102" fmla="*/ 38 w 102"/>
                  <a:gd name="T103" fmla="*/ 48 h 97"/>
                  <a:gd name="T104" fmla="*/ 51 w 102"/>
                  <a:gd name="T105" fmla="*/ 36 h 97"/>
                  <a:gd name="T106" fmla="*/ 63 w 102"/>
                  <a:gd name="T107" fmla="*/ 48 h 97"/>
                  <a:gd name="T108" fmla="*/ 51 w 102"/>
                  <a:gd name="T109" fmla="*/ 61 h 97"/>
                  <a:gd name="T110" fmla="*/ 38 w 102"/>
                  <a:gd name="T111" fmla="*/ 48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2" h="97">
                    <a:moveTo>
                      <a:pt x="102" y="54"/>
                    </a:moveTo>
                    <a:cubicBezTo>
                      <a:pt x="102" y="42"/>
                      <a:pt x="102" y="42"/>
                      <a:pt x="102" y="42"/>
                    </a:cubicBezTo>
                    <a:cubicBezTo>
                      <a:pt x="102" y="40"/>
                      <a:pt x="100" y="38"/>
                      <a:pt x="98" y="38"/>
                    </a:cubicBezTo>
                    <a:cubicBezTo>
                      <a:pt x="88" y="37"/>
                      <a:pt x="88" y="37"/>
                      <a:pt x="88" y="37"/>
                    </a:cubicBezTo>
                    <a:cubicBezTo>
                      <a:pt x="86" y="37"/>
                      <a:pt x="84" y="35"/>
                      <a:pt x="83" y="33"/>
                    </a:cubicBezTo>
                    <a:cubicBezTo>
                      <a:pt x="82" y="31"/>
                      <a:pt x="81" y="30"/>
                      <a:pt x="80" y="28"/>
                    </a:cubicBezTo>
                    <a:cubicBezTo>
                      <a:pt x="79" y="26"/>
                      <a:pt x="79" y="24"/>
                      <a:pt x="79" y="22"/>
                    </a:cubicBezTo>
                    <a:cubicBezTo>
                      <a:pt x="83" y="12"/>
                      <a:pt x="83" y="12"/>
                      <a:pt x="83" y="12"/>
                    </a:cubicBezTo>
                    <a:cubicBezTo>
                      <a:pt x="84" y="10"/>
                      <a:pt x="83" y="8"/>
                      <a:pt x="82" y="7"/>
                    </a:cubicBezTo>
                    <a:cubicBezTo>
                      <a:pt x="71" y="1"/>
                      <a:pt x="71" y="1"/>
                      <a:pt x="71" y="1"/>
                    </a:cubicBezTo>
                    <a:cubicBezTo>
                      <a:pt x="69" y="0"/>
                      <a:pt x="67" y="0"/>
                      <a:pt x="66" y="2"/>
                    </a:cubicBezTo>
                    <a:cubicBezTo>
                      <a:pt x="60" y="10"/>
                      <a:pt x="60" y="10"/>
                      <a:pt x="60" y="10"/>
                    </a:cubicBezTo>
                    <a:cubicBezTo>
                      <a:pt x="58" y="12"/>
                      <a:pt x="56" y="13"/>
                      <a:pt x="54" y="13"/>
                    </a:cubicBezTo>
                    <a:cubicBezTo>
                      <a:pt x="53" y="13"/>
                      <a:pt x="52" y="13"/>
                      <a:pt x="51" y="13"/>
                    </a:cubicBezTo>
                    <a:cubicBezTo>
                      <a:pt x="50" y="13"/>
                      <a:pt x="49" y="13"/>
                      <a:pt x="48" y="13"/>
                    </a:cubicBezTo>
                    <a:cubicBezTo>
                      <a:pt x="46" y="13"/>
                      <a:pt x="43" y="12"/>
                      <a:pt x="42" y="10"/>
                    </a:cubicBezTo>
                    <a:cubicBezTo>
                      <a:pt x="36" y="2"/>
                      <a:pt x="36" y="2"/>
                      <a:pt x="36" y="2"/>
                    </a:cubicBezTo>
                    <a:cubicBezTo>
                      <a:pt x="35" y="0"/>
                      <a:pt x="32" y="0"/>
                      <a:pt x="31" y="1"/>
                    </a:cubicBezTo>
                    <a:cubicBezTo>
                      <a:pt x="20" y="7"/>
                      <a:pt x="20" y="7"/>
                      <a:pt x="20" y="7"/>
                    </a:cubicBezTo>
                    <a:cubicBezTo>
                      <a:pt x="18" y="8"/>
                      <a:pt x="17" y="10"/>
                      <a:pt x="18" y="12"/>
                    </a:cubicBezTo>
                    <a:cubicBezTo>
                      <a:pt x="22" y="22"/>
                      <a:pt x="22" y="22"/>
                      <a:pt x="22" y="22"/>
                    </a:cubicBezTo>
                    <a:cubicBezTo>
                      <a:pt x="23" y="23"/>
                      <a:pt x="23" y="26"/>
                      <a:pt x="22" y="28"/>
                    </a:cubicBezTo>
                    <a:cubicBezTo>
                      <a:pt x="20" y="30"/>
                      <a:pt x="20" y="31"/>
                      <a:pt x="19" y="33"/>
                    </a:cubicBezTo>
                    <a:cubicBezTo>
                      <a:pt x="18" y="35"/>
                      <a:pt x="16" y="37"/>
                      <a:pt x="14" y="37"/>
                    </a:cubicBezTo>
                    <a:cubicBezTo>
                      <a:pt x="3" y="38"/>
                      <a:pt x="3" y="38"/>
                      <a:pt x="3" y="38"/>
                    </a:cubicBezTo>
                    <a:cubicBezTo>
                      <a:pt x="1" y="38"/>
                      <a:pt x="0" y="40"/>
                      <a:pt x="0" y="42"/>
                    </a:cubicBezTo>
                    <a:cubicBezTo>
                      <a:pt x="0" y="54"/>
                      <a:pt x="0" y="54"/>
                      <a:pt x="0" y="54"/>
                    </a:cubicBezTo>
                    <a:cubicBezTo>
                      <a:pt x="0" y="56"/>
                      <a:pt x="1" y="58"/>
                      <a:pt x="3" y="58"/>
                    </a:cubicBezTo>
                    <a:cubicBezTo>
                      <a:pt x="14" y="60"/>
                      <a:pt x="14" y="60"/>
                      <a:pt x="14" y="60"/>
                    </a:cubicBezTo>
                    <a:cubicBezTo>
                      <a:pt x="16" y="60"/>
                      <a:pt x="18" y="62"/>
                      <a:pt x="19" y="63"/>
                    </a:cubicBezTo>
                    <a:cubicBezTo>
                      <a:pt x="20" y="65"/>
                      <a:pt x="20" y="67"/>
                      <a:pt x="22" y="68"/>
                    </a:cubicBezTo>
                    <a:cubicBezTo>
                      <a:pt x="23" y="70"/>
                      <a:pt x="23" y="73"/>
                      <a:pt x="22" y="75"/>
                    </a:cubicBezTo>
                    <a:cubicBezTo>
                      <a:pt x="18" y="84"/>
                      <a:pt x="18" y="84"/>
                      <a:pt x="18" y="84"/>
                    </a:cubicBezTo>
                    <a:cubicBezTo>
                      <a:pt x="17" y="86"/>
                      <a:pt x="18" y="88"/>
                      <a:pt x="20" y="89"/>
                    </a:cubicBezTo>
                    <a:cubicBezTo>
                      <a:pt x="31" y="96"/>
                      <a:pt x="31" y="96"/>
                      <a:pt x="31" y="96"/>
                    </a:cubicBezTo>
                    <a:cubicBezTo>
                      <a:pt x="32" y="97"/>
                      <a:pt x="35" y="96"/>
                      <a:pt x="36" y="94"/>
                    </a:cubicBezTo>
                    <a:cubicBezTo>
                      <a:pt x="42" y="86"/>
                      <a:pt x="42" y="86"/>
                      <a:pt x="42" y="86"/>
                    </a:cubicBezTo>
                    <a:cubicBezTo>
                      <a:pt x="43" y="84"/>
                      <a:pt x="46" y="83"/>
                      <a:pt x="48" y="84"/>
                    </a:cubicBezTo>
                    <a:cubicBezTo>
                      <a:pt x="49" y="84"/>
                      <a:pt x="50" y="84"/>
                      <a:pt x="51" y="84"/>
                    </a:cubicBezTo>
                    <a:cubicBezTo>
                      <a:pt x="52" y="84"/>
                      <a:pt x="53" y="84"/>
                      <a:pt x="54" y="84"/>
                    </a:cubicBezTo>
                    <a:cubicBezTo>
                      <a:pt x="56" y="83"/>
                      <a:pt x="58" y="84"/>
                      <a:pt x="60" y="86"/>
                    </a:cubicBezTo>
                    <a:cubicBezTo>
                      <a:pt x="66" y="94"/>
                      <a:pt x="66" y="94"/>
                      <a:pt x="66" y="94"/>
                    </a:cubicBezTo>
                    <a:cubicBezTo>
                      <a:pt x="67" y="96"/>
                      <a:pt x="69" y="97"/>
                      <a:pt x="71" y="96"/>
                    </a:cubicBezTo>
                    <a:cubicBezTo>
                      <a:pt x="82" y="89"/>
                      <a:pt x="82" y="89"/>
                      <a:pt x="82" y="89"/>
                    </a:cubicBezTo>
                    <a:cubicBezTo>
                      <a:pt x="83" y="88"/>
                      <a:pt x="84" y="86"/>
                      <a:pt x="83" y="84"/>
                    </a:cubicBezTo>
                    <a:cubicBezTo>
                      <a:pt x="79" y="75"/>
                      <a:pt x="79" y="75"/>
                      <a:pt x="79" y="75"/>
                    </a:cubicBezTo>
                    <a:cubicBezTo>
                      <a:pt x="78" y="73"/>
                      <a:pt x="79" y="70"/>
                      <a:pt x="80" y="68"/>
                    </a:cubicBezTo>
                    <a:cubicBezTo>
                      <a:pt x="81" y="67"/>
                      <a:pt x="82" y="65"/>
                      <a:pt x="83" y="63"/>
                    </a:cubicBezTo>
                    <a:cubicBezTo>
                      <a:pt x="84" y="62"/>
                      <a:pt x="86" y="60"/>
                      <a:pt x="88" y="60"/>
                    </a:cubicBezTo>
                    <a:cubicBezTo>
                      <a:pt x="98" y="58"/>
                      <a:pt x="98" y="58"/>
                      <a:pt x="98" y="58"/>
                    </a:cubicBezTo>
                    <a:cubicBezTo>
                      <a:pt x="100" y="58"/>
                      <a:pt x="102" y="56"/>
                      <a:pt x="102" y="54"/>
                    </a:cubicBezTo>
                    <a:close/>
                    <a:moveTo>
                      <a:pt x="38" y="48"/>
                    </a:moveTo>
                    <a:cubicBezTo>
                      <a:pt x="38" y="41"/>
                      <a:pt x="44" y="36"/>
                      <a:pt x="51" y="36"/>
                    </a:cubicBezTo>
                    <a:cubicBezTo>
                      <a:pt x="58" y="36"/>
                      <a:pt x="63" y="41"/>
                      <a:pt x="63" y="48"/>
                    </a:cubicBezTo>
                    <a:cubicBezTo>
                      <a:pt x="63" y="55"/>
                      <a:pt x="58" y="61"/>
                      <a:pt x="51" y="61"/>
                    </a:cubicBezTo>
                    <a:cubicBezTo>
                      <a:pt x="44" y="61"/>
                      <a:pt x="38" y="55"/>
                      <a:pt x="38" y="48"/>
                    </a:cubicBezTo>
                    <a:close/>
                  </a:path>
                </a:pathLst>
              </a:cu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32" name="Group 31">
            <a:extLst>
              <a:ext uri="{FF2B5EF4-FFF2-40B4-BE49-F238E27FC236}">
                <a16:creationId xmlns:a16="http://schemas.microsoft.com/office/drawing/2014/main" id="{9E523A45-9517-45D5-8011-4495D4B18F88}"/>
              </a:ext>
            </a:extLst>
          </p:cNvPr>
          <p:cNvGrpSpPr/>
          <p:nvPr/>
        </p:nvGrpSpPr>
        <p:grpSpPr>
          <a:xfrm>
            <a:off x="6065059" y="3491265"/>
            <a:ext cx="5032558" cy="1584189"/>
            <a:chOff x="6949124" y="1624623"/>
            <a:chExt cx="5032558" cy="1584189"/>
          </a:xfrm>
        </p:grpSpPr>
        <p:sp>
          <p:nvSpPr>
            <p:cNvPr id="33" name="TextBox 32">
              <a:extLst>
                <a:ext uri="{FF2B5EF4-FFF2-40B4-BE49-F238E27FC236}">
                  <a16:creationId xmlns:a16="http://schemas.microsoft.com/office/drawing/2014/main" id="{93CFE762-32D0-4783-8DBB-5C555F4F9CA7}"/>
                </a:ext>
              </a:extLst>
            </p:cNvPr>
            <p:cNvSpPr txBox="1"/>
            <p:nvPr/>
          </p:nvSpPr>
          <p:spPr>
            <a:xfrm>
              <a:off x="7277668" y="1624623"/>
              <a:ext cx="4029626" cy="400110"/>
            </a:xfrm>
            <a:prstGeom prst="rect">
              <a:avLst/>
            </a:prstGeom>
            <a:noFill/>
          </p:spPr>
          <p:txBody>
            <a:bodyPr wrap="square" rtlCol="0">
              <a:spAutoFit/>
            </a:bodyPr>
            <a:lstStyle/>
            <a:p>
              <a:pPr algn="ctr"/>
              <a:r>
                <a:rPr lang="en-US" sz="2000" b="1" dirty="0">
                  <a:latin typeface="Nunito Sans" panose="00000500000000000000" pitchFamily="2" charset="0"/>
                </a:rPr>
                <a:t>Plan Space (Target Test Data)</a:t>
              </a:r>
            </a:p>
          </p:txBody>
        </p:sp>
        <p:sp>
          <p:nvSpPr>
            <p:cNvPr id="34" name="TextBox 33">
              <a:extLst>
                <a:ext uri="{FF2B5EF4-FFF2-40B4-BE49-F238E27FC236}">
                  <a16:creationId xmlns:a16="http://schemas.microsoft.com/office/drawing/2014/main" id="{6EE411F8-B0F8-45E2-931D-6B81D2454F58}"/>
                </a:ext>
              </a:extLst>
            </p:cNvPr>
            <p:cNvSpPr txBox="1"/>
            <p:nvPr/>
          </p:nvSpPr>
          <p:spPr>
            <a:xfrm>
              <a:off x="10780233" y="2442131"/>
              <a:ext cx="1201449" cy="338554"/>
            </a:xfrm>
            <a:prstGeom prst="rect">
              <a:avLst/>
            </a:prstGeom>
            <a:noFill/>
          </p:spPr>
          <p:txBody>
            <a:bodyPr wrap="square" rtlCol="0">
              <a:spAutoFit/>
            </a:bodyPr>
            <a:lstStyle/>
            <a:p>
              <a:pPr algn="ctr"/>
              <a:r>
                <a:rPr lang="en-US" sz="1600" dirty="0">
                  <a:solidFill>
                    <a:schemeClr val="tx1">
                      <a:lumMod val="85000"/>
                      <a:lumOff val="15000"/>
                    </a:schemeClr>
                  </a:solidFill>
                  <a:latin typeface="GothamBook" pitchFamily="50" charset="0"/>
                </a:rPr>
                <a:t>•••</a:t>
              </a:r>
            </a:p>
          </p:txBody>
        </p:sp>
        <p:grpSp>
          <p:nvGrpSpPr>
            <p:cNvPr id="35" name="Group 34">
              <a:extLst>
                <a:ext uri="{FF2B5EF4-FFF2-40B4-BE49-F238E27FC236}">
                  <a16:creationId xmlns:a16="http://schemas.microsoft.com/office/drawing/2014/main" id="{CCD2FF78-3C2E-46A8-88F9-6EA0EA18BD4A}"/>
                </a:ext>
              </a:extLst>
            </p:cNvPr>
            <p:cNvGrpSpPr/>
            <p:nvPr/>
          </p:nvGrpSpPr>
          <p:grpSpPr>
            <a:xfrm>
              <a:off x="6949124" y="2025407"/>
              <a:ext cx="1322989" cy="1183405"/>
              <a:chOff x="615878" y="3465989"/>
              <a:chExt cx="2052414" cy="1835871"/>
            </a:xfrm>
          </p:grpSpPr>
          <p:cxnSp>
            <p:nvCxnSpPr>
              <p:cNvPr id="56" name="Straight Arrow Connector 55">
                <a:extLst>
                  <a:ext uri="{FF2B5EF4-FFF2-40B4-BE49-F238E27FC236}">
                    <a16:creationId xmlns:a16="http://schemas.microsoft.com/office/drawing/2014/main" id="{42AA9982-9A43-4DF1-B9A8-FEE476378C8C}"/>
                  </a:ext>
                </a:extLst>
              </p:cNvPr>
              <p:cNvCxnSpPr>
                <a:cxnSpLocks/>
                <a:endCxn id="60" idx="3"/>
              </p:cNvCxnSpPr>
              <p:nvPr/>
            </p:nvCxnSpPr>
            <p:spPr>
              <a:xfrm flipV="1">
                <a:off x="901335" y="3886009"/>
                <a:ext cx="525106" cy="10168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7" name="Straight Arrow Connector 56">
                <a:extLst>
                  <a:ext uri="{FF2B5EF4-FFF2-40B4-BE49-F238E27FC236}">
                    <a16:creationId xmlns:a16="http://schemas.microsoft.com/office/drawing/2014/main" id="{B2CA0EB5-4E68-447A-B09D-E40DD917DE4D}"/>
                  </a:ext>
                </a:extLst>
              </p:cNvPr>
              <p:cNvCxnSpPr>
                <a:cxnSpLocks/>
                <a:endCxn id="60" idx="5"/>
              </p:cNvCxnSpPr>
              <p:nvPr/>
            </p:nvCxnSpPr>
            <p:spPr>
              <a:xfrm flipH="1" flipV="1">
                <a:off x="1774397" y="3886009"/>
                <a:ext cx="155950" cy="3512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8" name="Straight Arrow Connector 57">
                <a:extLst>
                  <a:ext uri="{FF2B5EF4-FFF2-40B4-BE49-F238E27FC236}">
                    <a16:creationId xmlns:a16="http://schemas.microsoft.com/office/drawing/2014/main" id="{6F8A46A8-F06A-4B63-8EFA-C605DB93005D}"/>
                  </a:ext>
                </a:extLst>
              </p:cNvPr>
              <p:cNvCxnSpPr>
                <a:cxnSpLocks/>
              </p:cNvCxnSpPr>
              <p:nvPr/>
            </p:nvCxnSpPr>
            <p:spPr>
              <a:xfrm flipH="1" flipV="1">
                <a:off x="2178506" y="4627132"/>
                <a:ext cx="129321" cy="223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9" name="Straight Arrow Connector 58">
                <a:extLst>
                  <a:ext uri="{FF2B5EF4-FFF2-40B4-BE49-F238E27FC236}">
                    <a16:creationId xmlns:a16="http://schemas.microsoft.com/office/drawing/2014/main" id="{E9FFA3DB-B247-4442-BAC6-6B219670354D}"/>
                  </a:ext>
                </a:extLst>
              </p:cNvPr>
              <p:cNvCxnSpPr>
                <a:cxnSpLocks/>
              </p:cNvCxnSpPr>
              <p:nvPr/>
            </p:nvCxnSpPr>
            <p:spPr>
              <a:xfrm flipV="1">
                <a:off x="1695736" y="4637686"/>
                <a:ext cx="232982" cy="359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0" name="Oval 59">
                <a:extLst>
                  <a:ext uri="{FF2B5EF4-FFF2-40B4-BE49-F238E27FC236}">
                    <a16:creationId xmlns:a16="http://schemas.microsoft.com/office/drawing/2014/main" id="{76F58538-0EF8-4B04-8AA6-711489B50CEB}"/>
                  </a:ext>
                </a:extLst>
              </p:cNvPr>
              <p:cNvSpPr>
                <a:spLocks noChangeAspect="1"/>
              </p:cNvSpPr>
              <p:nvPr/>
            </p:nvSpPr>
            <p:spPr>
              <a:xfrm>
                <a:off x="1354377" y="3465989"/>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61" name="Oval 60">
                <a:extLst>
                  <a:ext uri="{FF2B5EF4-FFF2-40B4-BE49-F238E27FC236}">
                    <a16:creationId xmlns:a16="http://schemas.microsoft.com/office/drawing/2014/main" id="{62CBBE5C-CB4E-49ED-9D12-333FE26BBF50}"/>
                  </a:ext>
                </a:extLst>
              </p:cNvPr>
              <p:cNvSpPr>
                <a:spLocks noChangeAspect="1"/>
              </p:cNvSpPr>
              <p:nvPr/>
            </p:nvSpPr>
            <p:spPr>
              <a:xfrm>
                <a:off x="61587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sp>
            <p:nvSpPr>
              <p:cNvPr id="62" name="Oval 61">
                <a:extLst>
                  <a:ext uri="{FF2B5EF4-FFF2-40B4-BE49-F238E27FC236}">
                    <a16:creationId xmlns:a16="http://schemas.microsoft.com/office/drawing/2014/main" id="{902FC4B6-D6BC-4016-9899-E4AFBA75BA1A}"/>
                  </a:ext>
                </a:extLst>
              </p:cNvPr>
              <p:cNvSpPr>
                <a:spLocks noChangeAspect="1"/>
              </p:cNvSpPr>
              <p:nvPr/>
            </p:nvSpPr>
            <p:spPr>
              <a:xfrm>
                <a:off x="1394331" y="4809776"/>
                <a:ext cx="492083"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sp>
            <p:nvSpPr>
              <p:cNvPr id="63" name="Oval 62">
                <a:extLst>
                  <a:ext uri="{FF2B5EF4-FFF2-40B4-BE49-F238E27FC236}">
                    <a16:creationId xmlns:a16="http://schemas.microsoft.com/office/drawing/2014/main" id="{83D283F3-244C-489E-9E80-88F092F807C6}"/>
                  </a:ext>
                </a:extLst>
              </p:cNvPr>
              <p:cNvSpPr>
                <a:spLocks noChangeAspect="1"/>
              </p:cNvSpPr>
              <p:nvPr/>
            </p:nvSpPr>
            <p:spPr>
              <a:xfrm>
                <a:off x="217620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64" name="Oval 63">
                <a:extLst>
                  <a:ext uri="{FF2B5EF4-FFF2-40B4-BE49-F238E27FC236}">
                    <a16:creationId xmlns:a16="http://schemas.microsoft.com/office/drawing/2014/main" id="{41E9A241-4617-43A8-8823-6B67A53E9798}"/>
                  </a:ext>
                </a:extLst>
              </p:cNvPr>
              <p:cNvSpPr>
                <a:spLocks noChangeAspect="1"/>
              </p:cNvSpPr>
              <p:nvPr/>
            </p:nvSpPr>
            <p:spPr>
              <a:xfrm>
                <a:off x="1788202" y="4166624"/>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grpSp>
        <p:grpSp>
          <p:nvGrpSpPr>
            <p:cNvPr id="36" name="Group 35">
              <a:extLst>
                <a:ext uri="{FF2B5EF4-FFF2-40B4-BE49-F238E27FC236}">
                  <a16:creationId xmlns:a16="http://schemas.microsoft.com/office/drawing/2014/main" id="{53DC5079-F9B6-4F1B-A4D0-3140D0CC9B44}"/>
                </a:ext>
              </a:extLst>
            </p:cNvPr>
            <p:cNvGrpSpPr/>
            <p:nvPr/>
          </p:nvGrpSpPr>
          <p:grpSpPr>
            <a:xfrm>
              <a:off x="8428160" y="2025407"/>
              <a:ext cx="1322989" cy="1183405"/>
              <a:chOff x="615878" y="3465989"/>
              <a:chExt cx="2052414" cy="1835871"/>
            </a:xfrm>
          </p:grpSpPr>
          <p:cxnSp>
            <p:nvCxnSpPr>
              <p:cNvPr id="47" name="Straight Arrow Connector 46">
                <a:extLst>
                  <a:ext uri="{FF2B5EF4-FFF2-40B4-BE49-F238E27FC236}">
                    <a16:creationId xmlns:a16="http://schemas.microsoft.com/office/drawing/2014/main" id="{346430C4-CD98-4ED2-AD5F-FE0C8B5B50C0}"/>
                  </a:ext>
                </a:extLst>
              </p:cNvPr>
              <p:cNvCxnSpPr>
                <a:cxnSpLocks/>
                <a:endCxn id="51" idx="3"/>
              </p:cNvCxnSpPr>
              <p:nvPr/>
            </p:nvCxnSpPr>
            <p:spPr>
              <a:xfrm flipV="1">
                <a:off x="901335" y="3886009"/>
                <a:ext cx="525106" cy="10168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8" name="Straight Arrow Connector 47">
                <a:extLst>
                  <a:ext uri="{FF2B5EF4-FFF2-40B4-BE49-F238E27FC236}">
                    <a16:creationId xmlns:a16="http://schemas.microsoft.com/office/drawing/2014/main" id="{575B9A52-D578-4DBB-BB1E-3434C21A2E36}"/>
                  </a:ext>
                </a:extLst>
              </p:cNvPr>
              <p:cNvCxnSpPr>
                <a:cxnSpLocks/>
                <a:endCxn id="51" idx="5"/>
              </p:cNvCxnSpPr>
              <p:nvPr/>
            </p:nvCxnSpPr>
            <p:spPr>
              <a:xfrm flipH="1" flipV="1">
                <a:off x="1774397" y="3886009"/>
                <a:ext cx="155950" cy="3512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9" name="Straight Arrow Connector 48">
                <a:extLst>
                  <a:ext uri="{FF2B5EF4-FFF2-40B4-BE49-F238E27FC236}">
                    <a16:creationId xmlns:a16="http://schemas.microsoft.com/office/drawing/2014/main" id="{E349E095-4380-410B-8D3B-204DFA7BEA15}"/>
                  </a:ext>
                </a:extLst>
              </p:cNvPr>
              <p:cNvCxnSpPr>
                <a:cxnSpLocks/>
              </p:cNvCxnSpPr>
              <p:nvPr/>
            </p:nvCxnSpPr>
            <p:spPr>
              <a:xfrm flipH="1" flipV="1">
                <a:off x="2178506" y="4627132"/>
                <a:ext cx="129321" cy="223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0" name="Straight Arrow Connector 49">
                <a:extLst>
                  <a:ext uri="{FF2B5EF4-FFF2-40B4-BE49-F238E27FC236}">
                    <a16:creationId xmlns:a16="http://schemas.microsoft.com/office/drawing/2014/main" id="{4487B566-39EF-4059-A17A-F61860AEBD4A}"/>
                  </a:ext>
                </a:extLst>
              </p:cNvPr>
              <p:cNvCxnSpPr>
                <a:cxnSpLocks/>
              </p:cNvCxnSpPr>
              <p:nvPr/>
            </p:nvCxnSpPr>
            <p:spPr>
              <a:xfrm flipV="1">
                <a:off x="1695736" y="4637686"/>
                <a:ext cx="232982" cy="359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1" name="Oval 50">
                <a:extLst>
                  <a:ext uri="{FF2B5EF4-FFF2-40B4-BE49-F238E27FC236}">
                    <a16:creationId xmlns:a16="http://schemas.microsoft.com/office/drawing/2014/main" id="{83C6266F-78E7-48E1-B19A-53451D2F4DC9}"/>
                  </a:ext>
                </a:extLst>
              </p:cNvPr>
              <p:cNvSpPr>
                <a:spLocks noChangeAspect="1"/>
              </p:cNvSpPr>
              <p:nvPr/>
            </p:nvSpPr>
            <p:spPr>
              <a:xfrm>
                <a:off x="1354377" y="3465989"/>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52" name="Oval 51">
                <a:extLst>
                  <a:ext uri="{FF2B5EF4-FFF2-40B4-BE49-F238E27FC236}">
                    <a16:creationId xmlns:a16="http://schemas.microsoft.com/office/drawing/2014/main" id="{B639C0B4-0CC0-4850-80D8-918B689B483C}"/>
                  </a:ext>
                </a:extLst>
              </p:cNvPr>
              <p:cNvSpPr>
                <a:spLocks noChangeAspect="1"/>
              </p:cNvSpPr>
              <p:nvPr/>
            </p:nvSpPr>
            <p:spPr>
              <a:xfrm>
                <a:off x="61587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sp>
            <p:nvSpPr>
              <p:cNvPr id="53" name="Oval 52">
                <a:extLst>
                  <a:ext uri="{FF2B5EF4-FFF2-40B4-BE49-F238E27FC236}">
                    <a16:creationId xmlns:a16="http://schemas.microsoft.com/office/drawing/2014/main" id="{193EAEA6-A37F-4F1D-936E-6F9A9D10AECD}"/>
                  </a:ext>
                </a:extLst>
              </p:cNvPr>
              <p:cNvSpPr>
                <a:spLocks noChangeAspect="1"/>
              </p:cNvSpPr>
              <p:nvPr/>
            </p:nvSpPr>
            <p:spPr>
              <a:xfrm>
                <a:off x="1394331" y="4809776"/>
                <a:ext cx="492083"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sp>
            <p:nvSpPr>
              <p:cNvPr id="54" name="Oval 53">
                <a:extLst>
                  <a:ext uri="{FF2B5EF4-FFF2-40B4-BE49-F238E27FC236}">
                    <a16:creationId xmlns:a16="http://schemas.microsoft.com/office/drawing/2014/main" id="{9BAC9B25-F167-430F-AA21-9B135D6D1508}"/>
                  </a:ext>
                </a:extLst>
              </p:cNvPr>
              <p:cNvSpPr>
                <a:spLocks noChangeAspect="1"/>
              </p:cNvSpPr>
              <p:nvPr/>
            </p:nvSpPr>
            <p:spPr>
              <a:xfrm>
                <a:off x="217620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55" name="Oval 54">
                <a:extLst>
                  <a:ext uri="{FF2B5EF4-FFF2-40B4-BE49-F238E27FC236}">
                    <a16:creationId xmlns:a16="http://schemas.microsoft.com/office/drawing/2014/main" id="{435AC7D1-872A-461E-BC45-436B5A2B42EC}"/>
                  </a:ext>
                </a:extLst>
              </p:cNvPr>
              <p:cNvSpPr>
                <a:spLocks noChangeAspect="1"/>
              </p:cNvSpPr>
              <p:nvPr/>
            </p:nvSpPr>
            <p:spPr>
              <a:xfrm>
                <a:off x="1788202" y="4166624"/>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grpSp>
        <p:grpSp>
          <p:nvGrpSpPr>
            <p:cNvPr id="37" name="Group 36">
              <a:extLst>
                <a:ext uri="{FF2B5EF4-FFF2-40B4-BE49-F238E27FC236}">
                  <a16:creationId xmlns:a16="http://schemas.microsoft.com/office/drawing/2014/main" id="{FDBF7DC8-64E7-4897-9411-5D2E59045AE0}"/>
                </a:ext>
              </a:extLst>
            </p:cNvPr>
            <p:cNvGrpSpPr/>
            <p:nvPr/>
          </p:nvGrpSpPr>
          <p:grpSpPr>
            <a:xfrm>
              <a:off x="9890168" y="2025407"/>
              <a:ext cx="1322989" cy="1183405"/>
              <a:chOff x="615878" y="3465989"/>
              <a:chExt cx="2052414" cy="1835871"/>
            </a:xfrm>
          </p:grpSpPr>
          <p:cxnSp>
            <p:nvCxnSpPr>
              <p:cNvPr id="38" name="Straight Arrow Connector 37">
                <a:extLst>
                  <a:ext uri="{FF2B5EF4-FFF2-40B4-BE49-F238E27FC236}">
                    <a16:creationId xmlns:a16="http://schemas.microsoft.com/office/drawing/2014/main" id="{3092224E-35E6-4711-BFD7-B2831404A3F8}"/>
                  </a:ext>
                </a:extLst>
              </p:cNvPr>
              <p:cNvCxnSpPr>
                <a:cxnSpLocks/>
                <a:endCxn id="42" idx="3"/>
              </p:cNvCxnSpPr>
              <p:nvPr/>
            </p:nvCxnSpPr>
            <p:spPr>
              <a:xfrm flipV="1">
                <a:off x="901335" y="3886009"/>
                <a:ext cx="525106" cy="10168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9" name="Straight Arrow Connector 38">
                <a:extLst>
                  <a:ext uri="{FF2B5EF4-FFF2-40B4-BE49-F238E27FC236}">
                    <a16:creationId xmlns:a16="http://schemas.microsoft.com/office/drawing/2014/main" id="{F94CD8A1-4D2C-44F3-A0EB-47604B14CB3D}"/>
                  </a:ext>
                </a:extLst>
              </p:cNvPr>
              <p:cNvCxnSpPr>
                <a:cxnSpLocks/>
                <a:endCxn id="42" idx="5"/>
              </p:cNvCxnSpPr>
              <p:nvPr/>
            </p:nvCxnSpPr>
            <p:spPr>
              <a:xfrm flipH="1" flipV="1">
                <a:off x="1774397" y="3886009"/>
                <a:ext cx="155950" cy="3512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Straight Arrow Connector 39">
                <a:extLst>
                  <a:ext uri="{FF2B5EF4-FFF2-40B4-BE49-F238E27FC236}">
                    <a16:creationId xmlns:a16="http://schemas.microsoft.com/office/drawing/2014/main" id="{25CBF0CD-91AD-495F-A33B-EEA65E9474D7}"/>
                  </a:ext>
                </a:extLst>
              </p:cNvPr>
              <p:cNvCxnSpPr>
                <a:cxnSpLocks/>
              </p:cNvCxnSpPr>
              <p:nvPr/>
            </p:nvCxnSpPr>
            <p:spPr>
              <a:xfrm flipH="1" flipV="1">
                <a:off x="2178506" y="4627132"/>
                <a:ext cx="129321" cy="223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1" name="Straight Arrow Connector 40">
                <a:extLst>
                  <a:ext uri="{FF2B5EF4-FFF2-40B4-BE49-F238E27FC236}">
                    <a16:creationId xmlns:a16="http://schemas.microsoft.com/office/drawing/2014/main" id="{A5FDA9EA-826A-448C-9B78-71DA65B51C1D}"/>
                  </a:ext>
                </a:extLst>
              </p:cNvPr>
              <p:cNvCxnSpPr>
                <a:cxnSpLocks/>
              </p:cNvCxnSpPr>
              <p:nvPr/>
            </p:nvCxnSpPr>
            <p:spPr>
              <a:xfrm flipV="1">
                <a:off x="1695736" y="4637686"/>
                <a:ext cx="232982" cy="359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2" name="Oval 41">
                <a:extLst>
                  <a:ext uri="{FF2B5EF4-FFF2-40B4-BE49-F238E27FC236}">
                    <a16:creationId xmlns:a16="http://schemas.microsoft.com/office/drawing/2014/main" id="{8362BE62-9834-437E-9772-E7C41F23078B}"/>
                  </a:ext>
                </a:extLst>
              </p:cNvPr>
              <p:cNvSpPr>
                <a:spLocks noChangeAspect="1"/>
              </p:cNvSpPr>
              <p:nvPr/>
            </p:nvSpPr>
            <p:spPr>
              <a:xfrm>
                <a:off x="1354377" y="3465989"/>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43" name="Oval 42">
                <a:extLst>
                  <a:ext uri="{FF2B5EF4-FFF2-40B4-BE49-F238E27FC236}">
                    <a16:creationId xmlns:a16="http://schemas.microsoft.com/office/drawing/2014/main" id="{0C0BA33B-51BC-4864-A57A-EC03F9B1166C}"/>
                  </a:ext>
                </a:extLst>
              </p:cNvPr>
              <p:cNvSpPr>
                <a:spLocks noChangeAspect="1"/>
              </p:cNvSpPr>
              <p:nvPr/>
            </p:nvSpPr>
            <p:spPr>
              <a:xfrm>
                <a:off x="61587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44" name="Oval 43">
                <a:extLst>
                  <a:ext uri="{FF2B5EF4-FFF2-40B4-BE49-F238E27FC236}">
                    <a16:creationId xmlns:a16="http://schemas.microsoft.com/office/drawing/2014/main" id="{E7C8800E-DB05-4A82-8E3D-096FF717C4FE}"/>
                  </a:ext>
                </a:extLst>
              </p:cNvPr>
              <p:cNvSpPr>
                <a:spLocks noChangeAspect="1"/>
              </p:cNvSpPr>
              <p:nvPr/>
            </p:nvSpPr>
            <p:spPr>
              <a:xfrm>
                <a:off x="1394331" y="4809776"/>
                <a:ext cx="492083"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sp>
            <p:nvSpPr>
              <p:cNvPr id="45" name="Oval 44">
                <a:extLst>
                  <a:ext uri="{FF2B5EF4-FFF2-40B4-BE49-F238E27FC236}">
                    <a16:creationId xmlns:a16="http://schemas.microsoft.com/office/drawing/2014/main" id="{F317790B-AEFE-4F4E-8D67-A7A44801BB82}"/>
                  </a:ext>
                </a:extLst>
              </p:cNvPr>
              <p:cNvSpPr>
                <a:spLocks noChangeAspect="1"/>
              </p:cNvSpPr>
              <p:nvPr/>
            </p:nvSpPr>
            <p:spPr>
              <a:xfrm>
                <a:off x="217620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sp>
            <p:nvSpPr>
              <p:cNvPr id="46" name="Oval 45">
                <a:extLst>
                  <a:ext uri="{FF2B5EF4-FFF2-40B4-BE49-F238E27FC236}">
                    <a16:creationId xmlns:a16="http://schemas.microsoft.com/office/drawing/2014/main" id="{396A6FBA-8E9E-4BD3-B10F-3A68C20E6D1F}"/>
                  </a:ext>
                </a:extLst>
              </p:cNvPr>
              <p:cNvSpPr>
                <a:spLocks noChangeAspect="1"/>
              </p:cNvSpPr>
              <p:nvPr/>
            </p:nvSpPr>
            <p:spPr>
              <a:xfrm>
                <a:off x="1788202" y="4166624"/>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grpSp>
      </p:grpSp>
      <p:cxnSp>
        <p:nvCxnSpPr>
          <p:cNvPr id="65" name="Straight Arrow Connector 64">
            <a:extLst>
              <a:ext uri="{FF2B5EF4-FFF2-40B4-BE49-F238E27FC236}">
                <a16:creationId xmlns:a16="http://schemas.microsoft.com/office/drawing/2014/main" id="{AE0C3932-0106-4BD7-B9B6-15814EA80EDD}"/>
              </a:ext>
            </a:extLst>
          </p:cNvPr>
          <p:cNvCxnSpPr>
            <a:cxnSpLocks/>
          </p:cNvCxnSpPr>
          <p:nvPr/>
        </p:nvCxnSpPr>
        <p:spPr>
          <a:xfrm>
            <a:off x="5482165" y="4355589"/>
            <a:ext cx="435476" cy="0"/>
          </a:xfrm>
          <a:prstGeom prst="straightConnector1">
            <a:avLst/>
          </a:prstGeom>
          <a:ln>
            <a:solidFill>
              <a:schemeClr val="accent1"/>
            </a:solidFill>
            <a:tailEnd type="arrow"/>
          </a:ln>
        </p:spPr>
        <p:style>
          <a:lnRef idx="3">
            <a:schemeClr val="dk1"/>
          </a:lnRef>
          <a:fillRef idx="0">
            <a:schemeClr val="dk1"/>
          </a:fillRef>
          <a:effectRef idx="2">
            <a:schemeClr val="dk1"/>
          </a:effectRef>
          <a:fontRef idx="minor">
            <a:schemeClr val="tx1"/>
          </a:fontRef>
        </p:style>
      </p:cxnSp>
      <p:cxnSp>
        <p:nvCxnSpPr>
          <p:cNvPr id="66" name="Straight Arrow Connector 65">
            <a:extLst>
              <a:ext uri="{FF2B5EF4-FFF2-40B4-BE49-F238E27FC236}">
                <a16:creationId xmlns:a16="http://schemas.microsoft.com/office/drawing/2014/main" id="{97D9BC07-2C49-4D03-A8EC-977B90EBB7BF}"/>
              </a:ext>
            </a:extLst>
          </p:cNvPr>
          <p:cNvCxnSpPr>
            <a:cxnSpLocks/>
          </p:cNvCxnSpPr>
          <p:nvPr/>
        </p:nvCxnSpPr>
        <p:spPr>
          <a:xfrm>
            <a:off x="2770144" y="4359318"/>
            <a:ext cx="485074" cy="0"/>
          </a:xfrm>
          <a:prstGeom prst="straightConnector1">
            <a:avLst/>
          </a:prstGeom>
          <a:ln>
            <a:solidFill>
              <a:schemeClr val="accent1"/>
            </a:solidFill>
            <a:tailEnd type="arrow"/>
          </a:ln>
        </p:spPr>
        <p:style>
          <a:lnRef idx="3">
            <a:schemeClr val="dk1"/>
          </a:lnRef>
          <a:fillRef idx="0">
            <a:schemeClr val="dk1"/>
          </a:fillRef>
          <a:effectRef idx="2">
            <a:schemeClr val="dk1"/>
          </a:effectRef>
          <a:fontRef idx="minor">
            <a:schemeClr val="tx1"/>
          </a:fontRef>
        </p:style>
      </p:cxnSp>
      <p:sp>
        <p:nvSpPr>
          <p:cNvPr id="67" name="Rectangle: Rounded Corners 66">
            <a:extLst>
              <a:ext uri="{FF2B5EF4-FFF2-40B4-BE49-F238E27FC236}">
                <a16:creationId xmlns:a16="http://schemas.microsoft.com/office/drawing/2014/main" id="{15BBFAD6-E5A1-441E-BEE9-A9A81E22692C}"/>
              </a:ext>
            </a:extLst>
          </p:cNvPr>
          <p:cNvSpPr/>
          <p:nvPr/>
        </p:nvSpPr>
        <p:spPr>
          <a:xfrm>
            <a:off x="6018248" y="3486430"/>
            <a:ext cx="4742884" cy="1646999"/>
          </a:xfrm>
          <a:prstGeom prst="roundRect">
            <a:avLst>
              <a:gd name="adj" fmla="val 6476"/>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A1271E1C-CB68-47F6-A755-E99EC5F2BFD1}"/>
              </a:ext>
            </a:extLst>
          </p:cNvPr>
          <p:cNvSpPr txBox="1"/>
          <p:nvPr/>
        </p:nvSpPr>
        <p:spPr>
          <a:xfrm>
            <a:off x="839435" y="3960749"/>
            <a:ext cx="2330297" cy="707886"/>
          </a:xfrm>
          <a:prstGeom prst="rect">
            <a:avLst/>
          </a:prstGeom>
          <a:noFill/>
        </p:spPr>
        <p:txBody>
          <a:bodyPr wrap="square" rtlCol="0">
            <a:spAutoFit/>
          </a:bodyPr>
          <a:lstStyle/>
          <a:p>
            <a:pPr algn="ctr"/>
            <a:r>
              <a:rPr lang="en-US" sz="2000" b="1" dirty="0">
                <a:latin typeface="Nunito Sans" panose="00000500000000000000" pitchFamily="2" charset="0"/>
              </a:rPr>
              <a:t>Production</a:t>
            </a:r>
          </a:p>
          <a:p>
            <a:pPr algn="ctr"/>
            <a:r>
              <a:rPr lang="en-US" sz="2000" b="1" dirty="0">
                <a:latin typeface="Nunito Sans" panose="00000500000000000000" pitchFamily="2" charset="0"/>
              </a:rPr>
              <a:t>Queries</a:t>
            </a:r>
          </a:p>
        </p:txBody>
      </p:sp>
    </p:spTree>
    <p:extLst>
      <p:ext uri="{BB962C8B-B14F-4D97-AF65-F5344CB8AC3E}">
        <p14:creationId xmlns:p14="http://schemas.microsoft.com/office/powerpoint/2010/main" val="111054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xEl>
                                              <p:pRg st="0" end="0"/>
                                            </p:txEl>
                                          </p:spTgt>
                                        </p:tgtEl>
                                        <p:attrNameLst>
                                          <p:attrName>style.visibility</p:attrName>
                                        </p:attrNameLst>
                                      </p:cBhvr>
                                      <p:to>
                                        <p:strVal val="visible"/>
                                      </p:to>
                                    </p:set>
                                    <p:animEffect transition="in" filter="fade">
                                      <p:cBhvr>
                                        <p:cTn id="12" dur="500"/>
                                        <p:tgtEl>
                                          <p:spTgt spid="18">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8">
                                            <p:txEl>
                                              <p:pRg st="1" end="1"/>
                                            </p:txEl>
                                          </p:spTgt>
                                        </p:tgtEl>
                                        <p:attrNameLst>
                                          <p:attrName>style.visibility</p:attrName>
                                        </p:attrNameLst>
                                      </p:cBhvr>
                                      <p:to>
                                        <p:strVal val="visible"/>
                                      </p:to>
                                    </p:set>
                                    <p:animEffect transition="in" filter="fade">
                                      <p:cBhvr>
                                        <p:cTn id="15" dur="500"/>
                                        <p:tgtEl>
                                          <p:spTgt spid="18">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500"/>
                                        <p:tgtEl>
                                          <p:spTgt spid="26"/>
                                        </p:tgtEl>
                                      </p:cBhvr>
                                    </p:animEffect>
                                  </p:childTnLst>
                                </p:cTn>
                              </p:par>
                              <p:par>
                                <p:cTn id="21" presetID="10" presetClass="entr" presetSubtype="0"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500"/>
                                        <p:tgtEl>
                                          <p:spTgt spid="32"/>
                                        </p:tgtEl>
                                      </p:cBhvr>
                                    </p:animEffect>
                                  </p:childTnLst>
                                </p:cTn>
                              </p:par>
                              <p:par>
                                <p:cTn id="24" presetID="10" presetClass="entr" presetSubtype="0" fill="hold" nodeType="withEffect">
                                  <p:stCondLst>
                                    <p:cond delay="0"/>
                                  </p:stCondLst>
                                  <p:childTnLst>
                                    <p:set>
                                      <p:cBhvr>
                                        <p:cTn id="25" dur="1" fill="hold">
                                          <p:stCondLst>
                                            <p:cond delay="0"/>
                                          </p:stCondLst>
                                        </p:cTn>
                                        <p:tgtEl>
                                          <p:spTgt spid="65"/>
                                        </p:tgtEl>
                                        <p:attrNameLst>
                                          <p:attrName>style.visibility</p:attrName>
                                        </p:attrNameLst>
                                      </p:cBhvr>
                                      <p:to>
                                        <p:strVal val="visible"/>
                                      </p:to>
                                    </p:set>
                                    <p:animEffect transition="in" filter="fade">
                                      <p:cBhvr>
                                        <p:cTn id="26" dur="500"/>
                                        <p:tgtEl>
                                          <p:spTgt spid="65"/>
                                        </p:tgtEl>
                                      </p:cBhvr>
                                    </p:animEffect>
                                  </p:childTnLst>
                                </p:cTn>
                              </p:par>
                              <p:par>
                                <p:cTn id="27" presetID="10" presetClass="entr" presetSubtype="0" fill="hold" nodeType="with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500"/>
                                        <p:tgtEl>
                                          <p:spTgt spid="66"/>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7"/>
                                        </p:tgtEl>
                                        <p:attrNameLst>
                                          <p:attrName>style.visibility</p:attrName>
                                        </p:attrNameLst>
                                      </p:cBhvr>
                                      <p:to>
                                        <p:strVal val="visible"/>
                                      </p:to>
                                    </p:set>
                                    <p:animEffect transition="in" filter="fade">
                                      <p:cBhvr>
                                        <p:cTn id="32" dur="500"/>
                                        <p:tgtEl>
                                          <p:spTgt spid="6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8"/>
                                        </p:tgtEl>
                                        <p:attrNameLst>
                                          <p:attrName>style.visibility</p:attrName>
                                        </p:attrNameLst>
                                      </p:cBhvr>
                                      <p:to>
                                        <p:strVal val="visible"/>
                                      </p:to>
                                    </p:set>
                                    <p:animEffect transition="in" filter="fade">
                                      <p:cBhvr>
                                        <p:cTn id="35" dur="500"/>
                                        <p:tgtEl>
                                          <p:spTgt spid="68"/>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nodePh="1">
                                  <p:stCondLst>
                                    <p:cond delay="0"/>
                                  </p:stCondLst>
                                  <p:endCondLst>
                                    <p:cond evt="begin" delay="0">
                                      <p:tn val="38"/>
                                    </p:cond>
                                  </p:end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par>
                                <p:cTn id="41" presetID="10"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uiExpand="1" build="p"/>
      <p:bldP spid="19" grpId="0"/>
      <p:bldP spid="67" grpId="0" animBg="1"/>
      <p:bldP spid="6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Oval 180">
            <a:extLst>
              <a:ext uri="{FF2B5EF4-FFF2-40B4-BE49-F238E27FC236}">
                <a16:creationId xmlns:a16="http://schemas.microsoft.com/office/drawing/2014/main" id="{B6690C55-0A80-4193-81A9-60E4E6D25FD6}"/>
              </a:ext>
            </a:extLst>
          </p:cNvPr>
          <p:cNvSpPr/>
          <p:nvPr/>
        </p:nvSpPr>
        <p:spPr>
          <a:xfrm>
            <a:off x="5908354" y="5494073"/>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5D9100-9BCE-4E1E-94E0-D53809AE860C}"/>
              </a:ext>
            </a:extLst>
          </p:cNvPr>
          <p:cNvSpPr>
            <a:spLocks noGrp="1"/>
          </p:cNvSpPr>
          <p:nvPr>
            <p:ph type="title"/>
          </p:nvPr>
        </p:nvSpPr>
        <p:spPr/>
        <p:txBody>
          <a:bodyPr/>
          <a:lstStyle/>
          <a:p>
            <a:r>
              <a:rPr lang="en-US" dirty="0"/>
              <a:t>Active Data Collection Platform</a:t>
            </a:r>
          </a:p>
        </p:txBody>
      </p:sp>
      <p:sp>
        <p:nvSpPr>
          <p:cNvPr id="4" name="Slide Number Placeholder 3">
            <a:extLst>
              <a:ext uri="{FF2B5EF4-FFF2-40B4-BE49-F238E27FC236}">
                <a16:creationId xmlns:a16="http://schemas.microsoft.com/office/drawing/2014/main" id="{055480C7-AE04-4DBF-A400-D31FB6738661}"/>
              </a:ext>
            </a:extLst>
          </p:cNvPr>
          <p:cNvSpPr>
            <a:spLocks noGrp="1"/>
          </p:cNvSpPr>
          <p:nvPr>
            <p:ph type="sldNum" sz="quarter" idx="12"/>
          </p:nvPr>
        </p:nvSpPr>
        <p:spPr/>
        <p:txBody>
          <a:bodyPr/>
          <a:lstStyle/>
          <a:p>
            <a:fld id="{09FAA7EC-8B24-49C1-8B2D-9495CEAD788F}" type="slidenum">
              <a:rPr lang="en-US" smtClean="0"/>
              <a:t>8</a:t>
            </a:fld>
            <a:endParaRPr lang="en-US"/>
          </a:p>
        </p:txBody>
      </p:sp>
      <p:sp>
        <p:nvSpPr>
          <p:cNvPr id="34" name="TextBox 33">
            <a:extLst>
              <a:ext uri="{FF2B5EF4-FFF2-40B4-BE49-F238E27FC236}">
                <a16:creationId xmlns:a16="http://schemas.microsoft.com/office/drawing/2014/main" id="{F89BD9B8-04DB-49AC-89F7-F0CC0F6CEF39}"/>
              </a:ext>
            </a:extLst>
          </p:cNvPr>
          <p:cNvSpPr txBox="1"/>
          <p:nvPr/>
        </p:nvSpPr>
        <p:spPr>
          <a:xfrm>
            <a:off x="5585270" y="4791672"/>
            <a:ext cx="1817412" cy="584775"/>
          </a:xfrm>
          <a:prstGeom prst="rect">
            <a:avLst/>
          </a:prstGeom>
          <a:noFill/>
        </p:spPr>
        <p:txBody>
          <a:bodyPr wrap="square" rtlCol="0">
            <a:spAutoFit/>
          </a:bodyPr>
          <a:lstStyle/>
          <a:p>
            <a:pPr algn="ctr"/>
            <a:r>
              <a:rPr lang="en-US" sz="3200" b="1" dirty="0">
                <a:solidFill>
                  <a:schemeClr val="tx1">
                    <a:lumMod val="85000"/>
                    <a:lumOff val="15000"/>
                  </a:schemeClr>
                </a:solidFill>
                <a:latin typeface="Nunito Sans" panose="00000500000000000000" pitchFamily="2" charset="0"/>
              </a:rPr>
              <a:t>ADCP</a:t>
            </a:r>
          </a:p>
        </p:txBody>
      </p:sp>
      <p:grpSp>
        <p:nvGrpSpPr>
          <p:cNvPr id="12" name="Group 11">
            <a:extLst>
              <a:ext uri="{FF2B5EF4-FFF2-40B4-BE49-F238E27FC236}">
                <a16:creationId xmlns:a16="http://schemas.microsoft.com/office/drawing/2014/main" id="{A67C24A3-C1AE-484F-9ED7-54518E657B62}"/>
              </a:ext>
            </a:extLst>
          </p:cNvPr>
          <p:cNvGrpSpPr/>
          <p:nvPr/>
        </p:nvGrpSpPr>
        <p:grpSpPr>
          <a:xfrm>
            <a:off x="287868" y="4587050"/>
            <a:ext cx="2882272" cy="1946062"/>
            <a:chOff x="287868" y="4587050"/>
            <a:chExt cx="2882272" cy="1946062"/>
          </a:xfrm>
        </p:grpSpPr>
        <p:sp>
          <p:nvSpPr>
            <p:cNvPr id="180" name="Oval 179">
              <a:extLst>
                <a:ext uri="{FF2B5EF4-FFF2-40B4-BE49-F238E27FC236}">
                  <a16:creationId xmlns:a16="http://schemas.microsoft.com/office/drawing/2014/main" id="{90A969C6-9A1A-4A7B-BD5D-9F3D20787225}"/>
                </a:ext>
              </a:extLst>
            </p:cNvPr>
            <p:cNvSpPr/>
            <p:nvPr/>
          </p:nvSpPr>
          <p:spPr>
            <a:xfrm>
              <a:off x="1115391" y="5494073"/>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D697655F-2FAC-4C40-8D67-C7DCACE17053}"/>
                </a:ext>
              </a:extLst>
            </p:cNvPr>
            <p:cNvSpPr txBox="1"/>
            <p:nvPr/>
          </p:nvSpPr>
          <p:spPr>
            <a:xfrm>
              <a:off x="287868" y="4587050"/>
              <a:ext cx="2882272" cy="707886"/>
            </a:xfrm>
            <a:prstGeom prst="rect">
              <a:avLst/>
            </a:prstGeom>
            <a:noFill/>
          </p:spPr>
          <p:txBody>
            <a:bodyPr wrap="square" rtlCol="0">
              <a:spAutoFit/>
            </a:bodyPr>
            <a:lstStyle/>
            <a:p>
              <a:pPr algn="ctr"/>
              <a:r>
                <a:rPr lang="en-US" sz="2000" b="1" dirty="0">
                  <a:solidFill>
                    <a:schemeClr val="tx1">
                      <a:lumMod val="85000"/>
                      <a:lumOff val="15000"/>
                    </a:schemeClr>
                  </a:solidFill>
                  <a:latin typeface="Nunito Sans" panose="00000500000000000000" pitchFamily="2" charset="0"/>
                </a:rPr>
                <a:t>Replica /</a:t>
              </a:r>
            </a:p>
            <a:p>
              <a:pPr algn="ctr"/>
              <a:r>
                <a:rPr lang="en-US" sz="2000" b="1" dirty="0">
                  <a:solidFill>
                    <a:schemeClr val="tx1">
                      <a:lumMod val="85000"/>
                      <a:lumOff val="15000"/>
                    </a:schemeClr>
                  </a:solidFill>
                  <a:latin typeface="Nunito Sans" panose="00000500000000000000" pitchFamily="2" charset="0"/>
                </a:rPr>
                <a:t>B-Instance</a:t>
              </a:r>
            </a:p>
          </p:txBody>
        </p:sp>
        <p:grpSp>
          <p:nvGrpSpPr>
            <p:cNvPr id="97" name="Group 20">
              <a:extLst>
                <a:ext uri="{FF2B5EF4-FFF2-40B4-BE49-F238E27FC236}">
                  <a16:creationId xmlns:a16="http://schemas.microsoft.com/office/drawing/2014/main" id="{859ECCF8-4757-4F56-855B-C39C5CBF1A38}"/>
                </a:ext>
              </a:extLst>
            </p:cNvPr>
            <p:cNvGrpSpPr>
              <a:grpSpLocks noChangeAspect="1"/>
            </p:cNvGrpSpPr>
            <p:nvPr/>
          </p:nvGrpSpPr>
          <p:grpSpPr bwMode="auto">
            <a:xfrm>
              <a:off x="1330639" y="5461266"/>
              <a:ext cx="674331" cy="887754"/>
              <a:chOff x="42" y="1914"/>
              <a:chExt cx="297" cy="391"/>
            </a:xfrm>
          </p:grpSpPr>
          <p:sp>
            <p:nvSpPr>
              <p:cNvPr id="98" name="Oval 21">
                <a:extLst>
                  <a:ext uri="{FF2B5EF4-FFF2-40B4-BE49-F238E27FC236}">
                    <a16:creationId xmlns:a16="http://schemas.microsoft.com/office/drawing/2014/main" id="{37C117D1-E6F6-486D-ACA0-1CA224061A54}"/>
                  </a:ext>
                </a:extLst>
              </p:cNvPr>
              <p:cNvSpPr>
                <a:spLocks noChangeArrowheads="1"/>
              </p:cNvSpPr>
              <p:nvPr/>
            </p:nvSpPr>
            <p:spPr bwMode="auto">
              <a:xfrm>
                <a:off x="42" y="1914"/>
                <a:ext cx="297" cy="75"/>
              </a:xfrm>
              <a:prstGeom prst="ellipse">
                <a:avLst/>
              </a:prstGeom>
              <a:solidFill>
                <a:schemeClr val="accent1"/>
              </a:solidFill>
              <a:ln w="3810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9" name="Rectangle 22">
                <a:extLst>
                  <a:ext uri="{FF2B5EF4-FFF2-40B4-BE49-F238E27FC236}">
                    <a16:creationId xmlns:a16="http://schemas.microsoft.com/office/drawing/2014/main" id="{2A269B95-FE55-487D-8AA3-836D6867174C}"/>
                  </a:ext>
                </a:extLst>
              </p:cNvPr>
              <p:cNvSpPr>
                <a:spLocks noChangeArrowheads="1"/>
              </p:cNvSpPr>
              <p:nvPr/>
            </p:nvSpPr>
            <p:spPr bwMode="auto">
              <a:xfrm>
                <a:off x="42" y="1950"/>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Freeform 23">
                <a:extLst>
                  <a:ext uri="{FF2B5EF4-FFF2-40B4-BE49-F238E27FC236}">
                    <a16:creationId xmlns:a16="http://schemas.microsoft.com/office/drawing/2014/main" id="{057C705C-1BD2-4F8F-B4DE-6BFB9C98ACE7}"/>
                  </a:ext>
                </a:extLst>
              </p:cNvPr>
              <p:cNvSpPr>
                <a:spLocks/>
              </p:cNvSpPr>
              <p:nvPr/>
            </p:nvSpPr>
            <p:spPr bwMode="auto">
              <a:xfrm>
                <a:off x="42" y="1950"/>
                <a:ext cx="297" cy="143"/>
              </a:xfrm>
              <a:custGeom>
                <a:avLst/>
                <a:gdLst>
                  <a:gd name="T0" fmla="*/ 61 w 122"/>
                  <a:gd name="T1" fmla="*/ 16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6"/>
                    </a:moveTo>
                    <a:cubicBezTo>
                      <a:pt x="27" y="16"/>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6"/>
                      <a:pt x="61" y="16"/>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Oval 25">
                <a:extLst>
                  <a:ext uri="{FF2B5EF4-FFF2-40B4-BE49-F238E27FC236}">
                    <a16:creationId xmlns:a16="http://schemas.microsoft.com/office/drawing/2014/main" id="{A7946D1C-2F8B-424B-9E9D-E7B08DA000A2}"/>
                  </a:ext>
                </a:extLst>
              </p:cNvPr>
              <p:cNvSpPr>
                <a:spLocks noChangeArrowheads="1"/>
              </p:cNvSpPr>
              <p:nvPr/>
            </p:nvSpPr>
            <p:spPr bwMode="auto">
              <a:xfrm>
                <a:off x="290" y="2032"/>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 name="Rectangle 26">
                <a:extLst>
                  <a:ext uri="{FF2B5EF4-FFF2-40B4-BE49-F238E27FC236}">
                    <a16:creationId xmlns:a16="http://schemas.microsoft.com/office/drawing/2014/main" id="{D3AC7C7C-615B-4B14-8B2F-DA19102C761B}"/>
                  </a:ext>
                </a:extLst>
              </p:cNvPr>
              <p:cNvSpPr>
                <a:spLocks noChangeArrowheads="1"/>
              </p:cNvSpPr>
              <p:nvPr/>
            </p:nvSpPr>
            <p:spPr bwMode="auto">
              <a:xfrm>
                <a:off x="42" y="2056"/>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 name="Freeform 27">
                <a:extLst>
                  <a:ext uri="{FF2B5EF4-FFF2-40B4-BE49-F238E27FC236}">
                    <a16:creationId xmlns:a16="http://schemas.microsoft.com/office/drawing/2014/main" id="{BE828F60-5938-47A7-ACD7-1014AB1F787A}"/>
                  </a:ext>
                </a:extLst>
              </p:cNvPr>
              <p:cNvSpPr>
                <a:spLocks/>
              </p:cNvSpPr>
              <p:nvPr/>
            </p:nvSpPr>
            <p:spPr bwMode="auto">
              <a:xfrm>
                <a:off x="42" y="2056"/>
                <a:ext cx="297" cy="143"/>
              </a:xfrm>
              <a:custGeom>
                <a:avLst/>
                <a:gdLst>
                  <a:gd name="T0" fmla="*/ 61 w 122"/>
                  <a:gd name="T1" fmla="*/ 15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Oval 29">
                <a:extLst>
                  <a:ext uri="{FF2B5EF4-FFF2-40B4-BE49-F238E27FC236}">
                    <a16:creationId xmlns:a16="http://schemas.microsoft.com/office/drawing/2014/main" id="{EB7E95F3-F2D5-496F-8ACC-92EABC816DB9}"/>
                  </a:ext>
                </a:extLst>
              </p:cNvPr>
              <p:cNvSpPr>
                <a:spLocks noChangeArrowheads="1"/>
              </p:cNvSpPr>
              <p:nvPr/>
            </p:nvSpPr>
            <p:spPr bwMode="auto">
              <a:xfrm>
                <a:off x="290" y="2138"/>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 name="Rectangle 30">
                <a:extLst>
                  <a:ext uri="{FF2B5EF4-FFF2-40B4-BE49-F238E27FC236}">
                    <a16:creationId xmlns:a16="http://schemas.microsoft.com/office/drawing/2014/main" id="{06135013-8B37-4D39-A550-40B777AC39BA}"/>
                  </a:ext>
                </a:extLst>
              </p:cNvPr>
              <p:cNvSpPr>
                <a:spLocks noChangeArrowheads="1"/>
              </p:cNvSpPr>
              <p:nvPr/>
            </p:nvSpPr>
            <p:spPr bwMode="auto">
              <a:xfrm>
                <a:off x="42" y="2163"/>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Freeform 31">
                <a:extLst>
                  <a:ext uri="{FF2B5EF4-FFF2-40B4-BE49-F238E27FC236}">
                    <a16:creationId xmlns:a16="http://schemas.microsoft.com/office/drawing/2014/main" id="{1CC10614-7ACB-482D-B125-6E3D1652F894}"/>
                  </a:ext>
                </a:extLst>
              </p:cNvPr>
              <p:cNvSpPr>
                <a:spLocks/>
              </p:cNvSpPr>
              <p:nvPr/>
            </p:nvSpPr>
            <p:spPr bwMode="auto">
              <a:xfrm>
                <a:off x="42" y="2163"/>
                <a:ext cx="297" cy="142"/>
              </a:xfrm>
              <a:custGeom>
                <a:avLst/>
                <a:gdLst>
                  <a:gd name="T0" fmla="*/ 61 w 122"/>
                  <a:gd name="T1" fmla="*/ 15 h 59"/>
                  <a:gd name="T2" fmla="*/ 0 w 122"/>
                  <a:gd name="T3" fmla="*/ 0 h 59"/>
                  <a:gd name="T4" fmla="*/ 0 w 122"/>
                  <a:gd name="T5" fmla="*/ 43 h 59"/>
                  <a:gd name="T6" fmla="*/ 61 w 122"/>
                  <a:gd name="T7" fmla="*/ 59 h 59"/>
                  <a:gd name="T8" fmla="*/ 122 w 122"/>
                  <a:gd name="T9" fmla="*/ 43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8"/>
                      <a:pt x="0" y="0"/>
                    </a:cubicBezTo>
                    <a:cubicBezTo>
                      <a:pt x="0" y="43"/>
                      <a:pt x="0" y="43"/>
                      <a:pt x="0" y="43"/>
                    </a:cubicBezTo>
                    <a:cubicBezTo>
                      <a:pt x="0" y="52"/>
                      <a:pt x="27" y="59"/>
                      <a:pt x="61" y="59"/>
                    </a:cubicBezTo>
                    <a:cubicBezTo>
                      <a:pt x="95" y="59"/>
                      <a:pt x="122" y="52"/>
                      <a:pt x="122" y="43"/>
                    </a:cubicBezTo>
                    <a:cubicBezTo>
                      <a:pt x="122" y="0"/>
                      <a:pt x="122" y="0"/>
                      <a:pt x="122" y="0"/>
                    </a:cubicBezTo>
                    <a:cubicBezTo>
                      <a:pt x="122" y="8"/>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 name="Oval 33">
                <a:extLst>
                  <a:ext uri="{FF2B5EF4-FFF2-40B4-BE49-F238E27FC236}">
                    <a16:creationId xmlns:a16="http://schemas.microsoft.com/office/drawing/2014/main" id="{0EFB2AB0-E132-49BC-AEF4-C896AF3E5621}"/>
                  </a:ext>
                </a:extLst>
              </p:cNvPr>
              <p:cNvSpPr>
                <a:spLocks noChangeArrowheads="1"/>
              </p:cNvSpPr>
              <p:nvPr/>
            </p:nvSpPr>
            <p:spPr bwMode="auto">
              <a:xfrm>
                <a:off x="290" y="2245"/>
                <a:ext cx="22" cy="19"/>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08" name="Freeform 349">
              <a:extLst>
                <a:ext uri="{FF2B5EF4-FFF2-40B4-BE49-F238E27FC236}">
                  <a16:creationId xmlns:a16="http://schemas.microsoft.com/office/drawing/2014/main" id="{975A679A-7CD0-4E2C-93E6-451B1764AAA2}"/>
                </a:ext>
              </a:extLst>
            </p:cNvPr>
            <p:cNvSpPr>
              <a:spLocks/>
            </p:cNvSpPr>
            <p:nvPr/>
          </p:nvSpPr>
          <p:spPr bwMode="auto">
            <a:xfrm>
              <a:off x="1771607" y="5877384"/>
              <a:ext cx="1052213" cy="655728"/>
            </a:xfrm>
            <a:custGeom>
              <a:avLst/>
              <a:gdLst>
                <a:gd name="T0" fmla="*/ 204 w 242"/>
                <a:gd name="T1" fmla="*/ 89 h 151"/>
                <a:gd name="T2" fmla="*/ 200 w 242"/>
                <a:gd name="T3" fmla="*/ 81 h 151"/>
                <a:gd name="T4" fmla="*/ 201 w 242"/>
                <a:gd name="T5" fmla="*/ 70 h 151"/>
                <a:gd name="T6" fmla="*/ 131 w 242"/>
                <a:gd name="T7" fmla="*/ 0 h 151"/>
                <a:gd name="T8" fmla="*/ 65 w 242"/>
                <a:gd name="T9" fmla="*/ 50 h 151"/>
                <a:gd name="T10" fmla="*/ 55 w 242"/>
                <a:gd name="T11" fmla="*/ 58 h 151"/>
                <a:gd name="T12" fmla="*/ 47 w 242"/>
                <a:gd name="T13" fmla="*/ 57 h 151"/>
                <a:gd name="T14" fmla="*/ 0 w 242"/>
                <a:gd name="T15" fmla="*/ 104 h 151"/>
                <a:gd name="T16" fmla="*/ 47 w 242"/>
                <a:gd name="T17" fmla="*/ 151 h 151"/>
                <a:gd name="T18" fmla="*/ 210 w 242"/>
                <a:gd name="T19" fmla="*/ 151 h 151"/>
                <a:gd name="T20" fmla="*/ 242 w 242"/>
                <a:gd name="T21" fmla="*/ 120 h 151"/>
                <a:gd name="T22" fmla="*/ 210 w 242"/>
                <a:gd name="T23" fmla="*/ 89 h 151"/>
                <a:gd name="T24" fmla="*/ 204 w 242"/>
                <a:gd name="T25" fmla="*/ 89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2" h="151">
                  <a:moveTo>
                    <a:pt x="204" y="89"/>
                  </a:moveTo>
                  <a:cubicBezTo>
                    <a:pt x="201" y="90"/>
                    <a:pt x="200" y="87"/>
                    <a:pt x="200" y="81"/>
                  </a:cubicBezTo>
                  <a:cubicBezTo>
                    <a:pt x="201" y="78"/>
                    <a:pt x="201" y="74"/>
                    <a:pt x="201" y="70"/>
                  </a:cubicBezTo>
                  <a:cubicBezTo>
                    <a:pt x="201" y="32"/>
                    <a:pt x="170" y="0"/>
                    <a:pt x="131" y="0"/>
                  </a:cubicBezTo>
                  <a:cubicBezTo>
                    <a:pt x="100" y="0"/>
                    <a:pt x="73" y="21"/>
                    <a:pt x="65" y="50"/>
                  </a:cubicBezTo>
                  <a:cubicBezTo>
                    <a:pt x="63" y="55"/>
                    <a:pt x="59" y="59"/>
                    <a:pt x="55" y="58"/>
                  </a:cubicBezTo>
                  <a:cubicBezTo>
                    <a:pt x="52" y="57"/>
                    <a:pt x="50" y="57"/>
                    <a:pt x="47" y="57"/>
                  </a:cubicBezTo>
                  <a:cubicBezTo>
                    <a:pt x="21" y="57"/>
                    <a:pt x="0" y="78"/>
                    <a:pt x="0" y="104"/>
                  </a:cubicBezTo>
                  <a:cubicBezTo>
                    <a:pt x="0" y="130"/>
                    <a:pt x="21" y="151"/>
                    <a:pt x="47" y="151"/>
                  </a:cubicBezTo>
                  <a:cubicBezTo>
                    <a:pt x="210" y="151"/>
                    <a:pt x="210" y="151"/>
                    <a:pt x="210" y="151"/>
                  </a:cubicBezTo>
                  <a:cubicBezTo>
                    <a:pt x="228" y="151"/>
                    <a:pt x="242" y="137"/>
                    <a:pt x="242" y="120"/>
                  </a:cubicBezTo>
                  <a:cubicBezTo>
                    <a:pt x="242" y="102"/>
                    <a:pt x="228" y="89"/>
                    <a:pt x="210" y="89"/>
                  </a:cubicBezTo>
                  <a:cubicBezTo>
                    <a:pt x="208" y="89"/>
                    <a:pt x="206" y="89"/>
                    <a:pt x="204" y="89"/>
                  </a:cubicBezTo>
                  <a:close/>
                </a:path>
              </a:pathLst>
            </a:custGeom>
            <a:solidFill>
              <a:schemeClr val="bg1"/>
            </a:solidFill>
            <a:ln w="31750" cap="flat">
              <a:solidFill>
                <a:schemeClr val="accent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5" name="Group 4">
            <a:extLst>
              <a:ext uri="{FF2B5EF4-FFF2-40B4-BE49-F238E27FC236}">
                <a16:creationId xmlns:a16="http://schemas.microsoft.com/office/drawing/2014/main" id="{E26722D9-584F-4DA0-A2E4-A0E9C8AAB88F}"/>
              </a:ext>
            </a:extLst>
          </p:cNvPr>
          <p:cNvGrpSpPr/>
          <p:nvPr/>
        </p:nvGrpSpPr>
        <p:grpSpPr>
          <a:xfrm>
            <a:off x="10000177" y="1680950"/>
            <a:ext cx="1640552" cy="1568367"/>
            <a:chOff x="10000177" y="1680950"/>
            <a:chExt cx="1640552" cy="1568367"/>
          </a:xfrm>
        </p:grpSpPr>
        <p:sp>
          <p:nvSpPr>
            <p:cNvPr id="22" name="TextBox 21">
              <a:extLst>
                <a:ext uri="{FF2B5EF4-FFF2-40B4-BE49-F238E27FC236}">
                  <a16:creationId xmlns:a16="http://schemas.microsoft.com/office/drawing/2014/main" id="{B7755EA6-23F9-4B08-8D12-EF9A4D943DF3}"/>
                </a:ext>
              </a:extLst>
            </p:cNvPr>
            <p:cNvSpPr txBox="1"/>
            <p:nvPr/>
          </p:nvSpPr>
          <p:spPr>
            <a:xfrm>
              <a:off x="10000177" y="1680950"/>
              <a:ext cx="1640552" cy="400110"/>
            </a:xfrm>
            <a:prstGeom prst="rect">
              <a:avLst/>
            </a:prstGeom>
            <a:noFill/>
          </p:spPr>
          <p:txBody>
            <a:bodyPr wrap="square" rtlCol="0">
              <a:spAutoFit/>
            </a:bodyPr>
            <a:lstStyle/>
            <a:p>
              <a:pPr algn="ctr"/>
              <a:r>
                <a:rPr lang="en-US" sz="2000" b="1" dirty="0">
                  <a:solidFill>
                    <a:schemeClr val="tx1">
                      <a:lumMod val="85000"/>
                      <a:lumOff val="15000"/>
                    </a:schemeClr>
                  </a:solidFill>
                  <a:latin typeface="Nunito Sans" panose="00000500000000000000" pitchFamily="2" charset="0"/>
                </a:rPr>
                <a:t>ML Model</a:t>
              </a:r>
            </a:p>
          </p:txBody>
        </p:sp>
        <p:sp>
          <p:nvSpPr>
            <p:cNvPr id="129" name="Oval 128">
              <a:extLst>
                <a:ext uri="{FF2B5EF4-FFF2-40B4-BE49-F238E27FC236}">
                  <a16:creationId xmlns:a16="http://schemas.microsoft.com/office/drawing/2014/main" id="{4CF3F4E2-CD8E-4E92-ABCF-D96FEC112715}"/>
                </a:ext>
              </a:extLst>
            </p:cNvPr>
            <p:cNvSpPr/>
            <p:nvPr/>
          </p:nvSpPr>
          <p:spPr>
            <a:xfrm>
              <a:off x="10342542" y="2429025"/>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0" name="Group 129">
              <a:extLst>
                <a:ext uri="{FF2B5EF4-FFF2-40B4-BE49-F238E27FC236}">
                  <a16:creationId xmlns:a16="http://schemas.microsoft.com/office/drawing/2014/main" id="{2D64FE21-9CA5-4617-A4B2-489A57DBDE19}"/>
                </a:ext>
              </a:extLst>
            </p:cNvPr>
            <p:cNvGrpSpPr/>
            <p:nvPr/>
          </p:nvGrpSpPr>
          <p:grpSpPr>
            <a:xfrm>
              <a:off x="10675635" y="2280514"/>
              <a:ext cx="718072" cy="746537"/>
              <a:chOff x="9797996" y="5055919"/>
              <a:chExt cx="718072" cy="746537"/>
            </a:xfrm>
          </p:grpSpPr>
          <p:sp>
            <p:nvSpPr>
              <p:cNvPr id="131" name="Oval 5">
                <a:extLst>
                  <a:ext uri="{FF2B5EF4-FFF2-40B4-BE49-F238E27FC236}">
                    <a16:creationId xmlns:a16="http://schemas.microsoft.com/office/drawing/2014/main" id="{2787B979-65DC-46EA-9EF2-404FF197D98B}"/>
                  </a:ext>
                </a:extLst>
              </p:cNvPr>
              <p:cNvSpPr>
                <a:spLocks noChangeArrowheads="1"/>
              </p:cNvSpPr>
              <p:nvPr/>
            </p:nvSpPr>
            <p:spPr bwMode="auto">
              <a:xfrm>
                <a:off x="9797996" y="5055919"/>
                <a:ext cx="101008" cy="102844"/>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 name="Oval 6">
                <a:extLst>
                  <a:ext uri="{FF2B5EF4-FFF2-40B4-BE49-F238E27FC236}">
                    <a16:creationId xmlns:a16="http://schemas.microsoft.com/office/drawing/2014/main" id="{D6259438-AE69-4160-926C-C51B2A2E4F22}"/>
                  </a:ext>
                </a:extLst>
              </p:cNvPr>
              <p:cNvSpPr>
                <a:spLocks noChangeArrowheads="1"/>
              </p:cNvSpPr>
              <p:nvPr/>
            </p:nvSpPr>
            <p:spPr bwMode="auto">
              <a:xfrm>
                <a:off x="9797996" y="5218449"/>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 name="Oval 7">
                <a:extLst>
                  <a:ext uri="{FF2B5EF4-FFF2-40B4-BE49-F238E27FC236}">
                    <a16:creationId xmlns:a16="http://schemas.microsoft.com/office/drawing/2014/main" id="{DD9A0A44-34F5-49B4-B60E-F5ED589FA95F}"/>
                  </a:ext>
                </a:extLst>
              </p:cNvPr>
              <p:cNvSpPr>
                <a:spLocks noChangeArrowheads="1"/>
              </p:cNvSpPr>
              <p:nvPr/>
            </p:nvSpPr>
            <p:spPr bwMode="auto">
              <a:xfrm>
                <a:off x="9797996" y="5378225"/>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Oval 8">
                <a:extLst>
                  <a:ext uri="{FF2B5EF4-FFF2-40B4-BE49-F238E27FC236}">
                    <a16:creationId xmlns:a16="http://schemas.microsoft.com/office/drawing/2014/main" id="{2C4AC122-DF19-4297-84FC-95D7DE77E72B}"/>
                  </a:ext>
                </a:extLst>
              </p:cNvPr>
              <p:cNvSpPr>
                <a:spLocks noChangeArrowheads="1"/>
              </p:cNvSpPr>
              <p:nvPr/>
            </p:nvSpPr>
            <p:spPr bwMode="auto">
              <a:xfrm>
                <a:off x="10009194" y="5218449"/>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 name="Oval 9">
                <a:extLst>
                  <a:ext uri="{FF2B5EF4-FFF2-40B4-BE49-F238E27FC236}">
                    <a16:creationId xmlns:a16="http://schemas.microsoft.com/office/drawing/2014/main" id="{35E0C2F9-4A87-4F9E-9B31-F52EB4073680}"/>
                  </a:ext>
                </a:extLst>
              </p:cNvPr>
              <p:cNvSpPr>
                <a:spLocks noChangeArrowheads="1"/>
              </p:cNvSpPr>
              <p:nvPr/>
            </p:nvSpPr>
            <p:spPr bwMode="auto">
              <a:xfrm>
                <a:off x="10009194" y="5378225"/>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 name="Oval 10">
                <a:extLst>
                  <a:ext uri="{FF2B5EF4-FFF2-40B4-BE49-F238E27FC236}">
                    <a16:creationId xmlns:a16="http://schemas.microsoft.com/office/drawing/2014/main" id="{2331E15A-CBDC-4E97-B022-DBC01C0A43AA}"/>
                  </a:ext>
                </a:extLst>
              </p:cNvPr>
              <p:cNvSpPr>
                <a:spLocks noChangeArrowheads="1"/>
              </p:cNvSpPr>
              <p:nvPr/>
            </p:nvSpPr>
            <p:spPr bwMode="auto">
              <a:xfrm>
                <a:off x="10009194" y="5540755"/>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 name="Oval 11">
                <a:extLst>
                  <a:ext uri="{FF2B5EF4-FFF2-40B4-BE49-F238E27FC236}">
                    <a16:creationId xmlns:a16="http://schemas.microsoft.com/office/drawing/2014/main" id="{B22A2568-A33D-4C66-A162-1074E5B91556}"/>
                  </a:ext>
                </a:extLst>
              </p:cNvPr>
              <p:cNvSpPr>
                <a:spLocks noChangeArrowheads="1"/>
              </p:cNvSpPr>
              <p:nvPr/>
            </p:nvSpPr>
            <p:spPr bwMode="auto">
              <a:xfrm>
                <a:off x="9797996" y="5540755"/>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 name="Oval 12">
                <a:extLst>
                  <a:ext uri="{FF2B5EF4-FFF2-40B4-BE49-F238E27FC236}">
                    <a16:creationId xmlns:a16="http://schemas.microsoft.com/office/drawing/2014/main" id="{15E0509A-84AC-4F74-9FCC-B5CA3C1FE53E}"/>
                  </a:ext>
                </a:extLst>
              </p:cNvPr>
              <p:cNvSpPr>
                <a:spLocks noChangeArrowheads="1"/>
              </p:cNvSpPr>
              <p:nvPr/>
            </p:nvSpPr>
            <p:spPr bwMode="auto">
              <a:xfrm>
                <a:off x="9797996" y="5701449"/>
                <a:ext cx="101008" cy="101007"/>
              </a:xfrm>
              <a:prstGeom prst="ellipse">
                <a:avLst/>
              </a:pr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 name="Oval 13">
                <a:extLst>
                  <a:ext uri="{FF2B5EF4-FFF2-40B4-BE49-F238E27FC236}">
                    <a16:creationId xmlns:a16="http://schemas.microsoft.com/office/drawing/2014/main" id="{FC3571D2-2DD0-4DD5-8F0F-96DC77EAB776}"/>
                  </a:ext>
                </a:extLst>
              </p:cNvPr>
              <p:cNvSpPr>
                <a:spLocks noChangeArrowheads="1"/>
              </p:cNvSpPr>
              <p:nvPr/>
            </p:nvSpPr>
            <p:spPr bwMode="auto">
              <a:xfrm>
                <a:off x="10463728" y="5068774"/>
                <a:ext cx="52340" cy="53258"/>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 name="Oval 14">
                <a:extLst>
                  <a:ext uri="{FF2B5EF4-FFF2-40B4-BE49-F238E27FC236}">
                    <a16:creationId xmlns:a16="http://schemas.microsoft.com/office/drawing/2014/main" id="{E33F0FC1-9B7F-4570-8B1B-AA5FF0ED81B8}"/>
                  </a:ext>
                </a:extLst>
              </p:cNvPr>
              <p:cNvSpPr>
                <a:spLocks noChangeArrowheads="1"/>
              </p:cNvSpPr>
              <p:nvPr/>
            </p:nvSpPr>
            <p:spPr bwMode="auto">
              <a:xfrm>
                <a:off x="10463728" y="5178964"/>
                <a:ext cx="52340" cy="52340"/>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Oval 15">
                <a:extLst>
                  <a:ext uri="{FF2B5EF4-FFF2-40B4-BE49-F238E27FC236}">
                    <a16:creationId xmlns:a16="http://schemas.microsoft.com/office/drawing/2014/main" id="{A6F40ABE-7579-4C36-B46B-45609B8B82AF}"/>
                  </a:ext>
                </a:extLst>
              </p:cNvPr>
              <p:cNvSpPr>
                <a:spLocks noChangeArrowheads="1"/>
              </p:cNvSpPr>
              <p:nvPr/>
            </p:nvSpPr>
            <p:spPr bwMode="auto">
              <a:xfrm>
                <a:off x="10463728" y="5290991"/>
                <a:ext cx="52340" cy="52340"/>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Oval 16">
                <a:extLst>
                  <a:ext uri="{FF2B5EF4-FFF2-40B4-BE49-F238E27FC236}">
                    <a16:creationId xmlns:a16="http://schemas.microsoft.com/office/drawing/2014/main" id="{F33CF23D-9CBD-435F-AD70-F3D2D6D46BD7}"/>
                  </a:ext>
                </a:extLst>
              </p:cNvPr>
              <p:cNvSpPr>
                <a:spLocks noChangeArrowheads="1"/>
              </p:cNvSpPr>
              <p:nvPr/>
            </p:nvSpPr>
            <p:spPr bwMode="auto">
              <a:xfrm>
                <a:off x="10463728" y="5403017"/>
                <a:ext cx="52340" cy="52340"/>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 name="Oval 17">
                <a:extLst>
                  <a:ext uri="{FF2B5EF4-FFF2-40B4-BE49-F238E27FC236}">
                    <a16:creationId xmlns:a16="http://schemas.microsoft.com/office/drawing/2014/main" id="{45D1112B-BC2E-4C6C-B644-235A1A6CBCAE}"/>
                  </a:ext>
                </a:extLst>
              </p:cNvPr>
              <p:cNvSpPr>
                <a:spLocks noChangeArrowheads="1"/>
              </p:cNvSpPr>
              <p:nvPr/>
            </p:nvSpPr>
            <p:spPr bwMode="auto">
              <a:xfrm>
                <a:off x="10463728" y="5512289"/>
                <a:ext cx="52340" cy="53258"/>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Oval 18">
                <a:extLst>
                  <a:ext uri="{FF2B5EF4-FFF2-40B4-BE49-F238E27FC236}">
                    <a16:creationId xmlns:a16="http://schemas.microsoft.com/office/drawing/2014/main" id="{5085FA89-B023-4083-AE7D-5F417A93B444}"/>
                  </a:ext>
                </a:extLst>
              </p:cNvPr>
              <p:cNvSpPr>
                <a:spLocks noChangeArrowheads="1"/>
              </p:cNvSpPr>
              <p:nvPr/>
            </p:nvSpPr>
            <p:spPr bwMode="auto">
              <a:xfrm>
                <a:off x="10463728" y="5624316"/>
                <a:ext cx="52340" cy="52340"/>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 name="Oval 19">
                <a:extLst>
                  <a:ext uri="{FF2B5EF4-FFF2-40B4-BE49-F238E27FC236}">
                    <a16:creationId xmlns:a16="http://schemas.microsoft.com/office/drawing/2014/main" id="{880F35BE-0D94-47A1-B499-B24D42420335}"/>
                  </a:ext>
                </a:extLst>
              </p:cNvPr>
              <p:cNvSpPr>
                <a:spLocks noChangeArrowheads="1"/>
              </p:cNvSpPr>
              <p:nvPr/>
            </p:nvSpPr>
            <p:spPr bwMode="auto">
              <a:xfrm>
                <a:off x="10463728" y="5736342"/>
                <a:ext cx="52340" cy="52340"/>
              </a:xfrm>
              <a:prstGeom prst="ellipse">
                <a:avLst/>
              </a:pr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Line 20">
                <a:extLst>
                  <a:ext uri="{FF2B5EF4-FFF2-40B4-BE49-F238E27FC236}">
                    <a16:creationId xmlns:a16="http://schemas.microsoft.com/office/drawing/2014/main" id="{FDE2CD7A-BA42-47F9-94D0-E85AEA16E7ED}"/>
                  </a:ext>
                </a:extLst>
              </p:cNvPr>
              <p:cNvSpPr>
                <a:spLocks noChangeShapeType="1"/>
              </p:cNvSpPr>
              <p:nvPr/>
            </p:nvSpPr>
            <p:spPr bwMode="auto">
              <a:xfrm>
                <a:off x="10110201" y="5268953"/>
                <a:ext cx="83561"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Line 21">
                <a:extLst>
                  <a:ext uri="{FF2B5EF4-FFF2-40B4-BE49-F238E27FC236}">
                    <a16:creationId xmlns:a16="http://schemas.microsoft.com/office/drawing/2014/main" id="{8F6FF4F8-8157-4C7B-8EFD-86709EE09D8F}"/>
                  </a:ext>
                </a:extLst>
              </p:cNvPr>
              <p:cNvSpPr>
                <a:spLocks noChangeShapeType="1"/>
              </p:cNvSpPr>
              <p:nvPr/>
            </p:nvSpPr>
            <p:spPr bwMode="auto">
              <a:xfrm>
                <a:off x="9899004" y="5268953"/>
                <a:ext cx="110190"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Line 22">
                <a:extLst>
                  <a:ext uri="{FF2B5EF4-FFF2-40B4-BE49-F238E27FC236}">
                    <a16:creationId xmlns:a16="http://schemas.microsoft.com/office/drawing/2014/main" id="{B707DFF0-371C-4D71-9D2E-4403770B72BB}"/>
                  </a:ext>
                </a:extLst>
              </p:cNvPr>
              <p:cNvSpPr>
                <a:spLocks noChangeShapeType="1"/>
              </p:cNvSpPr>
              <p:nvPr/>
            </p:nvSpPr>
            <p:spPr bwMode="auto">
              <a:xfrm>
                <a:off x="10110201" y="5426892"/>
                <a:ext cx="83561"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Line 23">
                <a:extLst>
                  <a:ext uri="{FF2B5EF4-FFF2-40B4-BE49-F238E27FC236}">
                    <a16:creationId xmlns:a16="http://schemas.microsoft.com/office/drawing/2014/main" id="{ACB293EA-B247-449E-83F5-4DAC81450976}"/>
                  </a:ext>
                </a:extLst>
              </p:cNvPr>
              <p:cNvSpPr>
                <a:spLocks noChangeShapeType="1"/>
              </p:cNvSpPr>
              <p:nvPr/>
            </p:nvSpPr>
            <p:spPr bwMode="auto">
              <a:xfrm>
                <a:off x="9899004" y="5426892"/>
                <a:ext cx="110190"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Line 24">
                <a:extLst>
                  <a:ext uri="{FF2B5EF4-FFF2-40B4-BE49-F238E27FC236}">
                    <a16:creationId xmlns:a16="http://schemas.microsoft.com/office/drawing/2014/main" id="{4D9C6C60-AC36-46DF-8367-0B49B176DCBD}"/>
                  </a:ext>
                </a:extLst>
              </p:cNvPr>
              <p:cNvSpPr>
                <a:spLocks noChangeShapeType="1"/>
              </p:cNvSpPr>
              <p:nvPr/>
            </p:nvSpPr>
            <p:spPr bwMode="auto">
              <a:xfrm>
                <a:off x="10110201" y="5591259"/>
                <a:ext cx="83561"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Line 25">
                <a:extLst>
                  <a:ext uri="{FF2B5EF4-FFF2-40B4-BE49-F238E27FC236}">
                    <a16:creationId xmlns:a16="http://schemas.microsoft.com/office/drawing/2014/main" id="{BFA4F5DE-0775-47A6-AC83-E9C9D3467D3F}"/>
                  </a:ext>
                </a:extLst>
              </p:cNvPr>
              <p:cNvSpPr>
                <a:spLocks noChangeShapeType="1"/>
              </p:cNvSpPr>
              <p:nvPr/>
            </p:nvSpPr>
            <p:spPr bwMode="auto">
              <a:xfrm>
                <a:off x="9899004" y="5591259"/>
                <a:ext cx="110190"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Line 26">
                <a:extLst>
                  <a:ext uri="{FF2B5EF4-FFF2-40B4-BE49-F238E27FC236}">
                    <a16:creationId xmlns:a16="http://schemas.microsoft.com/office/drawing/2014/main" id="{2809A8F3-4A3B-43B9-AF5C-AFDAE5C53A06}"/>
                  </a:ext>
                </a:extLst>
              </p:cNvPr>
              <p:cNvSpPr>
                <a:spLocks noChangeShapeType="1"/>
              </p:cNvSpPr>
              <p:nvPr/>
            </p:nvSpPr>
            <p:spPr bwMode="auto">
              <a:xfrm flipV="1">
                <a:off x="9887985" y="5619724"/>
                <a:ext cx="129473" cy="99171"/>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Line 27">
                <a:extLst>
                  <a:ext uri="{FF2B5EF4-FFF2-40B4-BE49-F238E27FC236}">
                    <a16:creationId xmlns:a16="http://schemas.microsoft.com/office/drawing/2014/main" id="{E3372C86-5871-49FD-94D9-78F4363550CA}"/>
                  </a:ext>
                </a:extLst>
              </p:cNvPr>
              <p:cNvSpPr>
                <a:spLocks noChangeShapeType="1"/>
              </p:cNvSpPr>
              <p:nvPr/>
            </p:nvSpPr>
            <p:spPr bwMode="auto">
              <a:xfrm flipV="1">
                <a:off x="9887985" y="5459949"/>
                <a:ext cx="129473" cy="98253"/>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Line 28">
                <a:extLst>
                  <a:ext uri="{FF2B5EF4-FFF2-40B4-BE49-F238E27FC236}">
                    <a16:creationId xmlns:a16="http://schemas.microsoft.com/office/drawing/2014/main" id="{FE7C80BC-AA2F-4894-AE00-696B67040575}"/>
                  </a:ext>
                </a:extLst>
              </p:cNvPr>
              <p:cNvSpPr>
                <a:spLocks noChangeShapeType="1"/>
              </p:cNvSpPr>
              <p:nvPr/>
            </p:nvSpPr>
            <p:spPr bwMode="auto">
              <a:xfrm flipH="1" flipV="1">
                <a:off x="9887985" y="5459949"/>
                <a:ext cx="129473" cy="98253"/>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Line 29">
                <a:extLst>
                  <a:ext uri="{FF2B5EF4-FFF2-40B4-BE49-F238E27FC236}">
                    <a16:creationId xmlns:a16="http://schemas.microsoft.com/office/drawing/2014/main" id="{6FDBCB0A-8A9B-4692-8D17-94A87A8F71A2}"/>
                  </a:ext>
                </a:extLst>
              </p:cNvPr>
              <p:cNvSpPr>
                <a:spLocks noChangeShapeType="1"/>
              </p:cNvSpPr>
              <p:nvPr/>
            </p:nvSpPr>
            <p:spPr bwMode="auto">
              <a:xfrm flipV="1">
                <a:off x="9887985" y="5297419"/>
                <a:ext cx="129473" cy="98253"/>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Line 30">
                <a:extLst>
                  <a:ext uri="{FF2B5EF4-FFF2-40B4-BE49-F238E27FC236}">
                    <a16:creationId xmlns:a16="http://schemas.microsoft.com/office/drawing/2014/main" id="{C56D27F4-A0D9-4442-8EFE-7EBA0DD14871}"/>
                  </a:ext>
                </a:extLst>
              </p:cNvPr>
              <p:cNvSpPr>
                <a:spLocks noChangeShapeType="1"/>
              </p:cNvSpPr>
              <p:nvPr/>
            </p:nvSpPr>
            <p:spPr bwMode="auto">
              <a:xfrm flipH="1" flipV="1">
                <a:off x="9887985" y="5297419"/>
                <a:ext cx="129473" cy="98253"/>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Line 31">
                <a:extLst>
                  <a:ext uri="{FF2B5EF4-FFF2-40B4-BE49-F238E27FC236}">
                    <a16:creationId xmlns:a16="http://schemas.microsoft.com/office/drawing/2014/main" id="{D70D4E58-A217-4A29-8D6F-DF86E0CE6B66}"/>
                  </a:ext>
                </a:extLst>
              </p:cNvPr>
              <p:cNvSpPr>
                <a:spLocks noChangeShapeType="1"/>
              </p:cNvSpPr>
              <p:nvPr/>
            </p:nvSpPr>
            <p:spPr bwMode="auto">
              <a:xfrm flipH="1" flipV="1">
                <a:off x="9887985" y="5136725"/>
                <a:ext cx="129473" cy="99171"/>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33">
                <a:extLst>
                  <a:ext uri="{FF2B5EF4-FFF2-40B4-BE49-F238E27FC236}">
                    <a16:creationId xmlns:a16="http://schemas.microsoft.com/office/drawing/2014/main" id="{4BCD2431-7472-4F94-B497-916D073B0F4C}"/>
                  </a:ext>
                </a:extLst>
              </p:cNvPr>
              <p:cNvSpPr>
                <a:spLocks/>
              </p:cNvSpPr>
              <p:nvPr/>
            </p:nvSpPr>
            <p:spPr bwMode="auto">
              <a:xfrm>
                <a:off x="10244266" y="5095404"/>
                <a:ext cx="219462" cy="146920"/>
              </a:xfrm>
              <a:custGeom>
                <a:avLst/>
                <a:gdLst>
                  <a:gd name="T0" fmla="*/ 100 w 100"/>
                  <a:gd name="T1" fmla="*/ 0 h 67"/>
                  <a:gd name="T2" fmla="*/ 87 w 100"/>
                  <a:gd name="T3" fmla="*/ 0 h 67"/>
                  <a:gd name="T4" fmla="*/ 82 w 100"/>
                  <a:gd name="T5" fmla="*/ 2 h 67"/>
                  <a:gd name="T6" fmla="*/ 18 w 100"/>
                  <a:gd name="T7" fmla="*/ 65 h 67"/>
                  <a:gd name="T8" fmla="*/ 13 w 100"/>
                  <a:gd name="T9" fmla="*/ 67 h 67"/>
                  <a:gd name="T10" fmla="*/ 0 w 100"/>
                  <a:gd name="T11" fmla="*/ 67 h 67"/>
                </a:gdLst>
                <a:ahLst/>
                <a:cxnLst>
                  <a:cxn ang="0">
                    <a:pos x="T0" y="T1"/>
                  </a:cxn>
                  <a:cxn ang="0">
                    <a:pos x="T2" y="T3"/>
                  </a:cxn>
                  <a:cxn ang="0">
                    <a:pos x="T4" y="T5"/>
                  </a:cxn>
                  <a:cxn ang="0">
                    <a:pos x="T6" y="T7"/>
                  </a:cxn>
                  <a:cxn ang="0">
                    <a:pos x="T8" y="T9"/>
                  </a:cxn>
                  <a:cxn ang="0">
                    <a:pos x="T10" y="T11"/>
                  </a:cxn>
                </a:cxnLst>
                <a:rect l="0" t="0" r="r" b="b"/>
                <a:pathLst>
                  <a:path w="100" h="67">
                    <a:moveTo>
                      <a:pt x="100" y="0"/>
                    </a:moveTo>
                    <a:cubicBezTo>
                      <a:pt x="87" y="0"/>
                      <a:pt x="87" y="0"/>
                      <a:pt x="87" y="0"/>
                    </a:cubicBezTo>
                    <a:cubicBezTo>
                      <a:pt x="86" y="0"/>
                      <a:pt x="83" y="1"/>
                      <a:pt x="82" y="2"/>
                    </a:cubicBezTo>
                    <a:cubicBezTo>
                      <a:pt x="18" y="65"/>
                      <a:pt x="18" y="65"/>
                      <a:pt x="18" y="65"/>
                    </a:cubicBezTo>
                    <a:cubicBezTo>
                      <a:pt x="17" y="66"/>
                      <a:pt x="15" y="67"/>
                      <a:pt x="13" y="67"/>
                    </a:cubicBezTo>
                    <a:cubicBezTo>
                      <a:pt x="0" y="67"/>
                      <a:pt x="0" y="67"/>
                      <a:pt x="0" y="67"/>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34">
                <a:extLst>
                  <a:ext uri="{FF2B5EF4-FFF2-40B4-BE49-F238E27FC236}">
                    <a16:creationId xmlns:a16="http://schemas.microsoft.com/office/drawing/2014/main" id="{4CFD6DC2-42DD-4EDD-AAEB-D15481F70A1F}"/>
                  </a:ext>
                </a:extLst>
              </p:cNvPr>
              <p:cNvSpPr>
                <a:spLocks/>
              </p:cNvSpPr>
              <p:nvPr/>
            </p:nvSpPr>
            <p:spPr bwMode="auto">
              <a:xfrm>
                <a:off x="10244266" y="5204675"/>
                <a:ext cx="219462" cy="99171"/>
              </a:xfrm>
              <a:custGeom>
                <a:avLst/>
                <a:gdLst>
                  <a:gd name="T0" fmla="*/ 0 w 100"/>
                  <a:gd name="T1" fmla="*/ 45 h 45"/>
                  <a:gd name="T2" fmla="*/ 31 w 100"/>
                  <a:gd name="T3" fmla="*/ 45 h 45"/>
                  <a:gd name="T4" fmla="*/ 36 w 100"/>
                  <a:gd name="T5" fmla="*/ 43 h 45"/>
                  <a:gd name="T6" fmla="*/ 78 w 100"/>
                  <a:gd name="T7" fmla="*/ 2 h 45"/>
                  <a:gd name="T8" fmla="*/ 83 w 100"/>
                  <a:gd name="T9" fmla="*/ 0 h 45"/>
                  <a:gd name="T10" fmla="*/ 100 w 100"/>
                  <a:gd name="T11" fmla="*/ 0 h 45"/>
                </a:gdLst>
                <a:ahLst/>
                <a:cxnLst>
                  <a:cxn ang="0">
                    <a:pos x="T0" y="T1"/>
                  </a:cxn>
                  <a:cxn ang="0">
                    <a:pos x="T2" y="T3"/>
                  </a:cxn>
                  <a:cxn ang="0">
                    <a:pos x="T4" y="T5"/>
                  </a:cxn>
                  <a:cxn ang="0">
                    <a:pos x="T6" y="T7"/>
                  </a:cxn>
                  <a:cxn ang="0">
                    <a:pos x="T8" y="T9"/>
                  </a:cxn>
                  <a:cxn ang="0">
                    <a:pos x="T10" y="T11"/>
                  </a:cxn>
                </a:cxnLst>
                <a:rect l="0" t="0" r="r" b="b"/>
                <a:pathLst>
                  <a:path w="100" h="45">
                    <a:moveTo>
                      <a:pt x="0" y="45"/>
                    </a:moveTo>
                    <a:cubicBezTo>
                      <a:pt x="31" y="45"/>
                      <a:pt x="31" y="45"/>
                      <a:pt x="31" y="45"/>
                    </a:cubicBezTo>
                    <a:cubicBezTo>
                      <a:pt x="33" y="45"/>
                      <a:pt x="35" y="44"/>
                      <a:pt x="36" y="43"/>
                    </a:cubicBezTo>
                    <a:cubicBezTo>
                      <a:pt x="78" y="2"/>
                      <a:pt x="78" y="2"/>
                      <a:pt x="78" y="2"/>
                    </a:cubicBezTo>
                    <a:cubicBezTo>
                      <a:pt x="79" y="1"/>
                      <a:pt x="81" y="0"/>
                      <a:pt x="83" y="0"/>
                    </a:cubicBezTo>
                    <a:cubicBezTo>
                      <a:pt x="100" y="0"/>
                      <a:pt x="100" y="0"/>
                      <a:pt x="100" y="0"/>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 name="Line 35">
                <a:extLst>
                  <a:ext uri="{FF2B5EF4-FFF2-40B4-BE49-F238E27FC236}">
                    <a16:creationId xmlns:a16="http://schemas.microsoft.com/office/drawing/2014/main" id="{F1EA5F70-AF7C-4DCE-A7BC-23FB405519F5}"/>
                  </a:ext>
                </a:extLst>
              </p:cNvPr>
              <p:cNvSpPr>
                <a:spLocks noChangeShapeType="1"/>
              </p:cNvSpPr>
              <p:nvPr/>
            </p:nvSpPr>
            <p:spPr bwMode="auto">
              <a:xfrm>
                <a:off x="10244266" y="5426892"/>
                <a:ext cx="219462" cy="0"/>
              </a:xfrm>
              <a:prstGeom prst="line">
                <a:avLst/>
              </a:prstGeom>
              <a:noFill/>
              <a:ln w="3175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 name="Freeform 36">
                <a:extLst>
                  <a:ext uri="{FF2B5EF4-FFF2-40B4-BE49-F238E27FC236}">
                    <a16:creationId xmlns:a16="http://schemas.microsoft.com/office/drawing/2014/main" id="{ACA9D255-4669-4B03-8A48-5030A24C9364}"/>
                  </a:ext>
                </a:extLst>
              </p:cNvPr>
              <p:cNvSpPr>
                <a:spLocks/>
              </p:cNvSpPr>
              <p:nvPr/>
            </p:nvSpPr>
            <p:spPr bwMode="auto">
              <a:xfrm>
                <a:off x="10244266" y="5316702"/>
                <a:ext cx="219462" cy="50504"/>
              </a:xfrm>
              <a:custGeom>
                <a:avLst/>
                <a:gdLst>
                  <a:gd name="T0" fmla="*/ 0 w 100"/>
                  <a:gd name="T1" fmla="*/ 23 h 23"/>
                  <a:gd name="T2" fmla="*/ 53 w 100"/>
                  <a:gd name="T3" fmla="*/ 23 h 23"/>
                  <a:gd name="T4" fmla="*/ 58 w 100"/>
                  <a:gd name="T5" fmla="*/ 21 h 23"/>
                  <a:gd name="T6" fmla="*/ 77 w 100"/>
                  <a:gd name="T7" fmla="*/ 2 h 23"/>
                  <a:gd name="T8" fmla="*/ 82 w 100"/>
                  <a:gd name="T9" fmla="*/ 0 h 23"/>
                  <a:gd name="T10" fmla="*/ 100 w 100"/>
                  <a:gd name="T11" fmla="*/ 0 h 23"/>
                </a:gdLst>
                <a:ahLst/>
                <a:cxnLst>
                  <a:cxn ang="0">
                    <a:pos x="T0" y="T1"/>
                  </a:cxn>
                  <a:cxn ang="0">
                    <a:pos x="T2" y="T3"/>
                  </a:cxn>
                  <a:cxn ang="0">
                    <a:pos x="T4" y="T5"/>
                  </a:cxn>
                  <a:cxn ang="0">
                    <a:pos x="T6" y="T7"/>
                  </a:cxn>
                  <a:cxn ang="0">
                    <a:pos x="T8" y="T9"/>
                  </a:cxn>
                  <a:cxn ang="0">
                    <a:pos x="T10" y="T11"/>
                  </a:cxn>
                </a:cxnLst>
                <a:rect l="0" t="0" r="r" b="b"/>
                <a:pathLst>
                  <a:path w="100" h="23">
                    <a:moveTo>
                      <a:pt x="0" y="23"/>
                    </a:moveTo>
                    <a:cubicBezTo>
                      <a:pt x="53" y="23"/>
                      <a:pt x="53" y="23"/>
                      <a:pt x="53" y="23"/>
                    </a:cubicBezTo>
                    <a:cubicBezTo>
                      <a:pt x="55" y="23"/>
                      <a:pt x="57" y="22"/>
                      <a:pt x="58" y="21"/>
                    </a:cubicBezTo>
                    <a:cubicBezTo>
                      <a:pt x="77" y="2"/>
                      <a:pt x="77" y="2"/>
                      <a:pt x="77" y="2"/>
                    </a:cubicBezTo>
                    <a:cubicBezTo>
                      <a:pt x="78" y="1"/>
                      <a:pt x="81" y="0"/>
                      <a:pt x="82" y="0"/>
                    </a:cubicBezTo>
                    <a:cubicBezTo>
                      <a:pt x="100" y="0"/>
                      <a:pt x="100" y="0"/>
                      <a:pt x="100" y="0"/>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 name="Freeform 37">
                <a:extLst>
                  <a:ext uri="{FF2B5EF4-FFF2-40B4-BE49-F238E27FC236}">
                    <a16:creationId xmlns:a16="http://schemas.microsoft.com/office/drawing/2014/main" id="{7472012E-4EA3-4627-85F3-9F2C68E82B6F}"/>
                  </a:ext>
                </a:extLst>
              </p:cNvPr>
              <p:cNvSpPr>
                <a:spLocks/>
              </p:cNvSpPr>
              <p:nvPr/>
            </p:nvSpPr>
            <p:spPr bwMode="auto">
              <a:xfrm>
                <a:off x="10244266" y="5613297"/>
                <a:ext cx="219462" cy="146920"/>
              </a:xfrm>
              <a:custGeom>
                <a:avLst/>
                <a:gdLst>
                  <a:gd name="T0" fmla="*/ 100 w 100"/>
                  <a:gd name="T1" fmla="*/ 67 h 67"/>
                  <a:gd name="T2" fmla="*/ 87 w 100"/>
                  <a:gd name="T3" fmla="*/ 67 h 67"/>
                  <a:gd name="T4" fmla="*/ 82 w 100"/>
                  <a:gd name="T5" fmla="*/ 65 h 67"/>
                  <a:gd name="T6" fmla="*/ 18 w 100"/>
                  <a:gd name="T7" fmla="*/ 2 h 67"/>
                  <a:gd name="T8" fmla="*/ 13 w 100"/>
                  <a:gd name="T9" fmla="*/ 0 h 67"/>
                  <a:gd name="T10" fmla="*/ 0 w 100"/>
                  <a:gd name="T11" fmla="*/ 0 h 67"/>
                </a:gdLst>
                <a:ahLst/>
                <a:cxnLst>
                  <a:cxn ang="0">
                    <a:pos x="T0" y="T1"/>
                  </a:cxn>
                  <a:cxn ang="0">
                    <a:pos x="T2" y="T3"/>
                  </a:cxn>
                  <a:cxn ang="0">
                    <a:pos x="T4" y="T5"/>
                  </a:cxn>
                  <a:cxn ang="0">
                    <a:pos x="T6" y="T7"/>
                  </a:cxn>
                  <a:cxn ang="0">
                    <a:pos x="T8" y="T9"/>
                  </a:cxn>
                  <a:cxn ang="0">
                    <a:pos x="T10" y="T11"/>
                  </a:cxn>
                </a:cxnLst>
                <a:rect l="0" t="0" r="r" b="b"/>
                <a:pathLst>
                  <a:path w="100" h="67">
                    <a:moveTo>
                      <a:pt x="100" y="67"/>
                    </a:moveTo>
                    <a:cubicBezTo>
                      <a:pt x="87" y="67"/>
                      <a:pt x="87" y="67"/>
                      <a:pt x="87" y="67"/>
                    </a:cubicBezTo>
                    <a:cubicBezTo>
                      <a:pt x="86" y="67"/>
                      <a:pt x="83" y="66"/>
                      <a:pt x="82" y="65"/>
                    </a:cubicBezTo>
                    <a:cubicBezTo>
                      <a:pt x="18" y="2"/>
                      <a:pt x="18" y="2"/>
                      <a:pt x="18" y="2"/>
                    </a:cubicBezTo>
                    <a:cubicBezTo>
                      <a:pt x="17" y="1"/>
                      <a:pt x="15" y="0"/>
                      <a:pt x="13" y="0"/>
                    </a:cubicBezTo>
                    <a:cubicBezTo>
                      <a:pt x="0" y="0"/>
                      <a:pt x="0" y="0"/>
                      <a:pt x="0" y="0"/>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 name="Freeform 38">
                <a:extLst>
                  <a:ext uri="{FF2B5EF4-FFF2-40B4-BE49-F238E27FC236}">
                    <a16:creationId xmlns:a16="http://schemas.microsoft.com/office/drawing/2014/main" id="{55973927-C2B3-4313-99AA-AB9C9558265A}"/>
                  </a:ext>
                </a:extLst>
              </p:cNvPr>
              <p:cNvSpPr>
                <a:spLocks/>
              </p:cNvSpPr>
              <p:nvPr/>
            </p:nvSpPr>
            <p:spPr bwMode="auto">
              <a:xfrm>
                <a:off x="10244266" y="5551774"/>
                <a:ext cx="219462" cy="96416"/>
              </a:xfrm>
              <a:custGeom>
                <a:avLst/>
                <a:gdLst>
                  <a:gd name="T0" fmla="*/ 0 w 100"/>
                  <a:gd name="T1" fmla="*/ 0 h 44"/>
                  <a:gd name="T2" fmla="*/ 31 w 100"/>
                  <a:gd name="T3" fmla="*/ 0 h 44"/>
                  <a:gd name="T4" fmla="*/ 36 w 100"/>
                  <a:gd name="T5" fmla="*/ 2 h 44"/>
                  <a:gd name="T6" fmla="*/ 78 w 100"/>
                  <a:gd name="T7" fmla="*/ 42 h 44"/>
                  <a:gd name="T8" fmla="*/ 83 w 100"/>
                  <a:gd name="T9" fmla="*/ 44 h 44"/>
                  <a:gd name="T10" fmla="*/ 100 w 100"/>
                  <a:gd name="T11" fmla="*/ 44 h 44"/>
                </a:gdLst>
                <a:ahLst/>
                <a:cxnLst>
                  <a:cxn ang="0">
                    <a:pos x="T0" y="T1"/>
                  </a:cxn>
                  <a:cxn ang="0">
                    <a:pos x="T2" y="T3"/>
                  </a:cxn>
                  <a:cxn ang="0">
                    <a:pos x="T4" y="T5"/>
                  </a:cxn>
                  <a:cxn ang="0">
                    <a:pos x="T6" y="T7"/>
                  </a:cxn>
                  <a:cxn ang="0">
                    <a:pos x="T8" y="T9"/>
                  </a:cxn>
                  <a:cxn ang="0">
                    <a:pos x="T10" y="T11"/>
                  </a:cxn>
                </a:cxnLst>
                <a:rect l="0" t="0" r="r" b="b"/>
                <a:pathLst>
                  <a:path w="100" h="44">
                    <a:moveTo>
                      <a:pt x="0" y="0"/>
                    </a:moveTo>
                    <a:cubicBezTo>
                      <a:pt x="31" y="0"/>
                      <a:pt x="31" y="0"/>
                      <a:pt x="31" y="0"/>
                    </a:cubicBezTo>
                    <a:cubicBezTo>
                      <a:pt x="33" y="0"/>
                      <a:pt x="35" y="1"/>
                      <a:pt x="36" y="2"/>
                    </a:cubicBezTo>
                    <a:cubicBezTo>
                      <a:pt x="78" y="42"/>
                      <a:pt x="78" y="42"/>
                      <a:pt x="78" y="42"/>
                    </a:cubicBezTo>
                    <a:cubicBezTo>
                      <a:pt x="79" y="43"/>
                      <a:pt x="81" y="44"/>
                      <a:pt x="83" y="44"/>
                    </a:cubicBezTo>
                    <a:cubicBezTo>
                      <a:pt x="100" y="44"/>
                      <a:pt x="100" y="44"/>
                      <a:pt x="100" y="44"/>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39">
                <a:extLst>
                  <a:ext uri="{FF2B5EF4-FFF2-40B4-BE49-F238E27FC236}">
                    <a16:creationId xmlns:a16="http://schemas.microsoft.com/office/drawing/2014/main" id="{DE66F11B-D6BF-446D-8806-FCAD8257E81B}"/>
                  </a:ext>
                </a:extLst>
              </p:cNvPr>
              <p:cNvSpPr>
                <a:spLocks/>
              </p:cNvSpPr>
              <p:nvPr/>
            </p:nvSpPr>
            <p:spPr bwMode="auto">
              <a:xfrm>
                <a:off x="10244266" y="5488415"/>
                <a:ext cx="219462" cy="50504"/>
              </a:xfrm>
              <a:custGeom>
                <a:avLst/>
                <a:gdLst>
                  <a:gd name="T0" fmla="*/ 0 w 100"/>
                  <a:gd name="T1" fmla="*/ 0 h 23"/>
                  <a:gd name="T2" fmla="*/ 53 w 100"/>
                  <a:gd name="T3" fmla="*/ 0 h 23"/>
                  <a:gd name="T4" fmla="*/ 58 w 100"/>
                  <a:gd name="T5" fmla="*/ 2 h 23"/>
                  <a:gd name="T6" fmla="*/ 77 w 100"/>
                  <a:gd name="T7" fmla="*/ 21 h 23"/>
                  <a:gd name="T8" fmla="*/ 82 w 100"/>
                  <a:gd name="T9" fmla="*/ 23 h 23"/>
                  <a:gd name="T10" fmla="*/ 100 w 100"/>
                  <a:gd name="T11" fmla="*/ 23 h 23"/>
                </a:gdLst>
                <a:ahLst/>
                <a:cxnLst>
                  <a:cxn ang="0">
                    <a:pos x="T0" y="T1"/>
                  </a:cxn>
                  <a:cxn ang="0">
                    <a:pos x="T2" y="T3"/>
                  </a:cxn>
                  <a:cxn ang="0">
                    <a:pos x="T4" y="T5"/>
                  </a:cxn>
                  <a:cxn ang="0">
                    <a:pos x="T6" y="T7"/>
                  </a:cxn>
                  <a:cxn ang="0">
                    <a:pos x="T8" y="T9"/>
                  </a:cxn>
                  <a:cxn ang="0">
                    <a:pos x="T10" y="T11"/>
                  </a:cxn>
                </a:cxnLst>
                <a:rect l="0" t="0" r="r" b="b"/>
                <a:pathLst>
                  <a:path w="100" h="23">
                    <a:moveTo>
                      <a:pt x="0" y="0"/>
                    </a:moveTo>
                    <a:cubicBezTo>
                      <a:pt x="53" y="0"/>
                      <a:pt x="53" y="0"/>
                      <a:pt x="53" y="0"/>
                    </a:cubicBezTo>
                    <a:cubicBezTo>
                      <a:pt x="55" y="0"/>
                      <a:pt x="57" y="1"/>
                      <a:pt x="58" y="2"/>
                    </a:cubicBezTo>
                    <a:cubicBezTo>
                      <a:pt x="77" y="21"/>
                      <a:pt x="77" y="21"/>
                      <a:pt x="77" y="21"/>
                    </a:cubicBezTo>
                    <a:cubicBezTo>
                      <a:pt x="78" y="22"/>
                      <a:pt x="81" y="23"/>
                      <a:pt x="82" y="23"/>
                    </a:cubicBezTo>
                    <a:cubicBezTo>
                      <a:pt x="100" y="23"/>
                      <a:pt x="100" y="23"/>
                      <a:pt x="100" y="23"/>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32">
                <a:extLst>
                  <a:ext uri="{FF2B5EF4-FFF2-40B4-BE49-F238E27FC236}">
                    <a16:creationId xmlns:a16="http://schemas.microsoft.com/office/drawing/2014/main" id="{D1FD5F9D-73DC-4BF2-9DCB-D1585F086CC5}"/>
                  </a:ext>
                </a:extLst>
              </p:cNvPr>
              <p:cNvSpPr>
                <a:spLocks/>
              </p:cNvSpPr>
              <p:nvPr/>
            </p:nvSpPr>
            <p:spPr bwMode="auto">
              <a:xfrm>
                <a:off x="10193762" y="5191820"/>
                <a:ext cx="50504" cy="460961"/>
              </a:xfrm>
              <a:custGeom>
                <a:avLst/>
                <a:gdLst>
                  <a:gd name="T0" fmla="*/ 23 w 23"/>
                  <a:gd name="T1" fmla="*/ 199 h 210"/>
                  <a:gd name="T2" fmla="*/ 11 w 23"/>
                  <a:gd name="T3" fmla="*/ 210 h 210"/>
                  <a:gd name="T4" fmla="*/ 11 w 23"/>
                  <a:gd name="T5" fmla="*/ 210 h 210"/>
                  <a:gd name="T6" fmla="*/ 0 w 23"/>
                  <a:gd name="T7" fmla="*/ 199 h 210"/>
                  <a:gd name="T8" fmla="*/ 0 w 23"/>
                  <a:gd name="T9" fmla="*/ 11 h 210"/>
                  <a:gd name="T10" fmla="*/ 11 w 23"/>
                  <a:gd name="T11" fmla="*/ 0 h 210"/>
                  <a:gd name="T12" fmla="*/ 11 w 23"/>
                  <a:gd name="T13" fmla="*/ 0 h 210"/>
                  <a:gd name="T14" fmla="*/ 23 w 23"/>
                  <a:gd name="T15" fmla="*/ 11 h 210"/>
                  <a:gd name="T16" fmla="*/ 23 w 23"/>
                  <a:gd name="T17" fmla="*/ 199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210">
                    <a:moveTo>
                      <a:pt x="23" y="199"/>
                    </a:moveTo>
                    <a:cubicBezTo>
                      <a:pt x="23" y="205"/>
                      <a:pt x="17" y="210"/>
                      <a:pt x="11" y="210"/>
                    </a:cubicBezTo>
                    <a:cubicBezTo>
                      <a:pt x="11" y="210"/>
                      <a:pt x="11" y="210"/>
                      <a:pt x="11" y="210"/>
                    </a:cubicBezTo>
                    <a:cubicBezTo>
                      <a:pt x="5" y="210"/>
                      <a:pt x="0" y="205"/>
                      <a:pt x="0" y="199"/>
                    </a:cubicBezTo>
                    <a:cubicBezTo>
                      <a:pt x="0" y="11"/>
                      <a:pt x="0" y="11"/>
                      <a:pt x="0" y="11"/>
                    </a:cubicBezTo>
                    <a:cubicBezTo>
                      <a:pt x="0" y="5"/>
                      <a:pt x="5" y="0"/>
                      <a:pt x="11" y="0"/>
                    </a:cubicBezTo>
                    <a:cubicBezTo>
                      <a:pt x="11" y="0"/>
                      <a:pt x="11" y="0"/>
                      <a:pt x="11" y="0"/>
                    </a:cubicBezTo>
                    <a:cubicBezTo>
                      <a:pt x="17" y="0"/>
                      <a:pt x="23" y="5"/>
                      <a:pt x="23" y="11"/>
                    </a:cubicBezTo>
                    <a:lnTo>
                      <a:pt x="23" y="199"/>
                    </a:lnTo>
                    <a:close/>
                  </a:path>
                </a:pathLst>
              </a:cu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0" name="Group 9">
            <a:extLst>
              <a:ext uri="{FF2B5EF4-FFF2-40B4-BE49-F238E27FC236}">
                <a16:creationId xmlns:a16="http://schemas.microsoft.com/office/drawing/2014/main" id="{F7469FE1-F244-4847-8F7D-D69E189BF2CA}"/>
              </a:ext>
            </a:extLst>
          </p:cNvPr>
          <p:cNvGrpSpPr/>
          <p:nvPr/>
        </p:nvGrpSpPr>
        <p:grpSpPr>
          <a:xfrm>
            <a:off x="10224478" y="4824766"/>
            <a:ext cx="1191950" cy="1489599"/>
            <a:chOff x="10224478" y="4824766"/>
            <a:chExt cx="1191950" cy="1489599"/>
          </a:xfrm>
        </p:grpSpPr>
        <p:sp>
          <p:nvSpPr>
            <p:cNvPr id="182" name="Oval 181">
              <a:extLst>
                <a:ext uri="{FF2B5EF4-FFF2-40B4-BE49-F238E27FC236}">
                  <a16:creationId xmlns:a16="http://schemas.microsoft.com/office/drawing/2014/main" id="{BBF2BDD0-D25B-4951-AE3E-DDBF59320DEF}"/>
                </a:ext>
              </a:extLst>
            </p:cNvPr>
            <p:cNvSpPr/>
            <p:nvPr/>
          </p:nvSpPr>
          <p:spPr>
            <a:xfrm>
              <a:off x="10342542" y="5494073"/>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6CC83CE4-C5DA-4708-8D33-1C4EDDBD0F51}"/>
                </a:ext>
              </a:extLst>
            </p:cNvPr>
            <p:cNvSpPr txBox="1"/>
            <p:nvPr/>
          </p:nvSpPr>
          <p:spPr>
            <a:xfrm>
              <a:off x="10224478" y="4824766"/>
              <a:ext cx="1191950" cy="400110"/>
            </a:xfrm>
            <a:prstGeom prst="rect">
              <a:avLst/>
            </a:prstGeom>
            <a:noFill/>
          </p:spPr>
          <p:txBody>
            <a:bodyPr wrap="square" rtlCol="0">
              <a:spAutoFit/>
            </a:bodyPr>
            <a:lstStyle/>
            <a:p>
              <a:pPr algn="ctr"/>
              <a:r>
                <a:rPr lang="en-US" sz="2000" b="1" dirty="0">
                  <a:solidFill>
                    <a:schemeClr val="tx1">
                      <a:lumMod val="85000"/>
                      <a:lumOff val="15000"/>
                    </a:schemeClr>
                  </a:solidFill>
                  <a:latin typeface="Nunito Sans" panose="00000500000000000000" pitchFamily="2" charset="0"/>
                </a:rPr>
                <a:t>User</a:t>
              </a:r>
            </a:p>
          </p:txBody>
        </p:sp>
        <p:grpSp>
          <p:nvGrpSpPr>
            <p:cNvPr id="166" name="Group 19">
              <a:extLst>
                <a:ext uri="{FF2B5EF4-FFF2-40B4-BE49-F238E27FC236}">
                  <a16:creationId xmlns:a16="http://schemas.microsoft.com/office/drawing/2014/main" id="{29839142-7C45-40E1-8D0E-5F4A95C618C1}"/>
                </a:ext>
              </a:extLst>
            </p:cNvPr>
            <p:cNvGrpSpPr>
              <a:grpSpLocks noChangeAspect="1"/>
            </p:cNvGrpSpPr>
            <p:nvPr/>
          </p:nvGrpSpPr>
          <p:grpSpPr bwMode="auto">
            <a:xfrm>
              <a:off x="10579055" y="5290486"/>
              <a:ext cx="716563" cy="719535"/>
              <a:chOff x="-356" y="3839"/>
              <a:chExt cx="241" cy="242"/>
            </a:xfrm>
          </p:grpSpPr>
          <p:sp>
            <p:nvSpPr>
              <p:cNvPr id="167" name="Oval 20">
                <a:extLst>
                  <a:ext uri="{FF2B5EF4-FFF2-40B4-BE49-F238E27FC236}">
                    <a16:creationId xmlns:a16="http://schemas.microsoft.com/office/drawing/2014/main" id="{4EAEEA9B-895C-4C44-B615-01C64F38E233}"/>
                  </a:ext>
                </a:extLst>
              </p:cNvPr>
              <p:cNvSpPr>
                <a:spLocks noChangeArrowheads="1"/>
              </p:cNvSpPr>
              <p:nvPr/>
            </p:nvSpPr>
            <p:spPr bwMode="auto">
              <a:xfrm>
                <a:off x="-295" y="3839"/>
                <a:ext cx="119" cy="122"/>
              </a:xfrm>
              <a:prstGeom prst="ellipse">
                <a:avLst/>
              </a:prstGeom>
              <a:noFill/>
              <a:ln w="31750" cap="flat">
                <a:solidFill>
                  <a:schemeClr val="accent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21">
                <a:extLst>
                  <a:ext uri="{FF2B5EF4-FFF2-40B4-BE49-F238E27FC236}">
                    <a16:creationId xmlns:a16="http://schemas.microsoft.com/office/drawing/2014/main" id="{0EFADB6A-CCE1-4BAB-876E-1E91CFAA1544}"/>
                  </a:ext>
                </a:extLst>
              </p:cNvPr>
              <p:cNvSpPr>
                <a:spLocks/>
              </p:cNvSpPr>
              <p:nvPr/>
            </p:nvSpPr>
            <p:spPr bwMode="auto">
              <a:xfrm>
                <a:off x="-356" y="3961"/>
                <a:ext cx="241" cy="120"/>
              </a:xfrm>
              <a:custGeom>
                <a:avLst/>
                <a:gdLst>
                  <a:gd name="T0" fmla="*/ 99 w 99"/>
                  <a:gd name="T1" fmla="*/ 49 h 49"/>
                  <a:gd name="T2" fmla="*/ 99 w 99"/>
                  <a:gd name="T3" fmla="*/ 24 h 49"/>
                  <a:gd name="T4" fmla="*/ 75 w 99"/>
                  <a:gd name="T5" fmla="*/ 0 h 49"/>
                  <a:gd name="T6" fmla="*/ 24 w 99"/>
                  <a:gd name="T7" fmla="*/ 0 h 49"/>
                  <a:gd name="T8" fmla="*/ 0 w 99"/>
                  <a:gd name="T9" fmla="*/ 24 h 49"/>
                  <a:gd name="T10" fmla="*/ 0 w 99"/>
                  <a:gd name="T11" fmla="*/ 49 h 49"/>
                </a:gdLst>
                <a:ahLst/>
                <a:cxnLst>
                  <a:cxn ang="0">
                    <a:pos x="T0" y="T1"/>
                  </a:cxn>
                  <a:cxn ang="0">
                    <a:pos x="T2" y="T3"/>
                  </a:cxn>
                  <a:cxn ang="0">
                    <a:pos x="T4" y="T5"/>
                  </a:cxn>
                  <a:cxn ang="0">
                    <a:pos x="T6" y="T7"/>
                  </a:cxn>
                  <a:cxn ang="0">
                    <a:pos x="T8" y="T9"/>
                  </a:cxn>
                  <a:cxn ang="0">
                    <a:pos x="T10" y="T11"/>
                  </a:cxn>
                </a:cxnLst>
                <a:rect l="0" t="0" r="r" b="b"/>
                <a:pathLst>
                  <a:path w="99" h="49">
                    <a:moveTo>
                      <a:pt x="99" y="49"/>
                    </a:moveTo>
                    <a:cubicBezTo>
                      <a:pt x="99" y="24"/>
                      <a:pt x="99" y="24"/>
                      <a:pt x="99" y="24"/>
                    </a:cubicBezTo>
                    <a:cubicBezTo>
                      <a:pt x="99" y="10"/>
                      <a:pt x="88" y="0"/>
                      <a:pt x="75" y="0"/>
                    </a:cubicBezTo>
                    <a:cubicBezTo>
                      <a:pt x="24" y="0"/>
                      <a:pt x="24" y="0"/>
                      <a:pt x="24" y="0"/>
                    </a:cubicBezTo>
                    <a:cubicBezTo>
                      <a:pt x="11" y="0"/>
                      <a:pt x="0" y="10"/>
                      <a:pt x="0" y="24"/>
                    </a:cubicBezTo>
                    <a:cubicBezTo>
                      <a:pt x="0" y="49"/>
                      <a:pt x="0" y="49"/>
                      <a:pt x="0" y="49"/>
                    </a:cubicBezTo>
                  </a:path>
                </a:pathLst>
              </a:custGeom>
              <a:noFill/>
              <a:ln w="31750"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69" name="Group 24">
            <a:extLst>
              <a:ext uri="{FF2B5EF4-FFF2-40B4-BE49-F238E27FC236}">
                <a16:creationId xmlns:a16="http://schemas.microsoft.com/office/drawing/2014/main" id="{92DB7B23-AA46-4E97-A34A-9CBAE252F69F}"/>
              </a:ext>
            </a:extLst>
          </p:cNvPr>
          <p:cNvGrpSpPr>
            <a:grpSpLocks noChangeAspect="1"/>
          </p:cNvGrpSpPr>
          <p:nvPr/>
        </p:nvGrpSpPr>
        <p:grpSpPr bwMode="auto">
          <a:xfrm flipH="1">
            <a:off x="5979405" y="5400024"/>
            <a:ext cx="982795" cy="948996"/>
            <a:chOff x="-516" y="976"/>
            <a:chExt cx="378" cy="365"/>
          </a:xfrm>
        </p:grpSpPr>
        <p:sp>
          <p:nvSpPr>
            <p:cNvPr id="174" name="Freeform 29">
              <a:extLst>
                <a:ext uri="{FF2B5EF4-FFF2-40B4-BE49-F238E27FC236}">
                  <a16:creationId xmlns:a16="http://schemas.microsoft.com/office/drawing/2014/main" id="{93EE9C42-36A5-4C24-8991-CDC5587A2E80}"/>
                </a:ext>
              </a:extLst>
            </p:cNvPr>
            <p:cNvSpPr>
              <a:spLocks/>
            </p:cNvSpPr>
            <p:nvPr/>
          </p:nvSpPr>
          <p:spPr bwMode="auto">
            <a:xfrm>
              <a:off x="-226" y="976"/>
              <a:ext cx="88" cy="40"/>
            </a:xfrm>
            <a:custGeom>
              <a:avLst/>
              <a:gdLst>
                <a:gd name="T0" fmla="*/ 0 w 88"/>
                <a:gd name="T1" fmla="*/ 26 h 40"/>
                <a:gd name="T2" fmla="*/ 30 w 88"/>
                <a:gd name="T3" fmla="*/ 0 h 40"/>
                <a:gd name="T4" fmla="*/ 88 w 88"/>
                <a:gd name="T5" fmla="*/ 40 h 40"/>
              </a:gdLst>
              <a:ahLst/>
              <a:cxnLst>
                <a:cxn ang="0">
                  <a:pos x="T0" y="T1"/>
                </a:cxn>
                <a:cxn ang="0">
                  <a:pos x="T2" y="T3"/>
                </a:cxn>
                <a:cxn ang="0">
                  <a:pos x="T4" y="T5"/>
                </a:cxn>
              </a:cxnLst>
              <a:rect l="0" t="0" r="r" b="b"/>
              <a:pathLst>
                <a:path w="88" h="40">
                  <a:moveTo>
                    <a:pt x="0" y="26"/>
                  </a:moveTo>
                  <a:lnTo>
                    <a:pt x="30" y="0"/>
                  </a:lnTo>
                  <a:lnTo>
                    <a:pt x="88" y="40"/>
                  </a:lnTo>
                </a:path>
              </a:pathLst>
            </a:custGeom>
            <a:noFill/>
            <a:ln w="31750" cap="rnd">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 name="Freeform 30">
              <a:extLst>
                <a:ext uri="{FF2B5EF4-FFF2-40B4-BE49-F238E27FC236}">
                  <a16:creationId xmlns:a16="http://schemas.microsoft.com/office/drawing/2014/main" id="{BCC519E1-85A9-4067-B960-FC21994B276B}"/>
                </a:ext>
              </a:extLst>
            </p:cNvPr>
            <p:cNvSpPr>
              <a:spLocks/>
            </p:cNvSpPr>
            <p:nvPr/>
          </p:nvSpPr>
          <p:spPr bwMode="auto">
            <a:xfrm>
              <a:off x="-226" y="1061"/>
              <a:ext cx="88" cy="40"/>
            </a:xfrm>
            <a:custGeom>
              <a:avLst/>
              <a:gdLst>
                <a:gd name="T0" fmla="*/ 0 w 88"/>
                <a:gd name="T1" fmla="*/ 14 h 40"/>
                <a:gd name="T2" fmla="*/ 30 w 88"/>
                <a:gd name="T3" fmla="*/ 40 h 40"/>
                <a:gd name="T4" fmla="*/ 88 w 88"/>
                <a:gd name="T5" fmla="*/ 0 h 40"/>
              </a:gdLst>
              <a:ahLst/>
              <a:cxnLst>
                <a:cxn ang="0">
                  <a:pos x="T0" y="T1"/>
                </a:cxn>
                <a:cxn ang="0">
                  <a:pos x="T2" y="T3"/>
                </a:cxn>
                <a:cxn ang="0">
                  <a:pos x="T4" y="T5"/>
                </a:cxn>
              </a:cxnLst>
              <a:rect l="0" t="0" r="r" b="b"/>
              <a:pathLst>
                <a:path w="88" h="40">
                  <a:moveTo>
                    <a:pt x="0" y="14"/>
                  </a:moveTo>
                  <a:lnTo>
                    <a:pt x="30" y="40"/>
                  </a:lnTo>
                  <a:lnTo>
                    <a:pt x="88" y="0"/>
                  </a:lnTo>
                </a:path>
              </a:pathLst>
            </a:custGeom>
            <a:noFill/>
            <a:ln w="31750" cap="rnd">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 name="Freeform 25">
              <a:extLst>
                <a:ext uri="{FF2B5EF4-FFF2-40B4-BE49-F238E27FC236}">
                  <a16:creationId xmlns:a16="http://schemas.microsoft.com/office/drawing/2014/main" id="{A53FCC21-C286-40AD-8168-2E609989F35A}"/>
                </a:ext>
              </a:extLst>
            </p:cNvPr>
            <p:cNvSpPr>
              <a:spLocks/>
            </p:cNvSpPr>
            <p:nvPr/>
          </p:nvSpPr>
          <p:spPr bwMode="auto">
            <a:xfrm>
              <a:off x="-461" y="998"/>
              <a:ext cx="169" cy="273"/>
            </a:xfrm>
            <a:custGeom>
              <a:avLst/>
              <a:gdLst>
                <a:gd name="T0" fmla="*/ 66 w 169"/>
                <a:gd name="T1" fmla="*/ 0 h 273"/>
                <a:gd name="T2" fmla="*/ 158 w 169"/>
                <a:gd name="T3" fmla="*/ 0 h 273"/>
                <a:gd name="T4" fmla="*/ 158 w 169"/>
                <a:gd name="T5" fmla="*/ 81 h 273"/>
                <a:gd name="T6" fmla="*/ 81 w 169"/>
                <a:gd name="T7" fmla="*/ 81 h 273"/>
                <a:gd name="T8" fmla="*/ 169 w 169"/>
                <a:gd name="T9" fmla="*/ 273 h 273"/>
                <a:gd name="T10" fmla="*/ 77 w 169"/>
                <a:gd name="T11" fmla="*/ 273 h 273"/>
                <a:gd name="T12" fmla="*/ 0 w 169"/>
                <a:gd name="T13" fmla="*/ 99 h 273"/>
              </a:gdLst>
              <a:ahLst/>
              <a:cxnLst>
                <a:cxn ang="0">
                  <a:pos x="T0" y="T1"/>
                </a:cxn>
                <a:cxn ang="0">
                  <a:pos x="T2" y="T3"/>
                </a:cxn>
                <a:cxn ang="0">
                  <a:pos x="T4" y="T5"/>
                </a:cxn>
                <a:cxn ang="0">
                  <a:pos x="T6" y="T7"/>
                </a:cxn>
                <a:cxn ang="0">
                  <a:pos x="T8" y="T9"/>
                </a:cxn>
                <a:cxn ang="0">
                  <a:pos x="T10" y="T11"/>
                </a:cxn>
                <a:cxn ang="0">
                  <a:pos x="T12" y="T13"/>
                </a:cxn>
              </a:cxnLst>
              <a:rect l="0" t="0" r="r" b="b"/>
              <a:pathLst>
                <a:path w="169" h="273">
                  <a:moveTo>
                    <a:pt x="66" y="0"/>
                  </a:moveTo>
                  <a:lnTo>
                    <a:pt x="158" y="0"/>
                  </a:lnTo>
                  <a:lnTo>
                    <a:pt x="158" y="81"/>
                  </a:lnTo>
                  <a:lnTo>
                    <a:pt x="81" y="81"/>
                  </a:lnTo>
                  <a:lnTo>
                    <a:pt x="169" y="273"/>
                  </a:lnTo>
                  <a:lnTo>
                    <a:pt x="77" y="273"/>
                  </a:lnTo>
                  <a:lnTo>
                    <a:pt x="0" y="99"/>
                  </a:lnTo>
                </a:path>
              </a:pathLst>
            </a:custGeom>
            <a:noFill/>
            <a:ln w="31750"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 name="Oval 26">
              <a:extLst>
                <a:ext uri="{FF2B5EF4-FFF2-40B4-BE49-F238E27FC236}">
                  <a16:creationId xmlns:a16="http://schemas.microsoft.com/office/drawing/2014/main" id="{A0F48E50-1177-4F7A-B166-41ED66A61641}"/>
                </a:ext>
              </a:extLst>
            </p:cNvPr>
            <p:cNvSpPr>
              <a:spLocks noChangeArrowheads="1"/>
            </p:cNvSpPr>
            <p:nvPr/>
          </p:nvSpPr>
          <p:spPr bwMode="auto">
            <a:xfrm>
              <a:off x="-505" y="976"/>
              <a:ext cx="125" cy="125"/>
            </a:xfrm>
            <a:prstGeom prst="ellipse">
              <a:avLst/>
            </a:prstGeom>
            <a:noFill/>
            <a:ln w="3175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 name="Oval 27">
              <a:extLst>
                <a:ext uri="{FF2B5EF4-FFF2-40B4-BE49-F238E27FC236}">
                  <a16:creationId xmlns:a16="http://schemas.microsoft.com/office/drawing/2014/main" id="{6486FF7C-2C9E-4C3A-9858-0FCBDE9342B5}"/>
                </a:ext>
              </a:extLst>
            </p:cNvPr>
            <p:cNvSpPr>
              <a:spLocks noChangeArrowheads="1"/>
            </p:cNvSpPr>
            <p:nvPr/>
          </p:nvSpPr>
          <p:spPr bwMode="auto">
            <a:xfrm>
              <a:off x="-468" y="1013"/>
              <a:ext cx="51" cy="51"/>
            </a:xfrm>
            <a:prstGeom prst="ellipse">
              <a:avLst/>
            </a:prstGeom>
            <a:solidFill>
              <a:schemeClr val="accent1"/>
            </a:solidFill>
            <a:ln w="31750">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28">
              <a:extLst>
                <a:ext uri="{FF2B5EF4-FFF2-40B4-BE49-F238E27FC236}">
                  <a16:creationId xmlns:a16="http://schemas.microsoft.com/office/drawing/2014/main" id="{B2B01B4D-CFCB-460A-A770-B534B45E552B}"/>
                </a:ext>
              </a:extLst>
            </p:cNvPr>
            <p:cNvSpPr>
              <a:spLocks/>
            </p:cNvSpPr>
            <p:nvPr/>
          </p:nvSpPr>
          <p:spPr bwMode="auto">
            <a:xfrm>
              <a:off x="-303" y="976"/>
              <a:ext cx="74" cy="125"/>
            </a:xfrm>
            <a:custGeom>
              <a:avLst/>
              <a:gdLst>
                <a:gd name="T0" fmla="*/ 20 w 20"/>
                <a:gd name="T1" fmla="*/ 31 h 34"/>
                <a:gd name="T2" fmla="*/ 18 w 20"/>
                <a:gd name="T3" fmla="*/ 34 h 34"/>
                <a:gd name="T4" fmla="*/ 3 w 20"/>
                <a:gd name="T5" fmla="*/ 34 h 34"/>
                <a:gd name="T6" fmla="*/ 0 w 20"/>
                <a:gd name="T7" fmla="*/ 31 h 34"/>
                <a:gd name="T8" fmla="*/ 0 w 20"/>
                <a:gd name="T9" fmla="*/ 3 h 34"/>
                <a:gd name="T10" fmla="*/ 3 w 20"/>
                <a:gd name="T11" fmla="*/ 0 h 34"/>
                <a:gd name="T12" fmla="*/ 18 w 20"/>
                <a:gd name="T13" fmla="*/ 0 h 34"/>
                <a:gd name="T14" fmla="*/ 20 w 20"/>
                <a:gd name="T15" fmla="*/ 3 h 34"/>
                <a:gd name="T16" fmla="*/ 20 w 20"/>
                <a:gd name="T17" fmla="*/ 3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34">
                  <a:moveTo>
                    <a:pt x="20" y="31"/>
                  </a:moveTo>
                  <a:cubicBezTo>
                    <a:pt x="20" y="32"/>
                    <a:pt x="19" y="34"/>
                    <a:pt x="18" y="34"/>
                  </a:cubicBezTo>
                  <a:cubicBezTo>
                    <a:pt x="3" y="34"/>
                    <a:pt x="3" y="34"/>
                    <a:pt x="3" y="34"/>
                  </a:cubicBezTo>
                  <a:cubicBezTo>
                    <a:pt x="1" y="34"/>
                    <a:pt x="0" y="32"/>
                    <a:pt x="0" y="31"/>
                  </a:cubicBezTo>
                  <a:cubicBezTo>
                    <a:pt x="0" y="3"/>
                    <a:pt x="0" y="3"/>
                    <a:pt x="0" y="3"/>
                  </a:cubicBezTo>
                  <a:cubicBezTo>
                    <a:pt x="0" y="1"/>
                    <a:pt x="1" y="0"/>
                    <a:pt x="3" y="0"/>
                  </a:cubicBezTo>
                  <a:cubicBezTo>
                    <a:pt x="18" y="0"/>
                    <a:pt x="18" y="0"/>
                    <a:pt x="18" y="0"/>
                  </a:cubicBezTo>
                  <a:cubicBezTo>
                    <a:pt x="19" y="0"/>
                    <a:pt x="20" y="1"/>
                    <a:pt x="20" y="3"/>
                  </a:cubicBezTo>
                  <a:lnTo>
                    <a:pt x="20" y="31"/>
                  </a:lnTo>
                  <a:close/>
                </a:path>
              </a:pathLst>
            </a:custGeom>
            <a:noFill/>
            <a:ln w="31750"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 name="Freeform 31">
              <a:extLst>
                <a:ext uri="{FF2B5EF4-FFF2-40B4-BE49-F238E27FC236}">
                  <a16:creationId xmlns:a16="http://schemas.microsoft.com/office/drawing/2014/main" id="{163111C8-598D-4E00-8BEF-93E1AFF93125}"/>
                </a:ext>
              </a:extLst>
            </p:cNvPr>
            <p:cNvSpPr>
              <a:spLocks/>
            </p:cNvSpPr>
            <p:nvPr/>
          </p:nvSpPr>
          <p:spPr bwMode="auto">
            <a:xfrm>
              <a:off x="-516" y="1271"/>
              <a:ext cx="360" cy="70"/>
            </a:xfrm>
            <a:custGeom>
              <a:avLst/>
              <a:gdLst>
                <a:gd name="T0" fmla="*/ 98 w 98"/>
                <a:gd name="T1" fmla="*/ 19 h 19"/>
                <a:gd name="T2" fmla="*/ 98 w 98"/>
                <a:gd name="T3" fmla="*/ 5 h 19"/>
                <a:gd name="T4" fmla="*/ 93 w 98"/>
                <a:gd name="T5" fmla="*/ 0 h 19"/>
                <a:gd name="T6" fmla="*/ 5 w 98"/>
                <a:gd name="T7" fmla="*/ 0 h 19"/>
                <a:gd name="T8" fmla="*/ 0 w 98"/>
                <a:gd name="T9" fmla="*/ 5 h 19"/>
                <a:gd name="T10" fmla="*/ 0 w 98"/>
                <a:gd name="T11" fmla="*/ 19 h 19"/>
                <a:gd name="T12" fmla="*/ 98 w 98"/>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98" h="19">
                  <a:moveTo>
                    <a:pt x="98" y="19"/>
                  </a:moveTo>
                  <a:cubicBezTo>
                    <a:pt x="98" y="5"/>
                    <a:pt x="98" y="5"/>
                    <a:pt x="98" y="5"/>
                  </a:cubicBezTo>
                  <a:cubicBezTo>
                    <a:pt x="98" y="2"/>
                    <a:pt x="96" y="0"/>
                    <a:pt x="93" y="0"/>
                  </a:cubicBezTo>
                  <a:cubicBezTo>
                    <a:pt x="5" y="0"/>
                    <a:pt x="5" y="0"/>
                    <a:pt x="5" y="0"/>
                  </a:cubicBezTo>
                  <a:cubicBezTo>
                    <a:pt x="2" y="0"/>
                    <a:pt x="0" y="2"/>
                    <a:pt x="0" y="5"/>
                  </a:cubicBezTo>
                  <a:cubicBezTo>
                    <a:pt x="0" y="19"/>
                    <a:pt x="0" y="19"/>
                    <a:pt x="0" y="19"/>
                  </a:cubicBezTo>
                  <a:lnTo>
                    <a:pt x="98" y="19"/>
                  </a:lnTo>
                  <a:close/>
                </a:path>
              </a:pathLst>
            </a:custGeom>
            <a:noFill/>
            <a:ln w="31750"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 name="Group 5">
            <a:extLst>
              <a:ext uri="{FF2B5EF4-FFF2-40B4-BE49-F238E27FC236}">
                <a16:creationId xmlns:a16="http://schemas.microsoft.com/office/drawing/2014/main" id="{32F0CD86-4DA5-400A-9653-959DAB690265}"/>
              </a:ext>
            </a:extLst>
          </p:cNvPr>
          <p:cNvGrpSpPr/>
          <p:nvPr/>
        </p:nvGrpSpPr>
        <p:grpSpPr>
          <a:xfrm>
            <a:off x="5478365" y="1576900"/>
            <a:ext cx="3654657" cy="369332"/>
            <a:chOff x="5478365" y="1576900"/>
            <a:chExt cx="3654657" cy="369332"/>
          </a:xfrm>
        </p:grpSpPr>
        <p:sp>
          <p:nvSpPr>
            <p:cNvPr id="37" name="TextBox 36">
              <a:extLst>
                <a:ext uri="{FF2B5EF4-FFF2-40B4-BE49-F238E27FC236}">
                  <a16:creationId xmlns:a16="http://schemas.microsoft.com/office/drawing/2014/main" id="{4291449C-C052-419D-BE59-7C30E767C945}"/>
                </a:ext>
              </a:extLst>
            </p:cNvPr>
            <p:cNvSpPr txBox="1"/>
            <p:nvPr/>
          </p:nvSpPr>
          <p:spPr>
            <a:xfrm>
              <a:off x="6156850" y="1576900"/>
              <a:ext cx="2556750" cy="369332"/>
            </a:xfrm>
            <a:prstGeom prst="rect">
              <a:avLst/>
            </a:prstGeom>
            <a:noFill/>
          </p:spPr>
          <p:txBody>
            <a:bodyPr wrap="square" rtlCol="0">
              <a:spAutoFit/>
            </a:bodyPr>
            <a:lstStyle/>
            <a:p>
              <a:pPr algn="ctr"/>
              <a:r>
                <a:rPr lang="en-US" dirty="0">
                  <a:solidFill>
                    <a:schemeClr val="tx1">
                      <a:lumMod val="85000"/>
                      <a:lumOff val="15000"/>
                    </a:schemeClr>
                  </a:solidFill>
                  <a:latin typeface="Nunito Sans" panose="00000500000000000000" pitchFamily="2" charset="0"/>
                </a:rPr>
                <a:t>Make Prediction</a:t>
              </a:r>
            </a:p>
          </p:txBody>
        </p:sp>
        <p:cxnSp>
          <p:nvCxnSpPr>
            <p:cNvPr id="177" name="Straight Arrow Connector 176">
              <a:extLst>
                <a:ext uri="{FF2B5EF4-FFF2-40B4-BE49-F238E27FC236}">
                  <a16:creationId xmlns:a16="http://schemas.microsoft.com/office/drawing/2014/main" id="{52A8058F-6927-4D0C-BD24-3A2D96E804B6}"/>
                </a:ext>
              </a:extLst>
            </p:cNvPr>
            <p:cNvCxnSpPr>
              <a:cxnSpLocks/>
            </p:cNvCxnSpPr>
            <p:nvPr/>
          </p:nvCxnSpPr>
          <p:spPr>
            <a:xfrm flipH="1">
              <a:off x="5478365" y="1931750"/>
              <a:ext cx="3654657" cy="0"/>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grpSp>
      <p:grpSp>
        <p:nvGrpSpPr>
          <p:cNvPr id="16" name="Group 15">
            <a:extLst>
              <a:ext uri="{FF2B5EF4-FFF2-40B4-BE49-F238E27FC236}">
                <a16:creationId xmlns:a16="http://schemas.microsoft.com/office/drawing/2014/main" id="{BE38F5A6-B781-4612-8379-60BC127EF185}"/>
              </a:ext>
            </a:extLst>
          </p:cNvPr>
          <p:cNvGrpSpPr/>
          <p:nvPr/>
        </p:nvGrpSpPr>
        <p:grpSpPr>
          <a:xfrm>
            <a:off x="402855" y="1373881"/>
            <a:ext cx="4711964" cy="2765911"/>
            <a:chOff x="402855" y="1373881"/>
            <a:chExt cx="4711964" cy="2765911"/>
          </a:xfrm>
        </p:grpSpPr>
        <p:sp>
          <p:nvSpPr>
            <p:cNvPr id="82" name="TextBox 81">
              <a:extLst>
                <a:ext uri="{FF2B5EF4-FFF2-40B4-BE49-F238E27FC236}">
                  <a16:creationId xmlns:a16="http://schemas.microsoft.com/office/drawing/2014/main" id="{E24451CD-EC80-4CF5-BBEC-EBBCCF321CA7}"/>
                </a:ext>
              </a:extLst>
            </p:cNvPr>
            <p:cNvSpPr txBox="1"/>
            <p:nvPr/>
          </p:nvSpPr>
          <p:spPr>
            <a:xfrm>
              <a:off x="3016365" y="3801238"/>
              <a:ext cx="1201449" cy="338554"/>
            </a:xfrm>
            <a:prstGeom prst="rect">
              <a:avLst/>
            </a:prstGeom>
            <a:noFill/>
          </p:spPr>
          <p:txBody>
            <a:bodyPr wrap="square" rtlCol="0">
              <a:spAutoFit/>
            </a:bodyPr>
            <a:lstStyle/>
            <a:p>
              <a:pPr algn="ctr"/>
              <a:r>
                <a:rPr lang="en-US" sz="1600" dirty="0">
                  <a:solidFill>
                    <a:schemeClr val="tx1">
                      <a:lumMod val="85000"/>
                      <a:lumOff val="15000"/>
                    </a:schemeClr>
                  </a:solidFill>
                  <a:latin typeface="GothamBook" pitchFamily="50" charset="0"/>
                </a:rPr>
                <a:t>•••</a:t>
              </a:r>
            </a:p>
          </p:txBody>
        </p:sp>
        <p:sp>
          <p:nvSpPr>
            <p:cNvPr id="178" name="Oval 177">
              <a:extLst>
                <a:ext uri="{FF2B5EF4-FFF2-40B4-BE49-F238E27FC236}">
                  <a16:creationId xmlns:a16="http://schemas.microsoft.com/office/drawing/2014/main" id="{8C2BFE51-30C2-474F-BD64-B382BD36CAB9}"/>
                </a:ext>
              </a:extLst>
            </p:cNvPr>
            <p:cNvSpPr/>
            <p:nvPr/>
          </p:nvSpPr>
          <p:spPr>
            <a:xfrm>
              <a:off x="1115391" y="2882213"/>
              <a:ext cx="820292" cy="820292"/>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E21BB457-27A2-4D60-8081-D30D0D27E1CC}"/>
                </a:ext>
              </a:extLst>
            </p:cNvPr>
            <p:cNvSpPr txBox="1"/>
            <p:nvPr/>
          </p:nvSpPr>
          <p:spPr>
            <a:xfrm>
              <a:off x="3470030" y="2247294"/>
              <a:ext cx="1201449" cy="584775"/>
            </a:xfrm>
            <a:prstGeom prst="rect">
              <a:avLst/>
            </a:prstGeom>
            <a:noFill/>
          </p:spPr>
          <p:txBody>
            <a:bodyPr wrap="square" rtlCol="0">
              <a:spAutoFit/>
            </a:bodyPr>
            <a:lstStyle/>
            <a:p>
              <a:pPr algn="ctr"/>
              <a:r>
                <a:rPr lang="en-US" sz="1600" dirty="0">
                  <a:solidFill>
                    <a:schemeClr val="tx1">
                      <a:lumMod val="85000"/>
                      <a:lumOff val="15000"/>
                    </a:schemeClr>
                  </a:solidFill>
                  <a:latin typeface="Nunito Sans" panose="00000500000000000000" pitchFamily="2" charset="0"/>
                </a:rPr>
                <a:t>Query</a:t>
              </a:r>
            </a:p>
            <a:p>
              <a:pPr algn="ctr"/>
              <a:r>
                <a:rPr lang="en-US" sz="1600" dirty="0">
                  <a:solidFill>
                    <a:schemeClr val="tx1">
                      <a:lumMod val="85000"/>
                      <a:lumOff val="15000"/>
                    </a:schemeClr>
                  </a:solidFill>
                  <a:latin typeface="Nunito Sans" panose="00000500000000000000" pitchFamily="2" charset="0"/>
                </a:rPr>
                <a:t>Optimizer</a:t>
              </a:r>
            </a:p>
          </p:txBody>
        </p:sp>
        <p:sp>
          <p:nvSpPr>
            <p:cNvPr id="30" name="TextBox 29">
              <a:extLst>
                <a:ext uri="{FF2B5EF4-FFF2-40B4-BE49-F238E27FC236}">
                  <a16:creationId xmlns:a16="http://schemas.microsoft.com/office/drawing/2014/main" id="{F6A7E166-56AB-41BC-B9B8-7C9B23D2E92D}"/>
                </a:ext>
              </a:extLst>
            </p:cNvPr>
            <p:cNvSpPr txBox="1"/>
            <p:nvPr/>
          </p:nvSpPr>
          <p:spPr>
            <a:xfrm>
              <a:off x="3527025" y="3133270"/>
              <a:ext cx="1107044" cy="584775"/>
            </a:xfrm>
            <a:prstGeom prst="rect">
              <a:avLst/>
            </a:prstGeom>
            <a:noFill/>
          </p:spPr>
          <p:txBody>
            <a:bodyPr wrap="square" rtlCol="0">
              <a:spAutoFit/>
            </a:bodyPr>
            <a:lstStyle/>
            <a:p>
              <a:pPr algn="ctr"/>
              <a:r>
                <a:rPr lang="en-US" sz="1600" dirty="0">
                  <a:solidFill>
                    <a:schemeClr val="tx1">
                      <a:lumMod val="85000"/>
                      <a:lumOff val="15000"/>
                    </a:schemeClr>
                  </a:solidFill>
                  <a:latin typeface="Nunito Sans" panose="00000500000000000000" pitchFamily="2" charset="0"/>
                </a:rPr>
                <a:t>Index</a:t>
              </a:r>
            </a:p>
            <a:p>
              <a:pPr algn="ctr"/>
              <a:r>
                <a:rPr lang="en-US" sz="1600" dirty="0">
                  <a:solidFill>
                    <a:schemeClr val="tx1">
                      <a:lumMod val="85000"/>
                      <a:lumOff val="15000"/>
                    </a:schemeClr>
                  </a:solidFill>
                  <a:latin typeface="Nunito Sans" panose="00000500000000000000" pitchFamily="2" charset="0"/>
                </a:rPr>
                <a:t>Advisor</a:t>
              </a:r>
            </a:p>
          </p:txBody>
        </p:sp>
        <p:sp>
          <p:nvSpPr>
            <p:cNvPr id="32" name="TextBox 31">
              <a:extLst>
                <a:ext uri="{FF2B5EF4-FFF2-40B4-BE49-F238E27FC236}">
                  <a16:creationId xmlns:a16="http://schemas.microsoft.com/office/drawing/2014/main" id="{55F6C7D5-F44A-412F-AE17-82E3ADB0BBF9}"/>
                </a:ext>
              </a:extLst>
            </p:cNvPr>
            <p:cNvSpPr txBox="1"/>
            <p:nvPr/>
          </p:nvSpPr>
          <p:spPr>
            <a:xfrm>
              <a:off x="402855" y="2011964"/>
              <a:ext cx="2556750" cy="707886"/>
            </a:xfrm>
            <a:prstGeom prst="rect">
              <a:avLst/>
            </a:prstGeom>
            <a:noFill/>
          </p:spPr>
          <p:txBody>
            <a:bodyPr wrap="square" rtlCol="0">
              <a:spAutoFit/>
            </a:bodyPr>
            <a:lstStyle/>
            <a:p>
              <a:pPr algn="ctr"/>
              <a:r>
                <a:rPr lang="en-US" sz="2000" b="1" dirty="0">
                  <a:solidFill>
                    <a:schemeClr val="tx1">
                      <a:lumMod val="85000"/>
                      <a:lumOff val="15000"/>
                    </a:schemeClr>
                  </a:solidFill>
                  <a:latin typeface="Nunito Sans" panose="00000500000000000000" pitchFamily="2" charset="0"/>
                </a:rPr>
                <a:t>Production</a:t>
              </a:r>
            </a:p>
            <a:p>
              <a:pPr algn="ctr"/>
              <a:r>
                <a:rPr lang="en-US" sz="2000" b="1" dirty="0">
                  <a:solidFill>
                    <a:schemeClr val="tx1">
                      <a:lumMod val="85000"/>
                      <a:lumOff val="15000"/>
                    </a:schemeClr>
                  </a:solidFill>
                  <a:latin typeface="Nunito Sans" panose="00000500000000000000" pitchFamily="2" charset="0"/>
                </a:rPr>
                <a:t>Database</a:t>
              </a:r>
            </a:p>
          </p:txBody>
        </p:sp>
        <p:sp>
          <p:nvSpPr>
            <p:cNvPr id="35" name="TextBox 34">
              <a:extLst>
                <a:ext uri="{FF2B5EF4-FFF2-40B4-BE49-F238E27FC236}">
                  <a16:creationId xmlns:a16="http://schemas.microsoft.com/office/drawing/2014/main" id="{31A993E8-BFEF-4CA9-83C2-5B73B894FBB2}"/>
                </a:ext>
              </a:extLst>
            </p:cNvPr>
            <p:cNvSpPr txBox="1"/>
            <p:nvPr/>
          </p:nvSpPr>
          <p:spPr>
            <a:xfrm>
              <a:off x="2346199" y="1373881"/>
              <a:ext cx="2768620" cy="707886"/>
            </a:xfrm>
            <a:prstGeom prst="rect">
              <a:avLst/>
            </a:prstGeom>
            <a:noFill/>
          </p:spPr>
          <p:txBody>
            <a:bodyPr wrap="square" rtlCol="0">
              <a:spAutoFit/>
            </a:bodyPr>
            <a:lstStyle/>
            <a:p>
              <a:pPr algn="ctr"/>
              <a:r>
                <a:rPr lang="en-US" sz="2000" b="1" dirty="0">
                  <a:solidFill>
                    <a:schemeClr val="tx1">
                      <a:lumMod val="85000"/>
                      <a:lumOff val="15000"/>
                    </a:schemeClr>
                  </a:solidFill>
                  <a:latin typeface="Nunito Sans" panose="00000500000000000000" pitchFamily="2" charset="0"/>
                </a:rPr>
                <a:t>ML Enhanced Component</a:t>
              </a:r>
            </a:p>
          </p:txBody>
        </p:sp>
        <p:grpSp>
          <p:nvGrpSpPr>
            <p:cNvPr id="86" name="Group 20">
              <a:extLst>
                <a:ext uri="{FF2B5EF4-FFF2-40B4-BE49-F238E27FC236}">
                  <a16:creationId xmlns:a16="http://schemas.microsoft.com/office/drawing/2014/main" id="{510ED7F4-4553-4F04-9594-FC56536FAF9E}"/>
                </a:ext>
              </a:extLst>
            </p:cNvPr>
            <p:cNvGrpSpPr>
              <a:grpSpLocks noChangeAspect="1"/>
            </p:cNvGrpSpPr>
            <p:nvPr/>
          </p:nvGrpSpPr>
          <p:grpSpPr bwMode="auto">
            <a:xfrm>
              <a:off x="1330639" y="2863774"/>
              <a:ext cx="674331" cy="887754"/>
              <a:chOff x="42" y="1914"/>
              <a:chExt cx="297" cy="391"/>
            </a:xfrm>
          </p:grpSpPr>
          <p:sp>
            <p:nvSpPr>
              <p:cNvPr id="87" name="Oval 21">
                <a:extLst>
                  <a:ext uri="{FF2B5EF4-FFF2-40B4-BE49-F238E27FC236}">
                    <a16:creationId xmlns:a16="http://schemas.microsoft.com/office/drawing/2014/main" id="{01639D15-E8E0-4635-A2E4-5C5252BBF90D}"/>
                  </a:ext>
                </a:extLst>
              </p:cNvPr>
              <p:cNvSpPr>
                <a:spLocks noChangeArrowheads="1"/>
              </p:cNvSpPr>
              <p:nvPr/>
            </p:nvSpPr>
            <p:spPr bwMode="auto">
              <a:xfrm>
                <a:off x="42" y="1914"/>
                <a:ext cx="297" cy="75"/>
              </a:xfrm>
              <a:prstGeom prst="ellipse">
                <a:avLst/>
              </a:prstGeom>
              <a:solidFill>
                <a:schemeClr val="accent1"/>
              </a:solidFill>
              <a:ln w="38100" cap="flat">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8" name="Rectangle 22">
                <a:extLst>
                  <a:ext uri="{FF2B5EF4-FFF2-40B4-BE49-F238E27FC236}">
                    <a16:creationId xmlns:a16="http://schemas.microsoft.com/office/drawing/2014/main" id="{A015A262-A4D5-4479-BE0D-FA287E858581}"/>
                  </a:ext>
                </a:extLst>
              </p:cNvPr>
              <p:cNvSpPr>
                <a:spLocks noChangeArrowheads="1"/>
              </p:cNvSpPr>
              <p:nvPr/>
            </p:nvSpPr>
            <p:spPr bwMode="auto">
              <a:xfrm>
                <a:off x="42" y="1950"/>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23">
                <a:extLst>
                  <a:ext uri="{FF2B5EF4-FFF2-40B4-BE49-F238E27FC236}">
                    <a16:creationId xmlns:a16="http://schemas.microsoft.com/office/drawing/2014/main" id="{60BB85F9-75F3-4B7C-B717-0EF6D83300AA}"/>
                  </a:ext>
                </a:extLst>
              </p:cNvPr>
              <p:cNvSpPr>
                <a:spLocks/>
              </p:cNvSpPr>
              <p:nvPr/>
            </p:nvSpPr>
            <p:spPr bwMode="auto">
              <a:xfrm>
                <a:off x="42" y="1950"/>
                <a:ext cx="297" cy="143"/>
              </a:xfrm>
              <a:custGeom>
                <a:avLst/>
                <a:gdLst>
                  <a:gd name="T0" fmla="*/ 61 w 122"/>
                  <a:gd name="T1" fmla="*/ 16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6"/>
                    </a:moveTo>
                    <a:cubicBezTo>
                      <a:pt x="27" y="16"/>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6"/>
                      <a:pt x="61" y="16"/>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Oval 25">
                <a:extLst>
                  <a:ext uri="{FF2B5EF4-FFF2-40B4-BE49-F238E27FC236}">
                    <a16:creationId xmlns:a16="http://schemas.microsoft.com/office/drawing/2014/main" id="{E99A6AAF-7FD1-4AC1-B383-B74F7C570215}"/>
                  </a:ext>
                </a:extLst>
              </p:cNvPr>
              <p:cNvSpPr>
                <a:spLocks noChangeArrowheads="1"/>
              </p:cNvSpPr>
              <p:nvPr/>
            </p:nvSpPr>
            <p:spPr bwMode="auto">
              <a:xfrm>
                <a:off x="290" y="2032"/>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 name="Rectangle 26">
                <a:extLst>
                  <a:ext uri="{FF2B5EF4-FFF2-40B4-BE49-F238E27FC236}">
                    <a16:creationId xmlns:a16="http://schemas.microsoft.com/office/drawing/2014/main" id="{C1FF6CAD-3FDA-48E8-B5A0-F189272AB813}"/>
                  </a:ext>
                </a:extLst>
              </p:cNvPr>
              <p:cNvSpPr>
                <a:spLocks noChangeArrowheads="1"/>
              </p:cNvSpPr>
              <p:nvPr/>
            </p:nvSpPr>
            <p:spPr bwMode="auto">
              <a:xfrm>
                <a:off x="42" y="2056"/>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27">
                <a:extLst>
                  <a:ext uri="{FF2B5EF4-FFF2-40B4-BE49-F238E27FC236}">
                    <a16:creationId xmlns:a16="http://schemas.microsoft.com/office/drawing/2014/main" id="{C40123EF-3BD2-4C7D-B6CD-EDC862156368}"/>
                  </a:ext>
                </a:extLst>
              </p:cNvPr>
              <p:cNvSpPr>
                <a:spLocks/>
              </p:cNvSpPr>
              <p:nvPr/>
            </p:nvSpPr>
            <p:spPr bwMode="auto">
              <a:xfrm>
                <a:off x="42" y="2056"/>
                <a:ext cx="297" cy="143"/>
              </a:xfrm>
              <a:custGeom>
                <a:avLst/>
                <a:gdLst>
                  <a:gd name="T0" fmla="*/ 61 w 122"/>
                  <a:gd name="T1" fmla="*/ 15 h 59"/>
                  <a:gd name="T2" fmla="*/ 0 w 122"/>
                  <a:gd name="T3" fmla="*/ 0 h 59"/>
                  <a:gd name="T4" fmla="*/ 0 w 122"/>
                  <a:gd name="T5" fmla="*/ 44 h 59"/>
                  <a:gd name="T6" fmla="*/ 61 w 122"/>
                  <a:gd name="T7" fmla="*/ 59 h 59"/>
                  <a:gd name="T8" fmla="*/ 122 w 122"/>
                  <a:gd name="T9" fmla="*/ 44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9"/>
                      <a:pt x="0" y="0"/>
                    </a:cubicBezTo>
                    <a:cubicBezTo>
                      <a:pt x="0" y="44"/>
                      <a:pt x="0" y="44"/>
                      <a:pt x="0" y="44"/>
                    </a:cubicBezTo>
                    <a:cubicBezTo>
                      <a:pt x="0" y="52"/>
                      <a:pt x="27" y="59"/>
                      <a:pt x="61" y="59"/>
                    </a:cubicBezTo>
                    <a:cubicBezTo>
                      <a:pt x="95" y="59"/>
                      <a:pt x="122" y="52"/>
                      <a:pt x="122" y="44"/>
                    </a:cubicBezTo>
                    <a:cubicBezTo>
                      <a:pt x="122" y="0"/>
                      <a:pt x="122" y="0"/>
                      <a:pt x="122" y="0"/>
                    </a:cubicBezTo>
                    <a:cubicBezTo>
                      <a:pt x="122" y="9"/>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Oval 29">
                <a:extLst>
                  <a:ext uri="{FF2B5EF4-FFF2-40B4-BE49-F238E27FC236}">
                    <a16:creationId xmlns:a16="http://schemas.microsoft.com/office/drawing/2014/main" id="{3CC465C3-1DFC-4D1E-AF7E-ACB756A3D7FB}"/>
                  </a:ext>
                </a:extLst>
              </p:cNvPr>
              <p:cNvSpPr>
                <a:spLocks noChangeArrowheads="1"/>
              </p:cNvSpPr>
              <p:nvPr/>
            </p:nvSpPr>
            <p:spPr bwMode="auto">
              <a:xfrm>
                <a:off x="290" y="2138"/>
                <a:ext cx="22" cy="22"/>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 name="Rectangle 30">
                <a:extLst>
                  <a:ext uri="{FF2B5EF4-FFF2-40B4-BE49-F238E27FC236}">
                    <a16:creationId xmlns:a16="http://schemas.microsoft.com/office/drawing/2014/main" id="{D9A55369-A6F5-406C-BAF2-F3FDA9E774E9}"/>
                  </a:ext>
                </a:extLst>
              </p:cNvPr>
              <p:cNvSpPr>
                <a:spLocks noChangeArrowheads="1"/>
              </p:cNvSpPr>
              <p:nvPr/>
            </p:nvSpPr>
            <p:spPr bwMode="auto">
              <a:xfrm>
                <a:off x="42" y="2163"/>
                <a:ext cx="1" cy="1"/>
              </a:xfrm>
              <a:prstGeom prst="rect">
                <a:avLst/>
              </a:prstGeom>
              <a:noFill/>
              <a:ln w="15875"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 name="Freeform 31">
                <a:extLst>
                  <a:ext uri="{FF2B5EF4-FFF2-40B4-BE49-F238E27FC236}">
                    <a16:creationId xmlns:a16="http://schemas.microsoft.com/office/drawing/2014/main" id="{4E6533D2-AC60-46D5-9A34-7D965930CC46}"/>
                  </a:ext>
                </a:extLst>
              </p:cNvPr>
              <p:cNvSpPr>
                <a:spLocks/>
              </p:cNvSpPr>
              <p:nvPr/>
            </p:nvSpPr>
            <p:spPr bwMode="auto">
              <a:xfrm>
                <a:off x="42" y="2163"/>
                <a:ext cx="297" cy="142"/>
              </a:xfrm>
              <a:custGeom>
                <a:avLst/>
                <a:gdLst>
                  <a:gd name="T0" fmla="*/ 61 w 122"/>
                  <a:gd name="T1" fmla="*/ 15 h 59"/>
                  <a:gd name="T2" fmla="*/ 0 w 122"/>
                  <a:gd name="T3" fmla="*/ 0 h 59"/>
                  <a:gd name="T4" fmla="*/ 0 w 122"/>
                  <a:gd name="T5" fmla="*/ 43 h 59"/>
                  <a:gd name="T6" fmla="*/ 61 w 122"/>
                  <a:gd name="T7" fmla="*/ 59 h 59"/>
                  <a:gd name="T8" fmla="*/ 122 w 122"/>
                  <a:gd name="T9" fmla="*/ 43 h 59"/>
                  <a:gd name="T10" fmla="*/ 122 w 122"/>
                  <a:gd name="T11" fmla="*/ 0 h 59"/>
                  <a:gd name="T12" fmla="*/ 61 w 122"/>
                  <a:gd name="T13" fmla="*/ 15 h 59"/>
                </a:gdLst>
                <a:ahLst/>
                <a:cxnLst>
                  <a:cxn ang="0">
                    <a:pos x="T0" y="T1"/>
                  </a:cxn>
                  <a:cxn ang="0">
                    <a:pos x="T2" y="T3"/>
                  </a:cxn>
                  <a:cxn ang="0">
                    <a:pos x="T4" y="T5"/>
                  </a:cxn>
                  <a:cxn ang="0">
                    <a:pos x="T6" y="T7"/>
                  </a:cxn>
                  <a:cxn ang="0">
                    <a:pos x="T8" y="T9"/>
                  </a:cxn>
                  <a:cxn ang="0">
                    <a:pos x="T10" y="T11"/>
                  </a:cxn>
                  <a:cxn ang="0">
                    <a:pos x="T12" y="T13"/>
                  </a:cxn>
                </a:cxnLst>
                <a:rect l="0" t="0" r="r" b="b"/>
                <a:pathLst>
                  <a:path w="122" h="59">
                    <a:moveTo>
                      <a:pt x="61" y="15"/>
                    </a:moveTo>
                    <a:cubicBezTo>
                      <a:pt x="27" y="15"/>
                      <a:pt x="0" y="8"/>
                      <a:pt x="0" y="0"/>
                    </a:cubicBezTo>
                    <a:cubicBezTo>
                      <a:pt x="0" y="43"/>
                      <a:pt x="0" y="43"/>
                      <a:pt x="0" y="43"/>
                    </a:cubicBezTo>
                    <a:cubicBezTo>
                      <a:pt x="0" y="52"/>
                      <a:pt x="27" y="59"/>
                      <a:pt x="61" y="59"/>
                    </a:cubicBezTo>
                    <a:cubicBezTo>
                      <a:pt x="95" y="59"/>
                      <a:pt x="122" y="52"/>
                      <a:pt x="122" y="43"/>
                    </a:cubicBezTo>
                    <a:cubicBezTo>
                      <a:pt x="122" y="0"/>
                      <a:pt x="122" y="0"/>
                      <a:pt x="122" y="0"/>
                    </a:cubicBezTo>
                    <a:cubicBezTo>
                      <a:pt x="122" y="8"/>
                      <a:pt x="95" y="15"/>
                      <a:pt x="61" y="15"/>
                    </a:cubicBezTo>
                    <a:close/>
                  </a:path>
                </a:pathLst>
              </a:custGeom>
              <a:noFill/>
              <a:ln w="3810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Oval 33">
                <a:extLst>
                  <a:ext uri="{FF2B5EF4-FFF2-40B4-BE49-F238E27FC236}">
                    <a16:creationId xmlns:a16="http://schemas.microsoft.com/office/drawing/2014/main" id="{9182D783-B77B-4A47-8750-9D2FE0215655}"/>
                  </a:ext>
                </a:extLst>
              </p:cNvPr>
              <p:cNvSpPr>
                <a:spLocks noChangeArrowheads="1"/>
              </p:cNvSpPr>
              <p:nvPr/>
            </p:nvSpPr>
            <p:spPr bwMode="auto">
              <a:xfrm>
                <a:off x="290" y="2245"/>
                <a:ext cx="22" cy="19"/>
              </a:xfrm>
              <a:prstGeom prst="ellipse">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43" name="Oval 242">
              <a:extLst>
                <a:ext uri="{FF2B5EF4-FFF2-40B4-BE49-F238E27FC236}">
                  <a16:creationId xmlns:a16="http://schemas.microsoft.com/office/drawing/2014/main" id="{7C9F20E2-136C-4141-B9C4-8F3F28A68341}"/>
                </a:ext>
              </a:extLst>
            </p:cNvPr>
            <p:cNvSpPr/>
            <p:nvPr/>
          </p:nvSpPr>
          <p:spPr>
            <a:xfrm>
              <a:off x="2845250" y="3136818"/>
              <a:ext cx="610658" cy="610658"/>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4" name="Group 243">
              <a:extLst>
                <a:ext uri="{FF2B5EF4-FFF2-40B4-BE49-F238E27FC236}">
                  <a16:creationId xmlns:a16="http://schemas.microsoft.com/office/drawing/2014/main" id="{16630DBE-4A70-4313-93EF-9EC1E9FEF70E}"/>
                </a:ext>
              </a:extLst>
            </p:cNvPr>
            <p:cNvGrpSpPr/>
            <p:nvPr/>
          </p:nvGrpSpPr>
          <p:grpSpPr>
            <a:xfrm>
              <a:off x="3018470" y="3153643"/>
              <a:ext cx="531650" cy="409323"/>
              <a:chOff x="7154863" y="5548313"/>
              <a:chExt cx="358775" cy="276225"/>
            </a:xfrm>
          </p:grpSpPr>
          <p:sp>
            <p:nvSpPr>
              <p:cNvPr id="245" name="Line 1131">
                <a:extLst>
                  <a:ext uri="{FF2B5EF4-FFF2-40B4-BE49-F238E27FC236}">
                    <a16:creationId xmlns:a16="http://schemas.microsoft.com/office/drawing/2014/main" id="{BFFAAF64-D771-49BC-BD38-E5E5658CF16E}"/>
                  </a:ext>
                </a:extLst>
              </p:cNvPr>
              <p:cNvSpPr>
                <a:spLocks noChangeShapeType="1"/>
              </p:cNvSpPr>
              <p:nvPr/>
            </p:nvSpPr>
            <p:spPr bwMode="auto">
              <a:xfrm>
                <a:off x="7334250" y="5573713"/>
                <a:ext cx="0" cy="166688"/>
              </a:xfrm>
              <a:prstGeom prst="line">
                <a:avLst/>
              </a:prstGeom>
              <a:noFill/>
              <a:ln w="31750" cap="flat">
                <a:solidFill>
                  <a:srgbClr val="231F2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6" name="Freeform 1132">
                <a:extLst>
                  <a:ext uri="{FF2B5EF4-FFF2-40B4-BE49-F238E27FC236}">
                    <a16:creationId xmlns:a16="http://schemas.microsoft.com/office/drawing/2014/main" id="{277CED74-E18C-4739-AE9C-31537543A9BE}"/>
                  </a:ext>
                </a:extLst>
              </p:cNvPr>
              <p:cNvSpPr>
                <a:spLocks/>
              </p:cNvSpPr>
              <p:nvPr/>
            </p:nvSpPr>
            <p:spPr bwMode="auto">
              <a:xfrm>
                <a:off x="7216775" y="5621338"/>
                <a:ext cx="117475" cy="58738"/>
              </a:xfrm>
              <a:custGeom>
                <a:avLst/>
                <a:gdLst>
                  <a:gd name="T0" fmla="*/ 0 w 74"/>
                  <a:gd name="T1" fmla="*/ 37 h 37"/>
                  <a:gd name="T2" fmla="*/ 0 w 74"/>
                  <a:gd name="T3" fmla="*/ 0 h 37"/>
                  <a:gd name="T4" fmla="*/ 74 w 74"/>
                  <a:gd name="T5" fmla="*/ 0 h 37"/>
                </a:gdLst>
                <a:ahLst/>
                <a:cxnLst>
                  <a:cxn ang="0">
                    <a:pos x="T0" y="T1"/>
                  </a:cxn>
                  <a:cxn ang="0">
                    <a:pos x="T2" y="T3"/>
                  </a:cxn>
                  <a:cxn ang="0">
                    <a:pos x="T4" y="T5"/>
                  </a:cxn>
                </a:cxnLst>
                <a:rect l="0" t="0" r="r" b="b"/>
                <a:pathLst>
                  <a:path w="74" h="37">
                    <a:moveTo>
                      <a:pt x="0" y="37"/>
                    </a:moveTo>
                    <a:lnTo>
                      <a:pt x="0" y="0"/>
                    </a:lnTo>
                    <a:lnTo>
                      <a:pt x="74" y="0"/>
                    </a:lnTo>
                  </a:path>
                </a:pathLst>
              </a:custGeom>
              <a:noFill/>
              <a:ln w="31750" cap="flat">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 name="Freeform 1133">
                <a:extLst>
                  <a:ext uri="{FF2B5EF4-FFF2-40B4-BE49-F238E27FC236}">
                    <a16:creationId xmlns:a16="http://schemas.microsoft.com/office/drawing/2014/main" id="{EADC6157-FBCF-4A77-849B-7970B6233B52}"/>
                  </a:ext>
                </a:extLst>
              </p:cNvPr>
              <p:cNvSpPr>
                <a:spLocks/>
              </p:cNvSpPr>
              <p:nvPr/>
            </p:nvSpPr>
            <p:spPr bwMode="auto">
              <a:xfrm>
                <a:off x="7167563" y="5740401"/>
                <a:ext cx="166688" cy="58738"/>
              </a:xfrm>
              <a:custGeom>
                <a:avLst/>
                <a:gdLst>
                  <a:gd name="T0" fmla="*/ 0 w 105"/>
                  <a:gd name="T1" fmla="*/ 37 h 37"/>
                  <a:gd name="T2" fmla="*/ 0 w 105"/>
                  <a:gd name="T3" fmla="*/ 0 h 37"/>
                  <a:gd name="T4" fmla="*/ 105 w 105"/>
                  <a:gd name="T5" fmla="*/ 0 h 37"/>
                </a:gdLst>
                <a:ahLst/>
                <a:cxnLst>
                  <a:cxn ang="0">
                    <a:pos x="T0" y="T1"/>
                  </a:cxn>
                  <a:cxn ang="0">
                    <a:pos x="T2" y="T3"/>
                  </a:cxn>
                  <a:cxn ang="0">
                    <a:pos x="T4" y="T5"/>
                  </a:cxn>
                </a:cxnLst>
                <a:rect l="0" t="0" r="r" b="b"/>
                <a:pathLst>
                  <a:path w="105" h="37">
                    <a:moveTo>
                      <a:pt x="0" y="37"/>
                    </a:moveTo>
                    <a:lnTo>
                      <a:pt x="0" y="0"/>
                    </a:lnTo>
                    <a:lnTo>
                      <a:pt x="105" y="0"/>
                    </a:lnTo>
                  </a:path>
                </a:pathLst>
              </a:custGeom>
              <a:noFill/>
              <a:ln w="31750" cap="flat">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8" name="Line 1134">
                <a:extLst>
                  <a:ext uri="{FF2B5EF4-FFF2-40B4-BE49-F238E27FC236}">
                    <a16:creationId xmlns:a16="http://schemas.microsoft.com/office/drawing/2014/main" id="{66D4BCC9-8D11-4ECA-8654-C86332E1DF85}"/>
                  </a:ext>
                </a:extLst>
              </p:cNvPr>
              <p:cNvSpPr>
                <a:spLocks noChangeShapeType="1"/>
              </p:cNvSpPr>
              <p:nvPr/>
            </p:nvSpPr>
            <p:spPr bwMode="auto">
              <a:xfrm flipV="1">
                <a:off x="7278688" y="5740401"/>
                <a:ext cx="0" cy="58738"/>
              </a:xfrm>
              <a:prstGeom prst="line">
                <a:avLst/>
              </a:prstGeom>
              <a:noFill/>
              <a:ln w="31750" cap="flat">
                <a:solidFill>
                  <a:srgbClr val="231F2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 name="Freeform 1138">
                <a:extLst>
                  <a:ext uri="{FF2B5EF4-FFF2-40B4-BE49-F238E27FC236}">
                    <a16:creationId xmlns:a16="http://schemas.microsoft.com/office/drawing/2014/main" id="{2390D65F-14E7-4D1E-A380-BF16B33C12CD}"/>
                  </a:ext>
                </a:extLst>
              </p:cNvPr>
              <p:cNvSpPr>
                <a:spLocks/>
              </p:cNvSpPr>
              <p:nvPr/>
            </p:nvSpPr>
            <p:spPr bwMode="auto">
              <a:xfrm>
                <a:off x="7334250" y="5621338"/>
                <a:ext cx="119063" cy="58738"/>
              </a:xfrm>
              <a:custGeom>
                <a:avLst/>
                <a:gdLst>
                  <a:gd name="T0" fmla="*/ 75 w 75"/>
                  <a:gd name="T1" fmla="*/ 37 h 37"/>
                  <a:gd name="T2" fmla="*/ 75 w 75"/>
                  <a:gd name="T3" fmla="*/ 0 h 37"/>
                  <a:gd name="T4" fmla="*/ 0 w 75"/>
                  <a:gd name="T5" fmla="*/ 0 h 37"/>
                </a:gdLst>
                <a:ahLst/>
                <a:cxnLst>
                  <a:cxn ang="0">
                    <a:pos x="T0" y="T1"/>
                  </a:cxn>
                  <a:cxn ang="0">
                    <a:pos x="T2" y="T3"/>
                  </a:cxn>
                  <a:cxn ang="0">
                    <a:pos x="T4" y="T5"/>
                  </a:cxn>
                </a:cxnLst>
                <a:rect l="0" t="0" r="r" b="b"/>
                <a:pathLst>
                  <a:path w="75" h="37">
                    <a:moveTo>
                      <a:pt x="75" y="37"/>
                    </a:moveTo>
                    <a:lnTo>
                      <a:pt x="75" y="0"/>
                    </a:lnTo>
                    <a:lnTo>
                      <a:pt x="0" y="0"/>
                    </a:lnTo>
                  </a:path>
                </a:pathLst>
              </a:custGeom>
              <a:noFill/>
              <a:ln w="31750" cap="flat">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 name="Freeform 1139">
                <a:extLst>
                  <a:ext uri="{FF2B5EF4-FFF2-40B4-BE49-F238E27FC236}">
                    <a16:creationId xmlns:a16="http://schemas.microsoft.com/office/drawing/2014/main" id="{1710F2AB-5EC1-4461-95AD-E4E466EF4647}"/>
                  </a:ext>
                </a:extLst>
              </p:cNvPr>
              <p:cNvSpPr>
                <a:spLocks/>
              </p:cNvSpPr>
              <p:nvPr/>
            </p:nvSpPr>
            <p:spPr bwMode="auto">
              <a:xfrm>
                <a:off x="7334250" y="5740401"/>
                <a:ext cx="168275" cy="58738"/>
              </a:xfrm>
              <a:custGeom>
                <a:avLst/>
                <a:gdLst>
                  <a:gd name="T0" fmla="*/ 106 w 106"/>
                  <a:gd name="T1" fmla="*/ 37 h 37"/>
                  <a:gd name="T2" fmla="*/ 106 w 106"/>
                  <a:gd name="T3" fmla="*/ 0 h 37"/>
                  <a:gd name="T4" fmla="*/ 0 w 106"/>
                  <a:gd name="T5" fmla="*/ 0 h 37"/>
                </a:gdLst>
                <a:ahLst/>
                <a:cxnLst>
                  <a:cxn ang="0">
                    <a:pos x="T0" y="T1"/>
                  </a:cxn>
                  <a:cxn ang="0">
                    <a:pos x="T2" y="T3"/>
                  </a:cxn>
                  <a:cxn ang="0">
                    <a:pos x="T4" y="T5"/>
                  </a:cxn>
                </a:cxnLst>
                <a:rect l="0" t="0" r="r" b="b"/>
                <a:pathLst>
                  <a:path w="106" h="37">
                    <a:moveTo>
                      <a:pt x="106" y="37"/>
                    </a:moveTo>
                    <a:lnTo>
                      <a:pt x="106" y="0"/>
                    </a:lnTo>
                    <a:lnTo>
                      <a:pt x="0" y="0"/>
                    </a:lnTo>
                  </a:path>
                </a:pathLst>
              </a:custGeom>
              <a:solidFill>
                <a:srgbClr val="FFFFFF"/>
              </a:solidFill>
              <a:ln w="31750" cap="flat">
                <a:solidFill>
                  <a:srgbClr val="231F2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Line 1140">
                <a:extLst>
                  <a:ext uri="{FF2B5EF4-FFF2-40B4-BE49-F238E27FC236}">
                    <a16:creationId xmlns:a16="http://schemas.microsoft.com/office/drawing/2014/main" id="{C0EE072C-6275-453C-87DF-32BDDE0F1D37}"/>
                  </a:ext>
                </a:extLst>
              </p:cNvPr>
              <p:cNvSpPr>
                <a:spLocks noChangeShapeType="1"/>
              </p:cNvSpPr>
              <p:nvPr/>
            </p:nvSpPr>
            <p:spPr bwMode="auto">
              <a:xfrm flipV="1">
                <a:off x="7389813" y="5740401"/>
                <a:ext cx="0" cy="58738"/>
              </a:xfrm>
              <a:prstGeom prst="line">
                <a:avLst/>
              </a:prstGeom>
              <a:noFill/>
              <a:ln w="31750" cap="flat">
                <a:solidFill>
                  <a:srgbClr val="231F2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2" name="Rectangle 1127">
                <a:extLst>
                  <a:ext uri="{FF2B5EF4-FFF2-40B4-BE49-F238E27FC236}">
                    <a16:creationId xmlns:a16="http://schemas.microsoft.com/office/drawing/2014/main" id="{CE076284-58EC-45EB-8E36-555C24D86512}"/>
                  </a:ext>
                </a:extLst>
              </p:cNvPr>
              <p:cNvSpPr>
                <a:spLocks noChangeArrowheads="1"/>
              </p:cNvSpPr>
              <p:nvPr/>
            </p:nvSpPr>
            <p:spPr bwMode="auto">
              <a:xfrm>
                <a:off x="7321550" y="5548313"/>
                <a:ext cx="25400" cy="25400"/>
              </a:xfrm>
              <a:prstGeom prst="rect">
                <a:avLst/>
              </a:prstGeom>
              <a:solidFill>
                <a:srgbClr val="FFFFFF"/>
              </a:solidFill>
              <a:ln w="3175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Rectangle 1128">
                <a:extLst>
                  <a:ext uri="{FF2B5EF4-FFF2-40B4-BE49-F238E27FC236}">
                    <a16:creationId xmlns:a16="http://schemas.microsoft.com/office/drawing/2014/main" id="{135E31BE-E5D7-4F4B-A8BA-59EB72F60294}"/>
                  </a:ext>
                </a:extLst>
              </p:cNvPr>
              <p:cNvSpPr>
                <a:spLocks noChangeArrowheads="1"/>
              </p:cNvSpPr>
              <p:nvPr/>
            </p:nvSpPr>
            <p:spPr bwMode="auto">
              <a:xfrm>
                <a:off x="7204075" y="5680076"/>
                <a:ext cx="25400" cy="23813"/>
              </a:xfrm>
              <a:prstGeom prst="rect">
                <a:avLst/>
              </a:prstGeom>
              <a:solidFill>
                <a:srgbClr val="FFFFFF"/>
              </a:solidFill>
              <a:ln w="3175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4" name="Rectangle 1135">
                <a:extLst>
                  <a:ext uri="{FF2B5EF4-FFF2-40B4-BE49-F238E27FC236}">
                    <a16:creationId xmlns:a16="http://schemas.microsoft.com/office/drawing/2014/main" id="{572B89F9-D346-49E9-ACE5-31EE1CFBCF97}"/>
                  </a:ext>
                </a:extLst>
              </p:cNvPr>
              <p:cNvSpPr>
                <a:spLocks noChangeArrowheads="1"/>
              </p:cNvSpPr>
              <p:nvPr/>
            </p:nvSpPr>
            <p:spPr bwMode="auto">
              <a:xfrm>
                <a:off x="7440613" y="5680076"/>
                <a:ext cx="23813" cy="23813"/>
              </a:xfrm>
              <a:prstGeom prst="rect">
                <a:avLst/>
              </a:prstGeom>
              <a:noFill/>
              <a:ln w="31750" cap="flat">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5" name="Rectangle 1129">
                <a:extLst>
                  <a:ext uri="{FF2B5EF4-FFF2-40B4-BE49-F238E27FC236}">
                    <a16:creationId xmlns:a16="http://schemas.microsoft.com/office/drawing/2014/main" id="{E935B2F9-046B-4A78-A49A-BB91C4C1138A}"/>
                  </a:ext>
                </a:extLst>
              </p:cNvPr>
              <p:cNvSpPr>
                <a:spLocks noChangeArrowheads="1"/>
              </p:cNvSpPr>
              <p:nvPr/>
            </p:nvSpPr>
            <p:spPr bwMode="auto">
              <a:xfrm>
                <a:off x="7154863" y="5799138"/>
                <a:ext cx="23813" cy="25400"/>
              </a:xfrm>
              <a:prstGeom prst="rect">
                <a:avLst/>
              </a:prstGeom>
              <a:solidFill>
                <a:srgbClr val="FFFFFF"/>
              </a:solidFill>
              <a:ln w="3175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 name="Rectangle 1130">
                <a:extLst>
                  <a:ext uri="{FF2B5EF4-FFF2-40B4-BE49-F238E27FC236}">
                    <a16:creationId xmlns:a16="http://schemas.microsoft.com/office/drawing/2014/main" id="{491E7938-F7DF-4B1D-802B-B6DDE61968BF}"/>
                  </a:ext>
                </a:extLst>
              </p:cNvPr>
              <p:cNvSpPr>
                <a:spLocks noChangeArrowheads="1"/>
              </p:cNvSpPr>
              <p:nvPr/>
            </p:nvSpPr>
            <p:spPr bwMode="auto">
              <a:xfrm>
                <a:off x="7265988" y="5799138"/>
                <a:ext cx="25400" cy="25400"/>
              </a:xfrm>
              <a:prstGeom prst="rect">
                <a:avLst/>
              </a:prstGeom>
              <a:solidFill>
                <a:srgbClr val="FFFFFF"/>
              </a:solidFill>
              <a:ln w="3175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7" name="Rectangle 1136">
                <a:extLst>
                  <a:ext uri="{FF2B5EF4-FFF2-40B4-BE49-F238E27FC236}">
                    <a16:creationId xmlns:a16="http://schemas.microsoft.com/office/drawing/2014/main" id="{8E93269A-1AA8-4671-ADB5-250EB8F3EF1C}"/>
                  </a:ext>
                </a:extLst>
              </p:cNvPr>
              <p:cNvSpPr>
                <a:spLocks noChangeArrowheads="1"/>
              </p:cNvSpPr>
              <p:nvPr/>
            </p:nvSpPr>
            <p:spPr bwMode="auto">
              <a:xfrm>
                <a:off x="7489825" y="5799138"/>
                <a:ext cx="23813" cy="25400"/>
              </a:xfrm>
              <a:prstGeom prst="rect">
                <a:avLst/>
              </a:prstGeom>
              <a:solidFill>
                <a:srgbClr val="FFFFFF"/>
              </a:solidFill>
              <a:ln w="3175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8" name="Rectangle 1137">
                <a:extLst>
                  <a:ext uri="{FF2B5EF4-FFF2-40B4-BE49-F238E27FC236}">
                    <a16:creationId xmlns:a16="http://schemas.microsoft.com/office/drawing/2014/main" id="{DDFDD449-6FD2-4BC3-93D3-F7E7AC9EDF1A}"/>
                  </a:ext>
                </a:extLst>
              </p:cNvPr>
              <p:cNvSpPr>
                <a:spLocks noChangeArrowheads="1"/>
              </p:cNvSpPr>
              <p:nvPr/>
            </p:nvSpPr>
            <p:spPr bwMode="auto">
              <a:xfrm>
                <a:off x="7378700" y="5799138"/>
                <a:ext cx="25400" cy="25400"/>
              </a:xfrm>
              <a:prstGeom prst="rect">
                <a:avLst/>
              </a:prstGeom>
              <a:solidFill>
                <a:srgbClr val="FFFFFF"/>
              </a:solidFill>
              <a:ln w="31750" cap="flat">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59" name="Oval 258">
              <a:extLst>
                <a:ext uri="{FF2B5EF4-FFF2-40B4-BE49-F238E27FC236}">
                  <a16:creationId xmlns:a16="http://schemas.microsoft.com/office/drawing/2014/main" id="{D13C3DCF-8EF5-4CDA-ABFD-5258E0C75F3E}"/>
                </a:ext>
              </a:extLst>
            </p:cNvPr>
            <p:cNvSpPr/>
            <p:nvPr/>
          </p:nvSpPr>
          <p:spPr>
            <a:xfrm>
              <a:off x="2884021" y="2216386"/>
              <a:ext cx="610658" cy="610658"/>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0" name="Group 259">
              <a:extLst>
                <a:ext uri="{FF2B5EF4-FFF2-40B4-BE49-F238E27FC236}">
                  <a16:creationId xmlns:a16="http://schemas.microsoft.com/office/drawing/2014/main" id="{3F86B0CB-F3A3-45ED-91E5-15ABBED6B993}"/>
                </a:ext>
              </a:extLst>
            </p:cNvPr>
            <p:cNvGrpSpPr/>
            <p:nvPr/>
          </p:nvGrpSpPr>
          <p:grpSpPr>
            <a:xfrm>
              <a:off x="3036100" y="2213455"/>
              <a:ext cx="589589" cy="433598"/>
              <a:chOff x="1192213" y="3357563"/>
              <a:chExt cx="354013" cy="260350"/>
            </a:xfrm>
          </p:grpSpPr>
          <p:sp>
            <p:nvSpPr>
              <p:cNvPr id="261" name="Freeform 583">
                <a:extLst>
                  <a:ext uri="{FF2B5EF4-FFF2-40B4-BE49-F238E27FC236}">
                    <a16:creationId xmlns:a16="http://schemas.microsoft.com/office/drawing/2014/main" id="{63A11A24-46BB-4C14-8CAB-346F18F4F109}"/>
                  </a:ext>
                </a:extLst>
              </p:cNvPr>
              <p:cNvSpPr>
                <a:spLocks noEditPoints="1"/>
              </p:cNvSpPr>
              <p:nvPr/>
            </p:nvSpPr>
            <p:spPr bwMode="auto">
              <a:xfrm>
                <a:off x="1192213" y="3402013"/>
                <a:ext cx="215900" cy="215900"/>
              </a:xfrm>
              <a:custGeom>
                <a:avLst/>
                <a:gdLst>
                  <a:gd name="T0" fmla="*/ 159 w 159"/>
                  <a:gd name="T1" fmla="*/ 69 h 159"/>
                  <a:gd name="T2" fmla="*/ 139 w 159"/>
                  <a:gd name="T3" fmla="*/ 64 h 159"/>
                  <a:gd name="T4" fmla="*/ 132 w 159"/>
                  <a:gd name="T5" fmla="*/ 54 h 159"/>
                  <a:gd name="T6" fmla="*/ 143 w 159"/>
                  <a:gd name="T7" fmla="*/ 36 h 159"/>
                  <a:gd name="T8" fmla="*/ 128 w 159"/>
                  <a:gd name="T9" fmla="*/ 16 h 159"/>
                  <a:gd name="T10" fmla="*/ 111 w 159"/>
                  <a:gd name="T11" fmla="*/ 26 h 159"/>
                  <a:gd name="T12" fmla="*/ 99 w 159"/>
                  <a:gd name="T13" fmla="*/ 25 h 159"/>
                  <a:gd name="T14" fmla="*/ 94 w 159"/>
                  <a:gd name="T15" fmla="*/ 4 h 159"/>
                  <a:gd name="T16" fmla="*/ 69 w 159"/>
                  <a:gd name="T17" fmla="*/ 0 h 159"/>
                  <a:gd name="T18" fmla="*/ 64 w 159"/>
                  <a:gd name="T19" fmla="*/ 20 h 159"/>
                  <a:gd name="T20" fmla="*/ 54 w 159"/>
                  <a:gd name="T21" fmla="*/ 27 h 159"/>
                  <a:gd name="T22" fmla="*/ 37 w 159"/>
                  <a:gd name="T23" fmla="*/ 16 h 159"/>
                  <a:gd name="T24" fmla="*/ 16 w 159"/>
                  <a:gd name="T25" fmla="*/ 31 h 159"/>
                  <a:gd name="T26" fmla="*/ 26 w 159"/>
                  <a:gd name="T27" fmla="*/ 48 h 159"/>
                  <a:gd name="T28" fmla="*/ 25 w 159"/>
                  <a:gd name="T29" fmla="*/ 60 h 159"/>
                  <a:gd name="T30" fmla="*/ 4 w 159"/>
                  <a:gd name="T31" fmla="*/ 65 h 159"/>
                  <a:gd name="T32" fmla="*/ 0 w 159"/>
                  <a:gd name="T33" fmla="*/ 90 h 159"/>
                  <a:gd name="T34" fmla="*/ 20 w 159"/>
                  <a:gd name="T35" fmla="*/ 95 h 159"/>
                  <a:gd name="T36" fmla="*/ 27 w 159"/>
                  <a:gd name="T37" fmla="*/ 105 h 159"/>
                  <a:gd name="T38" fmla="*/ 16 w 159"/>
                  <a:gd name="T39" fmla="*/ 123 h 159"/>
                  <a:gd name="T40" fmla="*/ 31 w 159"/>
                  <a:gd name="T41" fmla="*/ 143 h 159"/>
                  <a:gd name="T42" fmla="*/ 48 w 159"/>
                  <a:gd name="T43" fmla="*/ 133 h 159"/>
                  <a:gd name="T44" fmla="*/ 60 w 159"/>
                  <a:gd name="T45" fmla="*/ 134 h 159"/>
                  <a:gd name="T46" fmla="*/ 65 w 159"/>
                  <a:gd name="T47" fmla="*/ 155 h 159"/>
                  <a:gd name="T48" fmla="*/ 90 w 159"/>
                  <a:gd name="T49" fmla="*/ 159 h 159"/>
                  <a:gd name="T50" fmla="*/ 95 w 159"/>
                  <a:gd name="T51" fmla="*/ 139 h 159"/>
                  <a:gd name="T52" fmla="*/ 105 w 159"/>
                  <a:gd name="T53" fmla="*/ 132 h 159"/>
                  <a:gd name="T54" fmla="*/ 123 w 159"/>
                  <a:gd name="T55" fmla="*/ 143 h 159"/>
                  <a:gd name="T56" fmla="*/ 143 w 159"/>
                  <a:gd name="T57" fmla="*/ 128 h 159"/>
                  <a:gd name="T58" fmla="*/ 133 w 159"/>
                  <a:gd name="T59" fmla="*/ 111 h 159"/>
                  <a:gd name="T60" fmla="*/ 134 w 159"/>
                  <a:gd name="T61" fmla="*/ 99 h 159"/>
                  <a:gd name="T62" fmla="*/ 155 w 159"/>
                  <a:gd name="T63" fmla="*/ 94 h 159"/>
                  <a:gd name="T64" fmla="*/ 103 w 159"/>
                  <a:gd name="T65" fmla="*/ 79 h 159"/>
                  <a:gd name="T66" fmla="*/ 56 w 159"/>
                  <a:gd name="T67" fmla="*/ 79 h 159"/>
                  <a:gd name="T68" fmla="*/ 103 w 159"/>
                  <a:gd name="T69" fmla="*/ 7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9" h="159">
                    <a:moveTo>
                      <a:pt x="159" y="90"/>
                    </a:moveTo>
                    <a:cubicBezTo>
                      <a:pt x="159" y="69"/>
                      <a:pt x="159" y="69"/>
                      <a:pt x="159" y="69"/>
                    </a:cubicBezTo>
                    <a:cubicBezTo>
                      <a:pt x="159" y="67"/>
                      <a:pt x="157" y="65"/>
                      <a:pt x="155" y="65"/>
                    </a:cubicBezTo>
                    <a:cubicBezTo>
                      <a:pt x="139" y="64"/>
                      <a:pt x="139" y="64"/>
                      <a:pt x="139" y="64"/>
                    </a:cubicBezTo>
                    <a:cubicBezTo>
                      <a:pt x="137" y="64"/>
                      <a:pt x="135" y="62"/>
                      <a:pt x="134" y="60"/>
                    </a:cubicBezTo>
                    <a:cubicBezTo>
                      <a:pt x="134" y="58"/>
                      <a:pt x="133" y="56"/>
                      <a:pt x="132" y="54"/>
                    </a:cubicBezTo>
                    <a:cubicBezTo>
                      <a:pt x="131" y="52"/>
                      <a:pt x="131" y="50"/>
                      <a:pt x="133" y="48"/>
                    </a:cubicBezTo>
                    <a:cubicBezTo>
                      <a:pt x="143" y="36"/>
                      <a:pt x="143" y="36"/>
                      <a:pt x="143" y="36"/>
                    </a:cubicBezTo>
                    <a:cubicBezTo>
                      <a:pt x="145" y="35"/>
                      <a:pt x="144" y="32"/>
                      <a:pt x="143" y="31"/>
                    </a:cubicBezTo>
                    <a:cubicBezTo>
                      <a:pt x="128" y="16"/>
                      <a:pt x="128" y="16"/>
                      <a:pt x="128" y="16"/>
                    </a:cubicBezTo>
                    <a:cubicBezTo>
                      <a:pt x="127" y="15"/>
                      <a:pt x="124" y="15"/>
                      <a:pt x="123" y="16"/>
                    </a:cubicBezTo>
                    <a:cubicBezTo>
                      <a:pt x="111" y="26"/>
                      <a:pt x="111" y="26"/>
                      <a:pt x="111" y="26"/>
                    </a:cubicBezTo>
                    <a:cubicBezTo>
                      <a:pt x="109" y="28"/>
                      <a:pt x="107" y="28"/>
                      <a:pt x="105" y="27"/>
                    </a:cubicBezTo>
                    <a:cubicBezTo>
                      <a:pt x="103" y="26"/>
                      <a:pt x="101" y="25"/>
                      <a:pt x="99" y="25"/>
                    </a:cubicBezTo>
                    <a:cubicBezTo>
                      <a:pt x="97" y="24"/>
                      <a:pt x="95" y="22"/>
                      <a:pt x="95" y="20"/>
                    </a:cubicBezTo>
                    <a:cubicBezTo>
                      <a:pt x="94" y="4"/>
                      <a:pt x="94" y="4"/>
                      <a:pt x="94" y="4"/>
                    </a:cubicBezTo>
                    <a:cubicBezTo>
                      <a:pt x="94" y="2"/>
                      <a:pt x="92" y="0"/>
                      <a:pt x="90" y="0"/>
                    </a:cubicBezTo>
                    <a:cubicBezTo>
                      <a:pt x="69" y="0"/>
                      <a:pt x="69" y="0"/>
                      <a:pt x="69" y="0"/>
                    </a:cubicBezTo>
                    <a:cubicBezTo>
                      <a:pt x="67" y="0"/>
                      <a:pt x="65" y="2"/>
                      <a:pt x="65" y="4"/>
                    </a:cubicBezTo>
                    <a:cubicBezTo>
                      <a:pt x="64" y="20"/>
                      <a:pt x="64" y="20"/>
                      <a:pt x="64" y="20"/>
                    </a:cubicBezTo>
                    <a:cubicBezTo>
                      <a:pt x="64" y="22"/>
                      <a:pt x="62" y="24"/>
                      <a:pt x="60" y="25"/>
                    </a:cubicBezTo>
                    <a:cubicBezTo>
                      <a:pt x="58" y="25"/>
                      <a:pt x="56" y="26"/>
                      <a:pt x="54" y="27"/>
                    </a:cubicBezTo>
                    <a:cubicBezTo>
                      <a:pt x="53" y="28"/>
                      <a:pt x="50" y="28"/>
                      <a:pt x="48" y="26"/>
                    </a:cubicBezTo>
                    <a:cubicBezTo>
                      <a:pt x="37" y="16"/>
                      <a:pt x="37" y="16"/>
                      <a:pt x="37" y="16"/>
                    </a:cubicBezTo>
                    <a:cubicBezTo>
                      <a:pt x="35" y="15"/>
                      <a:pt x="33" y="15"/>
                      <a:pt x="31" y="16"/>
                    </a:cubicBezTo>
                    <a:cubicBezTo>
                      <a:pt x="16" y="31"/>
                      <a:pt x="16" y="31"/>
                      <a:pt x="16" y="31"/>
                    </a:cubicBezTo>
                    <a:cubicBezTo>
                      <a:pt x="15" y="32"/>
                      <a:pt x="15" y="35"/>
                      <a:pt x="16" y="36"/>
                    </a:cubicBezTo>
                    <a:cubicBezTo>
                      <a:pt x="26" y="48"/>
                      <a:pt x="26" y="48"/>
                      <a:pt x="26" y="48"/>
                    </a:cubicBezTo>
                    <a:cubicBezTo>
                      <a:pt x="28" y="50"/>
                      <a:pt x="28" y="52"/>
                      <a:pt x="27" y="54"/>
                    </a:cubicBezTo>
                    <a:cubicBezTo>
                      <a:pt x="26" y="56"/>
                      <a:pt x="25" y="58"/>
                      <a:pt x="25" y="60"/>
                    </a:cubicBezTo>
                    <a:cubicBezTo>
                      <a:pt x="24" y="62"/>
                      <a:pt x="22" y="64"/>
                      <a:pt x="20" y="64"/>
                    </a:cubicBezTo>
                    <a:cubicBezTo>
                      <a:pt x="4" y="65"/>
                      <a:pt x="4" y="65"/>
                      <a:pt x="4" y="65"/>
                    </a:cubicBezTo>
                    <a:cubicBezTo>
                      <a:pt x="2" y="65"/>
                      <a:pt x="0" y="67"/>
                      <a:pt x="0" y="69"/>
                    </a:cubicBezTo>
                    <a:cubicBezTo>
                      <a:pt x="0" y="90"/>
                      <a:pt x="0" y="90"/>
                      <a:pt x="0" y="90"/>
                    </a:cubicBezTo>
                    <a:cubicBezTo>
                      <a:pt x="0" y="92"/>
                      <a:pt x="2" y="94"/>
                      <a:pt x="4" y="94"/>
                    </a:cubicBezTo>
                    <a:cubicBezTo>
                      <a:pt x="20" y="95"/>
                      <a:pt x="20" y="95"/>
                      <a:pt x="20" y="95"/>
                    </a:cubicBezTo>
                    <a:cubicBezTo>
                      <a:pt x="22" y="95"/>
                      <a:pt x="24" y="97"/>
                      <a:pt x="25" y="99"/>
                    </a:cubicBezTo>
                    <a:cubicBezTo>
                      <a:pt x="25" y="101"/>
                      <a:pt x="26" y="103"/>
                      <a:pt x="27" y="105"/>
                    </a:cubicBezTo>
                    <a:cubicBezTo>
                      <a:pt x="28" y="107"/>
                      <a:pt x="28" y="109"/>
                      <a:pt x="26" y="111"/>
                    </a:cubicBezTo>
                    <a:cubicBezTo>
                      <a:pt x="16" y="123"/>
                      <a:pt x="16" y="123"/>
                      <a:pt x="16" y="123"/>
                    </a:cubicBezTo>
                    <a:cubicBezTo>
                      <a:pt x="15" y="124"/>
                      <a:pt x="15" y="126"/>
                      <a:pt x="16" y="128"/>
                    </a:cubicBezTo>
                    <a:cubicBezTo>
                      <a:pt x="31" y="143"/>
                      <a:pt x="31" y="143"/>
                      <a:pt x="31" y="143"/>
                    </a:cubicBezTo>
                    <a:cubicBezTo>
                      <a:pt x="33" y="144"/>
                      <a:pt x="35" y="144"/>
                      <a:pt x="36" y="143"/>
                    </a:cubicBezTo>
                    <a:cubicBezTo>
                      <a:pt x="48" y="133"/>
                      <a:pt x="48" y="133"/>
                      <a:pt x="48" y="133"/>
                    </a:cubicBezTo>
                    <a:cubicBezTo>
                      <a:pt x="50" y="131"/>
                      <a:pt x="53" y="131"/>
                      <a:pt x="54" y="132"/>
                    </a:cubicBezTo>
                    <a:cubicBezTo>
                      <a:pt x="56" y="133"/>
                      <a:pt x="58" y="134"/>
                      <a:pt x="60" y="134"/>
                    </a:cubicBezTo>
                    <a:cubicBezTo>
                      <a:pt x="62" y="135"/>
                      <a:pt x="64" y="137"/>
                      <a:pt x="64" y="139"/>
                    </a:cubicBezTo>
                    <a:cubicBezTo>
                      <a:pt x="65" y="155"/>
                      <a:pt x="65" y="155"/>
                      <a:pt x="65" y="155"/>
                    </a:cubicBezTo>
                    <a:cubicBezTo>
                      <a:pt x="65" y="157"/>
                      <a:pt x="67" y="159"/>
                      <a:pt x="69" y="159"/>
                    </a:cubicBezTo>
                    <a:cubicBezTo>
                      <a:pt x="90" y="159"/>
                      <a:pt x="90" y="159"/>
                      <a:pt x="90" y="159"/>
                    </a:cubicBezTo>
                    <a:cubicBezTo>
                      <a:pt x="92" y="159"/>
                      <a:pt x="94" y="157"/>
                      <a:pt x="94" y="155"/>
                    </a:cubicBezTo>
                    <a:cubicBezTo>
                      <a:pt x="95" y="139"/>
                      <a:pt x="95" y="139"/>
                      <a:pt x="95" y="139"/>
                    </a:cubicBezTo>
                    <a:cubicBezTo>
                      <a:pt x="95" y="137"/>
                      <a:pt x="97" y="135"/>
                      <a:pt x="99" y="134"/>
                    </a:cubicBezTo>
                    <a:cubicBezTo>
                      <a:pt x="101" y="134"/>
                      <a:pt x="103" y="133"/>
                      <a:pt x="105" y="132"/>
                    </a:cubicBezTo>
                    <a:cubicBezTo>
                      <a:pt x="107" y="131"/>
                      <a:pt x="109" y="131"/>
                      <a:pt x="111" y="133"/>
                    </a:cubicBezTo>
                    <a:cubicBezTo>
                      <a:pt x="123" y="143"/>
                      <a:pt x="123" y="143"/>
                      <a:pt x="123" y="143"/>
                    </a:cubicBezTo>
                    <a:cubicBezTo>
                      <a:pt x="124" y="144"/>
                      <a:pt x="127" y="144"/>
                      <a:pt x="128" y="143"/>
                    </a:cubicBezTo>
                    <a:cubicBezTo>
                      <a:pt x="143" y="128"/>
                      <a:pt x="143" y="128"/>
                      <a:pt x="143" y="128"/>
                    </a:cubicBezTo>
                    <a:cubicBezTo>
                      <a:pt x="144" y="127"/>
                      <a:pt x="145" y="124"/>
                      <a:pt x="143" y="123"/>
                    </a:cubicBezTo>
                    <a:cubicBezTo>
                      <a:pt x="133" y="111"/>
                      <a:pt x="133" y="111"/>
                      <a:pt x="133" y="111"/>
                    </a:cubicBezTo>
                    <a:cubicBezTo>
                      <a:pt x="131" y="109"/>
                      <a:pt x="131" y="107"/>
                      <a:pt x="132" y="105"/>
                    </a:cubicBezTo>
                    <a:cubicBezTo>
                      <a:pt x="133" y="103"/>
                      <a:pt x="134" y="101"/>
                      <a:pt x="134" y="99"/>
                    </a:cubicBezTo>
                    <a:cubicBezTo>
                      <a:pt x="135" y="97"/>
                      <a:pt x="137" y="95"/>
                      <a:pt x="139" y="95"/>
                    </a:cubicBezTo>
                    <a:cubicBezTo>
                      <a:pt x="155" y="94"/>
                      <a:pt x="155" y="94"/>
                      <a:pt x="155" y="94"/>
                    </a:cubicBezTo>
                    <a:cubicBezTo>
                      <a:pt x="157" y="94"/>
                      <a:pt x="159" y="92"/>
                      <a:pt x="159" y="90"/>
                    </a:cubicBezTo>
                    <a:close/>
                    <a:moveTo>
                      <a:pt x="103" y="79"/>
                    </a:moveTo>
                    <a:cubicBezTo>
                      <a:pt x="103" y="93"/>
                      <a:pt x="93" y="103"/>
                      <a:pt x="80" y="103"/>
                    </a:cubicBezTo>
                    <a:cubicBezTo>
                      <a:pt x="66" y="103"/>
                      <a:pt x="56" y="93"/>
                      <a:pt x="56" y="79"/>
                    </a:cubicBezTo>
                    <a:cubicBezTo>
                      <a:pt x="56" y="66"/>
                      <a:pt x="66" y="56"/>
                      <a:pt x="80" y="56"/>
                    </a:cubicBezTo>
                    <a:cubicBezTo>
                      <a:pt x="93" y="56"/>
                      <a:pt x="103" y="66"/>
                      <a:pt x="103" y="79"/>
                    </a:cubicBezTo>
                    <a:close/>
                  </a:path>
                </a:pathLst>
              </a:custGeom>
              <a:noFill/>
              <a:ln w="317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2" name="Freeform 584">
                <a:extLst>
                  <a:ext uri="{FF2B5EF4-FFF2-40B4-BE49-F238E27FC236}">
                    <a16:creationId xmlns:a16="http://schemas.microsoft.com/office/drawing/2014/main" id="{9104E9B0-1A42-4E77-84D9-D2C6B006510A}"/>
                  </a:ext>
                </a:extLst>
              </p:cNvPr>
              <p:cNvSpPr>
                <a:spLocks noEditPoints="1"/>
              </p:cNvSpPr>
              <p:nvPr/>
            </p:nvSpPr>
            <p:spPr bwMode="auto">
              <a:xfrm>
                <a:off x="1408113" y="3357563"/>
                <a:ext cx="138113" cy="131763"/>
              </a:xfrm>
              <a:custGeom>
                <a:avLst/>
                <a:gdLst>
                  <a:gd name="T0" fmla="*/ 102 w 102"/>
                  <a:gd name="T1" fmla="*/ 54 h 97"/>
                  <a:gd name="T2" fmla="*/ 102 w 102"/>
                  <a:gd name="T3" fmla="*/ 42 h 97"/>
                  <a:gd name="T4" fmla="*/ 98 w 102"/>
                  <a:gd name="T5" fmla="*/ 38 h 97"/>
                  <a:gd name="T6" fmla="*/ 88 w 102"/>
                  <a:gd name="T7" fmla="*/ 37 h 97"/>
                  <a:gd name="T8" fmla="*/ 83 w 102"/>
                  <a:gd name="T9" fmla="*/ 33 h 97"/>
                  <a:gd name="T10" fmla="*/ 80 w 102"/>
                  <a:gd name="T11" fmla="*/ 28 h 97"/>
                  <a:gd name="T12" fmla="*/ 79 w 102"/>
                  <a:gd name="T13" fmla="*/ 22 h 97"/>
                  <a:gd name="T14" fmla="*/ 83 w 102"/>
                  <a:gd name="T15" fmla="*/ 12 h 97"/>
                  <a:gd name="T16" fmla="*/ 82 w 102"/>
                  <a:gd name="T17" fmla="*/ 7 h 97"/>
                  <a:gd name="T18" fmla="*/ 71 w 102"/>
                  <a:gd name="T19" fmla="*/ 1 h 97"/>
                  <a:gd name="T20" fmla="*/ 66 w 102"/>
                  <a:gd name="T21" fmla="*/ 2 h 97"/>
                  <a:gd name="T22" fmla="*/ 60 w 102"/>
                  <a:gd name="T23" fmla="*/ 10 h 97"/>
                  <a:gd name="T24" fmla="*/ 54 w 102"/>
                  <a:gd name="T25" fmla="*/ 13 h 97"/>
                  <a:gd name="T26" fmla="*/ 51 w 102"/>
                  <a:gd name="T27" fmla="*/ 13 h 97"/>
                  <a:gd name="T28" fmla="*/ 48 w 102"/>
                  <a:gd name="T29" fmla="*/ 13 h 97"/>
                  <a:gd name="T30" fmla="*/ 42 w 102"/>
                  <a:gd name="T31" fmla="*/ 10 h 97"/>
                  <a:gd name="T32" fmla="*/ 36 w 102"/>
                  <a:gd name="T33" fmla="*/ 2 h 97"/>
                  <a:gd name="T34" fmla="*/ 31 w 102"/>
                  <a:gd name="T35" fmla="*/ 1 h 97"/>
                  <a:gd name="T36" fmla="*/ 20 w 102"/>
                  <a:gd name="T37" fmla="*/ 7 h 97"/>
                  <a:gd name="T38" fmla="*/ 18 w 102"/>
                  <a:gd name="T39" fmla="*/ 12 h 97"/>
                  <a:gd name="T40" fmla="*/ 22 w 102"/>
                  <a:gd name="T41" fmla="*/ 22 h 97"/>
                  <a:gd name="T42" fmla="*/ 22 w 102"/>
                  <a:gd name="T43" fmla="*/ 28 h 97"/>
                  <a:gd name="T44" fmla="*/ 19 w 102"/>
                  <a:gd name="T45" fmla="*/ 33 h 97"/>
                  <a:gd name="T46" fmla="*/ 14 w 102"/>
                  <a:gd name="T47" fmla="*/ 37 h 97"/>
                  <a:gd name="T48" fmla="*/ 3 w 102"/>
                  <a:gd name="T49" fmla="*/ 38 h 97"/>
                  <a:gd name="T50" fmla="*/ 0 w 102"/>
                  <a:gd name="T51" fmla="*/ 42 h 97"/>
                  <a:gd name="T52" fmla="*/ 0 w 102"/>
                  <a:gd name="T53" fmla="*/ 54 h 97"/>
                  <a:gd name="T54" fmla="*/ 3 w 102"/>
                  <a:gd name="T55" fmla="*/ 58 h 97"/>
                  <a:gd name="T56" fmla="*/ 14 w 102"/>
                  <a:gd name="T57" fmla="*/ 60 h 97"/>
                  <a:gd name="T58" fmla="*/ 19 w 102"/>
                  <a:gd name="T59" fmla="*/ 63 h 97"/>
                  <a:gd name="T60" fmla="*/ 22 w 102"/>
                  <a:gd name="T61" fmla="*/ 68 h 97"/>
                  <a:gd name="T62" fmla="*/ 22 w 102"/>
                  <a:gd name="T63" fmla="*/ 75 h 97"/>
                  <a:gd name="T64" fmla="*/ 18 w 102"/>
                  <a:gd name="T65" fmla="*/ 84 h 97"/>
                  <a:gd name="T66" fmla="*/ 20 w 102"/>
                  <a:gd name="T67" fmla="*/ 89 h 97"/>
                  <a:gd name="T68" fmla="*/ 31 w 102"/>
                  <a:gd name="T69" fmla="*/ 96 h 97"/>
                  <a:gd name="T70" fmla="*/ 36 w 102"/>
                  <a:gd name="T71" fmla="*/ 94 h 97"/>
                  <a:gd name="T72" fmla="*/ 42 w 102"/>
                  <a:gd name="T73" fmla="*/ 86 h 97"/>
                  <a:gd name="T74" fmla="*/ 48 w 102"/>
                  <a:gd name="T75" fmla="*/ 84 h 97"/>
                  <a:gd name="T76" fmla="*/ 51 w 102"/>
                  <a:gd name="T77" fmla="*/ 84 h 97"/>
                  <a:gd name="T78" fmla="*/ 54 w 102"/>
                  <a:gd name="T79" fmla="*/ 84 h 97"/>
                  <a:gd name="T80" fmla="*/ 60 w 102"/>
                  <a:gd name="T81" fmla="*/ 86 h 97"/>
                  <a:gd name="T82" fmla="*/ 66 w 102"/>
                  <a:gd name="T83" fmla="*/ 94 h 97"/>
                  <a:gd name="T84" fmla="*/ 71 w 102"/>
                  <a:gd name="T85" fmla="*/ 96 h 97"/>
                  <a:gd name="T86" fmla="*/ 82 w 102"/>
                  <a:gd name="T87" fmla="*/ 89 h 97"/>
                  <a:gd name="T88" fmla="*/ 83 w 102"/>
                  <a:gd name="T89" fmla="*/ 84 h 97"/>
                  <a:gd name="T90" fmla="*/ 79 w 102"/>
                  <a:gd name="T91" fmla="*/ 75 h 97"/>
                  <a:gd name="T92" fmla="*/ 80 w 102"/>
                  <a:gd name="T93" fmla="*/ 68 h 97"/>
                  <a:gd name="T94" fmla="*/ 83 w 102"/>
                  <a:gd name="T95" fmla="*/ 63 h 97"/>
                  <a:gd name="T96" fmla="*/ 88 w 102"/>
                  <a:gd name="T97" fmla="*/ 60 h 97"/>
                  <a:gd name="T98" fmla="*/ 98 w 102"/>
                  <a:gd name="T99" fmla="*/ 58 h 97"/>
                  <a:gd name="T100" fmla="*/ 102 w 102"/>
                  <a:gd name="T101" fmla="*/ 54 h 97"/>
                  <a:gd name="T102" fmla="*/ 38 w 102"/>
                  <a:gd name="T103" fmla="*/ 48 h 97"/>
                  <a:gd name="T104" fmla="*/ 51 w 102"/>
                  <a:gd name="T105" fmla="*/ 36 h 97"/>
                  <a:gd name="T106" fmla="*/ 63 w 102"/>
                  <a:gd name="T107" fmla="*/ 48 h 97"/>
                  <a:gd name="T108" fmla="*/ 51 w 102"/>
                  <a:gd name="T109" fmla="*/ 61 h 97"/>
                  <a:gd name="T110" fmla="*/ 38 w 102"/>
                  <a:gd name="T111" fmla="*/ 48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2" h="97">
                    <a:moveTo>
                      <a:pt x="102" y="54"/>
                    </a:moveTo>
                    <a:cubicBezTo>
                      <a:pt x="102" y="42"/>
                      <a:pt x="102" y="42"/>
                      <a:pt x="102" y="42"/>
                    </a:cubicBezTo>
                    <a:cubicBezTo>
                      <a:pt x="102" y="40"/>
                      <a:pt x="100" y="38"/>
                      <a:pt x="98" y="38"/>
                    </a:cubicBezTo>
                    <a:cubicBezTo>
                      <a:pt x="88" y="37"/>
                      <a:pt x="88" y="37"/>
                      <a:pt x="88" y="37"/>
                    </a:cubicBezTo>
                    <a:cubicBezTo>
                      <a:pt x="86" y="37"/>
                      <a:pt x="84" y="35"/>
                      <a:pt x="83" y="33"/>
                    </a:cubicBezTo>
                    <a:cubicBezTo>
                      <a:pt x="82" y="31"/>
                      <a:pt x="81" y="30"/>
                      <a:pt x="80" y="28"/>
                    </a:cubicBezTo>
                    <a:cubicBezTo>
                      <a:pt x="79" y="26"/>
                      <a:pt x="79" y="24"/>
                      <a:pt x="79" y="22"/>
                    </a:cubicBezTo>
                    <a:cubicBezTo>
                      <a:pt x="83" y="12"/>
                      <a:pt x="83" y="12"/>
                      <a:pt x="83" y="12"/>
                    </a:cubicBezTo>
                    <a:cubicBezTo>
                      <a:pt x="84" y="10"/>
                      <a:pt x="83" y="8"/>
                      <a:pt x="82" y="7"/>
                    </a:cubicBezTo>
                    <a:cubicBezTo>
                      <a:pt x="71" y="1"/>
                      <a:pt x="71" y="1"/>
                      <a:pt x="71" y="1"/>
                    </a:cubicBezTo>
                    <a:cubicBezTo>
                      <a:pt x="69" y="0"/>
                      <a:pt x="67" y="0"/>
                      <a:pt x="66" y="2"/>
                    </a:cubicBezTo>
                    <a:cubicBezTo>
                      <a:pt x="60" y="10"/>
                      <a:pt x="60" y="10"/>
                      <a:pt x="60" y="10"/>
                    </a:cubicBezTo>
                    <a:cubicBezTo>
                      <a:pt x="58" y="12"/>
                      <a:pt x="56" y="13"/>
                      <a:pt x="54" y="13"/>
                    </a:cubicBezTo>
                    <a:cubicBezTo>
                      <a:pt x="53" y="13"/>
                      <a:pt x="52" y="13"/>
                      <a:pt x="51" y="13"/>
                    </a:cubicBezTo>
                    <a:cubicBezTo>
                      <a:pt x="50" y="13"/>
                      <a:pt x="49" y="13"/>
                      <a:pt x="48" y="13"/>
                    </a:cubicBezTo>
                    <a:cubicBezTo>
                      <a:pt x="46" y="13"/>
                      <a:pt x="43" y="12"/>
                      <a:pt x="42" y="10"/>
                    </a:cubicBezTo>
                    <a:cubicBezTo>
                      <a:pt x="36" y="2"/>
                      <a:pt x="36" y="2"/>
                      <a:pt x="36" y="2"/>
                    </a:cubicBezTo>
                    <a:cubicBezTo>
                      <a:pt x="35" y="0"/>
                      <a:pt x="32" y="0"/>
                      <a:pt x="31" y="1"/>
                    </a:cubicBezTo>
                    <a:cubicBezTo>
                      <a:pt x="20" y="7"/>
                      <a:pt x="20" y="7"/>
                      <a:pt x="20" y="7"/>
                    </a:cubicBezTo>
                    <a:cubicBezTo>
                      <a:pt x="18" y="8"/>
                      <a:pt x="17" y="10"/>
                      <a:pt x="18" y="12"/>
                    </a:cubicBezTo>
                    <a:cubicBezTo>
                      <a:pt x="22" y="22"/>
                      <a:pt x="22" y="22"/>
                      <a:pt x="22" y="22"/>
                    </a:cubicBezTo>
                    <a:cubicBezTo>
                      <a:pt x="23" y="23"/>
                      <a:pt x="23" y="26"/>
                      <a:pt x="22" y="28"/>
                    </a:cubicBezTo>
                    <a:cubicBezTo>
                      <a:pt x="20" y="30"/>
                      <a:pt x="20" y="31"/>
                      <a:pt x="19" y="33"/>
                    </a:cubicBezTo>
                    <a:cubicBezTo>
                      <a:pt x="18" y="35"/>
                      <a:pt x="16" y="37"/>
                      <a:pt x="14" y="37"/>
                    </a:cubicBezTo>
                    <a:cubicBezTo>
                      <a:pt x="3" y="38"/>
                      <a:pt x="3" y="38"/>
                      <a:pt x="3" y="38"/>
                    </a:cubicBezTo>
                    <a:cubicBezTo>
                      <a:pt x="1" y="38"/>
                      <a:pt x="0" y="40"/>
                      <a:pt x="0" y="42"/>
                    </a:cubicBezTo>
                    <a:cubicBezTo>
                      <a:pt x="0" y="54"/>
                      <a:pt x="0" y="54"/>
                      <a:pt x="0" y="54"/>
                    </a:cubicBezTo>
                    <a:cubicBezTo>
                      <a:pt x="0" y="56"/>
                      <a:pt x="1" y="58"/>
                      <a:pt x="3" y="58"/>
                    </a:cubicBezTo>
                    <a:cubicBezTo>
                      <a:pt x="14" y="60"/>
                      <a:pt x="14" y="60"/>
                      <a:pt x="14" y="60"/>
                    </a:cubicBezTo>
                    <a:cubicBezTo>
                      <a:pt x="16" y="60"/>
                      <a:pt x="18" y="62"/>
                      <a:pt x="19" y="63"/>
                    </a:cubicBezTo>
                    <a:cubicBezTo>
                      <a:pt x="20" y="65"/>
                      <a:pt x="20" y="67"/>
                      <a:pt x="22" y="68"/>
                    </a:cubicBezTo>
                    <a:cubicBezTo>
                      <a:pt x="23" y="70"/>
                      <a:pt x="23" y="73"/>
                      <a:pt x="22" y="75"/>
                    </a:cubicBezTo>
                    <a:cubicBezTo>
                      <a:pt x="18" y="84"/>
                      <a:pt x="18" y="84"/>
                      <a:pt x="18" y="84"/>
                    </a:cubicBezTo>
                    <a:cubicBezTo>
                      <a:pt x="17" y="86"/>
                      <a:pt x="18" y="88"/>
                      <a:pt x="20" y="89"/>
                    </a:cubicBezTo>
                    <a:cubicBezTo>
                      <a:pt x="31" y="96"/>
                      <a:pt x="31" y="96"/>
                      <a:pt x="31" y="96"/>
                    </a:cubicBezTo>
                    <a:cubicBezTo>
                      <a:pt x="32" y="97"/>
                      <a:pt x="35" y="96"/>
                      <a:pt x="36" y="94"/>
                    </a:cubicBezTo>
                    <a:cubicBezTo>
                      <a:pt x="42" y="86"/>
                      <a:pt x="42" y="86"/>
                      <a:pt x="42" y="86"/>
                    </a:cubicBezTo>
                    <a:cubicBezTo>
                      <a:pt x="43" y="84"/>
                      <a:pt x="46" y="83"/>
                      <a:pt x="48" y="84"/>
                    </a:cubicBezTo>
                    <a:cubicBezTo>
                      <a:pt x="49" y="84"/>
                      <a:pt x="50" y="84"/>
                      <a:pt x="51" y="84"/>
                    </a:cubicBezTo>
                    <a:cubicBezTo>
                      <a:pt x="52" y="84"/>
                      <a:pt x="53" y="84"/>
                      <a:pt x="54" y="84"/>
                    </a:cubicBezTo>
                    <a:cubicBezTo>
                      <a:pt x="56" y="83"/>
                      <a:pt x="58" y="84"/>
                      <a:pt x="60" y="86"/>
                    </a:cubicBezTo>
                    <a:cubicBezTo>
                      <a:pt x="66" y="94"/>
                      <a:pt x="66" y="94"/>
                      <a:pt x="66" y="94"/>
                    </a:cubicBezTo>
                    <a:cubicBezTo>
                      <a:pt x="67" y="96"/>
                      <a:pt x="69" y="97"/>
                      <a:pt x="71" y="96"/>
                    </a:cubicBezTo>
                    <a:cubicBezTo>
                      <a:pt x="82" y="89"/>
                      <a:pt x="82" y="89"/>
                      <a:pt x="82" y="89"/>
                    </a:cubicBezTo>
                    <a:cubicBezTo>
                      <a:pt x="83" y="88"/>
                      <a:pt x="84" y="86"/>
                      <a:pt x="83" y="84"/>
                    </a:cubicBezTo>
                    <a:cubicBezTo>
                      <a:pt x="79" y="75"/>
                      <a:pt x="79" y="75"/>
                      <a:pt x="79" y="75"/>
                    </a:cubicBezTo>
                    <a:cubicBezTo>
                      <a:pt x="78" y="73"/>
                      <a:pt x="79" y="70"/>
                      <a:pt x="80" y="68"/>
                    </a:cubicBezTo>
                    <a:cubicBezTo>
                      <a:pt x="81" y="67"/>
                      <a:pt x="82" y="65"/>
                      <a:pt x="83" y="63"/>
                    </a:cubicBezTo>
                    <a:cubicBezTo>
                      <a:pt x="84" y="62"/>
                      <a:pt x="86" y="60"/>
                      <a:pt x="88" y="60"/>
                    </a:cubicBezTo>
                    <a:cubicBezTo>
                      <a:pt x="98" y="58"/>
                      <a:pt x="98" y="58"/>
                      <a:pt x="98" y="58"/>
                    </a:cubicBezTo>
                    <a:cubicBezTo>
                      <a:pt x="100" y="58"/>
                      <a:pt x="102" y="56"/>
                      <a:pt x="102" y="54"/>
                    </a:cubicBezTo>
                    <a:close/>
                    <a:moveTo>
                      <a:pt x="38" y="48"/>
                    </a:moveTo>
                    <a:cubicBezTo>
                      <a:pt x="38" y="41"/>
                      <a:pt x="44" y="36"/>
                      <a:pt x="51" y="36"/>
                    </a:cubicBezTo>
                    <a:cubicBezTo>
                      <a:pt x="58" y="36"/>
                      <a:pt x="63" y="41"/>
                      <a:pt x="63" y="48"/>
                    </a:cubicBezTo>
                    <a:cubicBezTo>
                      <a:pt x="63" y="55"/>
                      <a:pt x="58" y="61"/>
                      <a:pt x="51" y="61"/>
                    </a:cubicBezTo>
                    <a:cubicBezTo>
                      <a:pt x="44" y="61"/>
                      <a:pt x="38" y="55"/>
                      <a:pt x="38" y="48"/>
                    </a:cubicBezTo>
                    <a:close/>
                  </a:path>
                </a:pathLst>
              </a:custGeom>
              <a:noFill/>
              <a:ln w="31750"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sp>
        <p:nvSpPr>
          <p:cNvPr id="263" name="Rectangle: Rounded Corners 262">
            <a:extLst>
              <a:ext uri="{FF2B5EF4-FFF2-40B4-BE49-F238E27FC236}">
                <a16:creationId xmlns:a16="http://schemas.microsoft.com/office/drawing/2014/main" id="{B9A27F6A-80E6-4539-B08D-A81F3A9541FE}"/>
              </a:ext>
            </a:extLst>
          </p:cNvPr>
          <p:cNvSpPr/>
          <p:nvPr/>
        </p:nvSpPr>
        <p:spPr>
          <a:xfrm>
            <a:off x="2742320" y="2104347"/>
            <a:ext cx="1914400" cy="818020"/>
          </a:xfrm>
          <a:prstGeom prst="roundRect">
            <a:avLst>
              <a:gd name="adj" fmla="val 6476"/>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Rectangle: Rounded Corners 263">
            <a:extLst>
              <a:ext uri="{FF2B5EF4-FFF2-40B4-BE49-F238E27FC236}">
                <a16:creationId xmlns:a16="http://schemas.microsoft.com/office/drawing/2014/main" id="{5FE844E2-BDC0-4F8F-9D13-BD663A28685F}"/>
              </a:ext>
            </a:extLst>
          </p:cNvPr>
          <p:cNvSpPr/>
          <p:nvPr/>
        </p:nvSpPr>
        <p:spPr>
          <a:xfrm>
            <a:off x="2884021" y="5067158"/>
            <a:ext cx="2629454" cy="584775"/>
          </a:xfrm>
          <a:prstGeom prst="roundRect">
            <a:avLst>
              <a:gd name="adj" fmla="val 6476"/>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D8F100AD-6028-4447-A12C-86371220F4B7}"/>
              </a:ext>
            </a:extLst>
          </p:cNvPr>
          <p:cNvGrpSpPr/>
          <p:nvPr/>
        </p:nvGrpSpPr>
        <p:grpSpPr>
          <a:xfrm>
            <a:off x="2783113" y="5121998"/>
            <a:ext cx="2833275" cy="394785"/>
            <a:chOff x="2783113" y="5121998"/>
            <a:chExt cx="2833275" cy="394785"/>
          </a:xfrm>
        </p:grpSpPr>
        <p:sp>
          <p:nvSpPr>
            <p:cNvPr id="49" name="TextBox 48">
              <a:extLst>
                <a:ext uri="{FF2B5EF4-FFF2-40B4-BE49-F238E27FC236}">
                  <a16:creationId xmlns:a16="http://schemas.microsoft.com/office/drawing/2014/main" id="{A9F69D1B-0D0F-4B39-9475-5DDAAE101B65}"/>
                </a:ext>
              </a:extLst>
            </p:cNvPr>
            <p:cNvSpPr txBox="1"/>
            <p:nvPr/>
          </p:nvSpPr>
          <p:spPr>
            <a:xfrm>
              <a:off x="2783113" y="5121998"/>
              <a:ext cx="2833275" cy="369332"/>
            </a:xfrm>
            <a:prstGeom prst="rect">
              <a:avLst/>
            </a:prstGeom>
            <a:noFill/>
          </p:spPr>
          <p:txBody>
            <a:bodyPr wrap="square" rtlCol="0">
              <a:spAutoFit/>
            </a:bodyPr>
            <a:lstStyle/>
            <a:p>
              <a:pPr algn="ctr"/>
              <a:r>
                <a:rPr lang="en-US" dirty="0">
                  <a:solidFill>
                    <a:schemeClr val="tx1">
                      <a:lumMod val="85000"/>
                      <a:lumOff val="15000"/>
                    </a:schemeClr>
                  </a:solidFill>
                  <a:latin typeface="Nunito Sans" panose="00000500000000000000" pitchFamily="2" charset="0"/>
                </a:rPr>
                <a:t>Selected Unlabeled Data</a:t>
              </a:r>
            </a:p>
          </p:txBody>
        </p:sp>
        <p:cxnSp>
          <p:nvCxnSpPr>
            <p:cNvPr id="265" name="Straight Arrow Connector 264">
              <a:extLst>
                <a:ext uri="{FF2B5EF4-FFF2-40B4-BE49-F238E27FC236}">
                  <a16:creationId xmlns:a16="http://schemas.microsoft.com/office/drawing/2014/main" id="{0CCADF5C-0CB6-4DFA-9A72-B0CD5A380AFC}"/>
                </a:ext>
              </a:extLst>
            </p:cNvPr>
            <p:cNvCxnSpPr>
              <a:cxnSpLocks/>
            </p:cNvCxnSpPr>
            <p:nvPr/>
          </p:nvCxnSpPr>
          <p:spPr>
            <a:xfrm flipH="1">
              <a:off x="3273383" y="5516783"/>
              <a:ext cx="1748188" cy="0"/>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grpSp>
      <p:grpSp>
        <p:nvGrpSpPr>
          <p:cNvPr id="7" name="Group 6">
            <a:extLst>
              <a:ext uri="{FF2B5EF4-FFF2-40B4-BE49-F238E27FC236}">
                <a16:creationId xmlns:a16="http://schemas.microsoft.com/office/drawing/2014/main" id="{1818A032-907D-4DA8-9DEC-416DA20D3511}"/>
              </a:ext>
            </a:extLst>
          </p:cNvPr>
          <p:cNvGrpSpPr/>
          <p:nvPr/>
        </p:nvGrpSpPr>
        <p:grpSpPr>
          <a:xfrm>
            <a:off x="3699520" y="4007206"/>
            <a:ext cx="2556750" cy="783142"/>
            <a:chOff x="3994040" y="3930362"/>
            <a:chExt cx="2556750" cy="783142"/>
          </a:xfrm>
        </p:grpSpPr>
        <p:sp>
          <p:nvSpPr>
            <p:cNvPr id="39" name="TextBox 38">
              <a:extLst>
                <a:ext uri="{FF2B5EF4-FFF2-40B4-BE49-F238E27FC236}">
                  <a16:creationId xmlns:a16="http://schemas.microsoft.com/office/drawing/2014/main" id="{1A1037EB-D231-45CE-8E70-6E063A435363}"/>
                </a:ext>
              </a:extLst>
            </p:cNvPr>
            <p:cNvSpPr txBox="1"/>
            <p:nvPr/>
          </p:nvSpPr>
          <p:spPr>
            <a:xfrm rot="1464144">
              <a:off x="3994040" y="3944308"/>
              <a:ext cx="2556750" cy="369332"/>
            </a:xfrm>
            <a:prstGeom prst="rect">
              <a:avLst/>
            </a:prstGeom>
            <a:noFill/>
          </p:spPr>
          <p:txBody>
            <a:bodyPr wrap="square" rtlCol="0">
              <a:spAutoFit/>
            </a:bodyPr>
            <a:lstStyle/>
            <a:p>
              <a:pPr algn="ctr"/>
              <a:r>
                <a:rPr lang="en-US" dirty="0">
                  <a:solidFill>
                    <a:schemeClr val="accent1"/>
                  </a:solidFill>
                  <a:latin typeface="Nunito Sans ExtraBold" panose="00000900000000000000" pitchFamily="2" charset="0"/>
                </a:rPr>
                <a:t>Target Test Data</a:t>
              </a:r>
            </a:p>
          </p:txBody>
        </p:sp>
        <p:cxnSp>
          <p:nvCxnSpPr>
            <p:cNvPr id="266" name="Straight Arrow Connector 265">
              <a:extLst>
                <a:ext uri="{FF2B5EF4-FFF2-40B4-BE49-F238E27FC236}">
                  <a16:creationId xmlns:a16="http://schemas.microsoft.com/office/drawing/2014/main" id="{FFE24F76-624A-4019-B4D1-062743FA0B62}"/>
                </a:ext>
              </a:extLst>
            </p:cNvPr>
            <p:cNvCxnSpPr>
              <a:cxnSpLocks/>
            </p:cNvCxnSpPr>
            <p:nvPr/>
          </p:nvCxnSpPr>
          <p:spPr>
            <a:xfrm>
              <a:off x="4387882" y="3930362"/>
              <a:ext cx="1737173" cy="783142"/>
            </a:xfrm>
            <a:prstGeom prst="straightConnector1">
              <a:avLst/>
            </a:prstGeom>
            <a:ln>
              <a:solidFill>
                <a:schemeClr val="accent1"/>
              </a:solidFill>
              <a:tailEnd type="arrow"/>
            </a:ln>
          </p:spPr>
          <p:style>
            <a:lnRef idx="3">
              <a:schemeClr val="dk1"/>
            </a:lnRef>
            <a:fillRef idx="0">
              <a:schemeClr val="dk1"/>
            </a:fillRef>
            <a:effectRef idx="2">
              <a:schemeClr val="dk1"/>
            </a:effectRef>
            <a:fontRef idx="minor">
              <a:schemeClr val="tx1"/>
            </a:fontRef>
          </p:style>
        </p:cxnSp>
      </p:grpSp>
      <p:grpSp>
        <p:nvGrpSpPr>
          <p:cNvPr id="11" name="Group 10">
            <a:extLst>
              <a:ext uri="{FF2B5EF4-FFF2-40B4-BE49-F238E27FC236}">
                <a16:creationId xmlns:a16="http://schemas.microsoft.com/office/drawing/2014/main" id="{431CECCE-A2CD-4188-9362-B427D5A5B31E}"/>
              </a:ext>
            </a:extLst>
          </p:cNvPr>
          <p:cNvGrpSpPr/>
          <p:nvPr/>
        </p:nvGrpSpPr>
        <p:grpSpPr>
          <a:xfrm>
            <a:off x="7147250" y="5509353"/>
            <a:ext cx="3125884" cy="369332"/>
            <a:chOff x="7147250" y="5509353"/>
            <a:chExt cx="3125884" cy="369332"/>
          </a:xfrm>
        </p:grpSpPr>
        <p:sp>
          <p:nvSpPr>
            <p:cNvPr id="47" name="TextBox 46">
              <a:extLst>
                <a:ext uri="{FF2B5EF4-FFF2-40B4-BE49-F238E27FC236}">
                  <a16:creationId xmlns:a16="http://schemas.microsoft.com/office/drawing/2014/main" id="{D083C406-948D-4FB6-BCD1-593B0AE31289}"/>
                </a:ext>
              </a:extLst>
            </p:cNvPr>
            <p:cNvSpPr txBox="1"/>
            <p:nvPr/>
          </p:nvSpPr>
          <p:spPr>
            <a:xfrm>
              <a:off x="7255284" y="5509353"/>
              <a:ext cx="3017850" cy="369332"/>
            </a:xfrm>
            <a:prstGeom prst="rect">
              <a:avLst/>
            </a:prstGeom>
            <a:noFill/>
          </p:spPr>
          <p:txBody>
            <a:bodyPr wrap="square" rtlCol="0">
              <a:spAutoFit/>
            </a:bodyPr>
            <a:lstStyle/>
            <a:p>
              <a:pPr algn="ctr"/>
              <a:r>
                <a:rPr lang="en-US" dirty="0">
                  <a:solidFill>
                    <a:schemeClr val="tx1">
                      <a:lumMod val="85000"/>
                      <a:lumOff val="15000"/>
                    </a:schemeClr>
                  </a:solidFill>
                  <a:latin typeface="Nunito Sans" panose="00000500000000000000" pitchFamily="2" charset="0"/>
                </a:rPr>
                <a:t>Budget and # iterations</a:t>
              </a:r>
            </a:p>
          </p:txBody>
        </p:sp>
        <p:cxnSp>
          <p:nvCxnSpPr>
            <p:cNvPr id="267" name="Straight Arrow Connector 266">
              <a:extLst>
                <a:ext uri="{FF2B5EF4-FFF2-40B4-BE49-F238E27FC236}">
                  <a16:creationId xmlns:a16="http://schemas.microsoft.com/office/drawing/2014/main" id="{E86C37F4-57CD-4AFE-AA79-AE782B1F5667}"/>
                </a:ext>
              </a:extLst>
            </p:cNvPr>
            <p:cNvCxnSpPr>
              <a:cxnSpLocks/>
            </p:cNvCxnSpPr>
            <p:nvPr/>
          </p:nvCxnSpPr>
          <p:spPr>
            <a:xfrm flipH="1">
              <a:off x="7147250" y="5867680"/>
              <a:ext cx="3052527" cy="0"/>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grpSp>
      <p:grpSp>
        <p:nvGrpSpPr>
          <p:cNvPr id="8" name="Group 7">
            <a:extLst>
              <a:ext uri="{FF2B5EF4-FFF2-40B4-BE49-F238E27FC236}">
                <a16:creationId xmlns:a16="http://schemas.microsoft.com/office/drawing/2014/main" id="{041B3A41-8D1D-44AD-BC62-CB3A0530FA36}"/>
              </a:ext>
            </a:extLst>
          </p:cNvPr>
          <p:cNvGrpSpPr/>
          <p:nvPr/>
        </p:nvGrpSpPr>
        <p:grpSpPr>
          <a:xfrm>
            <a:off x="7344834" y="3429121"/>
            <a:ext cx="3061125" cy="1380000"/>
            <a:chOff x="7344834" y="3429121"/>
            <a:chExt cx="3061125" cy="1380000"/>
          </a:xfrm>
        </p:grpSpPr>
        <p:sp>
          <p:nvSpPr>
            <p:cNvPr id="36" name="TextBox 35">
              <a:extLst>
                <a:ext uri="{FF2B5EF4-FFF2-40B4-BE49-F238E27FC236}">
                  <a16:creationId xmlns:a16="http://schemas.microsoft.com/office/drawing/2014/main" id="{7C55E6C5-7E3D-4114-A0D3-2C9DA8B53989}"/>
                </a:ext>
              </a:extLst>
            </p:cNvPr>
            <p:cNvSpPr txBox="1"/>
            <p:nvPr/>
          </p:nvSpPr>
          <p:spPr>
            <a:xfrm rot="20168657">
              <a:off x="7530895" y="3786327"/>
              <a:ext cx="2556750" cy="369332"/>
            </a:xfrm>
            <a:prstGeom prst="rect">
              <a:avLst/>
            </a:prstGeom>
            <a:noFill/>
          </p:spPr>
          <p:txBody>
            <a:bodyPr wrap="square" rtlCol="0">
              <a:spAutoFit/>
            </a:bodyPr>
            <a:lstStyle/>
            <a:p>
              <a:pPr algn="ctr"/>
              <a:r>
                <a:rPr lang="en-US" dirty="0">
                  <a:solidFill>
                    <a:schemeClr val="tx1">
                      <a:lumMod val="85000"/>
                      <a:lumOff val="15000"/>
                    </a:schemeClr>
                  </a:solidFill>
                  <a:latin typeface="Nunito Sans" panose="00000500000000000000" pitchFamily="2" charset="0"/>
                </a:rPr>
                <a:t>Model</a:t>
              </a:r>
            </a:p>
          </p:txBody>
        </p:sp>
        <p:cxnSp>
          <p:nvCxnSpPr>
            <p:cNvPr id="268" name="Straight Arrow Connector 267">
              <a:extLst>
                <a:ext uri="{FF2B5EF4-FFF2-40B4-BE49-F238E27FC236}">
                  <a16:creationId xmlns:a16="http://schemas.microsoft.com/office/drawing/2014/main" id="{6D0A40DF-D77A-4AC7-9E6E-7BB6B8EC3BDC}"/>
                </a:ext>
              </a:extLst>
            </p:cNvPr>
            <p:cNvCxnSpPr>
              <a:cxnSpLocks/>
            </p:cNvCxnSpPr>
            <p:nvPr/>
          </p:nvCxnSpPr>
          <p:spPr>
            <a:xfrm flipH="1">
              <a:off x="7344834" y="3429121"/>
              <a:ext cx="3061125" cy="1380000"/>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grpSp>
      <p:grpSp>
        <p:nvGrpSpPr>
          <p:cNvPr id="15" name="Group 14">
            <a:extLst>
              <a:ext uri="{FF2B5EF4-FFF2-40B4-BE49-F238E27FC236}">
                <a16:creationId xmlns:a16="http://schemas.microsoft.com/office/drawing/2014/main" id="{B637B65A-317D-46D5-B599-1FA4BCA32DDB}"/>
              </a:ext>
            </a:extLst>
          </p:cNvPr>
          <p:cNvGrpSpPr/>
          <p:nvPr/>
        </p:nvGrpSpPr>
        <p:grpSpPr>
          <a:xfrm>
            <a:off x="7601533" y="3887010"/>
            <a:ext cx="3084966" cy="1373528"/>
            <a:chOff x="7601533" y="3887010"/>
            <a:chExt cx="3084966" cy="1373528"/>
          </a:xfrm>
        </p:grpSpPr>
        <p:sp>
          <p:nvSpPr>
            <p:cNvPr id="53" name="TextBox 52">
              <a:extLst>
                <a:ext uri="{FF2B5EF4-FFF2-40B4-BE49-F238E27FC236}">
                  <a16:creationId xmlns:a16="http://schemas.microsoft.com/office/drawing/2014/main" id="{419B13F0-EB48-4120-B942-710B66606B6A}"/>
                </a:ext>
              </a:extLst>
            </p:cNvPr>
            <p:cNvSpPr txBox="1"/>
            <p:nvPr/>
          </p:nvSpPr>
          <p:spPr>
            <a:xfrm rot="20123454">
              <a:off x="7749058" y="4262775"/>
              <a:ext cx="2556750" cy="369332"/>
            </a:xfrm>
            <a:prstGeom prst="rect">
              <a:avLst/>
            </a:prstGeom>
            <a:noFill/>
          </p:spPr>
          <p:txBody>
            <a:bodyPr wrap="square" rtlCol="0">
              <a:spAutoFit/>
            </a:bodyPr>
            <a:lstStyle/>
            <a:p>
              <a:pPr algn="ctr"/>
              <a:r>
                <a:rPr lang="en-US" dirty="0">
                  <a:solidFill>
                    <a:schemeClr val="tx1">
                      <a:lumMod val="85000"/>
                      <a:lumOff val="15000"/>
                    </a:schemeClr>
                  </a:solidFill>
                  <a:latin typeface="Nunito Sans" panose="00000500000000000000" pitchFamily="2" charset="0"/>
                </a:rPr>
                <a:t>New Labels</a:t>
              </a:r>
            </a:p>
          </p:txBody>
        </p:sp>
        <p:cxnSp>
          <p:nvCxnSpPr>
            <p:cNvPr id="269" name="Straight Arrow Connector 268">
              <a:extLst>
                <a:ext uri="{FF2B5EF4-FFF2-40B4-BE49-F238E27FC236}">
                  <a16:creationId xmlns:a16="http://schemas.microsoft.com/office/drawing/2014/main" id="{635D2760-9ADF-4BE3-AAE4-82197964BB0C}"/>
                </a:ext>
              </a:extLst>
            </p:cNvPr>
            <p:cNvCxnSpPr>
              <a:cxnSpLocks/>
            </p:cNvCxnSpPr>
            <p:nvPr/>
          </p:nvCxnSpPr>
          <p:spPr>
            <a:xfrm flipV="1">
              <a:off x="7601533" y="3887010"/>
              <a:ext cx="3084966" cy="1373528"/>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grpSp>
      <p:grpSp>
        <p:nvGrpSpPr>
          <p:cNvPr id="14" name="Group 13">
            <a:extLst>
              <a:ext uri="{FF2B5EF4-FFF2-40B4-BE49-F238E27FC236}">
                <a16:creationId xmlns:a16="http://schemas.microsoft.com/office/drawing/2014/main" id="{049BA51C-2BEC-4784-9EDA-436203A8364D}"/>
              </a:ext>
            </a:extLst>
          </p:cNvPr>
          <p:cNvGrpSpPr/>
          <p:nvPr/>
        </p:nvGrpSpPr>
        <p:grpSpPr>
          <a:xfrm>
            <a:off x="2980358" y="5945033"/>
            <a:ext cx="2556750" cy="369332"/>
            <a:chOff x="2967692" y="6021422"/>
            <a:chExt cx="2556750" cy="369332"/>
          </a:xfrm>
        </p:grpSpPr>
        <p:sp>
          <p:nvSpPr>
            <p:cNvPr id="51" name="TextBox 50">
              <a:extLst>
                <a:ext uri="{FF2B5EF4-FFF2-40B4-BE49-F238E27FC236}">
                  <a16:creationId xmlns:a16="http://schemas.microsoft.com/office/drawing/2014/main" id="{415AB033-202D-4CC1-81C9-3BFB07CAE989}"/>
                </a:ext>
              </a:extLst>
            </p:cNvPr>
            <p:cNvSpPr txBox="1"/>
            <p:nvPr/>
          </p:nvSpPr>
          <p:spPr>
            <a:xfrm>
              <a:off x="2967692" y="6021422"/>
              <a:ext cx="2556750" cy="369332"/>
            </a:xfrm>
            <a:prstGeom prst="rect">
              <a:avLst/>
            </a:prstGeom>
            <a:noFill/>
          </p:spPr>
          <p:txBody>
            <a:bodyPr wrap="square" rtlCol="0">
              <a:spAutoFit/>
            </a:bodyPr>
            <a:lstStyle/>
            <a:p>
              <a:pPr algn="ctr"/>
              <a:r>
                <a:rPr lang="en-US" dirty="0">
                  <a:solidFill>
                    <a:schemeClr val="tx1">
                      <a:lumMod val="85000"/>
                      <a:lumOff val="15000"/>
                    </a:schemeClr>
                  </a:solidFill>
                  <a:latin typeface="Nunito Sans" panose="00000500000000000000" pitchFamily="2" charset="0"/>
                </a:rPr>
                <a:t>New Labels</a:t>
              </a:r>
            </a:p>
          </p:txBody>
        </p:sp>
        <p:cxnSp>
          <p:nvCxnSpPr>
            <p:cNvPr id="270" name="Straight Arrow Connector 269">
              <a:extLst>
                <a:ext uri="{FF2B5EF4-FFF2-40B4-BE49-F238E27FC236}">
                  <a16:creationId xmlns:a16="http://schemas.microsoft.com/office/drawing/2014/main" id="{9F7FD0A3-172F-43B5-93CB-B8ECB2BED538}"/>
                </a:ext>
              </a:extLst>
            </p:cNvPr>
            <p:cNvCxnSpPr>
              <a:cxnSpLocks/>
            </p:cNvCxnSpPr>
            <p:nvPr/>
          </p:nvCxnSpPr>
          <p:spPr>
            <a:xfrm>
              <a:off x="3362660" y="6379881"/>
              <a:ext cx="1748188" cy="0"/>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grpSp>
      <p:grpSp>
        <p:nvGrpSpPr>
          <p:cNvPr id="9" name="Group 8">
            <a:extLst>
              <a:ext uri="{FF2B5EF4-FFF2-40B4-BE49-F238E27FC236}">
                <a16:creationId xmlns:a16="http://schemas.microsoft.com/office/drawing/2014/main" id="{FA84A733-C801-4FDC-87A4-50CC7D43232E}"/>
              </a:ext>
            </a:extLst>
          </p:cNvPr>
          <p:cNvGrpSpPr/>
          <p:nvPr/>
        </p:nvGrpSpPr>
        <p:grpSpPr>
          <a:xfrm>
            <a:off x="4798421" y="2108807"/>
            <a:ext cx="5323669" cy="1725584"/>
            <a:chOff x="4798421" y="2108807"/>
            <a:chExt cx="5323669" cy="1725584"/>
          </a:xfrm>
        </p:grpSpPr>
        <p:sp>
          <p:nvSpPr>
            <p:cNvPr id="179" name="Rectangle: Rounded Corners 178">
              <a:extLst>
                <a:ext uri="{FF2B5EF4-FFF2-40B4-BE49-F238E27FC236}">
                  <a16:creationId xmlns:a16="http://schemas.microsoft.com/office/drawing/2014/main" id="{ADDEC459-5C3F-4627-A8DC-9CE3AA753031}"/>
                </a:ext>
              </a:extLst>
            </p:cNvPr>
            <p:cNvSpPr/>
            <p:nvPr/>
          </p:nvSpPr>
          <p:spPr>
            <a:xfrm>
              <a:off x="4798421" y="2108807"/>
              <a:ext cx="5141718" cy="1363215"/>
            </a:xfrm>
            <a:prstGeom prst="roundRect">
              <a:avLst>
                <a:gd name="adj" fmla="val 4228"/>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TextBox 210">
              <a:extLst>
                <a:ext uri="{FF2B5EF4-FFF2-40B4-BE49-F238E27FC236}">
                  <a16:creationId xmlns:a16="http://schemas.microsoft.com/office/drawing/2014/main" id="{5E688AAA-12A9-42FB-8358-817ED0E1B437}"/>
                </a:ext>
              </a:extLst>
            </p:cNvPr>
            <p:cNvSpPr txBox="1"/>
            <p:nvPr/>
          </p:nvSpPr>
          <p:spPr>
            <a:xfrm>
              <a:off x="8920641" y="2616221"/>
              <a:ext cx="1201449" cy="338554"/>
            </a:xfrm>
            <a:prstGeom prst="rect">
              <a:avLst/>
            </a:prstGeom>
            <a:noFill/>
          </p:spPr>
          <p:txBody>
            <a:bodyPr wrap="square" rtlCol="0">
              <a:spAutoFit/>
            </a:bodyPr>
            <a:lstStyle/>
            <a:p>
              <a:pPr algn="ctr"/>
              <a:r>
                <a:rPr lang="en-US" sz="1600" dirty="0">
                  <a:solidFill>
                    <a:schemeClr val="tx1">
                      <a:lumMod val="85000"/>
                      <a:lumOff val="15000"/>
                    </a:schemeClr>
                  </a:solidFill>
                  <a:latin typeface="GothamBook" pitchFamily="50" charset="0"/>
                </a:rPr>
                <a:t>•••</a:t>
              </a:r>
            </a:p>
          </p:txBody>
        </p:sp>
        <p:grpSp>
          <p:nvGrpSpPr>
            <p:cNvPr id="212" name="Group 211">
              <a:extLst>
                <a:ext uri="{FF2B5EF4-FFF2-40B4-BE49-F238E27FC236}">
                  <a16:creationId xmlns:a16="http://schemas.microsoft.com/office/drawing/2014/main" id="{EF86BAC1-EDD8-487F-A0AA-F53E90AED8A1}"/>
                </a:ext>
              </a:extLst>
            </p:cNvPr>
            <p:cNvGrpSpPr/>
            <p:nvPr/>
          </p:nvGrpSpPr>
          <p:grpSpPr>
            <a:xfrm>
              <a:off x="5037437" y="2199497"/>
              <a:ext cx="1322989" cy="1183405"/>
              <a:chOff x="615878" y="3465989"/>
              <a:chExt cx="2052414" cy="1835871"/>
            </a:xfrm>
          </p:grpSpPr>
          <p:cxnSp>
            <p:nvCxnSpPr>
              <p:cNvPr id="213" name="Straight Arrow Connector 212">
                <a:extLst>
                  <a:ext uri="{FF2B5EF4-FFF2-40B4-BE49-F238E27FC236}">
                    <a16:creationId xmlns:a16="http://schemas.microsoft.com/office/drawing/2014/main" id="{B602901A-388C-4EF6-B9B0-D637EF55D24D}"/>
                  </a:ext>
                </a:extLst>
              </p:cNvPr>
              <p:cNvCxnSpPr>
                <a:cxnSpLocks/>
                <a:endCxn id="217" idx="3"/>
              </p:cNvCxnSpPr>
              <p:nvPr/>
            </p:nvCxnSpPr>
            <p:spPr>
              <a:xfrm flipV="1">
                <a:off x="901335" y="3886009"/>
                <a:ext cx="525106" cy="10168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4" name="Straight Arrow Connector 213">
                <a:extLst>
                  <a:ext uri="{FF2B5EF4-FFF2-40B4-BE49-F238E27FC236}">
                    <a16:creationId xmlns:a16="http://schemas.microsoft.com/office/drawing/2014/main" id="{E4DA7AF0-8EBA-43A3-B62B-000F96ADB27D}"/>
                  </a:ext>
                </a:extLst>
              </p:cNvPr>
              <p:cNvCxnSpPr>
                <a:cxnSpLocks/>
                <a:endCxn id="217" idx="5"/>
              </p:cNvCxnSpPr>
              <p:nvPr/>
            </p:nvCxnSpPr>
            <p:spPr>
              <a:xfrm flipH="1" flipV="1">
                <a:off x="1774397" y="3886009"/>
                <a:ext cx="155950" cy="3512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5" name="Straight Arrow Connector 214">
                <a:extLst>
                  <a:ext uri="{FF2B5EF4-FFF2-40B4-BE49-F238E27FC236}">
                    <a16:creationId xmlns:a16="http://schemas.microsoft.com/office/drawing/2014/main" id="{9B7B2742-50C2-4630-B10B-811453FEADDA}"/>
                  </a:ext>
                </a:extLst>
              </p:cNvPr>
              <p:cNvCxnSpPr>
                <a:cxnSpLocks/>
              </p:cNvCxnSpPr>
              <p:nvPr/>
            </p:nvCxnSpPr>
            <p:spPr>
              <a:xfrm flipH="1" flipV="1">
                <a:off x="2178506" y="4627132"/>
                <a:ext cx="129321" cy="223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6" name="Straight Arrow Connector 215">
                <a:extLst>
                  <a:ext uri="{FF2B5EF4-FFF2-40B4-BE49-F238E27FC236}">
                    <a16:creationId xmlns:a16="http://schemas.microsoft.com/office/drawing/2014/main" id="{44867BEA-E550-4294-BEE3-D9D617C1265D}"/>
                  </a:ext>
                </a:extLst>
              </p:cNvPr>
              <p:cNvCxnSpPr>
                <a:cxnSpLocks/>
              </p:cNvCxnSpPr>
              <p:nvPr/>
            </p:nvCxnSpPr>
            <p:spPr>
              <a:xfrm flipV="1">
                <a:off x="1695736" y="4637686"/>
                <a:ext cx="232982" cy="359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17" name="Oval 216">
                <a:extLst>
                  <a:ext uri="{FF2B5EF4-FFF2-40B4-BE49-F238E27FC236}">
                    <a16:creationId xmlns:a16="http://schemas.microsoft.com/office/drawing/2014/main" id="{BD02AE58-6939-40B3-8F89-CFB6E7AC8EF1}"/>
                  </a:ext>
                </a:extLst>
              </p:cNvPr>
              <p:cNvSpPr>
                <a:spLocks noChangeAspect="1"/>
              </p:cNvSpPr>
              <p:nvPr/>
            </p:nvSpPr>
            <p:spPr>
              <a:xfrm>
                <a:off x="1354377" y="3465989"/>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218" name="Oval 217">
                <a:extLst>
                  <a:ext uri="{FF2B5EF4-FFF2-40B4-BE49-F238E27FC236}">
                    <a16:creationId xmlns:a16="http://schemas.microsoft.com/office/drawing/2014/main" id="{0F084E84-08A7-4CE4-A891-B3420C8B5051}"/>
                  </a:ext>
                </a:extLst>
              </p:cNvPr>
              <p:cNvSpPr>
                <a:spLocks noChangeAspect="1"/>
              </p:cNvSpPr>
              <p:nvPr/>
            </p:nvSpPr>
            <p:spPr>
              <a:xfrm>
                <a:off x="61587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sp>
            <p:nvSpPr>
              <p:cNvPr id="219" name="Oval 218">
                <a:extLst>
                  <a:ext uri="{FF2B5EF4-FFF2-40B4-BE49-F238E27FC236}">
                    <a16:creationId xmlns:a16="http://schemas.microsoft.com/office/drawing/2014/main" id="{841D75F4-A41D-4595-8875-BC09088E026D}"/>
                  </a:ext>
                </a:extLst>
              </p:cNvPr>
              <p:cNvSpPr>
                <a:spLocks noChangeAspect="1"/>
              </p:cNvSpPr>
              <p:nvPr/>
            </p:nvSpPr>
            <p:spPr>
              <a:xfrm>
                <a:off x="1394331" y="4809776"/>
                <a:ext cx="492083"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sp>
            <p:nvSpPr>
              <p:cNvPr id="220" name="Oval 219">
                <a:extLst>
                  <a:ext uri="{FF2B5EF4-FFF2-40B4-BE49-F238E27FC236}">
                    <a16:creationId xmlns:a16="http://schemas.microsoft.com/office/drawing/2014/main" id="{E5612F17-6657-4DC5-950F-638F3E3D9901}"/>
                  </a:ext>
                </a:extLst>
              </p:cNvPr>
              <p:cNvSpPr>
                <a:spLocks noChangeAspect="1"/>
              </p:cNvSpPr>
              <p:nvPr/>
            </p:nvSpPr>
            <p:spPr>
              <a:xfrm>
                <a:off x="217620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221" name="Oval 220">
                <a:extLst>
                  <a:ext uri="{FF2B5EF4-FFF2-40B4-BE49-F238E27FC236}">
                    <a16:creationId xmlns:a16="http://schemas.microsoft.com/office/drawing/2014/main" id="{6FAB1E4C-A0FF-42BB-BAAD-5DBE8091C802}"/>
                  </a:ext>
                </a:extLst>
              </p:cNvPr>
              <p:cNvSpPr>
                <a:spLocks noChangeAspect="1"/>
              </p:cNvSpPr>
              <p:nvPr/>
            </p:nvSpPr>
            <p:spPr>
              <a:xfrm>
                <a:off x="1788202" y="4166624"/>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grpSp>
        <p:grpSp>
          <p:nvGrpSpPr>
            <p:cNvPr id="222" name="Group 221">
              <a:extLst>
                <a:ext uri="{FF2B5EF4-FFF2-40B4-BE49-F238E27FC236}">
                  <a16:creationId xmlns:a16="http://schemas.microsoft.com/office/drawing/2014/main" id="{23843915-E45A-4040-BC19-F54664967256}"/>
                </a:ext>
              </a:extLst>
            </p:cNvPr>
            <p:cNvGrpSpPr/>
            <p:nvPr/>
          </p:nvGrpSpPr>
          <p:grpSpPr>
            <a:xfrm>
              <a:off x="6516473" y="2199497"/>
              <a:ext cx="1322989" cy="1183405"/>
              <a:chOff x="615878" y="3465989"/>
              <a:chExt cx="2052414" cy="1835871"/>
            </a:xfrm>
          </p:grpSpPr>
          <p:cxnSp>
            <p:nvCxnSpPr>
              <p:cNvPr id="223" name="Straight Arrow Connector 222">
                <a:extLst>
                  <a:ext uri="{FF2B5EF4-FFF2-40B4-BE49-F238E27FC236}">
                    <a16:creationId xmlns:a16="http://schemas.microsoft.com/office/drawing/2014/main" id="{A3413926-D00B-4DBA-AD35-A2DD17B6B4F5}"/>
                  </a:ext>
                </a:extLst>
              </p:cNvPr>
              <p:cNvCxnSpPr>
                <a:cxnSpLocks/>
                <a:endCxn id="227" idx="3"/>
              </p:cNvCxnSpPr>
              <p:nvPr/>
            </p:nvCxnSpPr>
            <p:spPr>
              <a:xfrm flipV="1">
                <a:off x="901335" y="3886009"/>
                <a:ext cx="525106" cy="10168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4" name="Straight Arrow Connector 223">
                <a:extLst>
                  <a:ext uri="{FF2B5EF4-FFF2-40B4-BE49-F238E27FC236}">
                    <a16:creationId xmlns:a16="http://schemas.microsoft.com/office/drawing/2014/main" id="{C76D4C53-26BC-49FA-8F1F-7B03BEEEF59E}"/>
                  </a:ext>
                </a:extLst>
              </p:cNvPr>
              <p:cNvCxnSpPr>
                <a:cxnSpLocks/>
                <a:endCxn id="227" idx="5"/>
              </p:cNvCxnSpPr>
              <p:nvPr/>
            </p:nvCxnSpPr>
            <p:spPr>
              <a:xfrm flipH="1" flipV="1">
                <a:off x="1774397" y="3886009"/>
                <a:ext cx="155950" cy="3512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5" name="Straight Arrow Connector 224">
                <a:extLst>
                  <a:ext uri="{FF2B5EF4-FFF2-40B4-BE49-F238E27FC236}">
                    <a16:creationId xmlns:a16="http://schemas.microsoft.com/office/drawing/2014/main" id="{B2582860-3FD6-4C1A-A29A-DDEB49E38B1F}"/>
                  </a:ext>
                </a:extLst>
              </p:cNvPr>
              <p:cNvCxnSpPr>
                <a:cxnSpLocks/>
              </p:cNvCxnSpPr>
              <p:nvPr/>
            </p:nvCxnSpPr>
            <p:spPr>
              <a:xfrm flipH="1" flipV="1">
                <a:off x="2178506" y="4627132"/>
                <a:ext cx="129321" cy="223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6" name="Straight Arrow Connector 225">
                <a:extLst>
                  <a:ext uri="{FF2B5EF4-FFF2-40B4-BE49-F238E27FC236}">
                    <a16:creationId xmlns:a16="http://schemas.microsoft.com/office/drawing/2014/main" id="{B79D2ECE-FB35-41CF-A2F9-5C28831D3EEE}"/>
                  </a:ext>
                </a:extLst>
              </p:cNvPr>
              <p:cNvCxnSpPr>
                <a:cxnSpLocks/>
              </p:cNvCxnSpPr>
              <p:nvPr/>
            </p:nvCxnSpPr>
            <p:spPr>
              <a:xfrm flipV="1">
                <a:off x="1695736" y="4637686"/>
                <a:ext cx="232982" cy="359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27" name="Oval 226">
                <a:extLst>
                  <a:ext uri="{FF2B5EF4-FFF2-40B4-BE49-F238E27FC236}">
                    <a16:creationId xmlns:a16="http://schemas.microsoft.com/office/drawing/2014/main" id="{CBC14F5A-CA34-46BA-BCAA-E6D06EC61291}"/>
                  </a:ext>
                </a:extLst>
              </p:cNvPr>
              <p:cNvSpPr>
                <a:spLocks noChangeAspect="1"/>
              </p:cNvSpPr>
              <p:nvPr/>
            </p:nvSpPr>
            <p:spPr>
              <a:xfrm>
                <a:off x="1354377" y="3465989"/>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228" name="Oval 227">
                <a:extLst>
                  <a:ext uri="{FF2B5EF4-FFF2-40B4-BE49-F238E27FC236}">
                    <a16:creationId xmlns:a16="http://schemas.microsoft.com/office/drawing/2014/main" id="{C1D26638-9EDF-4D35-91C0-7898CBE84734}"/>
                  </a:ext>
                </a:extLst>
              </p:cNvPr>
              <p:cNvSpPr>
                <a:spLocks noChangeAspect="1"/>
              </p:cNvSpPr>
              <p:nvPr/>
            </p:nvSpPr>
            <p:spPr>
              <a:xfrm>
                <a:off x="61587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sp>
            <p:nvSpPr>
              <p:cNvPr id="229" name="Oval 228">
                <a:extLst>
                  <a:ext uri="{FF2B5EF4-FFF2-40B4-BE49-F238E27FC236}">
                    <a16:creationId xmlns:a16="http://schemas.microsoft.com/office/drawing/2014/main" id="{565AA194-6765-46BE-885F-C92EF03E121F}"/>
                  </a:ext>
                </a:extLst>
              </p:cNvPr>
              <p:cNvSpPr>
                <a:spLocks noChangeAspect="1"/>
              </p:cNvSpPr>
              <p:nvPr/>
            </p:nvSpPr>
            <p:spPr>
              <a:xfrm>
                <a:off x="1394331" y="4809776"/>
                <a:ext cx="492083"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sp>
            <p:nvSpPr>
              <p:cNvPr id="230" name="Oval 229">
                <a:extLst>
                  <a:ext uri="{FF2B5EF4-FFF2-40B4-BE49-F238E27FC236}">
                    <a16:creationId xmlns:a16="http://schemas.microsoft.com/office/drawing/2014/main" id="{59505EEB-F22B-44AB-8D23-37E63989FD3D}"/>
                  </a:ext>
                </a:extLst>
              </p:cNvPr>
              <p:cNvSpPr>
                <a:spLocks noChangeAspect="1"/>
              </p:cNvSpPr>
              <p:nvPr/>
            </p:nvSpPr>
            <p:spPr>
              <a:xfrm>
                <a:off x="217620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231" name="Oval 230">
                <a:extLst>
                  <a:ext uri="{FF2B5EF4-FFF2-40B4-BE49-F238E27FC236}">
                    <a16:creationId xmlns:a16="http://schemas.microsoft.com/office/drawing/2014/main" id="{8BE939F3-F5C3-4AAE-9DFB-A783A716A8A9}"/>
                  </a:ext>
                </a:extLst>
              </p:cNvPr>
              <p:cNvSpPr>
                <a:spLocks noChangeAspect="1"/>
              </p:cNvSpPr>
              <p:nvPr/>
            </p:nvSpPr>
            <p:spPr>
              <a:xfrm>
                <a:off x="1788202" y="4166624"/>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grpSp>
        <p:grpSp>
          <p:nvGrpSpPr>
            <p:cNvPr id="232" name="Group 231">
              <a:extLst>
                <a:ext uri="{FF2B5EF4-FFF2-40B4-BE49-F238E27FC236}">
                  <a16:creationId xmlns:a16="http://schemas.microsoft.com/office/drawing/2014/main" id="{21CAEEF8-3F15-4CDA-8A6C-C51143EABCAE}"/>
                </a:ext>
              </a:extLst>
            </p:cNvPr>
            <p:cNvGrpSpPr/>
            <p:nvPr/>
          </p:nvGrpSpPr>
          <p:grpSpPr>
            <a:xfrm>
              <a:off x="7978481" y="2199497"/>
              <a:ext cx="1322989" cy="1183405"/>
              <a:chOff x="615878" y="3465989"/>
              <a:chExt cx="2052414" cy="1835871"/>
            </a:xfrm>
          </p:grpSpPr>
          <p:cxnSp>
            <p:nvCxnSpPr>
              <p:cNvPr id="233" name="Straight Arrow Connector 232">
                <a:extLst>
                  <a:ext uri="{FF2B5EF4-FFF2-40B4-BE49-F238E27FC236}">
                    <a16:creationId xmlns:a16="http://schemas.microsoft.com/office/drawing/2014/main" id="{A1C985D4-0AEA-47B7-9B5C-4D347F32C7F9}"/>
                  </a:ext>
                </a:extLst>
              </p:cNvPr>
              <p:cNvCxnSpPr>
                <a:cxnSpLocks/>
                <a:endCxn id="237" idx="3"/>
              </p:cNvCxnSpPr>
              <p:nvPr/>
            </p:nvCxnSpPr>
            <p:spPr>
              <a:xfrm flipV="1">
                <a:off x="901335" y="3886009"/>
                <a:ext cx="525106" cy="10168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34" name="Straight Arrow Connector 233">
                <a:extLst>
                  <a:ext uri="{FF2B5EF4-FFF2-40B4-BE49-F238E27FC236}">
                    <a16:creationId xmlns:a16="http://schemas.microsoft.com/office/drawing/2014/main" id="{701718E7-31BD-464A-B8DF-313DAB8998DE}"/>
                  </a:ext>
                </a:extLst>
              </p:cNvPr>
              <p:cNvCxnSpPr>
                <a:cxnSpLocks/>
                <a:endCxn id="237" idx="5"/>
              </p:cNvCxnSpPr>
              <p:nvPr/>
            </p:nvCxnSpPr>
            <p:spPr>
              <a:xfrm flipH="1" flipV="1">
                <a:off x="1774397" y="3886009"/>
                <a:ext cx="155950" cy="3512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35" name="Straight Arrow Connector 234">
                <a:extLst>
                  <a:ext uri="{FF2B5EF4-FFF2-40B4-BE49-F238E27FC236}">
                    <a16:creationId xmlns:a16="http://schemas.microsoft.com/office/drawing/2014/main" id="{D7867E8D-777C-4A8A-A06C-2A47B554AF39}"/>
                  </a:ext>
                </a:extLst>
              </p:cNvPr>
              <p:cNvCxnSpPr>
                <a:cxnSpLocks/>
              </p:cNvCxnSpPr>
              <p:nvPr/>
            </p:nvCxnSpPr>
            <p:spPr>
              <a:xfrm flipH="1" flipV="1">
                <a:off x="2178506" y="4627132"/>
                <a:ext cx="129321" cy="223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36" name="Straight Arrow Connector 235">
                <a:extLst>
                  <a:ext uri="{FF2B5EF4-FFF2-40B4-BE49-F238E27FC236}">
                    <a16:creationId xmlns:a16="http://schemas.microsoft.com/office/drawing/2014/main" id="{94B736A8-F7C3-43AD-957C-F0D361132805}"/>
                  </a:ext>
                </a:extLst>
              </p:cNvPr>
              <p:cNvCxnSpPr>
                <a:cxnSpLocks/>
              </p:cNvCxnSpPr>
              <p:nvPr/>
            </p:nvCxnSpPr>
            <p:spPr>
              <a:xfrm flipV="1">
                <a:off x="1695736" y="4637686"/>
                <a:ext cx="232982" cy="359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37" name="Oval 236">
                <a:extLst>
                  <a:ext uri="{FF2B5EF4-FFF2-40B4-BE49-F238E27FC236}">
                    <a16:creationId xmlns:a16="http://schemas.microsoft.com/office/drawing/2014/main" id="{3F8A96DD-65B9-469E-897B-5C80E1512879}"/>
                  </a:ext>
                </a:extLst>
              </p:cNvPr>
              <p:cNvSpPr>
                <a:spLocks noChangeAspect="1"/>
              </p:cNvSpPr>
              <p:nvPr/>
            </p:nvSpPr>
            <p:spPr>
              <a:xfrm>
                <a:off x="1354377" y="3465989"/>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238" name="Oval 237">
                <a:extLst>
                  <a:ext uri="{FF2B5EF4-FFF2-40B4-BE49-F238E27FC236}">
                    <a16:creationId xmlns:a16="http://schemas.microsoft.com/office/drawing/2014/main" id="{754DAC01-1666-423D-8212-83C7BE9CC019}"/>
                  </a:ext>
                </a:extLst>
              </p:cNvPr>
              <p:cNvSpPr>
                <a:spLocks noChangeAspect="1"/>
              </p:cNvSpPr>
              <p:nvPr/>
            </p:nvSpPr>
            <p:spPr>
              <a:xfrm>
                <a:off x="61587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239" name="Oval 238">
                <a:extLst>
                  <a:ext uri="{FF2B5EF4-FFF2-40B4-BE49-F238E27FC236}">
                    <a16:creationId xmlns:a16="http://schemas.microsoft.com/office/drawing/2014/main" id="{24226C39-8539-4629-BD04-FAF46DD56AA6}"/>
                  </a:ext>
                </a:extLst>
              </p:cNvPr>
              <p:cNvSpPr>
                <a:spLocks noChangeAspect="1"/>
              </p:cNvSpPr>
              <p:nvPr/>
            </p:nvSpPr>
            <p:spPr>
              <a:xfrm>
                <a:off x="1394331" y="4809776"/>
                <a:ext cx="492083"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sp>
            <p:nvSpPr>
              <p:cNvPr id="240" name="Oval 239">
                <a:extLst>
                  <a:ext uri="{FF2B5EF4-FFF2-40B4-BE49-F238E27FC236}">
                    <a16:creationId xmlns:a16="http://schemas.microsoft.com/office/drawing/2014/main" id="{773BB7FC-BBBE-4AD6-8319-51D1AE458369}"/>
                  </a:ext>
                </a:extLst>
              </p:cNvPr>
              <p:cNvSpPr>
                <a:spLocks noChangeAspect="1"/>
              </p:cNvSpPr>
              <p:nvPr/>
            </p:nvSpPr>
            <p:spPr>
              <a:xfrm>
                <a:off x="217620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sp>
            <p:nvSpPr>
              <p:cNvPr id="241" name="Oval 240">
                <a:extLst>
                  <a:ext uri="{FF2B5EF4-FFF2-40B4-BE49-F238E27FC236}">
                    <a16:creationId xmlns:a16="http://schemas.microsoft.com/office/drawing/2014/main" id="{85B0F4AF-43C4-43C5-AC59-E43C5CFDFDBF}"/>
                  </a:ext>
                </a:extLst>
              </p:cNvPr>
              <p:cNvSpPr>
                <a:spLocks noChangeAspect="1"/>
              </p:cNvSpPr>
              <p:nvPr/>
            </p:nvSpPr>
            <p:spPr>
              <a:xfrm>
                <a:off x="1788202" y="4166624"/>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grpSp>
        <p:sp>
          <p:nvSpPr>
            <p:cNvPr id="183" name="TextBox 182">
              <a:extLst>
                <a:ext uri="{FF2B5EF4-FFF2-40B4-BE49-F238E27FC236}">
                  <a16:creationId xmlns:a16="http://schemas.microsoft.com/office/drawing/2014/main" id="{F313D9A5-5934-4978-9519-02C671E5E77A}"/>
                </a:ext>
              </a:extLst>
            </p:cNvPr>
            <p:cNvSpPr txBox="1"/>
            <p:nvPr/>
          </p:nvSpPr>
          <p:spPr>
            <a:xfrm>
              <a:off x="6566022" y="3495837"/>
              <a:ext cx="1580683" cy="338554"/>
            </a:xfrm>
            <a:prstGeom prst="rect">
              <a:avLst/>
            </a:prstGeom>
            <a:noFill/>
          </p:spPr>
          <p:txBody>
            <a:bodyPr wrap="square" rtlCol="0">
              <a:spAutoFit/>
            </a:bodyPr>
            <a:lstStyle/>
            <a:p>
              <a:pPr algn="ctr"/>
              <a:r>
                <a:rPr lang="en-US" sz="1600" dirty="0">
                  <a:solidFill>
                    <a:schemeClr val="tx1">
                      <a:lumMod val="85000"/>
                      <a:lumOff val="15000"/>
                    </a:schemeClr>
                  </a:solidFill>
                  <a:latin typeface="Nunito Sans" panose="00000500000000000000" pitchFamily="2" charset="0"/>
                </a:rPr>
                <a:t>Plan Space</a:t>
              </a:r>
            </a:p>
          </p:txBody>
        </p:sp>
      </p:grpSp>
      <p:sp>
        <p:nvSpPr>
          <p:cNvPr id="184" name="Content Placeholder 2">
            <a:extLst>
              <a:ext uri="{FF2B5EF4-FFF2-40B4-BE49-F238E27FC236}">
                <a16:creationId xmlns:a16="http://schemas.microsoft.com/office/drawing/2014/main" id="{57BF9122-0D0C-4240-AF53-9B240032CF85}"/>
              </a:ext>
            </a:extLst>
          </p:cNvPr>
          <p:cNvSpPr txBox="1">
            <a:spLocks/>
          </p:cNvSpPr>
          <p:nvPr/>
        </p:nvSpPr>
        <p:spPr>
          <a:xfrm>
            <a:off x="5209653" y="3152479"/>
            <a:ext cx="2100172" cy="4501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None/>
            </a:pPr>
            <a:r>
              <a:rPr lang="en-GB" sz="2400" b="1" dirty="0">
                <a:solidFill>
                  <a:schemeClr val="accent1"/>
                </a:solidFill>
              </a:rPr>
              <a:t>Can be large</a:t>
            </a:r>
          </a:p>
        </p:txBody>
      </p:sp>
      <p:cxnSp>
        <p:nvCxnSpPr>
          <p:cNvPr id="185" name="Straight Arrow Connector 184">
            <a:extLst>
              <a:ext uri="{FF2B5EF4-FFF2-40B4-BE49-F238E27FC236}">
                <a16:creationId xmlns:a16="http://schemas.microsoft.com/office/drawing/2014/main" id="{9C99CBDC-96F4-4089-909A-5676D051FBBA}"/>
              </a:ext>
            </a:extLst>
          </p:cNvPr>
          <p:cNvCxnSpPr>
            <a:cxnSpLocks/>
            <a:stCxn id="184" idx="2"/>
            <a:endCxn id="39" idx="0"/>
          </p:cNvCxnSpPr>
          <p:nvPr/>
        </p:nvCxnSpPr>
        <p:spPr>
          <a:xfrm flipH="1">
            <a:off x="5054188" y="3602597"/>
            <a:ext cx="1205551" cy="435052"/>
          </a:xfrm>
          <a:prstGeom prst="straightConnector1">
            <a:avLst/>
          </a:prstGeom>
          <a:ln>
            <a:solidFill>
              <a:schemeClr val="tx1"/>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073472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63"/>
                                        </p:tgtEl>
                                        <p:attrNameLst>
                                          <p:attrName>style.visibility</p:attrName>
                                        </p:attrNameLst>
                                      </p:cBhvr>
                                      <p:to>
                                        <p:strVal val="visible"/>
                                      </p:to>
                                    </p:set>
                                    <p:animEffect transition="in" filter="fade">
                                      <p:cBhvr>
                                        <p:cTn id="32" dur="500"/>
                                        <p:tgtEl>
                                          <p:spTgt spid="26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500"/>
                                        <p:tgtEl>
                                          <p:spTgt spid="9"/>
                                        </p:tgtEl>
                                      </p:cBhvr>
                                    </p:animEffect>
                                    <p:set>
                                      <p:cBhvr>
                                        <p:cTn id="37" dur="1" fill="hold">
                                          <p:stCondLst>
                                            <p:cond delay="499"/>
                                          </p:stCondLst>
                                        </p:cTn>
                                        <p:tgtEl>
                                          <p:spTgt spid="9"/>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263"/>
                                        </p:tgtEl>
                                      </p:cBhvr>
                                    </p:animEffect>
                                    <p:set>
                                      <p:cBhvr>
                                        <p:cTn id="40" dur="1" fill="hold">
                                          <p:stCondLst>
                                            <p:cond delay="499"/>
                                          </p:stCondLst>
                                        </p:cTn>
                                        <p:tgtEl>
                                          <p:spTgt spid="263"/>
                                        </p:tgtEl>
                                        <p:attrNameLst>
                                          <p:attrName>style.visibility</p:attrName>
                                        </p:attrNameLst>
                                      </p:cBhvr>
                                      <p:to>
                                        <p:strVal val="hidden"/>
                                      </p:to>
                                    </p:set>
                                  </p:childTnLst>
                                </p:cTn>
                              </p:par>
                            </p:childTnLst>
                          </p:cTn>
                        </p:par>
                        <p:par>
                          <p:cTn id="41" fill="hold">
                            <p:stCondLst>
                              <p:cond delay="500"/>
                            </p:stCondLst>
                            <p:childTnLst>
                              <p:par>
                                <p:cTn id="42" presetID="10" presetClass="entr" presetSubtype="0" fill="hold" nodeType="after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500"/>
                                        <p:tgtEl>
                                          <p:spTgt spid="10"/>
                                        </p:tgtEl>
                                      </p:cBhvr>
                                    </p:animEffect>
                                  </p:childTnLst>
                                </p:cTn>
                              </p:par>
                            </p:childTnLst>
                          </p:cTn>
                        </p:par>
                        <p:par>
                          <p:cTn id="45" fill="hold">
                            <p:stCondLst>
                              <p:cond delay="1000"/>
                            </p:stCondLst>
                            <p:childTnLst>
                              <p:par>
                                <p:cTn id="46" presetID="10" presetClass="entr" presetSubtype="0" fill="hold" nodeType="after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fade">
                                      <p:cBhvr>
                                        <p:cTn id="53" dur="500"/>
                                        <p:tgtEl>
                                          <p:spTgt spid="13"/>
                                        </p:tgtEl>
                                      </p:cBhvr>
                                    </p:animEffect>
                                  </p:childTnLst>
                                </p:cTn>
                              </p:par>
                            </p:childTnLst>
                          </p:cTn>
                        </p:par>
                        <p:par>
                          <p:cTn id="54" fill="hold">
                            <p:stCondLst>
                              <p:cond delay="500"/>
                            </p:stCondLst>
                            <p:childTnLst>
                              <p:par>
                                <p:cTn id="55" presetID="10" presetClass="entr" presetSubtype="0" fill="hold" nodeType="after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childTnLst>
                          </p:cTn>
                        </p:par>
                        <p:par>
                          <p:cTn id="58" fill="hold">
                            <p:stCondLst>
                              <p:cond delay="1000"/>
                            </p:stCondLst>
                            <p:childTnLst>
                              <p:par>
                                <p:cTn id="59" presetID="10" presetClass="entr" presetSubtype="0" fill="hold"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500"/>
                                        <p:tgtEl>
                                          <p:spTgt spid="14"/>
                                        </p:tgtEl>
                                      </p:cBhvr>
                                    </p:animEffect>
                                  </p:childTnLst>
                                </p:cTn>
                              </p:par>
                            </p:childTnLst>
                          </p:cTn>
                        </p:par>
                        <p:par>
                          <p:cTn id="62" fill="hold">
                            <p:stCondLst>
                              <p:cond delay="1500"/>
                            </p:stCondLst>
                            <p:childTnLst>
                              <p:par>
                                <p:cTn id="63" presetID="10" presetClass="entr" presetSubtype="0" fill="hold" nodeType="after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fade">
                                      <p:cBhvr>
                                        <p:cTn id="65" dur="500"/>
                                        <p:tgtEl>
                                          <p:spTgt spid="15"/>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84"/>
                                        </p:tgtEl>
                                        <p:attrNameLst>
                                          <p:attrName>style.visibility</p:attrName>
                                        </p:attrNameLst>
                                      </p:cBhvr>
                                      <p:to>
                                        <p:strVal val="visible"/>
                                      </p:to>
                                    </p:set>
                                    <p:animEffect transition="in" filter="fade">
                                      <p:cBhvr>
                                        <p:cTn id="70" dur="500"/>
                                        <p:tgtEl>
                                          <p:spTgt spid="184"/>
                                        </p:tgtEl>
                                      </p:cBhvr>
                                    </p:animEffect>
                                  </p:childTnLst>
                                </p:cTn>
                              </p:par>
                              <p:par>
                                <p:cTn id="71" presetID="10" presetClass="entr" presetSubtype="0" fill="hold" nodeType="withEffect">
                                  <p:stCondLst>
                                    <p:cond delay="0"/>
                                  </p:stCondLst>
                                  <p:childTnLst>
                                    <p:set>
                                      <p:cBhvr>
                                        <p:cTn id="72" dur="1" fill="hold">
                                          <p:stCondLst>
                                            <p:cond delay="0"/>
                                          </p:stCondLst>
                                        </p:cTn>
                                        <p:tgtEl>
                                          <p:spTgt spid="185"/>
                                        </p:tgtEl>
                                        <p:attrNameLst>
                                          <p:attrName>style.visibility</p:attrName>
                                        </p:attrNameLst>
                                      </p:cBhvr>
                                      <p:to>
                                        <p:strVal val="visible"/>
                                      </p:to>
                                    </p:set>
                                    <p:animEffect transition="in" filter="fade">
                                      <p:cBhvr>
                                        <p:cTn id="73" dur="500"/>
                                        <p:tgtEl>
                                          <p:spTgt spid="185"/>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264"/>
                                        </p:tgtEl>
                                        <p:attrNameLst>
                                          <p:attrName>style.visibility</p:attrName>
                                        </p:attrNameLst>
                                      </p:cBhvr>
                                      <p:to>
                                        <p:strVal val="visible"/>
                                      </p:to>
                                    </p:set>
                                    <p:animEffect transition="in" filter="fade">
                                      <p:cBhvr>
                                        <p:cTn id="78" dur="500"/>
                                        <p:tgtEl>
                                          <p:spTgt spid="2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 grpId="0" animBg="1"/>
      <p:bldP spid="263" grpId="1" animBg="1"/>
      <p:bldP spid="264" grpId="0" animBg="1"/>
      <p:bldP spid="18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7" name="Group 116">
            <a:extLst>
              <a:ext uri="{FF2B5EF4-FFF2-40B4-BE49-F238E27FC236}">
                <a16:creationId xmlns:a16="http://schemas.microsoft.com/office/drawing/2014/main" id="{42766592-C8C1-4CDD-A16F-130A3824843A}"/>
              </a:ext>
            </a:extLst>
          </p:cNvPr>
          <p:cNvGrpSpPr/>
          <p:nvPr/>
        </p:nvGrpSpPr>
        <p:grpSpPr>
          <a:xfrm>
            <a:off x="3817423" y="3290895"/>
            <a:ext cx="5977764" cy="342739"/>
            <a:chOff x="3817423" y="3144845"/>
            <a:chExt cx="5977764" cy="342739"/>
          </a:xfrm>
        </p:grpSpPr>
        <p:cxnSp>
          <p:nvCxnSpPr>
            <p:cNvPr id="48" name="Straight Arrow Connector 47">
              <a:extLst>
                <a:ext uri="{FF2B5EF4-FFF2-40B4-BE49-F238E27FC236}">
                  <a16:creationId xmlns:a16="http://schemas.microsoft.com/office/drawing/2014/main" id="{72536467-452E-483F-A7C4-565BD371BA7E}"/>
                </a:ext>
              </a:extLst>
            </p:cNvPr>
            <p:cNvCxnSpPr>
              <a:cxnSpLocks/>
            </p:cNvCxnSpPr>
            <p:nvPr/>
          </p:nvCxnSpPr>
          <p:spPr>
            <a:xfrm>
              <a:off x="4810119" y="3210596"/>
              <a:ext cx="0" cy="2769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9" name="Straight Arrow Connector 48">
              <a:extLst>
                <a:ext uri="{FF2B5EF4-FFF2-40B4-BE49-F238E27FC236}">
                  <a16:creationId xmlns:a16="http://schemas.microsoft.com/office/drawing/2014/main" id="{5FBC6FE3-E65A-4144-9141-E53DCB2B8ADE}"/>
                </a:ext>
              </a:extLst>
            </p:cNvPr>
            <p:cNvCxnSpPr>
              <a:cxnSpLocks/>
            </p:cNvCxnSpPr>
            <p:nvPr/>
          </p:nvCxnSpPr>
          <p:spPr>
            <a:xfrm>
              <a:off x="5470764" y="3210596"/>
              <a:ext cx="0" cy="2769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0" name="Straight Arrow Connector 49">
              <a:extLst>
                <a:ext uri="{FF2B5EF4-FFF2-40B4-BE49-F238E27FC236}">
                  <a16:creationId xmlns:a16="http://schemas.microsoft.com/office/drawing/2014/main" id="{D5B5CA55-75A3-4986-AE98-9C2CE71B4268}"/>
                </a:ext>
              </a:extLst>
            </p:cNvPr>
            <p:cNvCxnSpPr>
              <a:cxnSpLocks/>
            </p:cNvCxnSpPr>
            <p:nvPr/>
          </p:nvCxnSpPr>
          <p:spPr>
            <a:xfrm>
              <a:off x="6131408" y="3210596"/>
              <a:ext cx="0" cy="2769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4" name="Rectangle: Rounded Corners 103">
              <a:extLst>
                <a:ext uri="{FF2B5EF4-FFF2-40B4-BE49-F238E27FC236}">
                  <a16:creationId xmlns:a16="http://schemas.microsoft.com/office/drawing/2014/main" id="{BE9BB485-CC8D-4E8A-8E60-603D700ADC16}"/>
                </a:ext>
              </a:extLst>
            </p:cNvPr>
            <p:cNvSpPr/>
            <p:nvPr/>
          </p:nvSpPr>
          <p:spPr>
            <a:xfrm>
              <a:off x="3817423" y="3144845"/>
              <a:ext cx="5977764" cy="340996"/>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5BA376E9-3AAD-4FDF-92A6-177F72FC429A}"/>
                </a:ext>
              </a:extLst>
            </p:cNvPr>
            <p:cNvSpPr/>
            <p:nvPr/>
          </p:nvSpPr>
          <p:spPr>
            <a:xfrm>
              <a:off x="4468266" y="3147520"/>
              <a:ext cx="673740" cy="3400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9CCF7C10-9951-4FB9-8199-1488D78D40A9}"/>
                </a:ext>
              </a:extLst>
            </p:cNvPr>
            <p:cNvSpPr/>
            <p:nvPr/>
          </p:nvSpPr>
          <p:spPr>
            <a:xfrm>
              <a:off x="5813323" y="3147520"/>
              <a:ext cx="673740" cy="3400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875E9F5D-96A1-45A4-8579-733E9C3565B2}"/>
                </a:ext>
              </a:extLst>
            </p:cNvPr>
            <p:cNvSpPr/>
            <p:nvPr/>
          </p:nvSpPr>
          <p:spPr>
            <a:xfrm>
              <a:off x="7130515" y="3147520"/>
              <a:ext cx="673740" cy="3400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9882453F-FC16-4A81-AF00-0F3B74151CE1}"/>
                </a:ext>
              </a:extLst>
            </p:cNvPr>
            <p:cNvSpPr/>
            <p:nvPr/>
          </p:nvSpPr>
          <p:spPr>
            <a:xfrm>
              <a:off x="8462851" y="3147520"/>
              <a:ext cx="673740" cy="3400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8BF34009-BBD6-4D44-BE45-C24AAE3DBA9C}"/>
              </a:ext>
            </a:extLst>
          </p:cNvPr>
          <p:cNvSpPr>
            <a:spLocks noGrp="1"/>
          </p:cNvSpPr>
          <p:nvPr>
            <p:ph type="title"/>
          </p:nvPr>
        </p:nvSpPr>
        <p:spPr/>
        <p:txBody>
          <a:bodyPr/>
          <a:lstStyle/>
          <a:p>
            <a:r>
              <a:rPr lang="en-US" dirty="0"/>
              <a:t>Active Learning</a:t>
            </a:r>
          </a:p>
        </p:txBody>
      </p:sp>
      <p:sp>
        <p:nvSpPr>
          <p:cNvPr id="4" name="Slide Number Placeholder 3">
            <a:extLst>
              <a:ext uri="{FF2B5EF4-FFF2-40B4-BE49-F238E27FC236}">
                <a16:creationId xmlns:a16="http://schemas.microsoft.com/office/drawing/2014/main" id="{B2ECD01D-3A15-46EA-8A1A-C6CD9CEA411E}"/>
              </a:ext>
            </a:extLst>
          </p:cNvPr>
          <p:cNvSpPr>
            <a:spLocks noGrp="1"/>
          </p:cNvSpPr>
          <p:nvPr>
            <p:ph type="sldNum" sz="quarter" idx="12"/>
          </p:nvPr>
        </p:nvSpPr>
        <p:spPr/>
        <p:txBody>
          <a:bodyPr/>
          <a:lstStyle/>
          <a:p>
            <a:fld id="{09FAA7EC-8B24-49C1-8B2D-9495CEAD788F}" type="slidenum">
              <a:rPr lang="en-US" smtClean="0"/>
              <a:t>9</a:t>
            </a:fld>
            <a:endParaRPr lang="en-US" dirty="0"/>
          </a:p>
        </p:txBody>
      </p:sp>
      <p:graphicFrame>
        <p:nvGraphicFramePr>
          <p:cNvPr id="29" name="Table 28">
            <a:extLst>
              <a:ext uri="{FF2B5EF4-FFF2-40B4-BE49-F238E27FC236}">
                <a16:creationId xmlns:a16="http://schemas.microsoft.com/office/drawing/2014/main" id="{1C97B355-CB9C-4729-85F3-E48E04B82FAB}"/>
              </a:ext>
            </a:extLst>
          </p:cNvPr>
          <p:cNvGraphicFramePr>
            <a:graphicFrameLocks noGrp="1"/>
          </p:cNvGraphicFramePr>
          <p:nvPr>
            <p:extLst>
              <p:ext uri="{D42A27DB-BD31-4B8C-83A1-F6EECF244321}">
                <p14:modId xmlns:p14="http://schemas.microsoft.com/office/powerpoint/2010/main" val="916496709"/>
              </p:ext>
            </p:extLst>
          </p:nvPr>
        </p:nvGraphicFramePr>
        <p:xfrm>
          <a:off x="3813683" y="3314509"/>
          <a:ext cx="5981508" cy="335280"/>
        </p:xfrm>
        <a:graphic>
          <a:graphicData uri="http://schemas.openxmlformats.org/drawingml/2006/table">
            <a:tbl>
              <a:tblPr firstRow="1" bandRow="1">
                <a:tableStyleId>{5C22544A-7EE6-4342-B048-85BDC9FD1C3A}</a:tableStyleId>
              </a:tblPr>
              <a:tblGrid>
                <a:gridCol w="664612">
                  <a:extLst>
                    <a:ext uri="{9D8B030D-6E8A-4147-A177-3AD203B41FA5}">
                      <a16:colId xmlns:a16="http://schemas.microsoft.com/office/drawing/2014/main" val="624594863"/>
                    </a:ext>
                  </a:extLst>
                </a:gridCol>
                <a:gridCol w="664612">
                  <a:extLst>
                    <a:ext uri="{9D8B030D-6E8A-4147-A177-3AD203B41FA5}">
                      <a16:colId xmlns:a16="http://schemas.microsoft.com/office/drawing/2014/main" val="87490283"/>
                    </a:ext>
                  </a:extLst>
                </a:gridCol>
                <a:gridCol w="664612">
                  <a:extLst>
                    <a:ext uri="{9D8B030D-6E8A-4147-A177-3AD203B41FA5}">
                      <a16:colId xmlns:a16="http://schemas.microsoft.com/office/drawing/2014/main" val="2695764026"/>
                    </a:ext>
                  </a:extLst>
                </a:gridCol>
                <a:gridCol w="664612">
                  <a:extLst>
                    <a:ext uri="{9D8B030D-6E8A-4147-A177-3AD203B41FA5}">
                      <a16:colId xmlns:a16="http://schemas.microsoft.com/office/drawing/2014/main" val="2144442836"/>
                    </a:ext>
                  </a:extLst>
                </a:gridCol>
                <a:gridCol w="664612">
                  <a:extLst>
                    <a:ext uri="{9D8B030D-6E8A-4147-A177-3AD203B41FA5}">
                      <a16:colId xmlns:a16="http://schemas.microsoft.com/office/drawing/2014/main" val="2259468951"/>
                    </a:ext>
                  </a:extLst>
                </a:gridCol>
                <a:gridCol w="664612">
                  <a:extLst>
                    <a:ext uri="{9D8B030D-6E8A-4147-A177-3AD203B41FA5}">
                      <a16:colId xmlns:a16="http://schemas.microsoft.com/office/drawing/2014/main" val="3117217054"/>
                    </a:ext>
                  </a:extLst>
                </a:gridCol>
                <a:gridCol w="664612">
                  <a:extLst>
                    <a:ext uri="{9D8B030D-6E8A-4147-A177-3AD203B41FA5}">
                      <a16:colId xmlns:a16="http://schemas.microsoft.com/office/drawing/2014/main" val="1254938511"/>
                    </a:ext>
                  </a:extLst>
                </a:gridCol>
                <a:gridCol w="664612">
                  <a:extLst>
                    <a:ext uri="{9D8B030D-6E8A-4147-A177-3AD203B41FA5}">
                      <a16:colId xmlns:a16="http://schemas.microsoft.com/office/drawing/2014/main" val="3981964653"/>
                    </a:ext>
                  </a:extLst>
                </a:gridCol>
                <a:gridCol w="664612">
                  <a:extLst>
                    <a:ext uri="{9D8B030D-6E8A-4147-A177-3AD203B41FA5}">
                      <a16:colId xmlns:a16="http://schemas.microsoft.com/office/drawing/2014/main" val="2215868932"/>
                    </a:ext>
                  </a:extLst>
                </a:gridCol>
              </a:tblGrid>
              <a:tr h="220182">
                <a:tc>
                  <a:txBody>
                    <a:bodyPr/>
                    <a:lstStyle/>
                    <a:p>
                      <a:pPr algn="ctr"/>
                      <a:r>
                        <a:rPr lang="en-US" sz="1600" b="0" dirty="0">
                          <a:solidFill>
                            <a:schemeClr val="tx1"/>
                          </a:solidFill>
                          <a:latin typeface="Nunito Sans" panose="00000500000000000000" pitchFamily="2" charset="0"/>
                        </a:rPr>
                        <a:t>0.9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975973"/>
                  </a:ext>
                </a:extLst>
              </a:tr>
            </a:tbl>
          </a:graphicData>
        </a:graphic>
      </p:graphicFrame>
      <p:sp>
        <p:nvSpPr>
          <p:cNvPr id="34" name="TextBox 33">
            <a:extLst>
              <a:ext uri="{FF2B5EF4-FFF2-40B4-BE49-F238E27FC236}">
                <a16:creationId xmlns:a16="http://schemas.microsoft.com/office/drawing/2014/main" id="{0B50ABD1-40E8-484C-9AFF-A1AF3C9132C6}"/>
              </a:ext>
            </a:extLst>
          </p:cNvPr>
          <p:cNvSpPr txBox="1"/>
          <p:nvPr/>
        </p:nvSpPr>
        <p:spPr>
          <a:xfrm>
            <a:off x="2849602" y="3186820"/>
            <a:ext cx="1107044" cy="400110"/>
          </a:xfrm>
          <a:prstGeom prst="rect">
            <a:avLst/>
          </a:prstGeom>
          <a:noFill/>
        </p:spPr>
        <p:txBody>
          <a:bodyPr wrap="square" rtlCol="0">
            <a:spAutoFit/>
          </a:bodyPr>
          <a:lstStyle/>
          <a:p>
            <a:pPr algn="ctr"/>
            <a:r>
              <a:rPr lang="en-US" sz="2000" dirty="0">
                <a:solidFill>
                  <a:schemeClr val="tx1">
                    <a:lumMod val="85000"/>
                    <a:lumOff val="15000"/>
                  </a:schemeClr>
                </a:solidFill>
                <a:latin typeface="Nunito Sans" panose="00000500000000000000" pitchFamily="2" charset="0"/>
              </a:rPr>
              <a:t>w(x)</a:t>
            </a:r>
          </a:p>
        </p:txBody>
      </p:sp>
      <p:graphicFrame>
        <p:nvGraphicFramePr>
          <p:cNvPr id="35" name="Table 34">
            <a:extLst>
              <a:ext uri="{FF2B5EF4-FFF2-40B4-BE49-F238E27FC236}">
                <a16:creationId xmlns:a16="http://schemas.microsoft.com/office/drawing/2014/main" id="{81438BFE-816E-4C77-8A5D-564AEBFD3C96}"/>
              </a:ext>
            </a:extLst>
          </p:cNvPr>
          <p:cNvGraphicFramePr>
            <a:graphicFrameLocks noGrp="1"/>
          </p:cNvGraphicFramePr>
          <p:nvPr>
            <p:extLst>
              <p:ext uri="{D42A27DB-BD31-4B8C-83A1-F6EECF244321}">
                <p14:modId xmlns:p14="http://schemas.microsoft.com/office/powerpoint/2010/main" val="1568781075"/>
              </p:ext>
            </p:extLst>
          </p:nvPr>
        </p:nvGraphicFramePr>
        <p:xfrm>
          <a:off x="3813683" y="3651760"/>
          <a:ext cx="5981508" cy="335280"/>
        </p:xfrm>
        <a:graphic>
          <a:graphicData uri="http://schemas.openxmlformats.org/drawingml/2006/table">
            <a:tbl>
              <a:tblPr firstRow="1" bandRow="1">
                <a:tableStyleId>{5C22544A-7EE6-4342-B048-85BDC9FD1C3A}</a:tableStyleId>
              </a:tblPr>
              <a:tblGrid>
                <a:gridCol w="664612">
                  <a:extLst>
                    <a:ext uri="{9D8B030D-6E8A-4147-A177-3AD203B41FA5}">
                      <a16:colId xmlns:a16="http://schemas.microsoft.com/office/drawing/2014/main" val="624594863"/>
                    </a:ext>
                  </a:extLst>
                </a:gridCol>
                <a:gridCol w="664612">
                  <a:extLst>
                    <a:ext uri="{9D8B030D-6E8A-4147-A177-3AD203B41FA5}">
                      <a16:colId xmlns:a16="http://schemas.microsoft.com/office/drawing/2014/main" val="87490283"/>
                    </a:ext>
                  </a:extLst>
                </a:gridCol>
                <a:gridCol w="664612">
                  <a:extLst>
                    <a:ext uri="{9D8B030D-6E8A-4147-A177-3AD203B41FA5}">
                      <a16:colId xmlns:a16="http://schemas.microsoft.com/office/drawing/2014/main" val="2695764026"/>
                    </a:ext>
                  </a:extLst>
                </a:gridCol>
                <a:gridCol w="664612">
                  <a:extLst>
                    <a:ext uri="{9D8B030D-6E8A-4147-A177-3AD203B41FA5}">
                      <a16:colId xmlns:a16="http://schemas.microsoft.com/office/drawing/2014/main" val="2144442836"/>
                    </a:ext>
                  </a:extLst>
                </a:gridCol>
                <a:gridCol w="664612">
                  <a:extLst>
                    <a:ext uri="{9D8B030D-6E8A-4147-A177-3AD203B41FA5}">
                      <a16:colId xmlns:a16="http://schemas.microsoft.com/office/drawing/2014/main" val="2259468951"/>
                    </a:ext>
                  </a:extLst>
                </a:gridCol>
                <a:gridCol w="664612">
                  <a:extLst>
                    <a:ext uri="{9D8B030D-6E8A-4147-A177-3AD203B41FA5}">
                      <a16:colId xmlns:a16="http://schemas.microsoft.com/office/drawing/2014/main" val="3117217054"/>
                    </a:ext>
                  </a:extLst>
                </a:gridCol>
                <a:gridCol w="664612">
                  <a:extLst>
                    <a:ext uri="{9D8B030D-6E8A-4147-A177-3AD203B41FA5}">
                      <a16:colId xmlns:a16="http://schemas.microsoft.com/office/drawing/2014/main" val="1254938511"/>
                    </a:ext>
                  </a:extLst>
                </a:gridCol>
                <a:gridCol w="664612">
                  <a:extLst>
                    <a:ext uri="{9D8B030D-6E8A-4147-A177-3AD203B41FA5}">
                      <a16:colId xmlns:a16="http://schemas.microsoft.com/office/drawing/2014/main" val="3981964653"/>
                    </a:ext>
                  </a:extLst>
                </a:gridCol>
                <a:gridCol w="664612">
                  <a:extLst>
                    <a:ext uri="{9D8B030D-6E8A-4147-A177-3AD203B41FA5}">
                      <a16:colId xmlns:a16="http://schemas.microsoft.com/office/drawing/2014/main" val="2215868932"/>
                    </a:ext>
                  </a:extLst>
                </a:gridCol>
              </a:tblGrid>
              <a:tr h="220182">
                <a:tc>
                  <a:txBody>
                    <a:bodyPr/>
                    <a:lstStyle/>
                    <a:p>
                      <a:pPr algn="ctr"/>
                      <a:r>
                        <a:rPr lang="en-US" sz="1600" b="0" dirty="0">
                          <a:solidFill>
                            <a:schemeClr val="tx1"/>
                          </a:solidFill>
                          <a:latin typeface="Nunito Sans" panose="00000500000000000000" pitchFamily="2" charset="0"/>
                        </a:rPr>
                        <a:t>x1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Nunito Sans" panose="00000500000000000000" pitchFamily="2" charset="0"/>
                        </a:rPr>
                        <a:t>x9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975973"/>
                  </a:ext>
                </a:extLst>
              </a:tr>
            </a:tbl>
          </a:graphicData>
        </a:graphic>
      </p:graphicFrame>
      <p:sp>
        <p:nvSpPr>
          <p:cNvPr id="36" name="TextBox 35">
            <a:extLst>
              <a:ext uri="{FF2B5EF4-FFF2-40B4-BE49-F238E27FC236}">
                <a16:creationId xmlns:a16="http://schemas.microsoft.com/office/drawing/2014/main" id="{7175D79F-A842-4C15-B907-D19B7EAAFA9E}"/>
              </a:ext>
            </a:extLst>
          </p:cNvPr>
          <p:cNvSpPr txBox="1"/>
          <p:nvPr/>
        </p:nvSpPr>
        <p:spPr>
          <a:xfrm>
            <a:off x="1055774" y="3129888"/>
            <a:ext cx="1938573" cy="707886"/>
          </a:xfrm>
          <a:prstGeom prst="rect">
            <a:avLst/>
          </a:prstGeom>
          <a:noFill/>
        </p:spPr>
        <p:txBody>
          <a:bodyPr wrap="square" rtlCol="0">
            <a:spAutoFit/>
          </a:bodyPr>
          <a:lstStyle/>
          <a:p>
            <a:pPr algn="ctr"/>
            <a:r>
              <a:rPr lang="en-US" sz="2000" dirty="0">
                <a:solidFill>
                  <a:schemeClr val="tx1">
                    <a:lumMod val="85000"/>
                    <a:lumOff val="15000"/>
                  </a:schemeClr>
                </a:solidFill>
                <a:latin typeface="Nunito Sans" panose="00000500000000000000" pitchFamily="2" charset="0"/>
              </a:rPr>
              <a:t>Typical</a:t>
            </a:r>
          </a:p>
          <a:p>
            <a:pPr algn="ctr"/>
            <a:r>
              <a:rPr lang="en-US" sz="2000" dirty="0">
                <a:solidFill>
                  <a:schemeClr val="tx1">
                    <a:lumMod val="85000"/>
                    <a:lumOff val="15000"/>
                  </a:schemeClr>
                </a:solidFill>
                <a:latin typeface="Nunito Sans" panose="00000500000000000000" pitchFamily="2" charset="0"/>
              </a:rPr>
              <a:t>AL:</a:t>
            </a:r>
          </a:p>
        </p:txBody>
      </p:sp>
      <p:grpSp>
        <p:nvGrpSpPr>
          <p:cNvPr id="110" name="Group 109">
            <a:extLst>
              <a:ext uri="{FF2B5EF4-FFF2-40B4-BE49-F238E27FC236}">
                <a16:creationId xmlns:a16="http://schemas.microsoft.com/office/drawing/2014/main" id="{C0296945-4BC3-439D-ACAC-CFD5F57C847B}"/>
              </a:ext>
            </a:extLst>
          </p:cNvPr>
          <p:cNvGrpSpPr/>
          <p:nvPr/>
        </p:nvGrpSpPr>
        <p:grpSpPr>
          <a:xfrm>
            <a:off x="1701608" y="1471528"/>
            <a:ext cx="8344917" cy="1251145"/>
            <a:chOff x="1701608" y="1471528"/>
            <a:chExt cx="8344917" cy="1251145"/>
          </a:xfrm>
        </p:grpSpPr>
        <p:sp>
          <p:nvSpPr>
            <p:cNvPr id="42" name="Content Placeholder 2">
              <a:extLst>
                <a:ext uri="{FF2B5EF4-FFF2-40B4-BE49-F238E27FC236}">
                  <a16:creationId xmlns:a16="http://schemas.microsoft.com/office/drawing/2014/main" id="{5B5B2BCF-CAD1-425F-A6EC-A7D0EA1B32EA}"/>
                </a:ext>
              </a:extLst>
            </p:cNvPr>
            <p:cNvSpPr txBox="1">
              <a:spLocks/>
            </p:cNvSpPr>
            <p:nvPr/>
          </p:nvSpPr>
          <p:spPr>
            <a:xfrm>
              <a:off x="1701608" y="2319025"/>
              <a:ext cx="8344917" cy="4036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48640" lvl="1" indent="-182880">
                <a:lnSpc>
                  <a:spcPct val="120000"/>
                </a:lnSpc>
                <a:spcBef>
                  <a:spcPts val="0"/>
                </a:spcBef>
                <a:spcAft>
                  <a:spcPts val="900"/>
                </a:spcAft>
                <a:buFont typeface="Arial" panose="020B0604020202020204" pitchFamily="34" charset="0"/>
                <a:buChar char="•"/>
              </a:pPr>
              <a:r>
                <a:rPr lang="en-GB" sz="2000" dirty="0">
                  <a:solidFill>
                    <a:schemeClr val="tx1"/>
                  </a:solidFill>
                </a:rPr>
                <a:t>Long and successful history in database crowdsourcing</a:t>
              </a:r>
            </a:p>
          </p:txBody>
        </p:sp>
        <p:sp>
          <p:nvSpPr>
            <p:cNvPr id="43" name="Content Placeholder 2">
              <a:extLst>
                <a:ext uri="{FF2B5EF4-FFF2-40B4-BE49-F238E27FC236}">
                  <a16:creationId xmlns:a16="http://schemas.microsoft.com/office/drawing/2014/main" id="{EF4B27C7-77F9-4FDA-B728-C2A1B0E7C16A}"/>
                </a:ext>
              </a:extLst>
            </p:cNvPr>
            <p:cNvSpPr txBox="1">
              <a:spLocks/>
            </p:cNvSpPr>
            <p:nvPr/>
          </p:nvSpPr>
          <p:spPr>
            <a:xfrm>
              <a:off x="1701608" y="1471528"/>
              <a:ext cx="7739275" cy="4968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b="0" kern="1200">
                  <a:solidFill>
                    <a:schemeClr val="tx1">
                      <a:lumMod val="85000"/>
                      <a:lumOff val="15000"/>
                    </a:schemeClr>
                  </a:solidFill>
                  <a:latin typeface="Nunito Sans" panose="00000500000000000000" pitchFamily="2"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400" i="0" kern="1200">
                  <a:solidFill>
                    <a:srgbClr val="C80000"/>
                  </a:solidFill>
                  <a:latin typeface="Nunito Sa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sz="2400" b="1" dirty="0">
                  <a:solidFill>
                    <a:schemeClr val="accent1"/>
                  </a:solidFill>
                </a:rPr>
                <a:t>AL strategy selects the best training data from a pool of </a:t>
              </a:r>
              <a:r>
                <a:rPr lang="en-GB" sz="2400" b="1" dirty="0" err="1">
                  <a:solidFill>
                    <a:schemeClr val="accent1"/>
                  </a:solidFill>
                </a:rPr>
                <a:t>unlabeled</a:t>
              </a:r>
              <a:r>
                <a:rPr lang="en-GB" sz="2400" b="1" dirty="0">
                  <a:solidFill>
                    <a:schemeClr val="accent1"/>
                  </a:solidFill>
                </a:rPr>
                <a:t> data</a:t>
              </a:r>
            </a:p>
          </p:txBody>
        </p:sp>
      </p:grpSp>
      <p:grpSp>
        <p:nvGrpSpPr>
          <p:cNvPr id="116" name="Group 115">
            <a:extLst>
              <a:ext uri="{FF2B5EF4-FFF2-40B4-BE49-F238E27FC236}">
                <a16:creationId xmlns:a16="http://schemas.microsoft.com/office/drawing/2014/main" id="{55B1520B-63F2-4CE1-82E6-7E9931E51C76}"/>
              </a:ext>
            </a:extLst>
          </p:cNvPr>
          <p:cNvGrpSpPr/>
          <p:nvPr/>
        </p:nvGrpSpPr>
        <p:grpSpPr>
          <a:xfrm>
            <a:off x="1054424" y="4247850"/>
            <a:ext cx="10350741" cy="2262493"/>
            <a:chOff x="1054424" y="4247850"/>
            <a:chExt cx="10350741" cy="2262493"/>
          </a:xfrm>
        </p:grpSpPr>
        <p:sp>
          <p:nvSpPr>
            <p:cNvPr id="14" name="TextBox 13">
              <a:extLst>
                <a:ext uri="{FF2B5EF4-FFF2-40B4-BE49-F238E27FC236}">
                  <a16:creationId xmlns:a16="http://schemas.microsoft.com/office/drawing/2014/main" id="{B3CF46E4-D6D5-49EC-975A-F3A2D58BD741}"/>
                </a:ext>
              </a:extLst>
            </p:cNvPr>
            <p:cNvSpPr txBox="1"/>
            <p:nvPr/>
          </p:nvSpPr>
          <p:spPr>
            <a:xfrm>
              <a:off x="3771359" y="6110233"/>
              <a:ext cx="583743" cy="400110"/>
            </a:xfrm>
            <a:prstGeom prst="rect">
              <a:avLst/>
            </a:prstGeom>
            <a:noFill/>
          </p:spPr>
          <p:txBody>
            <a:bodyPr wrap="square" rtlCol="0">
              <a:spAutoFit/>
            </a:bodyPr>
            <a:lstStyle/>
            <a:p>
              <a:pPr algn="ctr"/>
              <a:r>
                <a:rPr lang="en-US" sz="2000" b="1" dirty="0">
                  <a:solidFill>
                    <a:schemeClr val="tx1">
                      <a:lumMod val="85000"/>
                      <a:lumOff val="15000"/>
                    </a:schemeClr>
                  </a:solidFill>
                  <a:latin typeface="Nunito Sans" panose="00000500000000000000" pitchFamily="2" charset="0"/>
                </a:rPr>
                <a:t>P1</a:t>
              </a:r>
            </a:p>
          </p:txBody>
        </p:sp>
        <p:sp>
          <p:nvSpPr>
            <p:cNvPr id="15" name="TextBox 14">
              <a:extLst>
                <a:ext uri="{FF2B5EF4-FFF2-40B4-BE49-F238E27FC236}">
                  <a16:creationId xmlns:a16="http://schemas.microsoft.com/office/drawing/2014/main" id="{C140466A-82D1-4379-9E1D-819CD0C2EE81}"/>
                </a:ext>
              </a:extLst>
            </p:cNvPr>
            <p:cNvSpPr txBox="1"/>
            <p:nvPr/>
          </p:nvSpPr>
          <p:spPr>
            <a:xfrm>
              <a:off x="3771359" y="4247850"/>
              <a:ext cx="1938573" cy="400110"/>
            </a:xfrm>
            <a:prstGeom prst="rect">
              <a:avLst/>
            </a:prstGeom>
            <a:noFill/>
          </p:spPr>
          <p:txBody>
            <a:bodyPr wrap="square" rtlCol="0">
              <a:spAutoFit/>
            </a:bodyPr>
            <a:lstStyle/>
            <a:p>
              <a:pPr algn="ctr"/>
              <a:r>
                <a:rPr lang="en-US" sz="2000" b="1" dirty="0">
                  <a:solidFill>
                    <a:schemeClr val="tx1">
                      <a:lumMod val="85000"/>
                      <a:lumOff val="15000"/>
                    </a:schemeClr>
                  </a:solidFill>
                  <a:latin typeface="Nunito Sans" panose="00000500000000000000" pitchFamily="2" charset="0"/>
                </a:rPr>
                <a:t>Model Input</a:t>
              </a:r>
            </a:p>
          </p:txBody>
        </p:sp>
        <p:sp>
          <p:nvSpPr>
            <p:cNvPr id="25" name="TextBox 24">
              <a:extLst>
                <a:ext uri="{FF2B5EF4-FFF2-40B4-BE49-F238E27FC236}">
                  <a16:creationId xmlns:a16="http://schemas.microsoft.com/office/drawing/2014/main" id="{1BAE93C4-C970-4979-A318-01839DB293FB}"/>
                </a:ext>
              </a:extLst>
            </p:cNvPr>
            <p:cNvSpPr txBox="1"/>
            <p:nvPr/>
          </p:nvSpPr>
          <p:spPr>
            <a:xfrm>
              <a:off x="5416955" y="6069298"/>
              <a:ext cx="583743" cy="400110"/>
            </a:xfrm>
            <a:prstGeom prst="rect">
              <a:avLst/>
            </a:prstGeom>
            <a:noFill/>
          </p:spPr>
          <p:txBody>
            <a:bodyPr wrap="square" rtlCol="0">
              <a:spAutoFit/>
            </a:bodyPr>
            <a:lstStyle/>
            <a:p>
              <a:pPr algn="ctr"/>
              <a:r>
                <a:rPr lang="en-US" sz="2000" b="1" dirty="0">
                  <a:solidFill>
                    <a:schemeClr val="tx1">
                      <a:lumMod val="85000"/>
                      <a:lumOff val="15000"/>
                    </a:schemeClr>
                  </a:solidFill>
                  <a:latin typeface="Nunito Sans" panose="00000500000000000000" pitchFamily="2" charset="0"/>
                </a:rPr>
                <a:t>P2</a:t>
              </a:r>
            </a:p>
          </p:txBody>
        </p:sp>
        <p:sp>
          <p:nvSpPr>
            <p:cNvPr id="26" name="TextBox 25">
              <a:extLst>
                <a:ext uri="{FF2B5EF4-FFF2-40B4-BE49-F238E27FC236}">
                  <a16:creationId xmlns:a16="http://schemas.microsoft.com/office/drawing/2014/main" id="{88D5B271-589D-40BF-A16D-0DD96A1FF9C5}"/>
                </a:ext>
              </a:extLst>
            </p:cNvPr>
            <p:cNvSpPr txBox="1"/>
            <p:nvPr/>
          </p:nvSpPr>
          <p:spPr>
            <a:xfrm>
              <a:off x="8403316" y="4264887"/>
              <a:ext cx="1938573" cy="400110"/>
            </a:xfrm>
            <a:prstGeom prst="rect">
              <a:avLst/>
            </a:prstGeom>
            <a:noFill/>
          </p:spPr>
          <p:txBody>
            <a:bodyPr wrap="square" rtlCol="0">
              <a:spAutoFit/>
            </a:bodyPr>
            <a:lstStyle/>
            <a:p>
              <a:pPr algn="ctr"/>
              <a:r>
                <a:rPr lang="en-US" sz="2000" b="1" dirty="0">
                  <a:solidFill>
                    <a:schemeClr val="tx1">
                      <a:lumMod val="85000"/>
                      <a:lumOff val="15000"/>
                    </a:schemeClr>
                  </a:solidFill>
                  <a:latin typeface="Nunito Sans" panose="00000500000000000000" pitchFamily="2" charset="0"/>
                </a:rPr>
                <a:t>Model Output</a:t>
              </a:r>
            </a:p>
          </p:txBody>
        </p:sp>
        <p:sp>
          <p:nvSpPr>
            <p:cNvPr id="27" name="TextBox 26">
              <a:extLst>
                <a:ext uri="{FF2B5EF4-FFF2-40B4-BE49-F238E27FC236}">
                  <a16:creationId xmlns:a16="http://schemas.microsoft.com/office/drawing/2014/main" id="{6CCF9DC0-74A3-44AE-A4F7-89B35B53C08F}"/>
                </a:ext>
              </a:extLst>
            </p:cNvPr>
            <p:cNvSpPr txBox="1"/>
            <p:nvPr/>
          </p:nvSpPr>
          <p:spPr>
            <a:xfrm>
              <a:off x="7530316" y="4744889"/>
              <a:ext cx="3874849" cy="707886"/>
            </a:xfrm>
            <a:prstGeom prst="rect">
              <a:avLst/>
            </a:prstGeom>
            <a:noFill/>
          </p:spPr>
          <p:txBody>
            <a:bodyPr wrap="square" rtlCol="0">
              <a:spAutoFit/>
            </a:bodyPr>
            <a:lstStyle/>
            <a:p>
              <a:pPr algn="ctr"/>
              <a:r>
                <a:rPr lang="en-US" sz="2000" dirty="0">
                  <a:solidFill>
                    <a:schemeClr val="tx1">
                      <a:lumMod val="85000"/>
                      <a:lumOff val="15000"/>
                    </a:schemeClr>
                  </a:solidFill>
                  <a:latin typeface="Nunito Sans" panose="00000500000000000000" pitchFamily="2" charset="0"/>
                </a:rPr>
                <a:t>P1 is cheaper than P2: </a:t>
              </a:r>
              <a:r>
                <a:rPr lang="en-US" sz="2000" b="1" dirty="0">
                  <a:solidFill>
                    <a:schemeClr val="accent1"/>
                  </a:solidFill>
                  <a:latin typeface="Nunito Sans" panose="00000500000000000000" pitchFamily="2" charset="0"/>
                </a:rPr>
                <a:t>70%</a:t>
              </a:r>
            </a:p>
            <a:p>
              <a:pPr algn="ctr"/>
              <a:r>
                <a:rPr lang="en-US" sz="2000" dirty="0">
                  <a:solidFill>
                    <a:schemeClr val="tx1">
                      <a:lumMod val="85000"/>
                      <a:lumOff val="15000"/>
                    </a:schemeClr>
                  </a:solidFill>
                  <a:latin typeface="Nunito Sans" panose="00000500000000000000" pitchFamily="2" charset="0"/>
                </a:rPr>
                <a:t>P2 is cheaper than P1: </a:t>
              </a:r>
              <a:r>
                <a:rPr lang="en-US" sz="2000" b="1" dirty="0">
                  <a:solidFill>
                    <a:schemeClr val="accent1"/>
                  </a:solidFill>
                  <a:latin typeface="Nunito Sans" panose="00000500000000000000" pitchFamily="2" charset="0"/>
                </a:rPr>
                <a:t>30%</a:t>
              </a:r>
            </a:p>
          </p:txBody>
        </p:sp>
        <p:sp>
          <p:nvSpPr>
            <p:cNvPr id="28" name="TextBox 27">
              <a:extLst>
                <a:ext uri="{FF2B5EF4-FFF2-40B4-BE49-F238E27FC236}">
                  <a16:creationId xmlns:a16="http://schemas.microsoft.com/office/drawing/2014/main" id="{AE4D2E82-0194-4DF1-91D0-28A12AB31BB8}"/>
                </a:ext>
              </a:extLst>
            </p:cNvPr>
            <p:cNvSpPr txBox="1"/>
            <p:nvPr/>
          </p:nvSpPr>
          <p:spPr>
            <a:xfrm>
              <a:off x="7856773" y="5710123"/>
              <a:ext cx="3292743" cy="400110"/>
            </a:xfrm>
            <a:prstGeom prst="rect">
              <a:avLst/>
            </a:prstGeom>
            <a:noFill/>
          </p:spPr>
          <p:txBody>
            <a:bodyPr wrap="square" rtlCol="0">
              <a:spAutoFit/>
            </a:bodyPr>
            <a:lstStyle/>
            <a:p>
              <a:pPr algn="ctr"/>
              <a:r>
                <a:rPr lang="en-US" sz="2000" b="1" dirty="0">
                  <a:solidFill>
                    <a:schemeClr val="accent1"/>
                  </a:solidFill>
                  <a:latin typeface="Nunito Sans" panose="00000500000000000000" pitchFamily="2" charset="0"/>
                </a:rPr>
                <a:t>Uncertainty: 30%</a:t>
              </a:r>
            </a:p>
          </p:txBody>
        </p:sp>
        <p:sp>
          <p:nvSpPr>
            <p:cNvPr id="37" name="TextBox 36">
              <a:extLst>
                <a:ext uri="{FF2B5EF4-FFF2-40B4-BE49-F238E27FC236}">
                  <a16:creationId xmlns:a16="http://schemas.microsoft.com/office/drawing/2014/main" id="{E4DD53C8-6775-45F9-9BBD-118835182801}"/>
                </a:ext>
              </a:extLst>
            </p:cNvPr>
            <p:cNvSpPr txBox="1"/>
            <p:nvPr/>
          </p:nvSpPr>
          <p:spPr>
            <a:xfrm>
              <a:off x="1054424" y="4877214"/>
              <a:ext cx="2061445" cy="1015663"/>
            </a:xfrm>
            <a:prstGeom prst="rect">
              <a:avLst/>
            </a:prstGeom>
            <a:noFill/>
          </p:spPr>
          <p:txBody>
            <a:bodyPr wrap="square" rtlCol="0">
              <a:spAutoFit/>
            </a:bodyPr>
            <a:lstStyle/>
            <a:p>
              <a:pPr algn="ctr"/>
              <a:r>
                <a:rPr lang="en-US" sz="2000" dirty="0">
                  <a:solidFill>
                    <a:schemeClr val="tx1">
                      <a:lumMod val="85000"/>
                      <a:lumOff val="15000"/>
                    </a:schemeClr>
                  </a:solidFill>
                  <a:latin typeface="Nunito Sans" panose="00000500000000000000" pitchFamily="2" charset="0"/>
                </a:rPr>
                <a:t>Most common</a:t>
              </a:r>
            </a:p>
            <a:p>
              <a:pPr algn="ctr"/>
              <a:r>
                <a:rPr lang="en-US" sz="2000" dirty="0">
                  <a:solidFill>
                    <a:schemeClr val="tx1">
                      <a:lumMod val="85000"/>
                      <a:lumOff val="15000"/>
                    </a:schemeClr>
                  </a:solidFill>
                  <a:latin typeface="Nunito Sans" panose="00000500000000000000" pitchFamily="2" charset="0"/>
                </a:rPr>
                <a:t>w(x):</a:t>
              </a:r>
            </a:p>
            <a:p>
              <a:pPr algn="ctr"/>
              <a:r>
                <a:rPr lang="en-US" sz="2000" dirty="0">
                  <a:solidFill>
                    <a:schemeClr val="tx1">
                      <a:lumMod val="85000"/>
                      <a:lumOff val="15000"/>
                    </a:schemeClr>
                  </a:solidFill>
                  <a:latin typeface="Nunito Sans" panose="00000500000000000000" pitchFamily="2" charset="0"/>
                </a:rPr>
                <a:t>uncertainty</a:t>
              </a:r>
            </a:p>
          </p:txBody>
        </p:sp>
        <p:grpSp>
          <p:nvGrpSpPr>
            <p:cNvPr id="84" name="Group 83">
              <a:extLst>
                <a:ext uri="{FF2B5EF4-FFF2-40B4-BE49-F238E27FC236}">
                  <a16:creationId xmlns:a16="http://schemas.microsoft.com/office/drawing/2014/main" id="{35C4EBC7-2890-4E18-880D-16AB30FFFB9E}"/>
                </a:ext>
              </a:extLst>
            </p:cNvPr>
            <p:cNvGrpSpPr/>
            <p:nvPr/>
          </p:nvGrpSpPr>
          <p:grpSpPr>
            <a:xfrm>
              <a:off x="3377633" y="4794941"/>
              <a:ext cx="1322989" cy="1183405"/>
              <a:chOff x="615878" y="3465989"/>
              <a:chExt cx="2052414" cy="1835871"/>
            </a:xfrm>
          </p:grpSpPr>
          <p:cxnSp>
            <p:nvCxnSpPr>
              <p:cNvPr id="85" name="Straight Arrow Connector 84">
                <a:extLst>
                  <a:ext uri="{FF2B5EF4-FFF2-40B4-BE49-F238E27FC236}">
                    <a16:creationId xmlns:a16="http://schemas.microsoft.com/office/drawing/2014/main" id="{148748AE-DB3B-4D1D-96EF-E9EEFCF220C1}"/>
                  </a:ext>
                </a:extLst>
              </p:cNvPr>
              <p:cNvCxnSpPr>
                <a:cxnSpLocks/>
                <a:endCxn id="89" idx="3"/>
              </p:cNvCxnSpPr>
              <p:nvPr/>
            </p:nvCxnSpPr>
            <p:spPr>
              <a:xfrm flipV="1">
                <a:off x="901335" y="3886009"/>
                <a:ext cx="525106" cy="10168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6" name="Straight Arrow Connector 85">
                <a:extLst>
                  <a:ext uri="{FF2B5EF4-FFF2-40B4-BE49-F238E27FC236}">
                    <a16:creationId xmlns:a16="http://schemas.microsoft.com/office/drawing/2014/main" id="{257A58AF-3DF4-472C-91F1-3ED00197F98D}"/>
                  </a:ext>
                </a:extLst>
              </p:cNvPr>
              <p:cNvCxnSpPr>
                <a:cxnSpLocks/>
                <a:endCxn id="89" idx="5"/>
              </p:cNvCxnSpPr>
              <p:nvPr/>
            </p:nvCxnSpPr>
            <p:spPr>
              <a:xfrm flipH="1" flipV="1">
                <a:off x="1774397" y="3886009"/>
                <a:ext cx="155950" cy="3512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7" name="Straight Arrow Connector 86">
                <a:extLst>
                  <a:ext uri="{FF2B5EF4-FFF2-40B4-BE49-F238E27FC236}">
                    <a16:creationId xmlns:a16="http://schemas.microsoft.com/office/drawing/2014/main" id="{37DD41DE-195A-4B17-B656-6229A2FB1191}"/>
                  </a:ext>
                </a:extLst>
              </p:cNvPr>
              <p:cNvCxnSpPr>
                <a:cxnSpLocks/>
              </p:cNvCxnSpPr>
              <p:nvPr/>
            </p:nvCxnSpPr>
            <p:spPr>
              <a:xfrm flipH="1" flipV="1">
                <a:off x="2178506" y="4627132"/>
                <a:ext cx="129321" cy="223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8" name="Straight Arrow Connector 87">
                <a:extLst>
                  <a:ext uri="{FF2B5EF4-FFF2-40B4-BE49-F238E27FC236}">
                    <a16:creationId xmlns:a16="http://schemas.microsoft.com/office/drawing/2014/main" id="{2388AAC4-359C-41A6-878A-FDD15D4F1EB4}"/>
                  </a:ext>
                </a:extLst>
              </p:cNvPr>
              <p:cNvCxnSpPr>
                <a:cxnSpLocks/>
              </p:cNvCxnSpPr>
              <p:nvPr/>
            </p:nvCxnSpPr>
            <p:spPr>
              <a:xfrm flipV="1">
                <a:off x="1695736" y="4637686"/>
                <a:ext cx="232982" cy="359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9" name="Oval 88">
                <a:extLst>
                  <a:ext uri="{FF2B5EF4-FFF2-40B4-BE49-F238E27FC236}">
                    <a16:creationId xmlns:a16="http://schemas.microsoft.com/office/drawing/2014/main" id="{83BD2CFA-783C-4011-946E-7CCA08A7B40A}"/>
                  </a:ext>
                </a:extLst>
              </p:cNvPr>
              <p:cNvSpPr>
                <a:spLocks noChangeAspect="1"/>
              </p:cNvSpPr>
              <p:nvPr/>
            </p:nvSpPr>
            <p:spPr>
              <a:xfrm>
                <a:off x="1354377" y="3465989"/>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90" name="Oval 89">
                <a:extLst>
                  <a:ext uri="{FF2B5EF4-FFF2-40B4-BE49-F238E27FC236}">
                    <a16:creationId xmlns:a16="http://schemas.microsoft.com/office/drawing/2014/main" id="{325B2715-C5E4-485D-99DA-CE98278CCC96}"/>
                  </a:ext>
                </a:extLst>
              </p:cNvPr>
              <p:cNvSpPr>
                <a:spLocks noChangeAspect="1"/>
              </p:cNvSpPr>
              <p:nvPr/>
            </p:nvSpPr>
            <p:spPr>
              <a:xfrm>
                <a:off x="61587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sp>
            <p:nvSpPr>
              <p:cNvPr id="91" name="Oval 90">
                <a:extLst>
                  <a:ext uri="{FF2B5EF4-FFF2-40B4-BE49-F238E27FC236}">
                    <a16:creationId xmlns:a16="http://schemas.microsoft.com/office/drawing/2014/main" id="{AF58C688-9903-43BD-830E-34EEA17DADE4}"/>
                  </a:ext>
                </a:extLst>
              </p:cNvPr>
              <p:cNvSpPr>
                <a:spLocks noChangeAspect="1"/>
              </p:cNvSpPr>
              <p:nvPr/>
            </p:nvSpPr>
            <p:spPr>
              <a:xfrm>
                <a:off x="1394331" y="4809776"/>
                <a:ext cx="492083"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sp>
            <p:nvSpPr>
              <p:cNvPr id="92" name="Oval 91">
                <a:extLst>
                  <a:ext uri="{FF2B5EF4-FFF2-40B4-BE49-F238E27FC236}">
                    <a16:creationId xmlns:a16="http://schemas.microsoft.com/office/drawing/2014/main" id="{99B56AB9-3B98-499E-8828-3AA198E69CAE}"/>
                  </a:ext>
                </a:extLst>
              </p:cNvPr>
              <p:cNvSpPr>
                <a:spLocks noChangeAspect="1"/>
              </p:cNvSpPr>
              <p:nvPr/>
            </p:nvSpPr>
            <p:spPr>
              <a:xfrm>
                <a:off x="217620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93" name="Oval 92">
                <a:extLst>
                  <a:ext uri="{FF2B5EF4-FFF2-40B4-BE49-F238E27FC236}">
                    <a16:creationId xmlns:a16="http://schemas.microsoft.com/office/drawing/2014/main" id="{FFBA8EE1-42E8-4E40-9E4F-240D8960CB44}"/>
                  </a:ext>
                </a:extLst>
              </p:cNvPr>
              <p:cNvSpPr>
                <a:spLocks noChangeAspect="1"/>
              </p:cNvSpPr>
              <p:nvPr/>
            </p:nvSpPr>
            <p:spPr>
              <a:xfrm>
                <a:off x="1788202" y="4166624"/>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grpSp>
        <p:grpSp>
          <p:nvGrpSpPr>
            <p:cNvPr id="94" name="Group 93">
              <a:extLst>
                <a:ext uri="{FF2B5EF4-FFF2-40B4-BE49-F238E27FC236}">
                  <a16:creationId xmlns:a16="http://schemas.microsoft.com/office/drawing/2014/main" id="{CFBFB639-6AF3-457C-B40A-FF4E41950C60}"/>
                </a:ext>
              </a:extLst>
            </p:cNvPr>
            <p:cNvGrpSpPr/>
            <p:nvPr/>
          </p:nvGrpSpPr>
          <p:grpSpPr>
            <a:xfrm>
              <a:off x="5048437" y="4794941"/>
              <a:ext cx="1322989" cy="1183405"/>
              <a:chOff x="615878" y="3465989"/>
              <a:chExt cx="2052414" cy="1835871"/>
            </a:xfrm>
          </p:grpSpPr>
          <p:cxnSp>
            <p:nvCxnSpPr>
              <p:cNvPr id="95" name="Straight Arrow Connector 94">
                <a:extLst>
                  <a:ext uri="{FF2B5EF4-FFF2-40B4-BE49-F238E27FC236}">
                    <a16:creationId xmlns:a16="http://schemas.microsoft.com/office/drawing/2014/main" id="{92787A5F-91A8-4845-AA71-24258A0D1A62}"/>
                  </a:ext>
                </a:extLst>
              </p:cNvPr>
              <p:cNvCxnSpPr>
                <a:cxnSpLocks/>
                <a:endCxn id="99" idx="3"/>
              </p:cNvCxnSpPr>
              <p:nvPr/>
            </p:nvCxnSpPr>
            <p:spPr>
              <a:xfrm flipV="1">
                <a:off x="901335" y="3886009"/>
                <a:ext cx="525106" cy="10168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6" name="Straight Arrow Connector 95">
                <a:extLst>
                  <a:ext uri="{FF2B5EF4-FFF2-40B4-BE49-F238E27FC236}">
                    <a16:creationId xmlns:a16="http://schemas.microsoft.com/office/drawing/2014/main" id="{FA251C4A-E84E-4739-92EE-3403417C8DCC}"/>
                  </a:ext>
                </a:extLst>
              </p:cNvPr>
              <p:cNvCxnSpPr>
                <a:cxnSpLocks/>
                <a:endCxn id="99" idx="5"/>
              </p:cNvCxnSpPr>
              <p:nvPr/>
            </p:nvCxnSpPr>
            <p:spPr>
              <a:xfrm flipH="1" flipV="1">
                <a:off x="1774397" y="3886009"/>
                <a:ext cx="155950" cy="3512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7" name="Straight Arrow Connector 96">
                <a:extLst>
                  <a:ext uri="{FF2B5EF4-FFF2-40B4-BE49-F238E27FC236}">
                    <a16:creationId xmlns:a16="http://schemas.microsoft.com/office/drawing/2014/main" id="{A046D4A8-DABC-46C6-8986-98DC05C772CB}"/>
                  </a:ext>
                </a:extLst>
              </p:cNvPr>
              <p:cNvCxnSpPr>
                <a:cxnSpLocks/>
              </p:cNvCxnSpPr>
              <p:nvPr/>
            </p:nvCxnSpPr>
            <p:spPr>
              <a:xfrm flipH="1" flipV="1">
                <a:off x="2178506" y="4627132"/>
                <a:ext cx="129321" cy="223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8" name="Straight Arrow Connector 97">
                <a:extLst>
                  <a:ext uri="{FF2B5EF4-FFF2-40B4-BE49-F238E27FC236}">
                    <a16:creationId xmlns:a16="http://schemas.microsoft.com/office/drawing/2014/main" id="{E9E333B8-EF7B-4AA0-A6F3-3413D09DC4DC}"/>
                  </a:ext>
                </a:extLst>
              </p:cNvPr>
              <p:cNvCxnSpPr>
                <a:cxnSpLocks/>
              </p:cNvCxnSpPr>
              <p:nvPr/>
            </p:nvCxnSpPr>
            <p:spPr>
              <a:xfrm flipV="1">
                <a:off x="1695736" y="4637686"/>
                <a:ext cx="232982" cy="3599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99" name="Oval 98">
                <a:extLst>
                  <a:ext uri="{FF2B5EF4-FFF2-40B4-BE49-F238E27FC236}">
                    <a16:creationId xmlns:a16="http://schemas.microsoft.com/office/drawing/2014/main" id="{30A732C0-91CD-4ADD-863E-F801284E7AC2}"/>
                  </a:ext>
                </a:extLst>
              </p:cNvPr>
              <p:cNvSpPr>
                <a:spLocks noChangeAspect="1"/>
              </p:cNvSpPr>
              <p:nvPr/>
            </p:nvSpPr>
            <p:spPr>
              <a:xfrm>
                <a:off x="1354377" y="3465989"/>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sp>
            <p:nvSpPr>
              <p:cNvPr id="100" name="Oval 99">
                <a:extLst>
                  <a:ext uri="{FF2B5EF4-FFF2-40B4-BE49-F238E27FC236}">
                    <a16:creationId xmlns:a16="http://schemas.microsoft.com/office/drawing/2014/main" id="{62C3705B-AABA-428E-A7F2-BE5EAE0FA983}"/>
                  </a:ext>
                </a:extLst>
              </p:cNvPr>
              <p:cNvSpPr>
                <a:spLocks noChangeAspect="1"/>
              </p:cNvSpPr>
              <p:nvPr/>
            </p:nvSpPr>
            <p:spPr>
              <a:xfrm>
                <a:off x="61587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B</a:t>
                </a:r>
                <a:endParaRPr lang="en-US" sz="1600" b="1" dirty="0">
                  <a:solidFill>
                    <a:srgbClr val="FF1C1C"/>
                  </a:solidFill>
                  <a:latin typeface="Nunito Sans" panose="00000500000000000000" pitchFamily="2" charset="0"/>
                </a:endParaRPr>
              </a:p>
            </p:txBody>
          </p:sp>
          <p:sp>
            <p:nvSpPr>
              <p:cNvPr id="101" name="Oval 100">
                <a:extLst>
                  <a:ext uri="{FF2B5EF4-FFF2-40B4-BE49-F238E27FC236}">
                    <a16:creationId xmlns:a16="http://schemas.microsoft.com/office/drawing/2014/main" id="{A4722D03-989A-4479-A3C3-ACCF4405DA3E}"/>
                  </a:ext>
                </a:extLst>
              </p:cNvPr>
              <p:cNvSpPr>
                <a:spLocks noChangeAspect="1"/>
              </p:cNvSpPr>
              <p:nvPr/>
            </p:nvSpPr>
            <p:spPr>
              <a:xfrm>
                <a:off x="1394331" y="4809776"/>
                <a:ext cx="492083"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a:t>
                </a:r>
                <a:endParaRPr lang="en-US" sz="1600" b="1" dirty="0">
                  <a:solidFill>
                    <a:srgbClr val="FF1C1C"/>
                  </a:solidFill>
                  <a:latin typeface="Nunito Sans" panose="00000500000000000000" pitchFamily="2" charset="0"/>
                </a:endParaRPr>
              </a:p>
            </p:txBody>
          </p:sp>
          <p:sp>
            <p:nvSpPr>
              <p:cNvPr id="102" name="Oval 101">
                <a:extLst>
                  <a:ext uri="{FF2B5EF4-FFF2-40B4-BE49-F238E27FC236}">
                    <a16:creationId xmlns:a16="http://schemas.microsoft.com/office/drawing/2014/main" id="{E28CA26F-7D13-4909-B13D-10474199BF3E}"/>
                  </a:ext>
                </a:extLst>
              </p:cNvPr>
              <p:cNvSpPr>
                <a:spLocks noChangeAspect="1"/>
              </p:cNvSpPr>
              <p:nvPr/>
            </p:nvSpPr>
            <p:spPr>
              <a:xfrm>
                <a:off x="2176208" y="4809776"/>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C</a:t>
                </a:r>
                <a:endParaRPr lang="en-US" sz="1600" b="1" dirty="0">
                  <a:solidFill>
                    <a:srgbClr val="FF1C1C"/>
                  </a:solidFill>
                  <a:latin typeface="Nunito Sans" panose="00000500000000000000" pitchFamily="2" charset="0"/>
                </a:endParaRPr>
              </a:p>
            </p:txBody>
          </p:sp>
          <p:sp>
            <p:nvSpPr>
              <p:cNvPr id="103" name="Oval 102">
                <a:extLst>
                  <a:ext uri="{FF2B5EF4-FFF2-40B4-BE49-F238E27FC236}">
                    <a16:creationId xmlns:a16="http://schemas.microsoft.com/office/drawing/2014/main" id="{21E46FEC-7AE0-4D1C-9C7B-F866175497B0}"/>
                  </a:ext>
                </a:extLst>
              </p:cNvPr>
              <p:cNvSpPr>
                <a:spLocks noChangeAspect="1"/>
              </p:cNvSpPr>
              <p:nvPr/>
            </p:nvSpPr>
            <p:spPr>
              <a:xfrm>
                <a:off x="1788202" y="4166624"/>
                <a:ext cx="492084" cy="492084"/>
              </a:xfrm>
              <a:prstGeom prst="ellipse">
                <a:avLst/>
              </a:prstGeom>
              <a:solidFill>
                <a:schemeClr val="bg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b="1" dirty="0">
                    <a:solidFill>
                      <a:srgbClr val="000000"/>
                    </a:solidFill>
                    <a:latin typeface="Nunito Sans" panose="00000500000000000000" pitchFamily="2" charset="0"/>
                  </a:rPr>
                  <a:t>⨝</a:t>
                </a:r>
                <a:endParaRPr lang="en-US" sz="1600" b="1" dirty="0">
                  <a:solidFill>
                    <a:srgbClr val="FF1C1C"/>
                  </a:solidFill>
                  <a:latin typeface="Nunito Sans" panose="00000500000000000000" pitchFamily="2" charset="0"/>
                </a:endParaRPr>
              </a:p>
            </p:txBody>
          </p:sp>
        </p:grpSp>
      </p:grpSp>
      <p:cxnSp>
        <p:nvCxnSpPr>
          <p:cNvPr id="111" name="Straight Arrow Connector 110">
            <a:extLst>
              <a:ext uri="{FF2B5EF4-FFF2-40B4-BE49-F238E27FC236}">
                <a16:creationId xmlns:a16="http://schemas.microsoft.com/office/drawing/2014/main" id="{357F9637-0F8C-4A34-8495-DDCA23AC728B}"/>
              </a:ext>
            </a:extLst>
          </p:cNvPr>
          <p:cNvCxnSpPr>
            <a:cxnSpLocks/>
          </p:cNvCxnSpPr>
          <p:nvPr/>
        </p:nvCxnSpPr>
        <p:spPr>
          <a:xfrm>
            <a:off x="4149474" y="2991794"/>
            <a:ext cx="0" cy="22492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3" name="Straight Arrow Connector 112">
            <a:extLst>
              <a:ext uri="{FF2B5EF4-FFF2-40B4-BE49-F238E27FC236}">
                <a16:creationId xmlns:a16="http://schemas.microsoft.com/office/drawing/2014/main" id="{1C8A8695-FD5C-4AE8-9754-612E2F7C553A}"/>
              </a:ext>
            </a:extLst>
          </p:cNvPr>
          <p:cNvCxnSpPr>
            <a:cxnSpLocks/>
          </p:cNvCxnSpPr>
          <p:nvPr/>
        </p:nvCxnSpPr>
        <p:spPr>
          <a:xfrm>
            <a:off x="4810119" y="2991794"/>
            <a:ext cx="0" cy="22492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4" name="Straight Arrow Connector 113">
            <a:extLst>
              <a:ext uri="{FF2B5EF4-FFF2-40B4-BE49-F238E27FC236}">
                <a16:creationId xmlns:a16="http://schemas.microsoft.com/office/drawing/2014/main" id="{DCDF57D2-7C15-45A6-834C-E012F9E818FB}"/>
              </a:ext>
            </a:extLst>
          </p:cNvPr>
          <p:cNvCxnSpPr>
            <a:cxnSpLocks/>
          </p:cNvCxnSpPr>
          <p:nvPr/>
        </p:nvCxnSpPr>
        <p:spPr>
          <a:xfrm>
            <a:off x="5470764" y="2991794"/>
            <a:ext cx="0" cy="22492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5" name="Straight Arrow Connector 114">
            <a:extLst>
              <a:ext uri="{FF2B5EF4-FFF2-40B4-BE49-F238E27FC236}">
                <a16:creationId xmlns:a16="http://schemas.microsoft.com/office/drawing/2014/main" id="{67D502AE-9DB2-4CCE-A889-0FC07B73955A}"/>
              </a:ext>
            </a:extLst>
          </p:cNvPr>
          <p:cNvCxnSpPr>
            <a:cxnSpLocks/>
          </p:cNvCxnSpPr>
          <p:nvPr/>
        </p:nvCxnSpPr>
        <p:spPr>
          <a:xfrm>
            <a:off x="6139070" y="2991794"/>
            <a:ext cx="0" cy="22492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95104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500"/>
                                        <p:tgtEl>
                                          <p:spTgt spid="35"/>
                                        </p:tgtEl>
                                      </p:cBhvr>
                                    </p:animEffect>
                                  </p:childTnLst>
                                </p:cTn>
                              </p:par>
                              <p:par>
                                <p:cTn id="11" presetID="10"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par>
                                <p:cTn id="14" presetID="10" presetClass="entr" presetSubtype="0" fill="hold" nodeType="withEffect">
                                  <p:stCondLst>
                                    <p:cond delay="0"/>
                                  </p:stCondLst>
                                  <p:childTnLst>
                                    <p:set>
                                      <p:cBhvr>
                                        <p:cTn id="15" dur="1" fill="hold">
                                          <p:stCondLst>
                                            <p:cond delay="0"/>
                                          </p:stCondLst>
                                        </p:cTn>
                                        <p:tgtEl>
                                          <p:spTgt spid="117"/>
                                        </p:tgtEl>
                                        <p:attrNameLst>
                                          <p:attrName>style.visibility</p:attrName>
                                        </p:attrNameLst>
                                      </p:cBhvr>
                                      <p:to>
                                        <p:strVal val="visible"/>
                                      </p:to>
                                    </p:set>
                                    <p:animEffect transition="in" filter="fade">
                                      <p:cBhvr>
                                        <p:cTn id="16" dur="500"/>
                                        <p:tgtEl>
                                          <p:spTgt spid="1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11"/>
                                        </p:tgtEl>
                                        <p:attrNameLst>
                                          <p:attrName>style.visibility</p:attrName>
                                        </p:attrNameLst>
                                      </p:cBhvr>
                                      <p:to>
                                        <p:strVal val="visible"/>
                                      </p:to>
                                    </p:set>
                                    <p:animEffect transition="in" filter="fade">
                                      <p:cBhvr>
                                        <p:cTn id="24" dur="500"/>
                                        <p:tgtEl>
                                          <p:spTgt spid="111"/>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113"/>
                                        </p:tgtEl>
                                        <p:attrNameLst>
                                          <p:attrName>style.visibility</p:attrName>
                                        </p:attrNameLst>
                                      </p:cBhvr>
                                      <p:to>
                                        <p:strVal val="visible"/>
                                      </p:to>
                                    </p:set>
                                    <p:animEffect transition="in" filter="fade">
                                      <p:cBhvr>
                                        <p:cTn id="28" dur="500"/>
                                        <p:tgtEl>
                                          <p:spTgt spid="113"/>
                                        </p:tgtEl>
                                      </p:cBhvr>
                                    </p:animEffect>
                                  </p:childTnLst>
                                </p:cTn>
                              </p:par>
                            </p:childTnLst>
                          </p:cTn>
                        </p:par>
                        <p:par>
                          <p:cTn id="29" fill="hold">
                            <p:stCondLst>
                              <p:cond delay="1000"/>
                            </p:stCondLst>
                            <p:childTnLst>
                              <p:par>
                                <p:cTn id="30" presetID="10" presetClass="entr" presetSubtype="0" fill="hold" nodeType="afterEffect">
                                  <p:stCondLst>
                                    <p:cond delay="0"/>
                                  </p:stCondLst>
                                  <p:childTnLst>
                                    <p:set>
                                      <p:cBhvr>
                                        <p:cTn id="31" dur="1" fill="hold">
                                          <p:stCondLst>
                                            <p:cond delay="0"/>
                                          </p:stCondLst>
                                        </p:cTn>
                                        <p:tgtEl>
                                          <p:spTgt spid="114"/>
                                        </p:tgtEl>
                                        <p:attrNameLst>
                                          <p:attrName>style.visibility</p:attrName>
                                        </p:attrNameLst>
                                      </p:cBhvr>
                                      <p:to>
                                        <p:strVal val="visible"/>
                                      </p:to>
                                    </p:set>
                                    <p:animEffect transition="in" filter="fade">
                                      <p:cBhvr>
                                        <p:cTn id="32" dur="500"/>
                                        <p:tgtEl>
                                          <p:spTgt spid="114"/>
                                        </p:tgtEl>
                                      </p:cBhvr>
                                    </p:animEffect>
                                  </p:childTnLst>
                                </p:cTn>
                              </p:par>
                            </p:childTnLst>
                          </p:cTn>
                        </p:par>
                        <p:par>
                          <p:cTn id="33" fill="hold">
                            <p:stCondLst>
                              <p:cond delay="1500"/>
                            </p:stCondLst>
                            <p:childTnLst>
                              <p:par>
                                <p:cTn id="34" presetID="10" presetClass="entr" presetSubtype="0" fill="hold" nodeType="afterEffect">
                                  <p:stCondLst>
                                    <p:cond delay="0"/>
                                  </p:stCondLst>
                                  <p:childTnLst>
                                    <p:set>
                                      <p:cBhvr>
                                        <p:cTn id="35" dur="1" fill="hold">
                                          <p:stCondLst>
                                            <p:cond delay="0"/>
                                          </p:stCondLst>
                                        </p:cTn>
                                        <p:tgtEl>
                                          <p:spTgt spid="115"/>
                                        </p:tgtEl>
                                        <p:attrNameLst>
                                          <p:attrName>style.visibility</p:attrName>
                                        </p:attrNameLst>
                                      </p:cBhvr>
                                      <p:to>
                                        <p:strVal val="visible"/>
                                      </p:to>
                                    </p:set>
                                    <p:animEffect transition="in" filter="fade">
                                      <p:cBhvr>
                                        <p:cTn id="36" dur="500"/>
                                        <p:tgtEl>
                                          <p:spTgt spid="115"/>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16"/>
                                        </p:tgtEl>
                                        <p:attrNameLst>
                                          <p:attrName>style.visibility</p:attrName>
                                        </p:attrNameLst>
                                      </p:cBhvr>
                                      <p:to>
                                        <p:strVal val="visible"/>
                                      </p:to>
                                    </p:set>
                                    <p:animEffect transition="in" filter="fade">
                                      <p:cBhvr>
                                        <p:cTn id="41"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6" grpId="0"/>
    </p:bldLst>
  </p:timing>
</p:sld>
</file>

<file path=ppt/theme/theme1.xml><?xml version="1.0" encoding="utf-8"?>
<a:theme xmlns:a="http://schemas.openxmlformats.org/drawingml/2006/main" name="Office Theme">
  <a:themeElements>
    <a:clrScheme name="Custom 104">
      <a:dk1>
        <a:srgbClr val="000000"/>
      </a:dk1>
      <a:lt1>
        <a:sysClr val="window" lastClr="FFFFFF"/>
      </a:lt1>
      <a:dk2>
        <a:srgbClr val="5E5E5E"/>
      </a:dk2>
      <a:lt2>
        <a:srgbClr val="DDDDDD"/>
      </a:lt2>
      <a:accent1>
        <a:srgbClr val="CC0000"/>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Custom 1">
      <a:majorFont>
        <a:latin typeface="Franklin Gothic Demi"/>
        <a:ea typeface=""/>
        <a:cs typeface=""/>
      </a:majorFont>
      <a:minorFont>
        <a:latin typeface="Franklin Gothic Dem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87867195-f2b8-4ac2-b0b6-6bb73cb33af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12679</TotalTime>
  <Words>2806</Words>
  <Application>Microsoft Office PowerPoint</Application>
  <PresentationFormat>Widescreen</PresentationFormat>
  <Paragraphs>425</Paragraphs>
  <Slides>16</Slides>
  <Notes>16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Nunito Sans ExtraBold</vt:lpstr>
      <vt:lpstr>Arial</vt:lpstr>
      <vt:lpstr>Nunito Sans Light</vt:lpstr>
      <vt:lpstr>Calibri</vt:lpstr>
      <vt:lpstr>Gotham</vt:lpstr>
      <vt:lpstr>Nunito Sans</vt:lpstr>
      <vt:lpstr>Wingdings</vt:lpstr>
      <vt:lpstr>Nunito Sans Black</vt:lpstr>
      <vt:lpstr>GothamBook</vt:lpstr>
      <vt:lpstr>Office Theme</vt:lpstr>
      <vt:lpstr>Active Learning for ML-Enhanced Database Systems</vt:lpstr>
      <vt:lpstr>Emerging ML-Enhanced Databases</vt:lpstr>
      <vt:lpstr>ML-Enhanced Database Example</vt:lpstr>
      <vt:lpstr>ML-Enhanced Database Example</vt:lpstr>
      <vt:lpstr>Simulated Model Training and Deployment</vt:lpstr>
      <vt:lpstr>Challenge: Data Distribution Shift</vt:lpstr>
      <vt:lpstr>Solution: Collect More Data in Deployments</vt:lpstr>
      <vt:lpstr>Active Data Collection Platform</vt:lpstr>
      <vt:lpstr>Active Learning</vt:lpstr>
      <vt:lpstr>Holistic AL Challenges</vt:lpstr>
      <vt:lpstr>Holistic AL Challenges</vt:lpstr>
      <vt:lpstr>Holistic Active Learner (HAL) for ADCP</vt:lpstr>
      <vt:lpstr>Evaluation</vt:lpstr>
      <vt:lpstr>Baselines</vt:lpstr>
      <vt:lpstr>Results</vt:lpstr>
      <vt:lpstr>Takeaway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Self-Driving Database Progress</dc:title>
  <dc:creator>Lin Ma</dc:creator>
  <cp:lastModifiedBy>Bailu Ding</cp:lastModifiedBy>
  <cp:revision>468</cp:revision>
  <dcterms:created xsi:type="dcterms:W3CDTF">2018-11-26T19:12:17Z</dcterms:created>
  <dcterms:modified xsi:type="dcterms:W3CDTF">2025-04-18T23:42:21Z</dcterms:modified>
</cp:coreProperties>
</file>