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708" r:id="rId4"/>
  </p:sldMasterIdLst>
  <p:sldIdLst>
    <p:sldId id="257" r:id="rId5"/>
  </p:sldIdLst>
  <p:sldSz cx="21945600" cy="32918400"/>
  <p:notesSz cx="6858000" cy="9144000"/>
  <p:embeddedFontLst>
    <p:embeddedFont>
      <p:font typeface="Segoe UI" panose="020B0502040204020203" pitchFamily="34" charset="0"/>
      <p:regular r:id="rId6"/>
      <p:bold r:id="rId7"/>
      <p:italic r:id="rId8"/>
      <p:boldItalic r:id="rId9"/>
    </p:embeddedFont>
    <p:embeddedFont>
      <p:font typeface="Segoe UI Semibold" panose="020B0702040204020203" pitchFamily="34" charset="0"/>
      <p:bold r:id="rId10"/>
      <p:boldItalic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824">
          <p15:clr>
            <a:srgbClr val="A4A3A4"/>
          </p15:clr>
        </p15:guide>
        <p15:guide id="2" pos="10368">
          <p15:clr>
            <a:srgbClr val="A4A3A4"/>
          </p15:clr>
        </p15:guide>
        <p15:guide id="3" orient="horz" pos="10368">
          <p15:clr>
            <a:srgbClr val="A4A3A4"/>
          </p15:clr>
        </p15:guide>
        <p15:guide id="4" pos="69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DFF6F7"/>
    <a:srgbClr val="0072C6"/>
    <a:srgbClr val="EB3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30" d="100"/>
          <a:sy n="30" d="100"/>
        </p:scale>
        <p:origin x="6630" y="342"/>
      </p:cViewPr>
      <p:guideLst>
        <p:guide orient="horz" pos="13824"/>
        <p:guide pos="10368"/>
        <p:guide orient="horz" pos="10368"/>
        <p:guide pos="691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font" Target="fonts/font2.fntdata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font" Target="fonts/font5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4.fntdata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ilu Ding" userId="f5587075-e664-4194-a8f9-7f90e89679c2" providerId="ADAL" clId="{0D3CACD3-531E-461A-B557-E24DA64A8542}"/>
    <pc:docChg chg="undo custSel modSld">
      <pc:chgData name="Bailu Ding" userId="f5587075-e664-4194-a8f9-7f90e89679c2" providerId="ADAL" clId="{0D3CACD3-531E-461A-B557-E24DA64A8542}" dt="2022-08-30T21:01:13.348" v="2650" actId="20577"/>
      <pc:docMkLst>
        <pc:docMk/>
      </pc:docMkLst>
      <pc:sldChg chg="addSp delSp modSp mod modAnim">
        <pc:chgData name="Bailu Ding" userId="f5587075-e664-4194-a8f9-7f90e89679c2" providerId="ADAL" clId="{0D3CACD3-531E-461A-B557-E24DA64A8542}" dt="2022-08-30T21:01:13.348" v="2650" actId="20577"/>
        <pc:sldMkLst>
          <pc:docMk/>
          <pc:sldMk cId="1339418715" sldId="257"/>
        </pc:sldMkLst>
      </pc:sldChg>
    </pc:docChg>
  </pc:docChgLst>
  <pc:docChgLst>
    <pc:chgData name="Bailu Ding" userId="f5587075-e664-4194-a8f9-7f90e89679c2" providerId="ADAL" clId="{B38814A2-84AC-4F9F-BE41-D314DCB2B42C}"/>
    <pc:docChg chg="modSld">
      <pc:chgData name="Bailu Ding" userId="f5587075-e664-4194-a8f9-7f90e89679c2" providerId="ADAL" clId="{B38814A2-84AC-4F9F-BE41-D314DCB2B42C}" dt="2019-01-31T02:36:38.988" v="2" actId="20577"/>
      <pc:docMkLst>
        <pc:docMk/>
      </pc:docMkLst>
      <pc:sldChg chg="modSp">
        <pc:chgData name="Bailu Ding" userId="f5587075-e664-4194-a8f9-7f90e89679c2" providerId="ADAL" clId="{B38814A2-84AC-4F9F-BE41-D314DCB2B42C}" dt="2019-01-31T02:36:38.988" v="2" actId="20577"/>
        <pc:sldMkLst>
          <pc:docMk/>
          <pc:sldMk cId="1339418715" sldId="257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microsoft-my.sharepoint.com/personal/badin_microsoft_com/Documents/Projects/QOBenchmark/Slides/New%20Microsoft%20Excel%20Workshee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microsoft-my.sharepoint.com/personal/badin_microsoft_com/Documents/Projects/QOBenchmark/Slides/New%20Microsoft%20Excel%20Workshee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categorical!$B$1</c:f>
              <c:strCache>
                <c:ptCount val="1"/>
                <c:pt idx="0">
                  <c:v>lambda = 0.5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triangle"/>
            <c:size val="8"/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marker>
          <c:cat>
            <c:numRef>
              <c:f>categorical!$A$2:$A$11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categorical!$B$2:$B$11</c:f>
              <c:numCache>
                <c:formatCode>General</c:formatCode>
                <c:ptCount val="10"/>
                <c:pt idx="0">
                  <c:v>0.39346934028736658</c:v>
                </c:pt>
                <c:pt idx="1">
                  <c:v>0.23865121854119109</c:v>
                </c:pt>
                <c:pt idx="2">
                  <c:v>0.14474928102301254</c:v>
                </c:pt>
                <c:pt idx="3">
                  <c:v>8.7794876911817088E-2</c:v>
                </c:pt>
                <c:pt idx="4">
                  <c:v>5.3250284612713861E-2</c:v>
                </c:pt>
                <c:pt idx="5">
                  <c:v>3.229793025603489E-2</c:v>
                </c:pt>
                <c:pt idx="6">
                  <c:v>1.9589684945545471E-2</c:v>
                </c:pt>
                <c:pt idx="7">
                  <c:v>1.188174453358426E-2</c:v>
                </c:pt>
                <c:pt idx="8">
                  <c:v>7.2066423504919541E-3</c:v>
                </c:pt>
                <c:pt idx="9">
                  <c:v>4.3710495391567905E-3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66E-44BA-8363-D1D0259C2FA6}"/>
            </c:ext>
          </c:extLst>
        </c:ser>
        <c:ser>
          <c:idx val="2"/>
          <c:order val="1"/>
          <c:tx>
            <c:strRef>
              <c:f>categorical!$C$1</c:f>
              <c:strCache>
                <c:ptCount val="1"/>
                <c:pt idx="0">
                  <c:v>lambda =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square"/>
            <c:size val="7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categorical!$A$2:$A$11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categorical!$C$2:$C$11</c:f>
              <c:numCache>
                <c:formatCode>General</c:formatCode>
                <c:ptCount val="10"/>
                <c:pt idx="0">
                  <c:v>0.63212055882855767</c:v>
                </c:pt>
                <c:pt idx="1">
                  <c:v>0.23254415793482963</c:v>
                </c:pt>
                <c:pt idx="2">
                  <c:v>8.5548214868748751E-2</c:v>
                </c:pt>
                <c:pt idx="3">
                  <c:v>3.1471429479129731E-2</c:v>
                </c:pt>
                <c:pt idx="4">
                  <c:v>1.1577691889648745E-2</c:v>
                </c:pt>
                <c:pt idx="5">
                  <c:v>4.259194822419099E-3</c:v>
                </c:pt>
                <c:pt idx="6">
                  <c:v>1.5668702111119037E-3</c:v>
                </c:pt>
                <c:pt idx="7">
                  <c:v>5.7641933765195663E-4</c:v>
                </c:pt>
                <c:pt idx="8">
                  <c:v>2.1205282381586699E-4</c:v>
                </c:pt>
                <c:pt idx="9">
                  <c:v>7.8009874324158623E-5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66E-44BA-8363-D1D0259C2F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21855056"/>
        <c:axId val="721857968"/>
      </c:lineChart>
      <c:catAx>
        <c:axId val="72185505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Categorical values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1857968"/>
        <c:crosses val="autoZero"/>
        <c:auto val="1"/>
        <c:lblAlgn val="ctr"/>
        <c:lblOffset val="100"/>
        <c:noMultiLvlLbl val="0"/>
      </c:catAx>
      <c:valAx>
        <c:axId val="721857968"/>
        <c:scaling>
          <c:orientation val="minMax"/>
          <c:max val="1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Probability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905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185505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r"/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numerical!$B$1</c:f>
              <c:strCache>
                <c:ptCount val="1"/>
                <c:pt idx="0">
                  <c:v>lambda = 0.5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cat>
            <c:numRef>
              <c:f>numerical!$A$2:$A$11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numerical!$B$2:$B$11</c:f>
              <c:numCache>
                <c:formatCode>General</c:formatCode>
                <c:ptCount val="10"/>
                <c:pt idx="0">
                  <c:v>0.39346934028736658</c:v>
                </c:pt>
                <c:pt idx="1">
                  <c:v>0.23865121854119109</c:v>
                </c:pt>
                <c:pt idx="2">
                  <c:v>0.14474928102301254</c:v>
                </c:pt>
                <c:pt idx="3">
                  <c:v>8.7794876911817088E-2</c:v>
                </c:pt>
                <c:pt idx="4">
                  <c:v>5.3250284612713861E-2</c:v>
                </c:pt>
                <c:pt idx="5">
                  <c:v>3.229793025603489E-2</c:v>
                </c:pt>
                <c:pt idx="6">
                  <c:v>1.9589684945545471E-2</c:v>
                </c:pt>
                <c:pt idx="7">
                  <c:v>1.188174453358426E-2</c:v>
                </c:pt>
                <c:pt idx="8">
                  <c:v>7.2066423504919541E-3</c:v>
                </c:pt>
                <c:pt idx="9">
                  <c:v>4.3710495391567905E-3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28-4A18-A2D9-95642A252A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21855056"/>
        <c:axId val="721857968"/>
      </c:barChart>
      <c:catAx>
        <c:axId val="72185505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Numerical values with </a:t>
                </a:r>
                <a:r>
                  <a:rPr lang="en-US" dirty="0" err="1"/>
                  <a:t>bucketization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1857968"/>
        <c:crosses val="autoZero"/>
        <c:auto val="1"/>
        <c:lblAlgn val="ctr"/>
        <c:lblOffset val="100"/>
        <c:noMultiLvlLbl val="0"/>
      </c:catAx>
      <c:valAx>
        <c:axId val="721857968"/>
        <c:scaling>
          <c:orientation val="minMax"/>
          <c:max val="1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Probability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905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185505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B700D-E238-4589-84D5-35A0082F21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43200" y="5387342"/>
            <a:ext cx="16459200" cy="11460480"/>
          </a:xfrm>
        </p:spPr>
        <p:txBody>
          <a:bodyPr anchor="b"/>
          <a:lstStyle>
            <a:lvl1pPr algn="ctr">
              <a:defRPr sz="10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302B2B-063F-4A8B-8225-F6A7344C80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43200" y="17289782"/>
            <a:ext cx="16459200" cy="7947658"/>
          </a:xfrm>
        </p:spPr>
        <p:txBody>
          <a:bodyPr/>
          <a:lstStyle>
            <a:lvl1pPr marL="0" indent="0" algn="ctr">
              <a:buNone/>
              <a:defRPr sz="4320"/>
            </a:lvl1pPr>
            <a:lvl2pPr marL="822960" indent="0" algn="ctr">
              <a:buNone/>
              <a:defRPr sz="3600"/>
            </a:lvl2pPr>
            <a:lvl3pPr marL="1645920" indent="0" algn="ctr">
              <a:buNone/>
              <a:defRPr sz="3240"/>
            </a:lvl3pPr>
            <a:lvl4pPr marL="2468880" indent="0" algn="ctr">
              <a:buNone/>
              <a:defRPr sz="2880"/>
            </a:lvl4pPr>
            <a:lvl5pPr marL="3291840" indent="0" algn="ctr">
              <a:buNone/>
              <a:defRPr sz="2880"/>
            </a:lvl5pPr>
            <a:lvl6pPr marL="4114800" indent="0" algn="ctr">
              <a:buNone/>
              <a:defRPr sz="2880"/>
            </a:lvl6pPr>
            <a:lvl7pPr marL="4937760" indent="0" algn="ctr">
              <a:buNone/>
              <a:defRPr sz="2880"/>
            </a:lvl7pPr>
            <a:lvl8pPr marL="5760720" indent="0" algn="ctr">
              <a:buNone/>
              <a:defRPr sz="2880"/>
            </a:lvl8pPr>
            <a:lvl9pPr marL="6583680" indent="0" algn="ctr">
              <a:buNone/>
              <a:defRPr sz="288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A39A1A-2CAF-4853-B85B-38E1959FA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313070-910B-497B-8765-24E06F364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8D61DF-D0EF-42AF-A7FD-8A3F000E5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19C6-FA96-2F45-A1E3-E3E8F0744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300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16585-B45A-4CF5-BF2C-7E787856F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3FB2F7-25CF-4F9C-B086-5A517F0E13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010A8B-857B-42C5-931A-D9438662C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D4F4-B4B4-BB43-AB5A-3F52AE9DC3E6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F19BC4-3EF2-4AFA-BDEC-0BCE3BA0B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BEC49E-E585-4046-B50A-861710278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19C6-FA96-2F45-A1E3-E3E8F0744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158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148448-07BF-4CAC-B790-6CBEA066D1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5704820" y="1752600"/>
            <a:ext cx="473202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05286-9C5B-4A0B-8F98-9F5860214C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08760" y="1752600"/>
            <a:ext cx="13921740" cy="2789682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A188D0-880B-469F-9A27-78DE45F8F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D4F4-B4B4-BB43-AB5A-3F52AE9DC3E6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80B57-7432-42D0-83E7-89EC9B6AF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257330-7AE3-402A-B8FF-57507C650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19C6-FA96-2F45-A1E3-E3E8F0744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62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30A0B-2D11-4158-8438-CB35A8383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03DC6-2898-4450-9C6D-AF348BC09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004ADF-80C3-48AF-86D4-C4B29E633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D4F4-B4B4-BB43-AB5A-3F52AE9DC3E6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0C1F87-D5AF-4D44-8EEF-09F6FEE7C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3C9A36-178B-41DA-BAE7-DAAD5A732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19C6-FA96-2F45-A1E3-E3E8F0744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493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44F9B-0446-451D-A82C-51FC2DAED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7330" y="8206745"/>
            <a:ext cx="18928080" cy="13693138"/>
          </a:xfrm>
        </p:spPr>
        <p:txBody>
          <a:bodyPr anchor="b"/>
          <a:lstStyle>
            <a:lvl1pPr>
              <a:defRPr sz="10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678AEC-B80B-4394-AD3B-EF8C9F2109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97330" y="22029425"/>
            <a:ext cx="18928080" cy="7200898"/>
          </a:xfrm>
        </p:spPr>
        <p:txBody>
          <a:bodyPr/>
          <a:lstStyle>
            <a:lvl1pPr marL="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1pPr>
            <a:lvl2pPr marL="82296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645920" indent="0">
              <a:buNone/>
              <a:defRPr sz="3240">
                <a:solidFill>
                  <a:schemeClr val="tx1">
                    <a:tint val="75000"/>
                  </a:schemeClr>
                </a:solidFill>
              </a:defRPr>
            </a:lvl3pPr>
            <a:lvl4pPr marL="246888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4pPr>
            <a:lvl5pPr marL="329184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5pPr>
            <a:lvl6pPr marL="411480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6pPr>
            <a:lvl7pPr marL="493776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7pPr>
            <a:lvl8pPr marL="576072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8pPr>
            <a:lvl9pPr marL="658368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ADE4C3-269D-47E8-9872-003A1DFF3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D4F4-B4B4-BB43-AB5A-3F52AE9DC3E6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590E17-B09C-4CB6-AC78-C8DE052C3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64028-5796-4C95-BD87-4FD67D629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19C6-FA96-2F45-A1E3-E3E8F0744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813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C3C0C-5DB4-47A2-895C-508C8D9F4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141C04-014A-456A-AE91-9A81C60C6E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E70004-349A-49E9-9C8F-3785EDEA1B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C545A4-A1E3-4518-A70A-9356CFAE7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D4F4-B4B4-BB43-AB5A-3F52AE9DC3E6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366CF1-E603-47D8-A4BF-DF3998B48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012585-0FEF-4C55-9600-463EE3F65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19C6-FA96-2F45-A1E3-E3E8F0744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666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37F01-06F7-42DD-B5B7-B67B09AEE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618" y="1752603"/>
            <a:ext cx="18928080" cy="6362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50457C-7C11-496B-BF6B-F606CE8D15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1619" y="8069582"/>
            <a:ext cx="9284017" cy="3954778"/>
          </a:xfrm>
        </p:spPr>
        <p:txBody>
          <a:bodyPr anchor="b"/>
          <a:lstStyle>
            <a:lvl1pPr marL="0" indent="0">
              <a:buNone/>
              <a:defRPr sz="4320" b="1"/>
            </a:lvl1pPr>
            <a:lvl2pPr marL="822960" indent="0">
              <a:buNone/>
              <a:defRPr sz="3600" b="1"/>
            </a:lvl2pPr>
            <a:lvl3pPr marL="1645920" indent="0">
              <a:buNone/>
              <a:defRPr sz="3240" b="1"/>
            </a:lvl3pPr>
            <a:lvl4pPr marL="2468880" indent="0">
              <a:buNone/>
              <a:defRPr sz="2880" b="1"/>
            </a:lvl4pPr>
            <a:lvl5pPr marL="3291840" indent="0">
              <a:buNone/>
              <a:defRPr sz="2880" b="1"/>
            </a:lvl5pPr>
            <a:lvl6pPr marL="4114800" indent="0">
              <a:buNone/>
              <a:defRPr sz="2880" b="1"/>
            </a:lvl6pPr>
            <a:lvl7pPr marL="4937760" indent="0">
              <a:buNone/>
              <a:defRPr sz="2880" b="1"/>
            </a:lvl7pPr>
            <a:lvl8pPr marL="5760720" indent="0">
              <a:buNone/>
              <a:defRPr sz="2880" b="1"/>
            </a:lvl8pPr>
            <a:lvl9pPr marL="6583680" indent="0">
              <a:buNone/>
              <a:defRPr sz="28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BCF10B-B649-4DC0-A977-7DFB69AE7A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1619" y="12024360"/>
            <a:ext cx="9284017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8FDA6F-FA03-4E31-968E-E8D42D5883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1109960" y="8069582"/>
            <a:ext cx="9329738" cy="3954778"/>
          </a:xfrm>
        </p:spPr>
        <p:txBody>
          <a:bodyPr anchor="b"/>
          <a:lstStyle>
            <a:lvl1pPr marL="0" indent="0">
              <a:buNone/>
              <a:defRPr sz="4320" b="1"/>
            </a:lvl1pPr>
            <a:lvl2pPr marL="822960" indent="0">
              <a:buNone/>
              <a:defRPr sz="3600" b="1"/>
            </a:lvl2pPr>
            <a:lvl3pPr marL="1645920" indent="0">
              <a:buNone/>
              <a:defRPr sz="3240" b="1"/>
            </a:lvl3pPr>
            <a:lvl4pPr marL="2468880" indent="0">
              <a:buNone/>
              <a:defRPr sz="2880" b="1"/>
            </a:lvl4pPr>
            <a:lvl5pPr marL="3291840" indent="0">
              <a:buNone/>
              <a:defRPr sz="2880" b="1"/>
            </a:lvl5pPr>
            <a:lvl6pPr marL="4114800" indent="0">
              <a:buNone/>
              <a:defRPr sz="2880" b="1"/>
            </a:lvl6pPr>
            <a:lvl7pPr marL="4937760" indent="0">
              <a:buNone/>
              <a:defRPr sz="2880" b="1"/>
            </a:lvl7pPr>
            <a:lvl8pPr marL="5760720" indent="0">
              <a:buNone/>
              <a:defRPr sz="2880" b="1"/>
            </a:lvl8pPr>
            <a:lvl9pPr marL="6583680" indent="0">
              <a:buNone/>
              <a:defRPr sz="28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724187-2639-42BF-889A-69CB03E22C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1109960" y="12024360"/>
            <a:ext cx="9329738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ECBDC2-53B7-45B4-B4A6-2C2BB06A8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D4F4-B4B4-BB43-AB5A-3F52AE9DC3E6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E5EDA7-3004-4AF0-A6CA-6D1E94146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BF8A40-0C65-4875-8C3A-1E12BF328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19C6-FA96-2F45-A1E3-E3E8F0744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062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422E8-643A-43CD-86E6-AF302C737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3DFBE1-FC5A-4BB1-9FD1-4F62C9EA2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D4F4-B4B4-BB43-AB5A-3F52AE9DC3E6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07C1BB-B9C8-4481-8927-AC1FF3A83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451689-653B-4712-A214-A08148517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19C6-FA96-2F45-A1E3-E3E8F0744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770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E94025-ADCD-470A-BE82-537D6E444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D4F4-B4B4-BB43-AB5A-3F52AE9DC3E6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C65BBC-1A12-4A7B-8D34-F6A63843C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3F2016-6C66-4B02-A04F-E4C717CE0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19C6-FA96-2F45-A1E3-E3E8F0744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877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B419B-175F-40A5-A134-4EEE6F084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</p:spPr>
        <p:txBody>
          <a:bodyPr anchor="b"/>
          <a:lstStyle>
            <a:lvl1pPr>
              <a:defRPr sz="57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C3D616-472D-467E-AE75-0B345E2AF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9738" y="4739642"/>
            <a:ext cx="11109960" cy="23393400"/>
          </a:xfrm>
        </p:spPr>
        <p:txBody>
          <a:bodyPr/>
          <a:lstStyle>
            <a:lvl1pPr>
              <a:defRPr sz="5760"/>
            </a:lvl1pPr>
            <a:lvl2pPr>
              <a:defRPr sz="5040"/>
            </a:lvl2pPr>
            <a:lvl3pPr>
              <a:defRPr sz="432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DE9C87-6984-49C4-9C65-EFB792FBD2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</p:spPr>
        <p:txBody>
          <a:bodyPr/>
          <a:lstStyle>
            <a:lvl1pPr marL="0" indent="0">
              <a:buNone/>
              <a:defRPr sz="2880"/>
            </a:lvl1pPr>
            <a:lvl2pPr marL="822960" indent="0">
              <a:buNone/>
              <a:defRPr sz="2520"/>
            </a:lvl2pPr>
            <a:lvl3pPr marL="1645920" indent="0">
              <a:buNone/>
              <a:defRPr sz="2160"/>
            </a:lvl3pPr>
            <a:lvl4pPr marL="2468880" indent="0">
              <a:buNone/>
              <a:defRPr sz="1800"/>
            </a:lvl4pPr>
            <a:lvl5pPr marL="3291840" indent="0">
              <a:buNone/>
              <a:defRPr sz="1800"/>
            </a:lvl5pPr>
            <a:lvl6pPr marL="4114800" indent="0">
              <a:buNone/>
              <a:defRPr sz="1800"/>
            </a:lvl6pPr>
            <a:lvl7pPr marL="4937760" indent="0">
              <a:buNone/>
              <a:defRPr sz="1800"/>
            </a:lvl7pPr>
            <a:lvl8pPr marL="5760720" indent="0">
              <a:buNone/>
              <a:defRPr sz="1800"/>
            </a:lvl8pPr>
            <a:lvl9pPr marL="6583680" indent="0">
              <a:buNone/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213BEF-B2A1-473C-BCCE-A57F606BE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D4F4-B4B4-BB43-AB5A-3F52AE9DC3E6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4C635C-DD72-4665-883C-8C557DF2A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8C8D02-4B70-4A5C-BBF2-144C068B3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19C6-FA96-2F45-A1E3-E3E8F0744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125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380D3-A89A-445F-927F-8456D934F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</p:spPr>
        <p:txBody>
          <a:bodyPr anchor="b"/>
          <a:lstStyle>
            <a:lvl1pPr>
              <a:defRPr sz="57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416366-7643-4B67-8D76-BBD5D540BB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9329738" y="4739642"/>
            <a:ext cx="11109960" cy="23393400"/>
          </a:xfrm>
        </p:spPr>
        <p:txBody>
          <a:bodyPr/>
          <a:lstStyle>
            <a:lvl1pPr marL="0" indent="0">
              <a:buNone/>
              <a:defRPr sz="5760"/>
            </a:lvl1pPr>
            <a:lvl2pPr marL="822960" indent="0">
              <a:buNone/>
              <a:defRPr sz="5040"/>
            </a:lvl2pPr>
            <a:lvl3pPr marL="1645920" indent="0">
              <a:buNone/>
              <a:defRPr sz="4320"/>
            </a:lvl3pPr>
            <a:lvl4pPr marL="2468880" indent="0">
              <a:buNone/>
              <a:defRPr sz="3600"/>
            </a:lvl4pPr>
            <a:lvl5pPr marL="3291840" indent="0">
              <a:buNone/>
              <a:defRPr sz="3600"/>
            </a:lvl5pPr>
            <a:lvl6pPr marL="4114800" indent="0">
              <a:buNone/>
              <a:defRPr sz="3600"/>
            </a:lvl6pPr>
            <a:lvl7pPr marL="4937760" indent="0">
              <a:buNone/>
              <a:defRPr sz="3600"/>
            </a:lvl7pPr>
            <a:lvl8pPr marL="5760720" indent="0">
              <a:buNone/>
              <a:defRPr sz="3600"/>
            </a:lvl8pPr>
            <a:lvl9pPr marL="6583680" indent="0">
              <a:buNone/>
              <a:defRPr sz="36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CA8010-E0DB-49F9-B07C-A76AB32E18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</p:spPr>
        <p:txBody>
          <a:bodyPr/>
          <a:lstStyle>
            <a:lvl1pPr marL="0" indent="0">
              <a:buNone/>
              <a:defRPr sz="2880"/>
            </a:lvl1pPr>
            <a:lvl2pPr marL="822960" indent="0">
              <a:buNone/>
              <a:defRPr sz="2520"/>
            </a:lvl2pPr>
            <a:lvl3pPr marL="1645920" indent="0">
              <a:buNone/>
              <a:defRPr sz="2160"/>
            </a:lvl3pPr>
            <a:lvl4pPr marL="2468880" indent="0">
              <a:buNone/>
              <a:defRPr sz="1800"/>
            </a:lvl4pPr>
            <a:lvl5pPr marL="3291840" indent="0">
              <a:buNone/>
              <a:defRPr sz="1800"/>
            </a:lvl5pPr>
            <a:lvl6pPr marL="4114800" indent="0">
              <a:buNone/>
              <a:defRPr sz="1800"/>
            </a:lvl6pPr>
            <a:lvl7pPr marL="4937760" indent="0">
              <a:buNone/>
              <a:defRPr sz="1800"/>
            </a:lvl7pPr>
            <a:lvl8pPr marL="5760720" indent="0">
              <a:buNone/>
              <a:defRPr sz="1800"/>
            </a:lvl8pPr>
            <a:lvl9pPr marL="6583680" indent="0">
              <a:buNone/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5017C8-FD89-4F84-AB89-B2C3A81B0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D4F4-B4B4-BB43-AB5A-3F52AE9DC3E6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FC435C-4AF0-4328-9590-0C4CA4D89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32D11D-CD17-480B-ABBA-C7EF5056E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19C6-FA96-2F45-A1E3-E3E8F0744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85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B37347-D570-4C15-8E92-EB590562D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8760" y="1752603"/>
            <a:ext cx="1892808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1A7B15-A3AD-493A-A8AC-D47181CFAC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FD93F8-30CC-4668-A41F-319995CF69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508760" y="30510482"/>
            <a:ext cx="49377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4/18/2025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47E771-AC7C-4171-B319-BAAB24834A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69480" y="30510482"/>
            <a:ext cx="74066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F1ADC4-27DB-4075-A280-C2C2A18131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499080" y="30510482"/>
            <a:ext cx="49377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D19C6-FA96-2F45-A1E3-E3E8F074493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0B3313-F403-4FF4-8437-69738176BBDF}"/>
              </a:ext>
            </a:extLst>
          </p:cNvPr>
          <p:cNvSpPr txBox="1"/>
          <p:nvPr userDrawn="1"/>
        </p:nvSpPr>
        <p:spPr>
          <a:xfrm>
            <a:off x="14165095" y="25150559"/>
            <a:ext cx="131888" cy="1020051"/>
          </a:xfrm>
          <a:prstGeom prst="rect">
            <a:avLst/>
          </a:prstGeom>
          <a:noFill/>
        </p:spPr>
        <p:txBody>
          <a:bodyPr wrap="none" lIns="65306" tIns="32653" rIns="65306" bIns="32653" rtlCol="0">
            <a:spAutoFit/>
          </a:bodyPr>
          <a:lstStyle/>
          <a:p>
            <a:r>
              <a:rPr lang="en-US" dirty="0"/>
              <a:t>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DF669E6-38D3-43DD-A2E8-A5EE7AA3B175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-1" y="30289500"/>
            <a:ext cx="21945601" cy="265583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8B37B2A-BC64-41CD-BDAC-0B96A75D26F5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19975" y="30832314"/>
            <a:ext cx="3875899" cy="1420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538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645920" rtl="0" eaLnBrk="1" latinLnBrk="0" hangingPunct="1">
        <a:lnSpc>
          <a:spcPct val="90000"/>
        </a:lnSpc>
        <a:spcBef>
          <a:spcPct val="0"/>
        </a:spcBef>
        <a:buNone/>
        <a:defRPr sz="79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indent="-411480" algn="l" defTabSz="164592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8803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4pPr>
      <a:lvl5pPr marL="370332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5pPr>
      <a:lvl6pPr marL="452628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6pPr>
      <a:lvl7pPr marL="53492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7pPr>
      <a:lvl8pPr marL="61722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8pPr>
      <a:lvl9pPr marL="69951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2pPr>
      <a:lvl3pPr marL="164592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3pPr>
      <a:lvl4pPr marL="246888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4pPr>
      <a:lvl5pPr marL="329184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5pPr>
      <a:lvl6pPr marL="411480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6pPr>
      <a:lvl7pPr marL="493776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7pPr>
      <a:lvl8pPr marL="576072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8pPr>
      <a:lvl9pPr marL="658368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chart" Target="../charts/chart1.xml"/><Relationship Id="rId7" Type="http://schemas.openxmlformats.org/officeDocument/2006/relationships/image" Target="../media/image6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.xml"/><Relationship Id="rId5" Type="http://schemas.openxmlformats.org/officeDocument/2006/relationships/image" Target="../media/image5.png"/><Relationship Id="rId10" Type="http://schemas.openxmlformats.org/officeDocument/2006/relationships/image" Target="../media/image9.pn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29"/>
          <p:cNvSpPr>
            <a:spLocks noChangeArrowheads="1"/>
          </p:cNvSpPr>
          <p:nvPr/>
        </p:nvSpPr>
        <p:spPr bwMode="auto">
          <a:xfrm>
            <a:off x="-1" y="0"/>
            <a:ext cx="21945601" cy="5806509"/>
          </a:xfrm>
          <a:prstGeom prst="roundRect">
            <a:avLst>
              <a:gd name="adj" fmla="val 0"/>
            </a:avLst>
          </a:prstGeom>
          <a:solidFill>
            <a:srgbClr val="0072C6"/>
          </a:solidFill>
          <a:ln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205740" tIns="34290" rIns="68580" bIns="34290" anchor="ctr"/>
          <a:lstStyle/>
          <a:p>
            <a:pPr algn="ctr" defTabSz="447675"/>
            <a:r>
              <a:rPr lang="en-US" sz="8000" b="1" i="0" dirty="0">
                <a:solidFill>
                  <a:schemeClr val="bg1"/>
                </a:solidFill>
                <a:effectLst/>
              </a:rPr>
              <a:t>DSB: A Decision Support Benchmark for Workload-Driven and Traditional Database Systems</a:t>
            </a:r>
            <a:endParaRPr lang="en-US" sz="3600" b="1" dirty="0">
              <a:solidFill>
                <a:schemeClr val="bg1"/>
              </a:solidFill>
              <a:cs typeface="Segoe WP" panose="020B0502040204020203" pitchFamily="34" charset="0"/>
            </a:endParaRPr>
          </a:p>
          <a:p>
            <a:pPr algn="ctr" defTabSz="447675"/>
            <a:r>
              <a:rPr lang="en-US" sz="5400" b="1" dirty="0">
                <a:solidFill>
                  <a:schemeClr val="bg1"/>
                </a:solidFill>
                <a:cs typeface="Segoe WP" panose="020B0502040204020203" pitchFamily="34" charset="0"/>
              </a:rPr>
              <a:t>Bailu Ding, Surajit Chaudhuri, Johannes Gehrke, Vivek Narasayya</a:t>
            </a:r>
          </a:p>
          <a:p>
            <a:pPr algn="ctr" defTabSz="447675"/>
            <a:endParaRPr lang="en-US" sz="4400" b="1" baseline="30000" dirty="0">
              <a:solidFill>
                <a:schemeClr val="bg1"/>
              </a:solidFill>
              <a:cs typeface="Segoe WP" panose="020B0502040204020203" pitchFamily="34" charset="0"/>
            </a:endParaRPr>
          </a:p>
          <a:p>
            <a:pPr algn="ctr" defTabSz="447675"/>
            <a:r>
              <a:rPr lang="en-US" sz="4800" i="1" dirty="0">
                <a:solidFill>
                  <a:schemeClr val="bg1"/>
                </a:solidFill>
                <a:cs typeface="Segoe WP" panose="020B0502040204020203" pitchFamily="34" charset="0"/>
              </a:rPr>
              <a:t>Microsoft Research</a:t>
            </a:r>
            <a:endParaRPr lang="en-US" sz="1600" dirty="0">
              <a:solidFill>
                <a:schemeClr val="bg1"/>
              </a:solidFill>
              <a:cs typeface="Segoe WP" panose="020B0502040204020203" pitchFamily="34" charset="0"/>
            </a:endParaRPr>
          </a:p>
        </p:txBody>
      </p:sp>
      <p:sp>
        <p:nvSpPr>
          <p:cNvPr id="4" name="Rectangle 193"/>
          <p:cNvSpPr>
            <a:spLocks noChangeArrowheads="1"/>
          </p:cNvSpPr>
          <p:nvPr/>
        </p:nvSpPr>
        <p:spPr bwMode="auto">
          <a:xfrm>
            <a:off x="439783" y="6246292"/>
            <a:ext cx="21048618" cy="293365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0" cmpd="dbl">
            <a:noFill/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 defTabSz="447675"/>
            <a:r>
              <a:rPr lang="en-US" sz="6600" b="1" dirty="0">
                <a:cs typeface="Segoe WP Semibold" panose="020B0702040204020203" pitchFamily="34" charset="0"/>
              </a:rPr>
              <a:t>Next generation decision support benchmark with complex data and query patterns for unifying the evaluation of traditional and workload-driven DBMSs</a:t>
            </a:r>
          </a:p>
        </p:txBody>
      </p:sp>
      <p:sp>
        <p:nvSpPr>
          <p:cNvPr id="7" name="AutoShape 195"/>
          <p:cNvSpPr>
            <a:spLocks noChangeArrowheads="1"/>
          </p:cNvSpPr>
          <p:nvPr/>
        </p:nvSpPr>
        <p:spPr bwMode="auto">
          <a:xfrm>
            <a:off x="439782" y="10682529"/>
            <a:ext cx="10304417" cy="5981630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274320" tIns="34290" rIns="274320" bIns="34290" anchor="ctr">
            <a:noAutofit/>
          </a:bodyPr>
          <a:lstStyle/>
          <a:p>
            <a:pPr indent="-571500" defTabSz="447675">
              <a:spcBef>
                <a:spcPts val="1200"/>
              </a:spcBef>
              <a:spcAft>
                <a:spcPts val="600"/>
              </a:spcAft>
              <a:buFontTx/>
              <a:buChar char="•"/>
            </a:pPr>
            <a:r>
              <a:rPr lang="en-US" sz="3400" b="1" i="1" dirty="0">
                <a:cs typeface="Segoe WP Semibold" panose="020B0702040204020203" pitchFamily="34" charset="0"/>
              </a:rPr>
              <a:t>More complex data distribution</a:t>
            </a:r>
            <a:r>
              <a:rPr lang="en-US" sz="3400" i="1" dirty="0">
                <a:cs typeface="Segoe WP Semibold" panose="020B0702040204020203" pitchFamily="34" charset="0"/>
              </a:rPr>
              <a:t>: skews on individual columns, correlations between columns in the same table and across multiple tables</a:t>
            </a:r>
          </a:p>
          <a:p>
            <a:pPr indent="-571500" defTabSz="447675">
              <a:spcBef>
                <a:spcPts val="1200"/>
              </a:spcBef>
              <a:spcAft>
                <a:spcPts val="600"/>
              </a:spcAft>
              <a:buFontTx/>
              <a:buChar char="•"/>
            </a:pPr>
            <a:r>
              <a:rPr lang="en-US" sz="3400" b="1" i="1" dirty="0">
                <a:cs typeface="Segoe WP Semibold" panose="020B0702040204020203" pitchFamily="34" charset="0"/>
              </a:rPr>
              <a:t>More varieties in queries</a:t>
            </a:r>
            <a:r>
              <a:rPr lang="en-US" sz="3400" i="1" dirty="0">
                <a:cs typeface="Segoe WP Semibold" panose="020B0702040204020203" pitchFamily="34" charset="0"/>
              </a:rPr>
              <a:t>: more join patterns, e.g., non-</a:t>
            </a:r>
            <a:r>
              <a:rPr lang="en-US" sz="3400" i="1" dirty="0" err="1">
                <a:cs typeface="Segoe WP Semibold" panose="020B0702040204020203" pitchFamily="34" charset="0"/>
              </a:rPr>
              <a:t>equi</a:t>
            </a:r>
            <a:r>
              <a:rPr lang="en-US" sz="3400" i="1" dirty="0">
                <a:cs typeface="Segoe WP Semibold" panose="020B0702040204020203" pitchFamily="34" charset="0"/>
              </a:rPr>
              <a:t> joins, cyclic joins, non PKFK joins, and derived SPJ-only query templates for evaluating join ordering</a:t>
            </a:r>
          </a:p>
          <a:p>
            <a:pPr indent="-571500" defTabSz="447675">
              <a:spcBef>
                <a:spcPts val="1200"/>
              </a:spcBef>
              <a:spcAft>
                <a:spcPts val="600"/>
              </a:spcAft>
              <a:buFontTx/>
              <a:buChar char="•"/>
            </a:pPr>
            <a:r>
              <a:rPr lang="en-US" sz="3400" b="1" i="1" dirty="0">
                <a:cs typeface="Segoe WP Semibold" panose="020B0702040204020203" pitchFamily="34" charset="0"/>
              </a:rPr>
              <a:t>More fine-grained data slicing</a:t>
            </a:r>
            <a:r>
              <a:rPr lang="en-US" sz="3400" i="1" dirty="0">
                <a:cs typeface="Segoe WP Semibold" panose="020B0702040204020203" pitchFamily="34" charset="0"/>
              </a:rPr>
              <a:t>: more joins and more predicate filters</a:t>
            </a:r>
          </a:p>
        </p:txBody>
      </p:sp>
      <p:sp>
        <p:nvSpPr>
          <p:cNvPr id="8" name="AutoShape 194"/>
          <p:cNvSpPr>
            <a:spLocks noChangeArrowheads="1"/>
          </p:cNvSpPr>
          <p:nvPr/>
        </p:nvSpPr>
        <p:spPr bwMode="auto">
          <a:xfrm>
            <a:off x="439782" y="9635005"/>
            <a:ext cx="10304417" cy="1047524"/>
          </a:xfrm>
          <a:prstGeom prst="roundRect">
            <a:avLst>
              <a:gd name="adj" fmla="val 0"/>
            </a:avLst>
          </a:prstGeom>
          <a:solidFill>
            <a:srgbClr val="0072C6"/>
          </a:solidFill>
          <a:ln w="9525">
            <a:noFill/>
            <a:round/>
            <a:headEnd/>
            <a:tailEnd/>
          </a:ln>
          <a:effectLst/>
        </p:spPr>
        <p:txBody>
          <a:bodyPr wrap="none" lIns="205740" tIns="34290" rIns="68580" bIns="34290" anchor="ctr"/>
          <a:lstStyle/>
          <a:p>
            <a:pPr algn="ctr" defTabSz="447675"/>
            <a:r>
              <a:rPr lang="en-US" sz="6600" b="1" dirty="0">
                <a:solidFill>
                  <a:schemeClr val="bg1"/>
                </a:solidFill>
                <a:cs typeface="Segoe UI Semibold" panose="020B0702040204020203" pitchFamily="34" charset="0"/>
              </a:rPr>
              <a:t>New Trends in Data</a:t>
            </a:r>
          </a:p>
        </p:txBody>
      </p:sp>
      <p:sp>
        <p:nvSpPr>
          <p:cNvPr id="9" name="AutoShape 195"/>
          <p:cNvSpPr>
            <a:spLocks noChangeArrowheads="1"/>
          </p:cNvSpPr>
          <p:nvPr/>
        </p:nvSpPr>
        <p:spPr bwMode="auto">
          <a:xfrm>
            <a:off x="11183984" y="10682529"/>
            <a:ext cx="10304417" cy="5981630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274320" tIns="34290" rIns="274320" bIns="34290" anchor="ctr">
            <a:normAutofit/>
          </a:bodyPr>
          <a:lstStyle/>
          <a:p>
            <a:pPr indent="-571500" defTabSz="447675">
              <a:spcBef>
                <a:spcPts val="1200"/>
              </a:spcBef>
              <a:spcAft>
                <a:spcPts val="600"/>
              </a:spcAft>
              <a:buFontTx/>
              <a:buChar char="•"/>
            </a:pPr>
            <a:r>
              <a:rPr lang="en-US" sz="3400" i="1" dirty="0">
                <a:cs typeface="Segoe WP Semibold" panose="020B0702040204020203" pitchFamily="34" charset="0"/>
              </a:rPr>
              <a:t>Often needs a training workload and test workload. This requires a sufficient number of distinct query instances generated from the benchmark</a:t>
            </a:r>
          </a:p>
          <a:p>
            <a:pPr indent="-571500" defTabSz="447675">
              <a:spcBef>
                <a:spcPts val="1200"/>
              </a:spcBef>
              <a:spcAft>
                <a:spcPts val="600"/>
              </a:spcAft>
              <a:buFontTx/>
              <a:buChar char="•"/>
            </a:pPr>
            <a:r>
              <a:rPr lang="en-US" sz="3400" i="1" dirty="0">
                <a:cs typeface="Segoe WP Semibold" panose="020B0702040204020203" pitchFamily="34" charset="0"/>
              </a:rPr>
              <a:t>Needs dynamic workloads to assess their capability of adapting to changing workloads</a:t>
            </a:r>
          </a:p>
          <a:p>
            <a:pPr indent="-571500" defTabSz="447675">
              <a:spcBef>
                <a:spcPts val="1200"/>
              </a:spcBef>
              <a:spcAft>
                <a:spcPts val="600"/>
              </a:spcAft>
              <a:buFontTx/>
              <a:buChar char="•"/>
            </a:pPr>
            <a:r>
              <a:rPr lang="en-US" sz="3400" i="1" dirty="0">
                <a:cs typeface="Segoe WP Semibold" panose="020B0702040204020203" pitchFamily="34" charset="0"/>
              </a:rPr>
              <a:t>Has different performance tradeoffs compared to traditional DBMSs, such as the overhead comes from training, inference, and adaptation</a:t>
            </a:r>
          </a:p>
        </p:txBody>
      </p:sp>
      <p:sp>
        <p:nvSpPr>
          <p:cNvPr id="10" name="AutoShape 194"/>
          <p:cNvSpPr>
            <a:spLocks noChangeArrowheads="1"/>
          </p:cNvSpPr>
          <p:nvPr/>
        </p:nvSpPr>
        <p:spPr bwMode="auto">
          <a:xfrm>
            <a:off x="11183984" y="9635005"/>
            <a:ext cx="10304417" cy="1047524"/>
          </a:xfrm>
          <a:prstGeom prst="roundRect">
            <a:avLst>
              <a:gd name="adj" fmla="val 0"/>
            </a:avLst>
          </a:prstGeom>
          <a:solidFill>
            <a:srgbClr val="0072C6"/>
          </a:solidFill>
          <a:ln w="9525">
            <a:noFill/>
            <a:round/>
            <a:headEnd/>
            <a:tailEnd/>
          </a:ln>
          <a:effectLst/>
        </p:spPr>
        <p:txBody>
          <a:bodyPr wrap="none" lIns="205740" tIns="34290" rIns="68580" bIns="34290" anchor="ctr"/>
          <a:lstStyle/>
          <a:p>
            <a:pPr algn="ctr" defTabSz="447675"/>
            <a:r>
              <a:rPr lang="en-US" sz="6600" b="1" dirty="0">
                <a:solidFill>
                  <a:schemeClr val="bg1"/>
                </a:solidFill>
                <a:cs typeface="Segoe UI Semibold" panose="020B0702040204020203" pitchFamily="34" charset="0"/>
              </a:rPr>
              <a:t>Workload-Driven DBMS</a:t>
            </a:r>
          </a:p>
        </p:txBody>
      </p:sp>
      <p:sp>
        <p:nvSpPr>
          <p:cNvPr id="11" name="AutoShape 195"/>
          <p:cNvSpPr>
            <a:spLocks noChangeArrowheads="1"/>
          </p:cNvSpPr>
          <p:nvPr/>
        </p:nvSpPr>
        <p:spPr bwMode="auto">
          <a:xfrm>
            <a:off x="439783" y="23935720"/>
            <a:ext cx="10304417" cy="5854152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274320" tIns="34290" rIns="274320" bIns="34290" anchor="ctr">
            <a:noAutofit/>
          </a:bodyPr>
          <a:lstStyle/>
          <a:p>
            <a:pPr marL="457200" indent="-457200" defTabSz="447675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400" i="1" dirty="0">
                <a:cs typeface="Segoe WP Semibold" panose="020B0702040204020203" pitchFamily="34" charset="0"/>
              </a:rPr>
              <a:t>Configurable to generate a sequence of workloads</a:t>
            </a:r>
          </a:p>
          <a:p>
            <a:pPr marL="457200" indent="-457200" defTabSz="447675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400" i="1" dirty="0">
                <a:cs typeface="Segoe WP Semibold" panose="020B0702040204020203" pitchFamily="34" charset="0"/>
              </a:rPr>
              <a:t>Each workload is flexible in the query templates used, the number of instances per template, and the distribution of query parameters</a:t>
            </a:r>
          </a:p>
          <a:p>
            <a:pPr marL="457200" indent="-457200" defTabSz="447675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400" i="1" dirty="0">
                <a:cs typeface="Segoe WP Semibold" panose="020B0702040204020203" pitchFamily="34" charset="0"/>
              </a:rPr>
              <a:t>Query parameter distribution: Support uniform and Gaussian (center and variance are configurable)</a:t>
            </a:r>
          </a:p>
        </p:txBody>
      </p:sp>
      <p:sp>
        <p:nvSpPr>
          <p:cNvPr id="12" name="AutoShape 194"/>
          <p:cNvSpPr>
            <a:spLocks noChangeArrowheads="1"/>
          </p:cNvSpPr>
          <p:nvPr/>
        </p:nvSpPr>
        <p:spPr bwMode="auto">
          <a:xfrm>
            <a:off x="439781" y="22888195"/>
            <a:ext cx="10304417" cy="1047524"/>
          </a:xfrm>
          <a:prstGeom prst="roundRect">
            <a:avLst>
              <a:gd name="adj" fmla="val 0"/>
            </a:avLst>
          </a:prstGeom>
          <a:solidFill>
            <a:srgbClr val="0072C6"/>
          </a:solidFill>
          <a:ln w="9525">
            <a:noFill/>
            <a:round/>
            <a:headEnd/>
            <a:tailEnd/>
          </a:ln>
          <a:effectLst/>
        </p:spPr>
        <p:txBody>
          <a:bodyPr wrap="none" lIns="205740" tIns="34290" rIns="68580" bIns="34290" anchor="ctr"/>
          <a:lstStyle/>
          <a:p>
            <a:pPr algn="ctr" defTabSz="447675"/>
            <a:r>
              <a:rPr lang="en-US" sz="6600" b="1" dirty="0">
                <a:solidFill>
                  <a:schemeClr val="bg1"/>
                </a:solidFill>
                <a:cs typeface="Segoe UI Semibold" panose="020B0702040204020203" pitchFamily="34" charset="0"/>
              </a:rPr>
              <a:t>Dynamic Workload</a:t>
            </a:r>
          </a:p>
        </p:txBody>
      </p:sp>
      <p:sp>
        <p:nvSpPr>
          <p:cNvPr id="13" name="AutoShape 195"/>
          <p:cNvSpPr>
            <a:spLocks noChangeArrowheads="1"/>
          </p:cNvSpPr>
          <p:nvPr/>
        </p:nvSpPr>
        <p:spPr bwMode="auto">
          <a:xfrm>
            <a:off x="11188407" y="23738456"/>
            <a:ext cx="10304417" cy="6051416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274320" tIns="34290" rIns="274320" bIns="34290" anchor="ctr"/>
          <a:lstStyle/>
          <a:p>
            <a:pPr defTabSz="447675"/>
            <a:r>
              <a:rPr lang="en-US" sz="3600" i="1" dirty="0">
                <a:cs typeface="Segoe UI Semibold" panose="020B0702040204020203" pitchFamily="34" charset="0"/>
              </a:rPr>
              <a:t>workload statistics</a:t>
            </a:r>
          </a:p>
          <a:p>
            <a:pPr defTabSz="447675"/>
            <a:endParaRPr lang="en-US" sz="3600" i="1" dirty="0">
              <a:cs typeface="Segoe UI Semibold" panose="020B0702040204020203" pitchFamily="34" charset="0"/>
            </a:endParaRPr>
          </a:p>
          <a:p>
            <a:pPr defTabSz="447675"/>
            <a:endParaRPr lang="en-US" sz="3600" b="1" i="1" dirty="0">
              <a:solidFill>
                <a:schemeClr val="tx1">
                  <a:lumMod val="65000"/>
                  <a:lumOff val="35000"/>
                </a:schemeClr>
              </a:solidFill>
              <a:cs typeface="Segoe UI Semibold" panose="020B0702040204020203" pitchFamily="34" charset="0"/>
            </a:endParaRPr>
          </a:p>
          <a:p>
            <a:pPr defTabSz="447675"/>
            <a:endParaRPr lang="en-US" sz="3600" b="1" i="1" dirty="0">
              <a:solidFill>
                <a:schemeClr val="tx1">
                  <a:lumMod val="65000"/>
                  <a:lumOff val="35000"/>
                </a:schemeClr>
              </a:solidFill>
              <a:cs typeface="Segoe UI Semibold" panose="020B0702040204020203" pitchFamily="34" charset="0"/>
            </a:endParaRPr>
          </a:p>
          <a:p>
            <a:pPr defTabSz="447675"/>
            <a:r>
              <a:rPr lang="en-US" sz="3600" i="1" dirty="0">
                <a:cs typeface="Segoe UI Semibold" panose="020B0702040204020203" pitchFamily="34" charset="0"/>
              </a:rPr>
              <a:t>Q-errors of cardinality estimate for group-</a:t>
            </a:r>
            <a:r>
              <a:rPr lang="en-US" sz="3600" i="1" dirty="0" err="1">
                <a:cs typeface="Segoe UI Semibold" panose="020B0702040204020203" pitchFamily="34" charset="0"/>
              </a:rPr>
              <a:t>bys</a:t>
            </a:r>
            <a:endParaRPr lang="en-US" sz="3600" i="1" dirty="0">
              <a:cs typeface="Segoe UI Semibold" panose="020B0702040204020203" pitchFamily="34" charset="0"/>
            </a:endParaRPr>
          </a:p>
          <a:p>
            <a:pPr defTabSz="447675"/>
            <a:endParaRPr lang="en-US" sz="3600" b="1" i="1" dirty="0">
              <a:solidFill>
                <a:schemeClr val="tx1">
                  <a:lumMod val="65000"/>
                  <a:lumOff val="35000"/>
                </a:schemeClr>
              </a:solidFill>
              <a:cs typeface="Segoe UI Semibold" panose="020B0702040204020203" pitchFamily="34" charset="0"/>
            </a:endParaRPr>
          </a:p>
          <a:p>
            <a:pPr defTabSz="447675"/>
            <a:endParaRPr lang="en-US" sz="3600" b="1" i="1" dirty="0">
              <a:solidFill>
                <a:schemeClr val="tx1">
                  <a:lumMod val="65000"/>
                  <a:lumOff val="35000"/>
                </a:schemeClr>
              </a:solidFill>
              <a:cs typeface="Segoe UI Semibold" panose="020B0702040204020203" pitchFamily="34" charset="0"/>
            </a:endParaRPr>
          </a:p>
          <a:p>
            <a:pPr defTabSz="447675"/>
            <a:endParaRPr lang="en-US" sz="3600" b="1" i="1" dirty="0">
              <a:solidFill>
                <a:schemeClr val="tx1">
                  <a:lumMod val="65000"/>
                  <a:lumOff val="35000"/>
                </a:schemeClr>
              </a:solidFill>
              <a:cs typeface="Segoe UI Semibold" panose="020B0702040204020203" pitchFamily="34" charset="0"/>
            </a:endParaRPr>
          </a:p>
          <a:p>
            <a:pPr defTabSz="447675"/>
            <a:endParaRPr lang="en-US" sz="3600" b="1" i="1" dirty="0">
              <a:solidFill>
                <a:schemeClr val="tx1">
                  <a:lumMod val="65000"/>
                  <a:lumOff val="35000"/>
                </a:schemeClr>
              </a:solidFill>
              <a:cs typeface="Segoe UI Semibold" panose="020B0702040204020203" pitchFamily="34" charset="0"/>
            </a:endParaRPr>
          </a:p>
          <a:p>
            <a:pPr defTabSz="447675"/>
            <a:endParaRPr lang="en-US" sz="3600" b="1" i="1" dirty="0">
              <a:solidFill>
                <a:schemeClr val="tx1">
                  <a:lumMod val="65000"/>
                  <a:lumOff val="35000"/>
                </a:schemeClr>
              </a:solidFill>
              <a:cs typeface="Segoe UI Semibold" panose="020B0702040204020203" pitchFamily="34" charset="0"/>
            </a:endParaRPr>
          </a:p>
        </p:txBody>
      </p:sp>
      <p:sp>
        <p:nvSpPr>
          <p:cNvPr id="14" name="AutoShape 194"/>
          <p:cNvSpPr>
            <a:spLocks noChangeArrowheads="1"/>
          </p:cNvSpPr>
          <p:nvPr/>
        </p:nvSpPr>
        <p:spPr bwMode="auto">
          <a:xfrm>
            <a:off x="11183985" y="22925837"/>
            <a:ext cx="10304416" cy="1047524"/>
          </a:xfrm>
          <a:prstGeom prst="roundRect">
            <a:avLst>
              <a:gd name="adj" fmla="val 0"/>
            </a:avLst>
          </a:prstGeom>
          <a:solidFill>
            <a:srgbClr val="0072C6"/>
          </a:solidFill>
          <a:ln w="9525">
            <a:noFill/>
            <a:round/>
            <a:headEnd/>
            <a:tailEnd/>
          </a:ln>
          <a:effectLst/>
        </p:spPr>
        <p:txBody>
          <a:bodyPr wrap="none" lIns="205740" tIns="34290" rIns="68580" bIns="34290" anchor="ctr"/>
          <a:lstStyle/>
          <a:p>
            <a:pPr algn="ctr" defTabSz="447675"/>
            <a:r>
              <a:rPr lang="en-US" sz="6600" b="1" dirty="0">
                <a:solidFill>
                  <a:schemeClr val="bg1"/>
                </a:solidFill>
                <a:cs typeface="Segoe UI Semibold" panose="020B0702040204020203" pitchFamily="34" charset="0"/>
              </a:rPr>
              <a:t>Compare to TPC-DS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13862" y="22003001"/>
            <a:ext cx="71341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0072C6"/>
                </a:solidFill>
              </a:rPr>
              <a:t>Skewed and Correlated Data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217221" y="22003002"/>
            <a:ext cx="80155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0072C6"/>
                </a:solidFill>
              </a:rPr>
              <a:t>Complex Query Pattern</a:t>
            </a:r>
          </a:p>
        </p:txBody>
      </p:sp>
      <p:sp>
        <p:nvSpPr>
          <p:cNvPr id="25" name="AutoShape 194">
            <a:extLst>
              <a:ext uri="{FF2B5EF4-FFF2-40B4-BE49-F238E27FC236}">
                <a16:creationId xmlns:a16="http://schemas.microsoft.com/office/drawing/2014/main" id="{0CEEB5DB-4779-43CD-8B98-12E287AD3B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30235039"/>
            <a:ext cx="21945601" cy="2735142"/>
          </a:xfrm>
          <a:prstGeom prst="roundRect">
            <a:avLst>
              <a:gd name="adj" fmla="val 0"/>
            </a:avLst>
          </a:prstGeom>
          <a:solidFill>
            <a:srgbClr val="0072C6"/>
          </a:solidFill>
          <a:ln w="9525">
            <a:noFill/>
            <a:round/>
            <a:headEnd/>
            <a:tailEnd/>
          </a:ln>
          <a:effectLst/>
        </p:spPr>
        <p:txBody>
          <a:bodyPr wrap="none" lIns="205740" tIns="34290" rIns="68580" bIns="34290" anchor="ctr"/>
          <a:lstStyle/>
          <a:p>
            <a:pPr algn="ctr" defTabSz="447675"/>
            <a:endParaRPr lang="en-US" sz="6600" b="1" dirty="0">
              <a:solidFill>
                <a:schemeClr val="bg1"/>
              </a:solidFill>
              <a:cs typeface="Segoe UI Semibold" panose="020B0702040204020203" pitchFamily="34" charset="0"/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95D4C352-A84D-40FB-BC7B-268F247323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25204" y="30248219"/>
            <a:ext cx="6120396" cy="2743206"/>
          </a:xfrm>
          <a:prstGeom prst="rect">
            <a:avLst/>
          </a:prstGeom>
        </p:spPr>
      </p:pic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6547EBE-0198-2956-3123-0D9EA9001A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177180"/>
              </p:ext>
            </p:extLst>
          </p:nvPr>
        </p:nvGraphicFramePr>
        <p:xfrm>
          <a:off x="595227" y="16920992"/>
          <a:ext cx="3357927" cy="2702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31D798BF-669C-B6C4-891F-5B9041DA67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47554" y="18207418"/>
            <a:ext cx="2466736" cy="2174912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1C5A5507-800F-736E-BE68-8C75EA2D24A0}"/>
              </a:ext>
            </a:extLst>
          </p:cNvPr>
          <p:cNvSpPr/>
          <p:nvPr/>
        </p:nvSpPr>
        <p:spPr bwMode="auto">
          <a:xfrm>
            <a:off x="7198233" y="17625608"/>
            <a:ext cx="1645920" cy="5485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7D2D210-C81D-3A9D-1C5B-9E9D6BCD9737}"/>
              </a:ext>
            </a:extLst>
          </p:cNvPr>
          <p:cNvSpPr/>
          <p:nvPr/>
        </p:nvSpPr>
        <p:spPr bwMode="auto">
          <a:xfrm>
            <a:off x="9335948" y="17620134"/>
            <a:ext cx="1186602" cy="90448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0E5202FF-C909-DF47-86EF-4ECEE62CF0F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96178" y="19146945"/>
            <a:ext cx="2695951" cy="2476846"/>
          </a:xfrm>
          <a:prstGeom prst="rect">
            <a:avLst/>
          </a:prstGeom>
        </p:spPr>
      </p:pic>
      <p:sp>
        <p:nvSpPr>
          <p:cNvPr id="21" name="Arrow: Down 20">
            <a:extLst>
              <a:ext uri="{FF2B5EF4-FFF2-40B4-BE49-F238E27FC236}">
                <a16:creationId xmlns:a16="http://schemas.microsoft.com/office/drawing/2014/main" id="{037F5E43-E786-6DD5-F88A-7A0BEDE642E5}"/>
              </a:ext>
            </a:extLst>
          </p:cNvPr>
          <p:cNvSpPr/>
          <p:nvPr/>
        </p:nvSpPr>
        <p:spPr bwMode="auto">
          <a:xfrm>
            <a:off x="8153780" y="18629212"/>
            <a:ext cx="1536665" cy="283464"/>
          </a:xfrm>
          <a:prstGeom prst="downArrow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graphicFrame>
        <p:nvGraphicFramePr>
          <p:cNvPr id="22" name="Chart 21">
            <a:extLst>
              <a:ext uri="{FF2B5EF4-FFF2-40B4-BE49-F238E27FC236}">
                <a16:creationId xmlns:a16="http://schemas.microsoft.com/office/drawing/2014/main" id="{DAB5FDC8-B47F-7E5E-52E0-94A6ABEF8B2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256655"/>
              </p:ext>
            </p:extLst>
          </p:nvPr>
        </p:nvGraphicFramePr>
        <p:xfrm>
          <a:off x="532458" y="19466324"/>
          <a:ext cx="3357927" cy="2574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pSp>
        <p:nvGrpSpPr>
          <p:cNvPr id="23" name="Group 22">
            <a:extLst>
              <a:ext uri="{FF2B5EF4-FFF2-40B4-BE49-F238E27FC236}">
                <a16:creationId xmlns:a16="http://schemas.microsoft.com/office/drawing/2014/main" id="{720039EA-8034-313A-B054-D4F028991FF9}"/>
              </a:ext>
            </a:extLst>
          </p:cNvPr>
          <p:cNvGrpSpPr/>
          <p:nvPr/>
        </p:nvGrpSpPr>
        <p:grpSpPr>
          <a:xfrm>
            <a:off x="11481907" y="17716843"/>
            <a:ext cx="4781550" cy="4078312"/>
            <a:chOff x="853910" y="2318039"/>
            <a:chExt cx="4781550" cy="4078312"/>
          </a:xfrm>
        </p:grpSpPr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042DDC0D-A175-52ED-4FB3-D9D636680B9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53910" y="3100701"/>
              <a:ext cx="4781550" cy="3295650"/>
            </a:xfrm>
            <a:prstGeom prst="rect">
              <a:avLst/>
            </a:prstGeom>
          </p:spPr>
        </p:pic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92890B19-3909-54A4-DC55-2B8292D98656}"/>
                </a:ext>
              </a:extLst>
            </p:cNvPr>
            <p:cNvSpPr txBox="1"/>
            <p:nvPr/>
          </p:nvSpPr>
          <p:spPr>
            <a:xfrm>
              <a:off x="1079608" y="2318039"/>
              <a:ext cx="1182055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US" sz="2000" dirty="0">
                  <a:gradFill>
                    <a:gsLst>
                      <a:gs pos="2917">
                        <a:schemeClr val="tx1"/>
                      </a:gs>
                      <a:gs pos="30000">
                        <a:schemeClr val="tx1"/>
                      </a:gs>
                    </a:gsLst>
                    <a:lin ang="5400000" scaled="0"/>
                  </a:gradFill>
                </a:rPr>
                <a:t>Query 100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A62A1C44-394A-12EA-D09C-012AB0A4ECF3}"/>
              </a:ext>
            </a:extLst>
          </p:cNvPr>
          <p:cNvGrpSpPr/>
          <p:nvPr/>
        </p:nvGrpSpPr>
        <p:grpSpPr>
          <a:xfrm>
            <a:off x="16226316" y="17701938"/>
            <a:ext cx="4895850" cy="4093217"/>
            <a:chOff x="6093619" y="2303134"/>
            <a:chExt cx="4895850" cy="4093217"/>
          </a:xfrm>
        </p:grpSpPr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id="{2A1C608D-17F8-6B14-CF84-E2E0BF6E619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093619" y="2834001"/>
              <a:ext cx="4895850" cy="3562350"/>
            </a:xfrm>
            <a:prstGeom prst="rect">
              <a:avLst/>
            </a:prstGeom>
          </p:spPr>
        </p:pic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162DFA49-2A02-E45F-DB29-87DE710C0488}"/>
                </a:ext>
              </a:extLst>
            </p:cNvPr>
            <p:cNvSpPr txBox="1"/>
            <p:nvPr/>
          </p:nvSpPr>
          <p:spPr>
            <a:xfrm>
              <a:off x="6557866" y="2303134"/>
              <a:ext cx="1182055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US" sz="2000" dirty="0">
                  <a:gradFill>
                    <a:gsLst>
                      <a:gs pos="2917">
                        <a:schemeClr val="tx1"/>
                      </a:gs>
                      <a:gs pos="30000">
                        <a:schemeClr val="tx1"/>
                      </a:gs>
                    </a:gsLst>
                    <a:lin ang="5400000" scaled="0"/>
                  </a:gradFill>
                </a:rPr>
                <a:t>Query 102</a:t>
              </a:r>
            </a:p>
          </p:txBody>
        </p:sp>
      </p:grpSp>
      <p:sp>
        <p:nvSpPr>
          <p:cNvPr id="42" name="Oval 41">
            <a:extLst>
              <a:ext uri="{FF2B5EF4-FFF2-40B4-BE49-F238E27FC236}">
                <a16:creationId xmlns:a16="http://schemas.microsoft.com/office/drawing/2014/main" id="{BB3E5333-3DF8-98A2-5766-020975BB29A8}"/>
              </a:ext>
            </a:extLst>
          </p:cNvPr>
          <p:cNvSpPr/>
          <p:nvPr/>
        </p:nvSpPr>
        <p:spPr bwMode="auto">
          <a:xfrm>
            <a:off x="13032869" y="18386053"/>
            <a:ext cx="1182055" cy="725215"/>
          </a:xfrm>
          <a:prstGeom prst="ellipse">
            <a:avLst/>
          </a:prstGeom>
          <a:noFill/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B1B7E60A-8118-D897-5438-ED2441E24468}"/>
              </a:ext>
            </a:extLst>
          </p:cNvPr>
          <p:cNvSpPr/>
          <p:nvPr/>
        </p:nvSpPr>
        <p:spPr bwMode="auto">
          <a:xfrm>
            <a:off x="12350117" y="19431308"/>
            <a:ext cx="3757930" cy="978407"/>
          </a:xfrm>
          <a:prstGeom prst="ellipse">
            <a:avLst/>
          </a:prstGeom>
          <a:noFill/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57D69F31-7310-73F2-99F0-D936EB0BB55A}"/>
              </a:ext>
            </a:extLst>
          </p:cNvPr>
          <p:cNvSpPr/>
          <p:nvPr/>
        </p:nvSpPr>
        <p:spPr bwMode="auto">
          <a:xfrm>
            <a:off x="18197705" y="18243241"/>
            <a:ext cx="1182055" cy="725215"/>
          </a:xfrm>
          <a:prstGeom prst="ellipse">
            <a:avLst/>
          </a:prstGeom>
          <a:noFill/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5660879C-28D4-0D3A-3FD4-280B285008BE}"/>
              </a:ext>
            </a:extLst>
          </p:cNvPr>
          <p:cNvSpPr/>
          <p:nvPr/>
        </p:nvSpPr>
        <p:spPr bwMode="auto">
          <a:xfrm>
            <a:off x="17163709" y="18968456"/>
            <a:ext cx="4085237" cy="2218500"/>
          </a:xfrm>
          <a:prstGeom prst="ellipse">
            <a:avLst/>
          </a:prstGeom>
          <a:noFill/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46" name="Content Placeholder 10">
            <a:extLst>
              <a:ext uri="{FF2B5EF4-FFF2-40B4-BE49-F238E27FC236}">
                <a16:creationId xmlns:a16="http://schemas.microsoft.com/office/drawing/2014/main" id="{7576FF4B-913C-7D48-336A-E098EE06CC8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516062" y="24579933"/>
            <a:ext cx="9640259" cy="1724165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C3E0423C-8A56-4D97-8C91-1AFA6A33076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2922345" y="26820088"/>
            <a:ext cx="6371404" cy="2846584"/>
          </a:xfrm>
          <a:prstGeom prst="rect">
            <a:avLst/>
          </a:prstGeom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76D5D03B-0983-A907-7E2A-6F7716CE11E9}"/>
              </a:ext>
            </a:extLst>
          </p:cNvPr>
          <p:cNvSpPr txBox="1"/>
          <p:nvPr/>
        </p:nvSpPr>
        <p:spPr>
          <a:xfrm>
            <a:off x="4317582" y="20550091"/>
            <a:ext cx="2533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Multi-column correlation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34132EB-1A18-1394-BCC2-8825006C95C2}"/>
              </a:ext>
            </a:extLst>
          </p:cNvPr>
          <p:cNvSpPr txBox="1"/>
          <p:nvPr/>
        </p:nvSpPr>
        <p:spPr>
          <a:xfrm>
            <a:off x="7777436" y="21760459"/>
            <a:ext cx="2455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Correlation in join result</a:t>
            </a:r>
          </a:p>
        </p:txBody>
      </p:sp>
    </p:spTree>
    <p:extLst>
      <p:ext uri="{BB962C8B-B14F-4D97-AF65-F5344CB8AC3E}">
        <p14:creationId xmlns:p14="http://schemas.microsoft.com/office/powerpoint/2010/main" val="1339418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17" grpId="0" animBg="1"/>
      <p:bldP spid="18" grpId="0" animBg="1"/>
      <p:bldP spid="21" grpId="0" animBg="1"/>
      <p:bldGraphic spid="22" grpId="0">
        <p:bldAsOne/>
      </p:bldGraphic>
      <p:bldP spid="42" grpId="0" animBg="1"/>
      <p:bldP spid="43" grpId="0" animBg="1"/>
      <p:bldP spid="44" grpId="0" animBg="1"/>
      <p:bldP spid="4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b0e4521d-181b-4aee-b4a8-952b2bc14729">
      <UserInfo>
        <DisplayName/>
        <AccountId xsi:nil="true"/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38D393254D930438EAEFA57144E97A1" ma:contentTypeVersion="9" ma:contentTypeDescription="Create a new document." ma:contentTypeScope="" ma:versionID="70de4cc30d8ccaae9f48240f5bf7709b">
  <xsd:schema xmlns:xsd="http://www.w3.org/2001/XMLSchema" xmlns:xs="http://www.w3.org/2001/XMLSchema" xmlns:p="http://schemas.microsoft.com/office/2006/metadata/properties" xmlns:ns2="ed971524-76e7-40a8-a01a-f99956bd178c" xmlns:ns3="b0e4521d-181b-4aee-b4a8-952b2bc14729" targetNamespace="http://schemas.microsoft.com/office/2006/metadata/properties" ma:root="true" ma:fieldsID="f863d29d033e5dd2fade28fbc1e3c95a" ns2:_="" ns3:_="">
    <xsd:import namespace="ed971524-76e7-40a8-a01a-f99956bd178c"/>
    <xsd:import namespace="b0e4521d-181b-4aee-b4a8-952b2bc1472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2:MediaServiceAutoTags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971524-76e7-40a8-a01a-f99956bd17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e4521d-181b-4aee-b4a8-952b2bc1472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2" nillable="true" ma:displayName="Last Shared By User" ma:description="" ma:hidden="true" ma:internalName="LastSharedByUser" ma:readOnly="true">
      <xsd:simpleType>
        <xsd:restriction base="dms:Note"/>
      </xsd:simpleType>
    </xsd:element>
    <xsd:element name="LastSharedByTime" ma:index="13" nillable="true" ma:displayName="Last Shared By Time" ma:description="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C220717-20A1-4E52-B50B-7A7D78AD961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52A3EE0-799F-441E-A008-54003D7DB583}">
  <ds:schemaRefs>
    <ds:schemaRef ds:uri="http://schemas.microsoft.com/office/2006/metadata/properties"/>
    <ds:schemaRef ds:uri="b0e4521d-181b-4aee-b4a8-952b2bc14729"/>
    <ds:schemaRef ds:uri="http://purl.org/dc/terms/"/>
    <ds:schemaRef ds:uri="ed971524-76e7-40a8-a01a-f99956bd178c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A1C11E9E-3EC0-4A15-9713-B1A8883552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971524-76e7-40a8-a01a-f99956bd178c"/>
    <ds:schemaRef ds:uri="b0e4521d-181b-4aee-b4a8-952b2bc147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87867195-f2b8-4ac2-b0b6-6bb73cb33af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4875</TotalTime>
  <Words>253</Words>
  <Application>Microsoft Office PowerPoint</Application>
  <PresentationFormat>Custom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Segoe WP</vt:lpstr>
      <vt:lpstr>Calibri Light</vt:lpstr>
      <vt:lpstr>Segoe WP Semibold</vt:lpstr>
      <vt:lpstr>Arial</vt:lpstr>
      <vt:lpstr>Segoe UI Semibold</vt:lpstr>
      <vt:lpstr>Segoe UI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PAULETTE LEE</dc:creator>
  <cp:lastModifiedBy>Bailu Ding</cp:lastModifiedBy>
  <cp:revision>52</cp:revision>
  <cp:lastPrinted>2015-03-06T17:00:16Z</cp:lastPrinted>
  <dcterms:created xsi:type="dcterms:W3CDTF">2013-01-02T19:40:20Z</dcterms:created>
  <dcterms:modified xsi:type="dcterms:W3CDTF">2025-04-18T23:31:08Z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0x010100D38D393254D930438EAEFA57144E97A1</vt:lpwstr>
  </property>
  <property fmtid="{D5CDD505-2E9C-101B-9397-08002B2CF9AE}" pid="3" name="MSIP_Label_f42aa342-8706-4288-bd11-ebb85995028c_Enabled">
    <vt:lpwstr>True</vt:lpwstr>
  </property>
  <property fmtid="{D5CDD505-2E9C-101B-9397-08002B2CF9AE}" pid="4" name="MSIP_Label_f42aa342-8706-4288-bd11-ebb85995028c_SiteId">
    <vt:lpwstr>72f988bf-86f1-41af-91ab-2d7cd011db47</vt:lpwstr>
  </property>
  <property fmtid="{D5CDD505-2E9C-101B-9397-08002B2CF9AE}" pid="5" name="MSIP_Label_f42aa342-8706-4288-bd11-ebb85995028c_Owner">
    <vt:lpwstr>badin@microsoft.com</vt:lpwstr>
  </property>
  <property fmtid="{D5CDD505-2E9C-101B-9397-08002B2CF9AE}" pid="6" name="MSIP_Label_f42aa342-8706-4288-bd11-ebb85995028c_SetDate">
    <vt:lpwstr>2018-08-22T07:08:55.3888281Z</vt:lpwstr>
  </property>
  <property fmtid="{D5CDD505-2E9C-101B-9397-08002B2CF9AE}" pid="7" name="MSIP_Label_f42aa342-8706-4288-bd11-ebb85995028c_Name">
    <vt:lpwstr>General</vt:lpwstr>
  </property>
  <property fmtid="{D5CDD505-2E9C-101B-9397-08002B2CF9AE}" pid="8" name="MSIP_Label_f42aa342-8706-4288-bd11-ebb85995028c_Application">
    <vt:lpwstr>Microsoft Azure Information Protection</vt:lpwstr>
  </property>
  <property fmtid="{D5CDD505-2E9C-101B-9397-08002B2CF9AE}" pid="9" name="MSIP_Label_f42aa342-8706-4288-bd11-ebb85995028c_Extended_MSFT_Method">
    <vt:lpwstr>Automatic</vt:lpwstr>
  </property>
  <property fmtid="{D5CDD505-2E9C-101B-9397-08002B2CF9AE}" pid="10" name="Sensitivity">
    <vt:lpwstr>General</vt:lpwstr>
  </property>
</Properties>
</file>